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144.jpg" ContentType="image/jpg"/>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4" r:id="rId7"/>
    <p:sldMasterId id="2147483712" r:id="rId8"/>
    <p:sldMasterId id="2147483723" r:id="rId9"/>
    <p:sldMasterId id="2147483735" r:id="rId10"/>
    <p:sldMasterId id="2147483745" r:id="rId11"/>
    <p:sldMasterId id="2147483766" r:id="rId12"/>
  </p:sldMasterIdLst>
  <p:notesMasterIdLst>
    <p:notesMasterId r:id="rId169"/>
  </p:notesMasterIdLst>
  <p:handoutMasterIdLst>
    <p:handoutMasterId r:id="rId170"/>
  </p:handoutMasterIdLst>
  <p:sldIdLst>
    <p:sldId id="281" r:id="rId13"/>
    <p:sldId id="265" r:id="rId14"/>
    <p:sldId id="288" r:id="rId15"/>
    <p:sldId id="291" r:id="rId16"/>
    <p:sldId id="286" r:id="rId17"/>
    <p:sldId id="303" r:id="rId18"/>
    <p:sldId id="287" r:id="rId19"/>
    <p:sldId id="266" r:id="rId20"/>
    <p:sldId id="296" r:id="rId21"/>
    <p:sldId id="308" r:id="rId22"/>
    <p:sldId id="305" r:id="rId23"/>
    <p:sldId id="283" r:id="rId24"/>
    <p:sldId id="284" r:id="rId25"/>
    <p:sldId id="309" r:id="rId26"/>
    <p:sldId id="310" r:id="rId27"/>
    <p:sldId id="307" r:id="rId28"/>
    <p:sldId id="290" r:id="rId29"/>
    <p:sldId id="297" r:id="rId30"/>
    <p:sldId id="298" r:id="rId31"/>
    <p:sldId id="301" r:id="rId32"/>
    <p:sldId id="299" r:id="rId33"/>
    <p:sldId id="311" r:id="rId34"/>
    <p:sldId id="312" r:id="rId35"/>
    <p:sldId id="2134958648" r:id="rId36"/>
    <p:sldId id="2134958679" r:id="rId37"/>
    <p:sldId id="2134958682" r:id="rId38"/>
    <p:sldId id="2134958683" r:id="rId39"/>
    <p:sldId id="2134958669" r:id="rId40"/>
    <p:sldId id="2134958649" r:id="rId41"/>
    <p:sldId id="2134958674" r:id="rId42"/>
    <p:sldId id="2134958677" r:id="rId43"/>
    <p:sldId id="2134958673" r:id="rId44"/>
    <p:sldId id="2134958685" r:id="rId45"/>
    <p:sldId id="2134958686" r:id="rId46"/>
    <p:sldId id="2134958678" r:id="rId47"/>
    <p:sldId id="2134958675" r:id="rId48"/>
    <p:sldId id="2134958676" r:id="rId49"/>
    <p:sldId id="2134958665" r:id="rId50"/>
    <p:sldId id="2134958670" r:id="rId51"/>
    <p:sldId id="2134958684" r:id="rId52"/>
    <p:sldId id="2134958671" r:id="rId53"/>
    <p:sldId id="2134958666" r:id="rId54"/>
    <p:sldId id="2134958668" r:id="rId55"/>
    <p:sldId id="2134958667" r:id="rId56"/>
    <p:sldId id="2134958680" r:id="rId57"/>
    <p:sldId id="2134958681" r:id="rId58"/>
    <p:sldId id="2134958664" r:id="rId59"/>
    <p:sldId id="2134958687" r:id="rId60"/>
    <p:sldId id="2134958688" r:id="rId61"/>
    <p:sldId id="2134958689" r:id="rId62"/>
    <p:sldId id="2147470861" r:id="rId63"/>
    <p:sldId id="2147470862" r:id="rId64"/>
    <p:sldId id="2147470863" r:id="rId65"/>
    <p:sldId id="2147471856" r:id="rId66"/>
    <p:sldId id="280" r:id="rId67"/>
    <p:sldId id="2147471855" r:id="rId68"/>
    <p:sldId id="2147471854" r:id="rId69"/>
    <p:sldId id="2147471836" r:id="rId70"/>
    <p:sldId id="2147475261" r:id="rId71"/>
    <p:sldId id="2147469036" r:id="rId72"/>
    <p:sldId id="2147469040" r:id="rId73"/>
    <p:sldId id="2147469024" r:id="rId74"/>
    <p:sldId id="2147469039" r:id="rId75"/>
    <p:sldId id="2147475258" r:id="rId76"/>
    <p:sldId id="2147475260" r:id="rId77"/>
    <p:sldId id="2147475262" r:id="rId78"/>
    <p:sldId id="2147475263" r:id="rId79"/>
    <p:sldId id="2147475264" r:id="rId80"/>
    <p:sldId id="270" r:id="rId81"/>
    <p:sldId id="2147475265" r:id="rId82"/>
    <p:sldId id="282" r:id="rId83"/>
    <p:sldId id="268" r:id="rId84"/>
    <p:sldId id="2147475266" r:id="rId85"/>
    <p:sldId id="2147475267" r:id="rId86"/>
    <p:sldId id="570" r:id="rId87"/>
    <p:sldId id="2141411413" r:id="rId88"/>
    <p:sldId id="2141411414" r:id="rId89"/>
    <p:sldId id="2141411410" r:id="rId90"/>
    <p:sldId id="2141411416" r:id="rId91"/>
    <p:sldId id="2141411415" r:id="rId92"/>
    <p:sldId id="2141411417" r:id="rId93"/>
    <p:sldId id="2147475268" r:id="rId94"/>
    <p:sldId id="279" r:id="rId95"/>
    <p:sldId id="2145706256" r:id="rId96"/>
    <p:sldId id="2147471004" r:id="rId97"/>
    <p:sldId id="1070" r:id="rId98"/>
    <p:sldId id="1076" r:id="rId99"/>
    <p:sldId id="329" r:id="rId100"/>
    <p:sldId id="1063" r:id="rId101"/>
    <p:sldId id="1067" r:id="rId102"/>
    <p:sldId id="1068" r:id="rId103"/>
    <p:sldId id="1072" r:id="rId104"/>
    <p:sldId id="1041" r:id="rId105"/>
    <p:sldId id="257" r:id="rId106"/>
    <p:sldId id="258" r:id="rId107"/>
    <p:sldId id="259" r:id="rId108"/>
    <p:sldId id="260" r:id="rId109"/>
    <p:sldId id="261" r:id="rId110"/>
    <p:sldId id="2145706517" r:id="rId111"/>
    <p:sldId id="2147482264" r:id="rId112"/>
    <p:sldId id="2147479587" r:id="rId113"/>
    <p:sldId id="2147473592" r:id="rId114"/>
    <p:sldId id="2146847614" r:id="rId115"/>
    <p:sldId id="2147479598" r:id="rId116"/>
    <p:sldId id="2147479593" r:id="rId117"/>
    <p:sldId id="2145706635" r:id="rId118"/>
    <p:sldId id="273" r:id="rId119"/>
    <p:sldId id="2147482268" r:id="rId120"/>
    <p:sldId id="2147482269" r:id="rId121"/>
    <p:sldId id="2147482270" r:id="rId122"/>
    <p:sldId id="2147482267" r:id="rId123"/>
    <p:sldId id="2147482265" r:id="rId124"/>
    <p:sldId id="2147482271" r:id="rId125"/>
    <p:sldId id="2147482272" r:id="rId126"/>
    <p:sldId id="2146847549" r:id="rId127"/>
    <p:sldId id="2146847519" r:id="rId128"/>
    <p:sldId id="2146847527" r:id="rId129"/>
    <p:sldId id="2146847529" r:id="rId130"/>
    <p:sldId id="2146847528" r:id="rId131"/>
    <p:sldId id="2146847524" r:id="rId132"/>
    <p:sldId id="2146847526" r:id="rId133"/>
    <p:sldId id="2147482273" r:id="rId134"/>
    <p:sldId id="2146847544" r:id="rId135"/>
    <p:sldId id="2146847536" r:id="rId136"/>
    <p:sldId id="262" r:id="rId137"/>
    <p:sldId id="2146847538" r:id="rId138"/>
    <p:sldId id="2146847546" r:id="rId139"/>
    <p:sldId id="269" r:id="rId140"/>
    <p:sldId id="2146847547" r:id="rId141"/>
    <p:sldId id="2146847535" r:id="rId142"/>
    <p:sldId id="2146847539" r:id="rId143"/>
    <p:sldId id="2146847541" r:id="rId144"/>
    <p:sldId id="2146847523" r:id="rId145"/>
    <p:sldId id="263" r:id="rId146"/>
    <p:sldId id="2146847534" r:id="rId147"/>
    <p:sldId id="2146847530" r:id="rId148"/>
    <p:sldId id="2146847532" r:id="rId149"/>
    <p:sldId id="2146847533" r:id="rId150"/>
    <p:sldId id="264" r:id="rId151"/>
    <p:sldId id="2147482274" r:id="rId152"/>
    <p:sldId id="2147482275" r:id="rId153"/>
    <p:sldId id="2147482276" r:id="rId154"/>
    <p:sldId id="2146847531" r:id="rId155"/>
    <p:sldId id="2146847522" r:id="rId156"/>
    <p:sldId id="2146847548" r:id="rId157"/>
    <p:sldId id="2147482277" r:id="rId158"/>
    <p:sldId id="2147482278" r:id="rId159"/>
    <p:sldId id="2147482279" r:id="rId160"/>
    <p:sldId id="285" r:id="rId161"/>
    <p:sldId id="2147482280" r:id="rId162"/>
    <p:sldId id="2147482281" r:id="rId163"/>
    <p:sldId id="2147482282" r:id="rId164"/>
    <p:sldId id="2147482283" r:id="rId165"/>
    <p:sldId id="289" r:id="rId166"/>
    <p:sldId id="2147482284" r:id="rId167"/>
    <p:sldId id="2147482285" r:id="rId168"/>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C974E953-0008-4359-9BA3-B32B85E831A1}">
          <p14:sldIdLst>
            <p14:sldId id="281"/>
            <p14:sldId id="265"/>
            <p14:sldId id="288"/>
            <p14:sldId id="291"/>
            <p14:sldId id="286"/>
            <p14:sldId id="303"/>
            <p14:sldId id="287"/>
            <p14:sldId id="266"/>
            <p14:sldId id="296"/>
            <p14:sldId id="308"/>
            <p14:sldId id="305"/>
            <p14:sldId id="283"/>
            <p14:sldId id="284"/>
            <p14:sldId id="309"/>
            <p14:sldId id="310"/>
            <p14:sldId id="307"/>
            <p14:sldId id="290"/>
            <p14:sldId id="297"/>
            <p14:sldId id="298"/>
            <p14:sldId id="301"/>
            <p14:sldId id="299"/>
            <p14:sldId id="311"/>
          </p14:sldIdLst>
        </p14:section>
        <p14:section name="Default Section" id="{CB2F5AA1-8B56-44D6-9CB9-D1BB69BD9430}">
          <p14:sldIdLst>
            <p14:sldId id="312"/>
            <p14:sldId id="2134958648"/>
            <p14:sldId id="2134958679"/>
            <p14:sldId id="2134958682"/>
            <p14:sldId id="2134958683"/>
            <p14:sldId id="2134958669"/>
            <p14:sldId id="2134958649"/>
            <p14:sldId id="2134958674"/>
            <p14:sldId id="2134958677"/>
            <p14:sldId id="2134958673"/>
            <p14:sldId id="2134958685"/>
            <p14:sldId id="2134958686"/>
            <p14:sldId id="2134958678"/>
            <p14:sldId id="2134958675"/>
            <p14:sldId id="2134958676"/>
            <p14:sldId id="2134958665"/>
            <p14:sldId id="2134958670"/>
          </p14:sldIdLst>
        </p14:section>
        <p14:section name="Untitled Section" id="{FA13ABA9-33A6-4550-B362-26EC815FF669}">
          <p14:sldIdLst>
            <p14:sldId id="2134958684"/>
            <p14:sldId id="2134958671"/>
            <p14:sldId id="2134958666"/>
            <p14:sldId id="2134958668"/>
            <p14:sldId id="2134958667"/>
            <p14:sldId id="2134958680"/>
            <p14:sldId id="2134958681"/>
            <p14:sldId id="2134958664"/>
            <p14:sldId id="2134958687"/>
            <p14:sldId id="2134958688"/>
            <p14:sldId id="2134958689"/>
            <p14:sldId id="2147470861"/>
            <p14:sldId id="2147470862"/>
            <p14:sldId id="2147470863"/>
            <p14:sldId id="2147471856"/>
            <p14:sldId id="280"/>
            <p14:sldId id="2147471855"/>
            <p14:sldId id="2147471854"/>
            <p14:sldId id="2147471836"/>
            <p14:sldId id="2147475261"/>
            <p14:sldId id="2147469036"/>
            <p14:sldId id="2147469040"/>
            <p14:sldId id="2147469024"/>
            <p14:sldId id="2147469039"/>
            <p14:sldId id="2147475258"/>
            <p14:sldId id="2147475260"/>
            <p14:sldId id="2147475262"/>
            <p14:sldId id="2147475263"/>
            <p14:sldId id="2147475264"/>
            <p14:sldId id="270"/>
            <p14:sldId id="2147475265"/>
            <p14:sldId id="282"/>
            <p14:sldId id="268"/>
            <p14:sldId id="2147475266"/>
            <p14:sldId id="2147475267"/>
            <p14:sldId id="570"/>
            <p14:sldId id="2141411413"/>
            <p14:sldId id="2141411414"/>
            <p14:sldId id="2141411410"/>
            <p14:sldId id="2141411416"/>
            <p14:sldId id="2141411415"/>
            <p14:sldId id="2141411417"/>
            <p14:sldId id="2147475268"/>
            <p14:sldId id="279"/>
            <p14:sldId id="2145706256"/>
            <p14:sldId id="2147471004"/>
            <p14:sldId id="1070"/>
            <p14:sldId id="1076"/>
            <p14:sldId id="329"/>
            <p14:sldId id="1063"/>
            <p14:sldId id="1067"/>
            <p14:sldId id="1068"/>
            <p14:sldId id="1072"/>
            <p14:sldId id="1041"/>
            <p14:sldId id="257"/>
            <p14:sldId id="258"/>
            <p14:sldId id="259"/>
            <p14:sldId id="260"/>
            <p14:sldId id="261"/>
            <p14:sldId id="2145706517"/>
            <p14:sldId id="2147482264"/>
            <p14:sldId id="2147479587"/>
            <p14:sldId id="2147473592"/>
            <p14:sldId id="2146847614"/>
            <p14:sldId id="2147479598"/>
            <p14:sldId id="2147479593"/>
            <p14:sldId id="2145706635"/>
            <p14:sldId id="273"/>
            <p14:sldId id="2147482268"/>
            <p14:sldId id="2147482269"/>
            <p14:sldId id="2147482270"/>
            <p14:sldId id="2147482267"/>
            <p14:sldId id="2147482265"/>
            <p14:sldId id="2147482271"/>
            <p14:sldId id="2147482272"/>
            <p14:sldId id="2146847549"/>
            <p14:sldId id="2146847519"/>
            <p14:sldId id="2146847527"/>
            <p14:sldId id="2146847529"/>
            <p14:sldId id="2146847528"/>
            <p14:sldId id="2146847524"/>
            <p14:sldId id="2146847526"/>
            <p14:sldId id="2147482273"/>
            <p14:sldId id="2146847544"/>
            <p14:sldId id="2146847536"/>
            <p14:sldId id="262"/>
            <p14:sldId id="2146847538"/>
            <p14:sldId id="2146847546"/>
            <p14:sldId id="269"/>
            <p14:sldId id="2146847547"/>
            <p14:sldId id="2146847535"/>
            <p14:sldId id="2146847539"/>
            <p14:sldId id="2146847541"/>
            <p14:sldId id="2146847523"/>
            <p14:sldId id="263"/>
            <p14:sldId id="2146847534"/>
            <p14:sldId id="2146847530"/>
            <p14:sldId id="2146847532"/>
            <p14:sldId id="2146847533"/>
            <p14:sldId id="264"/>
            <p14:sldId id="2147482274"/>
            <p14:sldId id="2147482275"/>
            <p14:sldId id="2147482276"/>
            <p14:sldId id="2146847531"/>
            <p14:sldId id="2146847522"/>
            <p14:sldId id="2146847548"/>
            <p14:sldId id="2147482277"/>
            <p14:sldId id="2147482278"/>
            <p14:sldId id="2147482279"/>
            <p14:sldId id="285"/>
            <p14:sldId id="2147482280"/>
            <p14:sldId id="2147482281"/>
            <p14:sldId id="2147482282"/>
            <p14:sldId id="2147482283"/>
            <p14:sldId id="289"/>
            <p14:sldId id="2147482284"/>
            <p14:sldId id="2147482285"/>
          </p14:sldIdLst>
        </p14:section>
      </p14:sectionLst>
    </p:ext>
    <p:ext uri="{EFAFB233-063F-42B5-8137-9DF3F51BA10A}">
      <p15:sldGuideLst xmlns:p15="http://schemas.microsoft.com/office/powerpoint/2012/main">
        <p15:guide id="1" orient="horz" pos="162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1C5"/>
    <a:srgbClr val="00C85A"/>
    <a:srgbClr val="FF0066"/>
    <a:srgbClr val="FFC92A"/>
    <a:srgbClr val="00FF00"/>
    <a:srgbClr val="0066FF"/>
    <a:srgbClr val="FFC82C"/>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6500A-ED73-4F5A-B458-3F2C87C2C541}" v="23" dt="2024-06-28T14:18:57.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65" autoAdjust="0"/>
    <p:restoredTop sz="94687"/>
  </p:normalViewPr>
  <p:slideViewPr>
    <p:cSldViewPr snapToGrid="0" snapToObjects="1">
      <p:cViewPr varScale="1">
        <p:scale>
          <a:sx n="68" d="100"/>
          <a:sy n="68" d="100"/>
        </p:scale>
        <p:origin x="640" y="48"/>
      </p:cViewPr>
      <p:guideLst>
        <p:guide orient="horz" pos="1622"/>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handoutMaster" Target="handoutMasters/handoutMaster1.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presProps" Target="presProps.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72" Type="http://schemas.openxmlformats.org/officeDocument/2006/relationships/viewProps" Target="view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tableStyles" Target="tableStyle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microsoft.com/office/2016/11/relationships/changesInfo" Target="changesInfos/changesInfo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microsoft.com/office/2015/10/relationships/revisionInfo" Target="revisionInfo.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Greer" userId="2ddd3eaa-d59d-4e6f-8745-bb565a51d7c2" providerId="ADAL" clId="{7013B6D1-F6FA-4C22-B803-A0B5F24173E5}"/>
    <pc:docChg chg="undo custSel modSld modMainMaster">
      <pc:chgData name="Ashley Greer" userId="2ddd3eaa-d59d-4e6f-8745-bb565a51d7c2" providerId="ADAL" clId="{7013B6D1-F6FA-4C22-B803-A0B5F24173E5}" dt="2024-06-19T16:57:15.564" v="36" actId="1076"/>
      <pc:docMkLst>
        <pc:docMk/>
      </pc:docMkLst>
      <pc:sldChg chg="addSp delSp modSp mod">
        <pc:chgData name="Ashley Greer" userId="2ddd3eaa-d59d-4e6f-8745-bb565a51d7c2" providerId="ADAL" clId="{7013B6D1-F6FA-4C22-B803-A0B5F24173E5}" dt="2024-06-19T16:54:32.195" v="3" actId="478"/>
        <pc:sldMkLst>
          <pc:docMk/>
          <pc:sldMk cId="3465688576" sldId="281"/>
        </pc:sldMkLst>
        <pc:picChg chg="add del mod">
          <ac:chgData name="Ashley Greer" userId="2ddd3eaa-d59d-4e6f-8745-bb565a51d7c2" providerId="ADAL" clId="{7013B6D1-F6FA-4C22-B803-A0B5F24173E5}" dt="2024-06-19T16:54:32.195" v="3" actId="478"/>
          <ac:picMkLst>
            <pc:docMk/>
            <pc:sldMk cId="3465688576" sldId="281"/>
            <ac:picMk id="6" creationId="{CE9C9EB9-EF31-F348-C653-0627E778BFAA}"/>
          </ac:picMkLst>
        </pc:picChg>
      </pc:sldChg>
      <pc:sldChg chg="modSp mod">
        <pc:chgData name="Ashley Greer" userId="2ddd3eaa-d59d-4e6f-8745-bb565a51d7c2" providerId="ADAL" clId="{7013B6D1-F6FA-4C22-B803-A0B5F24173E5}" dt="2024-06-19T16:56:40.726" v="23" actId="1076"/>
        <pc:sldMkLst>
          <pc:docMk/>
          <pc:sldMk cId="1501958913" sldId="283"/>
        </pc:sldMkLst>
        <pc:spChg chg="mod">
          <ac:chgData name="Ashley Greer" userId="2ddd3eaa-d59d-4e6f-8745-bb565a51d7c2" providerId="ADAL" clId="{7013B6D1-F6FA-4C22-B803-A0B5F24173E5}" dt="2024-06-19T16:56:40.726" v="23" actId="1076"/>
          <ac:spMkLst>
            <pc:docMk/>
            <pc:sldMk cId="1501958913" sldId="283"/>
            <ac:spMk id="10" creationId="{8B031EFF-6D9D-D8EC-9904-740ABA61217A}"/>
          </ac:spMkLst>
        </pc:spChg>
      </pc:sldChg>
      <pc:sldChg chg="modSp mod">
        <pc:chgData name="Ashley Greer" userId="2ddd3eaa-d59d-4e6f-8745-bb565a51d7c2" providerId="ADAL" clId="{7013B6D1-F6FA-4C22-B803-A0B5F24173E5}" dt="2024-06-19T16:56:51.818" v="24" actId="1076"/>
        <pc:sldMkLst>
          <pc:docMk/>
          <pc:sldMk cId="1538662075" sldId="284"/>
        </pc:sldMkLst>
        <pc:spChg chg="mod">
          <ac:chgData name="Ashley Greer" userId="2ddd3eaa-d59d-4e6f-8745-bb565a51d7c2" providerId="ADAL" clId="{7013B6D1-F6FA-4C22-B803-A0B5F24173E5}" dt="2024-06-19T16:56:51.818" v="24" actId="1076"/>
          <ac:spMkLst>
            <pc:docMk/>
            <pc:sldMk cId="1538662075" sldId="284"/>
            <ac:spMk id="5" creationId="{6A92E4B8-AC03-DB56-7ED8-D744B2A65843}"/>
          </ac:spMkLst>
        </pc:spChg>
      </pc:sldChg>
      <pc:sldChg chg="modSp mod">
        <pc:chgData name="Ashley Greer" userId="2ddd3eaa-d59d-4e6f-8745-bb565a51d7c2" providerId="ADAL" clId="{7013B6D1-F6FA-4C22-B803-A0B5F24173E5}" dt="2024-06-19T16:56:00.067" v="19" actId="1076"/>
        <pc:sldMkLst>
          <pc:docMk/>
          <pc:sldMk cId="1158452316" sldId="286"/>
        </pc:sldMkLst>
        <pc:spChg chg="mod">
          <ac:chgData name="Ashley Greer" userId="2ddd3eaa-d59d-4e6f-8745-bb565a51d7c2" providerId="ADAL" clId="{7013B6D1-F6FA-4C22-B803-A0B5F24173E5}" dt="2024-06-19T16:56:00.067" v="19" actId="1076"/>
          <ac:spMkLst>
            <pc:docMk/>
            <pc:sldMk cId="1158452316" sldId="286"/>
            <ac:spMk id="15" creationId="{3D03D8BA-C878-0BF5-9D49-C7823A600712}"/>
          </ac:spMkLst>
        </pc:spChg>
      </pc:sldChg>
      <pc:sldChg chg="modSp mod">
        <pc:chgData name="Ashley Greer" userId="2ddd3eaa-d59d-4e6f-8745-bb565a51d7c2" providerId="ADAL" clId="{7013B6D1-F6FA-4C22-B803-A0B5F24173E5}" dt="2024-06-19T16:55:54.171" v="18" actId="1076"/>
        <pc:sldMkLst>
          <pc:docMk/>
          <pc:sldMk cId="531305752" sldId="291"/>
        </pc:sldMkLst>
        <pc:spChg chg="mod">
          <ac:chgData name="Ashley Greer" userId="2ddd3eaa-d59d-4e6f-8745-bb565a51d7c2" providerId="ADAL" clId="{7013B6D1-F6FA-4C22-B803-A0B5F24173E5}" dt="2024-06-19T16:55:54.171" v="18" actId="1076"/>
          <ac:spMkLst>
            <pc:docMk/>
            <pc:sldMk cId="531305752" sldId="291"/>
            <ac:spMk id="6" creationId="{B4658180-2EBD-E14B-632E-4FEB233CD525}"/>
          </ac:spMkLst>
        </pc:spChg>
      </pc:sldChg>
      <pc:sldChg chg="modSp mod">
        <pc:chgData name="Ashley Greer" userId="2ddd3eaa-d59d-4e6f-8745-bb565a51d7c2" providerId="ADAL" clId="{7013B6D1-F6FA-4C22-B803-A0B5F24173E5}" dt="2024-06-19T16:56:22.371" v="22" actId="1076"/>
        <pc:sldMkLst>
          <pc:docMk/>
          <pc:sldMk cId="1229973085" sldId="296"/>
        </pc:sldMkLst>
        <pc:spChg chg="mod">
          <ac:chgData name="Ashley Greer" userId="2ddd3eaa-d59d-4e6f-8745-bb565a51d7c2" providerId="ADAL" clId="{7013B6D1-F6FA-4C22-B803-A0B5F24173E5}" dt="2024-06-19T16:56:22.371" v="22" actId="1076"/>
          <ac:spMkLst>
            <pc:docMk/>
            <pc:sldMk cId="1229973085" sldId="296"/>
            <ac:spMk id="8" creationId="{C48AE478-91B1-F159-A288-3F5BBCD2AE89}"/>
          </ac:spMkLst>
        </pc:spChg>
        <pc:graphicFrameChg chg="mod">
          <ac:chgData name="Ashley Greer" userId="2ddd3eaa-d59d-4e6f-8745-bb565a51d7c2" providerId="ADAL" clId="{7013B6D1-F6FA-4C22-B803-A0B5F24173E5}" dt="2024-06-19T16:56:13.989" v="21" actId="1076"/>
          <ac:graphicFrameMkLst>
            <pc:docMk/>
            <pc:sldMk cId="1229973085" sldId="296"/>
            <ac:graphicFrameMk id="5" creationId="{21FB0B5B-F433-7192-C536-43EDB94140D5}"/>
          </ac:graphicFrameMkLst>
        </pc:graphicFrameChg>
      </pc:sldChg>
      <pc:sldChg chg="modSp mod">
        <pc:chgData name="Ashley Greer" userId="2ddd3eaa-d59d-4e6f-8745-bb565a51d7c2" providerId="ADAL" clId="{7013B6D1-F6FA-4C22-B803-A0B5F24173E5}" dt="2024-06-19T16:57:15.564" v="36" actId="1076"/>
        <pc:sldMkLst>
          <pc:docMk/>
          <pc:sldMk cId="3685433583" sldId="297"/>
        </pc:sldMkLst>
        <pc:spChg chg="mod">
          <ac:chgData name="Ashley Greer" userId="2ddd3eaa-d59d-4e6f-8745-bb565a51d7c2" providerId="ADAL" clId="{7013B6D1-F6FA-4C22-B803-A0B5F24173E5}" dt="2024-06-19T16:57:15.564" v="36" actId="1076"/>
          <ac:spMkLst>
            <pc:docMk/>
            <pc:sldMk cId="3685433583" sldId="297"/>
            <ac:spMk id="4" creationId="{E5E3FEF2-D62C-524E-8BAF-BD70258A5B5F}"/>
          </ac:spMkLst>
        </pc:spChg>
      </pc:sldChg>
      <pc:sldChg chg="modSp mod">
        <pc:chgData name="Ashley Greer" userId="2ddd3eaa-d59d-4e6f-8745-bb565a51d7c2" providerId="ADAL" clId="{7013B6D1-F6FA-4C22-B803-A0B5F24173E5}" dt="2024-06-19T16:56:05.389" v="20" actId="1076"/>
        <pc:sldMkLst>
          <pc:docMk/>
          <pc:sldMk cId="1905671080" sldId="303"/>
        </pc:sldMkLst>
        <pc:spChg chg="mod">
          <ac:chgData name="Ashley Greer" userId="2ddd3eaa-d59d-4e6f-8745-bb565a51d7c2" providerId="ADAL" clId="{7013B6D1-F6FA-4C22-B803-A0B5F24173E5}" dt="2024-06-19T16:56:05.389" v="20" actId="1076"/>
          <ac:spMkLst>
            <pc:docMk/>
            <pc:sldMk cId="1905671080" sldId="303"/>
            <ac:spMk id="2" creationId="{5E5EAF97-A8EC-954C-765B-C8E436C4F0F7}"/>
          </ac:spMkLst>
        </pc:spChg>
      </pc:sldChg>
      <pc:sldChg chg="modSp mod">
        <pc:chgData name="Ashley Greer" userId="2ddd3eaa-d59d-4e6f-8745-bb565a51d7c2" providerId="ADAL" clId="{7013B6D1-F6FA-4C22-B803-A0B5F24173E5}" dt="2024-06-19T16:57:08.192" v="35" actId="1038"/>
        <pc:sldMkLst>
          <pc:docMk/>
          <pc:sldMk cId="1070061953" sldId="307"/>
        </pc:sldMkLst>
        <pc:spChg chg="mod">
          <ac:chgData name="Ashley Greer" userId="2ddd3eaa-d59d-4e6f-8745-bb565a51d7c2" providerId="ADAL" clId="{7013B6D1-F6FA-4C22-B803-A0B5F24173E5}" dt="2024-06-19T16:57:08.192" v="35" actId="1038"/>
          <ac:spMkLst>
            <pc:docMk/>
            <pc:sldMk cId="1070061953" sldId="307"/>
            <ac:spMk id="19" creationId="{B88098CB-C697-761C-9ACC-961E7BD37332}"/>
          </ac:spMkLst>
        </pc:spChg>
      </pc:sldChg>
      <pc:sldMasterChg chg="addSp modSp mod modSldLayout">
        <pc:chgData name="Ashley Greer" userId="2ddd3eaa-d59d-4e6f-8745-bb565a51d7c2" providerId="ADAL" clId="{7013B6D1-F6FA-4C22-B803-A0B5F24173E5}" dt="2024-06-19T16:55:20.233" v="17" actId="1076"/>
        <pc:sldMasterMkLst>
          <pc:docMk/>
          <pc:sldMasterMk cId="1070809925" sldId="2147483659"/>
        </pc:sldMasterMkLst>
        <pc:picChg chg="add mod">
          <ac:chgData name="Ashley Greer" userId="2ddd3eaa-d59d-4e6f-8745-bb565a51d7c2" providerId="ADAL" clId="{7013B6D1-F6FA-4C22-B803-A0B5F24173E5}" dt="2024-06-19T16:55:20.233" v="17" actId="1076"/>
          <ac:picMkLst>
            <pc:docMk/>
            <pc:sldMasterMk cId="1070809925" sldId="2147483659"/>
            <ac:picMk id="2" creationId="{C1ADD544-D8AA-3EFA-FB19-B8758E107C96}"/>
          </ac:picMkLst>
        </pc:picChg>
        <pc:sldLayoutChg chg="addSp modSp mod">
          <pc:chgData name="Ashley Greer" userId="2ddd3eaa-d59d-4e6f-8745-bb565a51d7c2" providerId="ADAL" clId="{7013B6D1-F6FA-4C22-B803-A0B5F24173E5}" dt="2024-06-19T16:55:15.469" v="15" actId="1076"/>
          <pc:sldLayoutMkLst>
            <pc:docMk/>
            <pc:sldMasterMk cId="1070809925" sldId="2147483659"/>
            <pc:sldLayoutMk cId="2558328484" sldId="2147483660"/>
          </pc:sldLayoutMkLst>
          <pc:picChg chg="add mod">
            <ac:chgData name="Ashley Greer" userId="2ddd3eaa-d59d-4e6f-8745-bb565a51d7c2" providerId="ADAL" clId="{7013B6D1-F6FA-4C22-B803-A0B5F24173E5}" dt="2024-06-19T16:55:15.469" v="15" actId="1076"/>
            <ac:picMkLst>
              <pc:docMk/>
              <pc:sldMasterMk cId="1070809925" sldId="2147483659"/>
              <pc:sldLayoutMk cId="2558328484" sldId="2147483660"/>
              <ac:picMk id="2" creationId="{C2B99975-C38C-E755-5773-6EF23E44E414}"/>
            </ac:picMkLst>
          </pc:picChg>
        </pc:sldLayoutChg>
      </pc:sldMasterChg>
      <pc:sldMasterChg chg="modSldLayout">
        <pc:chgData name="Ashley Greer" userId="2ddd3eaa-d59d-4e6f-8745-bb565a51d7c2" providerId="ADAL" clId="{7013B6D1-F6FA-4C22-B803-A0B5F24173E5}" dt="2024-06-19T16:54:59.224" v="12" actId="1076"/>
        <pc:sldMasterMkLst>
          <pc:docMk/>
          <pc:sldMasterMk cId="4051185763" sldId="2147483668"/>
        </pc:sldMasterMkLst>
        <pc:sldLayoutChg chg="addSp modSp mod">
          <pc:chgData name="Ashley Greer" userId="2ddd3eaa-d59d-4e6f-8745-bb565a51d7c2" providerId="ADAL" clId="{7013B6D1-F6FA-4C22-B803-A0B5F24173E5}" dt="2024-06-19T16:54:59.224" v="12" actId="1076"/>
          <pc:sldLayoutMkLst>
            <pc:docMk/>
            <pc:sldMasterMk cId="4051185763" sldId="2147483668"/>
            <pc:sldLayoutMk cId="1191662581" sldId="2147483679"/>
          </pc:sldLayoutMkLst>
          <pc:picChg chg="add mod modCrop">
            <ac:chgData name="Ashley Greer" userId="2ddd3eaa-d59d-4e6f-8745-bb565a51d7c2" providerId="ADAL" clId="{7013B6D1-F6FA-4C22-B803-A0B5F24173E5}" dt="2024-06-19T16:54:59.224" v="12" actId="1076"/>
            <ac:picMkLst>
              <pc:docMk/>
              <pc:sldMasterMk cId="4051185763" sldId="2147483668"/>
              <pc:sldLayoutMk cId="1191662581" sldId="2147483679"/>
              <ac:picMk id="3" creationId="{65B184F2-0BF7-BF14-4425-6B7DB78EA5EA}"/>
            </ac:picMkLst>
          </pc:picChg>
        </pc:sldLayoutChg>
      </pc:sldMasterChg>
    </pc:docChg>
  </pc:docChgLst>
  <pc:docChgLst>
    <pc:chgData name="Ashley Greer" userId="2ddd3eaa-d59d-4e6f-8745-bb565a51d7c2" providerId="ADAL" clId="{2C36500A-ED73-4F5A-B458-3F2C87C2C541}"/>
    <pc:docChg chg="undo custSel addSld delSld modSld">
      <pc:chgData name="Ashley Greer" userId="2ddd3eaa-d59d-4e6f-8745-bb565a51d7c2" providerId="ADAL" clId="{2C36500A-ED73-4F5A-B458-3F2C87C2C541}" dt="2024-06-28T14:18:57.108" v="49" actId="27636"/>
      <pc:docMkLst>
        <pc:docMk/>
      </pc:docMkLst>
      <pc:sldChg chg="add del">
        <pc:chgData name="Ashley Greer" userId="2ddd3eaa-d59d-4e6f-8745-bb565a51d7c2" providerId="ADAL" clId="{2C36500A-ED73-4F5A-B458-3F2C87C2C541}" dt="2024-06-28T14:17:42.456" v="22"/>
        <pc:sldMkLst>
          <pc:docMk/>
          <pc:sldMk cId="65100163" sldId="257"/>
        </pc:sldMkLst>
      </pc:sldChg>
      <pc:sldChg chg="add del">
        <pc:chgData name="Ashley Greer" userId="2ddd3eaa-d59d-4e6f-8745-bb565a51d7c2" providerId="ADAL" clId="{2C36500A-ED73-4F5A-B458-3F2C87C2C541}" dt="2024-06-28T14:17:42.456" v="22"/>
        <pc:sldMkLst>
          <pc:docMk/>
          <pc:sldMk cId="3053865598" sldId="258"/>
        </pc:sldMkLst>
      </pc:sldChg>
      <pc:sldChg chg="add del">
        <pc:chgData name="Ashley Greer" userId="2ddd3eaa-d59d-4e6f-8745-bb565a51d7c2" providerId="ADAL" clId="{2C36500A-ED73-4F5A-B458-3F2C87C2C541}" dt="2024-06-28T14:17:42.456" v="22"/>
        <pc:sldMkLst>
          <pc:docMk/>
          <pc:sldMk cId="324970709" sldId="259"/>
        </pc:sldMkLst>
      </pc:sldChg>
      <pc:sldChg chg="add del">
        <pc:chgData name="Ashley Greer" userId="2ddd3eaa-d59d-4e6f-8745-bb565a51d7c2" providerId="ADAL" clId="{2C36500A-ED73-4F5A-B458-3F2C87C2C541}" dt="2024-06-28T14:17:42.456" v="22"/>
        <pc:sldMkLst>
          <pc:docMk/>
          <pc:sldMk cId="2743994551" sldId="260"/>
        </pc:sldMkLst>
      </pc:sldChg>
      <pc:sldChg chg="add del">
        <pc:chgData name="Ashley Greer" userId="2ddd3eaa-d59d-4e6f-8745-bb565a51d7c2" providerId="ADAL" clId="{2C36500A-ED73-4F5A-B458-3F2C87C2C541}" dt="2024-06-28T14:17:42.456" v="22"/>
        <pc:sldMkLst>
          <pc:docMk/>
          <pc:sldMk cId="1304402426" sldId="261"/>
        </pc:sldMkLst>
      </pc:sldChg>
      <pc:sldChg chg="add del">
        <pc:chgData name="Ashley Greer" userId="2ddd3eaa-d59d-4e6f-8745-bb565a51d7c2" providerId="ADAL" clId="{2C36500A-ED73-4F5A-B458-3F2C87C2C541}" dt="2024-06-28T14:18:34.570" v="46"/>
        <pc:sldMkLst>
          <pc:docMk/>
          <pc:sldMk cId="2011262702" sldId="262"/>
        </pc:sldMkLst>
      </pc:sldChg>
      <pc:sldChg chg="add del">
        <pc:chgData name="Ashley Greer" userId="2ddd3eaa-d59d-4e6f-8745-bb565a51d7c2" providerId="ADAL" clId="{2C36500A-ED73-4F5A-B458-3F2C87C2C541}" dt="2024-06-28T14:18:34.570" v="46"/>
        <pc:sldMkLst>
          <pc:docMk/>
          <pc:sldMk cId="2718907918" sldId="263"/>
        </pc:sldMkLst>
      </pc:sldChg>
      <pc:sldChg chg="add del">
        <pc:chgData name="Ashley Greer" userId="2ddd3eaa-d59d-4e6f-8745-bb565a51d7c2" providerId="ADAL" clId="{2C36500A-ED73-4F5A-B458-3F2C87C2C541}" dt="2024-06-28T14:18:34.570" v="46"/>
        <pc:sldMkLst>
          <pc:docMk/>
          <pc:sldMk cId="3548365240" sldId="264"/>
        </pc:sldMkLst>
      </pc:sldChg>
      <pc:sldChg chg="add">
        <pc:chgData name="Ashley Greer" userId="2ddd3eaa-d59d-4e6f-8745-bb565a51d7c2" providerId="ADAL" clId="{2C36500A-ED73-4F5A-B458-3F2C87C2C541}" dt="2024-06-28T14:16:47.814" v="3"/>
        <pc:sldMkLst>
          <pc:docMk/>
          <pc:sldMk cId="0" sldId="268"/>
        </pc:sldMkLst>
      </pc:sldChg>
      <pc:sldChg chg="add del">
        <pc:chgData name="Ashley Greer" userId="2ddd3eaa-d59d-4e6f-8745-bb565a51d7c2" providerId="ADAL" clId="{2C36500A-ED73-4F5A-B458-3F2C87C2C541}" dt="2024-06-28T14:18:34.570" v="46"/>
        <pc:sldMkLst>
          <pc:docMk/>
          <pc:sldMk cId="4259802403" sldId="269"/>
        </pc:sldMkLst>
      </pc:sldChg>
      <pc:sldChg chg="add">
        <pc:chgData name="Ashley Greer" userId="2ddd3eaa-d59d-4e6f-8745-bb565a51d7c2" providerId="ADAL" clId="{2C36500A-ED73-4F5A-B458-3F2C87C2C541}" dt="2024-06-28T14:16:47.814" v="3"/>
        <pc:sldMkLst>
          <pc:docMk/>
          <pc:sldMk cId="1037678653" sldId="270"/>
        </pc:sldMkLst>
      </pc:sldChg>
      <pc:sldChg chg="modSp add del mod">
        <pc:chgData name="Ashley Greer" userId="2ddd3eaa-d59d-4e6f-8745-bb565a51d7c2" providerId="ADAL" clId="{2C36500A-ED73-4F5A-B458-3F2C87C2C541}" dt="2024-06-28T14:17:42.741" v="23" actId="27636"/>
        <pc:sldMkLst>
          <pc:docMk/>
          <pc:sldMk cId="3099175517" sldId="273"/>
        </pc:sldMkLst>
        <pc:spChg chg="mod">
          <ac:chgData name="Ashley Greer" userId="2ddd3eaa-d59d-4e6f-8745-bb565a51d7c2" providerId="ADAL" clId="{2C36500A-ED73-4F5A-B458-3F2C87C2C541}" dt="2024-06-28T14:17:42.741" v="23" actId="27636"/>
          <ac:spMkLst>
            <pc:docMk/>
            <pc:sldMk cId="3099175517" sldId="273"/>
            <ac:spMk id="7" creationId="{DBEE4D9C-0AA0-1A4B-50D8-30768EF3CC07}"/>
          </ac:spMkLst>
        </pc:spChg>
      </pc:sldChg>
      <pc:sldChg chg="add del">
        <pc:chgData name="Ashley Greer" userId="2ddd3eaa-d59d-4e6f-8745-bb565a51d7c2" providerId="ADAL" clId="{2C36500A-ED73-4F5A-B458-3F2C87C2C541}" dt="2024-06-28T14:17:42.456" v="22"/>
        <pc:sldMkLst>
          <pc:docMk/>
          <pc:sldMk cId="863870005" sldId="279"/>
        </pc:sldMkLst>
      </pc:sldChg>
      <pc:sldChg chg="modSp add mod">
        <pc:chgData name="Ashley Greer" userId="2ddd3eaa-d59d-4e6f-8745-bb565a51d7c2" providerId="ADAL" clId="{2C36500A-ED73-4F5A-B458-3F2C87C2C541}" dt="2024-06-28T14:16:32.820" v="2" actId="27636"/>
        <pc:sldMkLst>
          <pc:docMk/>
          <pc:sldMk cId="211519713" sldId="280"/>
        </pc:sldMkLst>
        <pc:spChg chg="mod">
          <ac:chgData name="Ashley Greer" userId="2ddd3eaa-d59d-4e6f-8745-bb565a51d7c2" providerId="ADAL" clId="{2C36500A-ED73-4F5A-B458-3F2C87C2C541}" dt="2024-06-28T14:16:32.820" v="2" actId="27636"/>
          <ac:spMkLst>
            <pc:docMk/>
            <pc:sldMk cId="211519713" sldId="280"/>
            <ac:spMk id="3071" creationId="{BA003F7E-B38F-B93D-3ED0-54004FD7D217}"/>
          </ac:spMkLst>
        </pc:spChg>
      </pc:sldChg>
      <pc:sldChg chg="add">
        <pc:chgData name="Ashley Greer" userId="2ddd3eaa-d59d-4e6f-8745-bb565a51d7c2" providerId="ADAL" clId="{2C36500A-ED73-4F5A-B458-3F2C87C2C541}" dt="2024-06-28T14:16:47.814" v="3"/>
        <pc:sldMkLst>
          <pc:docMk/>
          <pc:sldMk cId="3599197035" sldId="282"/>
        </pc:sldMkLst>
      </pc:sldChg>
      <pc:sldChg chg="add">
        <pc:chgData name="Ashley Greer" userId="2ddd3eaa-d59d-4e6f-8745-bb565a51d7c2" providerId="ADAL" clId="{2C36500A-ED73-4F5A-B458-3F2C87C2C541}" dt="2024-06-28T14:18:56.920" v="48"/>
        <pc:sldMkLst>
          <pc:docMk/>
          <pc:sldMk cId="3701476923" sldId="285"/>
        </pc:sldMkLst>
      </pc:sldChg>
      <pc:sldChg chg="add">
        <pc:chgData name="Ashley Greer" userId="2ddd3eaa-d59d-4e6f-8745-bb565a51d7c2" providerId="ADAL" clId="{2C36500A-ED73-4F5A-B458-3F2C87C2C541}" dt="2024-06-28T14:18:56.920" v="48"/>
        <pc:sldMkLst>
          <pc:docMk/>
          <pc:sldMk cId="457350546" sldId="289"/>
        </pc:sldMkLst>
      </pc:sldChg>
      <pc:sldChg chg="add">
        <pc:chgData name="Ashley Greer" userId="2ddd3eaa-d59d-4e6f-8745-bb565a51d7c2" providerId="ADAL" clId="{2C36500A-ED73-4F5A-B458-3F2C87C2C541}" dt="2024-06-28T14:16:19.826" v="0"/>
        <pc:sldMkLst>
          <pc:docMk/>
          <pc:sldMk cId="3892681000" sldId="312"/>
        </pc:sldMkLst>
      </pc:sldChg>
      <pc:sldChg chg="add del">
        <pc:chgData name="Ashley Greer" userId="2ddd3eaa-d59d-4e6f-8745-bb565a51d7c2" providerId="ADAL" clId="{2C36500A-ED73-4F5A-B458-3F2C87C2C541}" dt="2024-06-28T14:17:42.456" v="22"/>
        <pc:sldMkLst>
          <pc:docMk/>
          <pc:sldMk cId="2639604310" sldId="329"/>
        </pc:sldMkLst>
      </pc:sldChg>
      <pc:sldChg chg="add">
        <pc:chgData name="Ashley Greer" userId="2ddd3eaa-d59d-4e6f-8745-bb565a51d7c2" providerId="ADAL" clId="{2C36500A-ED73-4F5A-B458-3F2C87C2C541}" dt="2024-06-28T14:16:47.814" v="3"/>
        <pc:sldMkLst>
          <pc:docMk/>
          <pc:sldMk cId="2963933122" sldId="570"/>
        </pc:sldMkLst>
      </pc:sldChg>
      <pc:sldChg chg="add del">
        <pc:chgData name="Ashley Greer" userId="2ddd3eaa-d59d-4e6f-8745-bb565a51d7c2" providerId="ADAL" clId="{2C36500A-ED73-4F5A-B458-3F2C87C2C541}" dt="2024-06-28T14:17:42.456" v="22"/>
        <pc:sldMkLst>
          <pc:docMk/>
          <pc:sldMk cId="2668566577" sldId="1041"/>
        </pc:sldMkLst>
      </pc:sldChg>
      <pc:sldChg chg="add del">
        <pc:chgData name="Ashley Greer" userId="2ddd3eaa-d59d-4e6f-8745-bb565a51d7c2" providerId="ADAL" clId="{2C36500A-ED73-4F5A-B458-3F2C87C2C541}" dt="2024-06-28T14:17:42.456" v="22"/>
        <pc:sldMkLst>
          <pc:docMk/>
          <pc:sldMk cId="1232292037" sldId="1063"/>
        </pc:sldMkLst>
      </pc:sldChg>
      <pc:sldChg chg="add del">
        <pc:chgData name="Ashley Greer" userId="2ddd3eaa-d59d-4e6f-8745-bb565a51d7c2" providerId="ADAL" clId="{2C36500A-ED73-4F5A-B458-3F2C87C2C541}" dt="2024-06-28T14:17:42.456" v="22"/>
        <pc:sldMkLst>
          <pc:docMk/>
          <pc:sldMk cId="3490200448" sldId="1067"/>
        </pc:sldMkLst>
      </pc:sldChg>
      <pc:sldChg chg="add del">
        <pc:chgData name="Ashley Greer" userId="2ddd3eaa-d59d-4e6f-8745-bb565a51d7c2" providerId="ADAL" clId="{2C36500A-ED73-4F5A-B458-3F2C87C2C541}" dt="2024-06-28T14:17:42.456" v="22"/>
        <pc:sldMkLst>
          <pc:docMk/>
          <pc:sldMk cId="3772261699" sldId="1068"/>
        </pc:sldMkLst>
      </pc:sldChg>
      <pc:sldChg chg="add del">
        <pc:chgData name="Ashley Greer" userId="2ddd3eaa-d59d-4e6f-8745-bb565a51d7c2" providerId="ADAL" clId="{2C36500A-ED73-4F5A-B458-3F2C87C2C541}" dt="2024-06-28T14:17:42.456" v="22"/>
        <pc:sldMkLst>
          <pc:docMk/>
          <pc:sldMk cId="1224482884" sldId="1070"/>
        </pc:sldMkLst>
      </pc:sldChg>
      <pc:sldChg chg="add del">
        <pc:chgData name="Ashley Greer" userId="2ddd3eaa-d59d-4e6f-8745-bb565a51d7c2" providerId="ADAL" clId="{2C36500A-ED73-4F5A-B458-3F2C87C2C541}" dt="2024-06-28T14:17:42.456" v="22"/>
        <pc:sldMkLst>
          <pc:docMk/>
          <pc:sldMk cId="1363799225" sldId="1072"/>
        </pc:sldMkLst>
      </pc:sldChg>
      <pc:sldChg chg="add del">
        <pc:chgData name="Ashley Greer" userId="2ddd3eaa-d59d-4e6f-8745-bb565a51d7c2" providerId="ADAL" clId="{2C36500A-ED73-4F5A-B458-3F2C87C2C541}" dt="2024-06-28T14:17:42.456" v="22"/>
        <pc:sldMkLst>
          <pc:docMk/>
          <pc:sldMk cId="1798885257" sldId="1076"/>
        </pc:sldMkLst>
      </pc:sldChg>
      <pc:sldChg chg="add">
        <pc:chgData name="Ashley Greer" userId="2ddd3eaa-d59d-4e6f-8745-bb565a51d7c2" providerId="ADAL" clId="{2C36500A-ED73-4F5A-B458-3F2C87C2C541}" dt="2024-06-28T14:16:19.826" v="0"/>
        <pc:sldMkLst>
          <pc:docMk/>
          <pc:sldMk cId="1378189700" sldId="2134958648"/>
        </pc:sldMkLst>
      </pc:sldChg>
      <pc:sldChg chg="add">
        <pc:chgData name="Ashley Greer" userId="2ddd3eaa-d59d-4e6f-8745-bb565a51d7c2" providerId="ADAL" clId="{2C36500A-ED73-4F5A-B458-3F2C87C2C541}" dt="2024-06-28T14:16:19.826" v="0"/>
        <pc:sldMkLst>
          <pc:docMk/>
          <pc:sldMk cId="2858644401" sldId="2134958649"/>
        </pc:sldMkLst>
      </pc:sldChg>
      <pc:sldChg chg="add">
        <pc:chgData name="Ashley Greer" userId="2ddd3eaa-d59d-4e6f-8745-bb565a51d7c2" providerId="ADAL" clId="{2C36500A-ED73-4F5A-B458-3F2C87C2C541}" dt="2024-06-28T14:16:19.826" v="0"/>
        <pc:sldMkLst>
          <pc:docMk/>
          <pc:sldMk cId="3544479962" sldId="2134958664"/>
        </pc:sldMkLst>
      </pc:sldChg>
      <pc:sldChg chg="add">
        <pc:chgData name="Ashley Greer" userId="2ddd3eaa-d59d-4e6f-8745-bb565a51d7c2" providerId="ADAL" clId="{2C36500A-ED73-4F5A-B458-3F2C87C2C541}" dt="2024-06-28T14:16:19.826" v="0"/>
        <pc:sldMkLst>
          <pc:docMk/>
          <pc:sldMk cId="53327059" sldId="2134958665"/>
        </pc:sldMkLst>
      </pc:sldChg>
      <pc:sldChg chg="add">
        <pc:chgData name="Ashley Greer" userId="2ddd3eaa-d59d-4e6f-8745-bb565a51d7c2" providerId="ADAL" clId="{2C36500A-ED73-4F5A-B458-3F2C87C2C541}" dt="2024-06-28T14:16:19.826" v="0"/>
        <pc:sldMkLst>
          <pc:docMk/>
          <pc:sldMk cId="2565498055" sldId="2134958666"/>
        </pc:sldMkLst>
      </pc:sldChg>
      <pc:sldChg chg="add">
        <pc:chgData name="Ashley Greer" userId="2ddd3eaa-d59d-4e6f-8745-bb565a51d7c2" providerId="ADAL" clId="{2C36500A-ED73-4F5A-B458-3F2C87C2C541}" dt="2024-06-28T14:16:19.826" v="0"/>
        <pc:sldMkLst>
          <pc:docMk/>
          <pc:sldMk cId="101261627" sldId="2134958667"/>
        </pc:sldMkLst>
      </pc:sldChg>
      <pc:sldChg chg="add">
        <pc:chgData name="Ashley Greer" userId="2ddd3eaa-d59d-4e6f-8745-bb565a51d7c2" providerId="ADAL" clId="{2C36500A-ED73-4F5A-B458-3F2C87C2C541}" dt="2024-06-28T14:16:19.826" v="0"/>
        <pc:sldMkLst>
          <pc:docMk/>
          <pc:sldMk cId="193665204" sldId="2134958668"/>
        </pc:sldMkLst>
      </pc:sldChg>
      <pc:sldChg chg="add">
        <pc:chgData name="Ashley Greer" userId="2ddd3eaa-d59d-4e6f-8745-bb565a51d7c2" providerId="ADAL" clId="{2C36500A-ED73-4F5A-B458-3F2C87C2C541}" dt="2024-06-28T14:16:19.826" v="0"/>
        <pc:sldMkLst>
          <pc:docMk/>
          <pc:sldMk cId="2650772463" sldId="2134958669"/>
        </pc:sldMkLst>
      </pc:sldChg>
      <pc:sldChg chg="add">
        <pc:chgData name="Ashley Greer" userId="2ddd3eaa-d59d-4e6f-8745-bb565a51d7c2" providerId="ADAL" clId="{2C36500A-ED73-4F5A-B458-3F2C87C2C541}" dt="2024-06-28T14:16:19.826" v="0"/>
        <pc:sldMkLst>
          <pc:docMk/>
          <pc:sldMk cId="1827654963" sldId="2134958670"/>
        </pc:sldMkLst>
      </pc:sldChg>
      <pc:sldChg chg="add">
        <pc:chgData name="Ashley Greer" userId="2ddd3eaa-d59d-4e6f-8745-bb565a51d7c2" providerId="ADAL" clId="{2C36500A-ED73-4F5A-B458-3F2C87C2C541}" dt="2024-06-28T14:16:19.826" v="0"/>
        <pc:sldMkLst>
          <pc:docMk/>
          <pc:sldMk cId="94511127" sldId="2134958671"/>
        </pc:sldMkLst>
      </pc:sldChg>
      <pc:sldChg chg="add">
        <pc:chgData name="Ashley Greer" userId="2ddd3eaa-d59d-4e6f-8745-bb565a51d7c2" providerId="ADAL" clId="{2C36500A-ED73-4F5A-B458-3F2C87C2C541}" dt="2024-06-28T14:16:19.826" v="0"/>
        <pc:sldMkLst>
          <pc:docMk/>
          <pc:sldMk cId="124798183" sldId="2134958673"/>
        </pc:sldMkLst>
      </pc:sldChg>
      <pc:sldChg chg="add">
        <pc:chgData name="Ashley Greer" userId="2ddd3eaa-d59d-4e6f-8745-bb565a51d7c2" providerId="ADAL" clId="{2C36500A-ED73-4F5A-B458-3F2C87C2C541}" dt="2024-06-28T14:16:19.826" v="0"/>
        <pc:sldMkLst>
          <pc:docMk/>
          <pc:sldMk cId="645043428" sldId="2134958674"/>
        </pc:sldMkLst>
      </pc:sldChg>
      <pc:sldChg chg="add">
        <pc:chgData name="Ashley Greer" userId="2ddd3eaa-d59d-4e6f-8745-bb565a51d7c2" providerId="ADAL" clId="{2C36500A-ED73-4F5A-B458-3F2C87C2C541}" dt="2024-06-28T14:16:19.826" v="0"/>
        <pc:sldMkLst>
          <pc:docMk/>
          <pc:sldMk cId="2470560172" sldId="2134958675"/>
        </pc:sldMkLst>
      </pc:sldChg>
      <pc:sldChg chg="add">
        <pc:chgData name="Ashley Greer" userId="2ddd3eaa-d59d-4e6f-8745-bb565a51d7c2" providerId="ADAL" clId="{2C36500A-ED73-4F5A-B458-3F2C87C2C541}" dt="2024-06-28T14:16:19.826" v="0"/>
        <pc:sldMkLst>
          <pc:docMk/>
          <pc:sldMk cId="1073588028" sldId="2134958676"/>
        </pc:sldMkLst>
      </pc:sldChg>
      <pc:sldChg chg="add">
        <pc:chgData name="Ashley Greer" userId="2ddd3eaa-d59d-4e6f-8745-bb565a51d7c2" providerId="ADAL" clId="{2C36500A-ED73-4F5A-B458-3F2C87C2C541}" dt="2024-06-28T14:16:19.826" v="0"/>
        <pc:sldMkLst>
          <pc:docMk/>
          <pc:sldMk cId="3878492947" sldId="2134958677"/>
        </pc:sldMkLst>
      </pc:sldChg>
      <pc:sldChg chg="add">
        <pc:chgData name="Ashley Greer" userId="2ddd3eaa-d59d-4e6f-8745-bb565a51d7c2" providerId="ADAL" clId="{2C36500A-ED73-4F5A-B458-3F2C87C2C541}" dt="2024-06-28T14:16:19.826" v="0"/>
        <pc:sldMkLst>
          <pc:docMk/>
          <pc:sldMk cId="3091565092" sldId="2134958678"/>
        </pc:sldMkLst>
      </pc:sldChg>
      <pc:sldChg chg="add">
        <pc:chgData name="Ashley Greer" userId="2ddd3eaa-d59d-4e6f-8745-bb565a51d7c2" providerId="ADAL" clId="{2C36500A-ED73-4F5A-B458-3F2C87C2C541}" dt="2024-06-28T14:16:19.826" v="0"/>
        <pc:sldMkLst>
          <pc:docMk/>
          <pc:sldMk cId="2414633930" sldId="2134958679"/>
        </pc:sldMkLst>
      </pc:sldChg>
      <pc:sldChg chg="add">
        <pc:chgData name="Ashley Greer" userId="2ddd3eaa-d59d-4e6f-8745-bb565a51d7c2" providerId="ADAL" clId="{2C36500A-ED73-4F5A-B458-3F2C87C2C541}" dt="2024-06-28T14:16:19.826" v="0"/>
        <pc:sldMkLst>
          <pc:docMk/>
          <pc:sldMk cId="1474273682" sldId="2134958680"/>
        </pc:sldMkLst>
      </pc:sldChg>
      <pc:sldChg chg="add">
        <pc:chgData name="Ashley Greer" userId="2ddd3eaa-d59d-4e6f-8745-bb565a51d7c2" providerId="ADAL" clId="{2C36500A-ED73-4F5A-B458-3F2C87C2C541}" dt="2024-06-28T14:16:19.826" v="0"/>
        <pc:sldMkLst>
          <pc:docMk/>
          <pc:sldMk cId="49499305" sldId="2134958681"/>
        </pc:sldMkLst>
      </pc:sldChg>
      <pc:sldChg chg="add">
        <pc:chgData name="Ashley Greer" userId="2ddd3eaa-d59d-4e6f-8745-bb565a51d7c2" providerId="ADAL" clId="{2C36500A-ED73-4F5A-B458-3F2C87C2C541}" dt="2024-06-28T14:16:19.826" v="0"/>
        <pc:sldMkLst>
          <pc:docMk/>
          <pc:sldMk cId="1024149344" sldId="2134958682"/>
        </pc:sldMkLst>
      </pc:sldChg>
      <pc:sldChg chg="add">
        <pc:chgData name="Ashley Greer" userId="2ddd3eaa-d59d-4e6f-8745-bb565a51d7c2" providerId="ADAL" clId="{2C36500A-ED73-4F5A-B458-3F2C87C2C541}" dt="2024-06-28T14:16:19.826" v="0"/>
        <pc:sldMkLst>
          <pc:docMk/>
          <pc:sldMk cId="1029214042" sldId="2134958683"/>
        </pc:sldMkLst>
      </pc:sldChg>
      <pc:sldChg chg="add">
        <pc:chgData name="Ashley Greer" userId="2ddd3eaa-d59d-4e6f-8745-bb565a51d7c2" providerId="ADAL" clId="{2C36500A-ED73-4F5A-B458-3F2C87C2C541}" dt="2024-06-28T14:16:19.826" v="0"/>
        <pc:sldMkLst>
          <pc:docMk/>
          <pc:sldMk cId="3610606357" sldId="2134958684"/>
        </pc:sldMkLst>
      </pc:sldChg>
      <pc:sldChg chg="add">
        <pc:chgData name="Ashley Greer" userId="2ddd3eaa-d59d-4e6f-8745-bb565a51d7c2" providerId="ADAL" clId="{2C36500A-ED73-4F5A-B458-3F2C87C2C541}" dt="2024-06-28T14:16:19.826" v="0"/>
        <pc:sldMkLst>
          <pc:docMk/>
          <pc:sldMk cId="863134958" sldId="2134958685"/>
        </pc:sldMkLst>
      </pc:sldChg>
      <pc:sldChg chg="add">
        <pc:chgData name="Ashley Greer" userId="2ddd3eaa-d59d-4e6f-8745-bb565a51d7c2" providerId="ADAL" clId="{2C36500A-ED73-4F5A-B458-3F2C87C2C541}" dt="2024-06-28T14:16:19.826" v="0"/>
        <pc:sldMkLst>
          <pc:docMk/>
          <pc:sldMk cId="1286380139" sldId="2134958686"/>
        </pc:sldMkLst>
      </pc:sldChg>
      <pc:sldChg chg="add">
        <pc:chgData name="Ashley Greer" userId="2ddd3eaa-d59d-4e6f-8745-bb565a51d7c2" providerId="ADAL" clId="{2C36500A-ED73-4F5A-B458-3F2C87C2C541}" dt="2024-06-28T14:16:32.658" v="1"/>
        <pc:sldMkLst>
          <pc:docMk/>
          <pc:sldMk cId="1480379040" sldId="2134958687"/>
        </pc:sldMkLst>
      </pc:sldChg>
      <pc:sldChg chg="add">
        <pc:chgData name="Ashley Greer" userId="2ddd3eaa-d59d-4e6f-8745-bb565a51d7c2" providerId="ADAL" clId="{2C36500A-ED73-4F5A-B458-3F2C87C2C541}" dt="2024-06-28T14:16:32.658" v="1"/>
        <pc:sldMkLst>
          <pc:docMk/>
          <pc:sldMk cId="2358499552" sldId="2134958688"/>
        </pc:sldMkLst>
      </pc:sldChg>
      <pc:sldChg chg="add">
        <pc:chgData name="Ashley Greer" userId="2ddd3eaa-d59d-4e6f-8745-bb565a51d7c2" providerId="ADAL" clId="{2C36500A-ED73-4F5A-B458-3F2C87C2C541}" dt="2024-06-28T14:16:32.658" v="1"/>
        <pc:sldMkLst>
          <pc:docMk/>
          <pc:sldMk cId="3444388864" sldId="2134958689"/>
        </pc:sldMkLst>
      </pc:sldChg>
      <pc:sldChg chg="add">
        <pc:chgData name="Ashley Greer" userId="2ddd3eaa-d59d-4e6f-8745-bb565a51d7c2" providerId="ADAL" clId="{2C36500A-ED73-4F5A-B458-3F2C87C2C541}" dt="2024-06-28T14:16:47.814" v="3"/>
        <pc:sldMkLst>
          <pc:docMk/>
          <pc:sldMk cId="4223229478" sldId="2141411410"/>
        </pc:sldMkLst>
      </pc:sldChg>
      <pc:sldChg chg="add">
        <pc:chgData name="Ashley Greer" userId="2ddd3eaa-d59d-4e6f-8745-bb565a51d7c2" providerId="ADAL" clId="{2C36500A-ED73-4F5A-B458-3F2C87C2C541}" dt="2024-06-28T14:16:47.814" v="3"/>
        <pc:sldMkLst>
          <pc:docMk/>
          <pc:sldMk cId="3671699125" sldId="2141411413"/>
        </pc:sldMkLst>
      </pc:sldChg>
      <pc:sldChg chg="add">
        <pc:chgData name="Ashley Greer" userId="2ddd3eaa-d59d-4e6f-8745-bb565a51d7c2" providerId="ADAL" clId="{2C36500A-ED73-4F5A-B458-3F2C87C2C541}" dt="2024-06-28T14:16:47.814" v="3"/>
        <pc:sldMkLst>
          <pc:docMk/>
          <pc:sldMk cId="3595647760" sldId="2141411414"/>
        </pc:sldMkLst>
      </pc:sldChg>
      <pc:sldChg chg="add">
        <pc:chgData name="Ashley Greer" userId="2ddd3eaa-d59d-4e6f-8745-bb565a51d7c2" providerId="ADAL" clId="{2C36500A-ED73-4F5A-B458-3F2C87C2C541}" dt="2024-06-28T14:16:47.814" v="3"/>
        <pc:sldMkLst>
          <pc:docMk/>
          <pc:sldMk cId="1778616269" sldId="2141411415"/>
        </pc:sldMkLst>
      </pc:sldChg>
      <pc:sldChg chg="add">
        <pc:chgData name="Ashley Greer" userId="2ddd3eaa-d59d-4e6f-8745-bb565a51d7c2" providerId="ADAL" clId="{2C36500A-ED73-4F5A-B458-3F2C87C2C541}" dt="2024-06-28T14:16:47.814" v="3"/>
        <pc:sldMkLst>
          <pc:docMk/>
          <pc:sldMk cId="1702591054" sldId="2141411416"/>
        </pc:sldMkLst>
      </pc:sldChg>
      <pc:sldChg chg="addSp modSp add">
        <pc:chgData name="Ashley Greer" userId="2ddd3eaa-d59d-4e6f-8745-bb565a51d7c2" providerId="ADAL" clId="{2C36500A-ED73-4F5A-B458-3F2C87C2C541}" dt="2024-06-28T14:17:37.141" v="16"/>
        <pc:sldMkLst>
          <pc:docMk/>
          <pc:sldMk cId="4003733354" sldId="2141411417"/>
        </pc:sldMkLst>
        <pc:picChg chg="mod">
          <ac:chgData name="Ashley Greer" userId="2ddd3eaa-d59d-4e6f-8745-bb565a51d7c2" providerId="ADAL" clId="{2C36500A-ED73-4F5A-B458-3F2C87C2C541}" dt="2024-06-28T14:17:24.087" v="9"/>
          <ac:picMkLst>
            <pc:docMk/>
            <pc:sldMk cId="4003733354" sldId="2141411417"/>
            <ac:picMk id="4" creationId="{9E959011-AA13-D946-8F11-2591C18DA024}"/>
          </ac:picMkLst>
        </pc:picChg>
        <pc:picChg chg="add mod">
          <ac:chgData name="Ashley Greer" userId="2ddd3eaa-d59d-4e6f-8745-bb565a51d7c2" providerId="ADAL" clId="{2C36500A-ED73-4F5A-B458-3F2C87C2C541}" dt="2024-06-28T14:17:37.141" v="16"/>
          <ac:picMkLst>
            <pc:docMk/>
            <pc:sldMk cId="4003733354" sldId="2141411417"/>
            <ac:picMk id="5" creationId="{D4706281-4924-4340-8462-78477073F34A}"/>
          </ac:picMkLst>
        </pc:picChg>
      </pc:sldChg>
      <pc:sldChg chg="add del">
        <pc:chgData name="Ashley Greer" userId="2ddd3eaa-d59d-4e6f-8745-bb565a51d7c2" providerId="ADAL" clId="{2C36500A-ED73-4F5A-B458-3F2C87C2C541}" dt="2024-06-28T14:17:42.456" v="22"/>
        <pc:sldMkLst>
          <pc:docMk/>
          <pc:sldMk cId="1761286671" sldId="2145706256"/>
        </pc:sldMkLst>
      </pc:sldChg>
      <pc:sldChg chg="add del">
        <pc:chgData name="Ashley Greer" userId="2ddd3eaa-d59d-4e6f-8745-bb565a51d7c2" providerId="ADAL" clId="{2C36500A-ED73-4F5A-B458-3F2C87C2C541}" dt="2024-06-28T14:17:42.456" v="22"/>
        <pc:sldMkLst>
          <pc:docMk/>
          <pc:sldMk cId="0" sldId="2145706517"/>
        </pc:sldMkLst>
      </pc:sldChg>
      <pc:sldChg chg="add del">
        <pc:chgData name="Ashley Greer" userId="2ddd3eaa-d59d-4e6f-8745-bb565a51d7c2" providerId="ADAL" clId="{2C36500A-ED73-4F5A-B458-3F2C87C2C541}" dt="2024-06-28T14:17:42.456" v="22"/>
        <pc:sldMkLst>
          <pc:docMk/>
          <pc:sldMk cId="3721789425" sldId="2145706635"/>
        </pc:sldMkLst>
      </pc:sldChg>
      <pc:sldChg chg="add del">
        <pc:chgData name="Ashley Greer" userId="2ddd3eaa-d59d-4e6f-8745-bb565a51d7c2" providerId="ADAL" clId="{2C36500A-ED73-4F5A-B458-3F2C87C2C541}" dt="2024-06-28T14:18:34.570" v="46"/>
        <pc:sldMkLst>
          <pc:docMk/>
          <pc:sldMk cId="3168251898" sldId="2146847519"/>
        </pc:sldMkLst>
      </pc:sldChg>
      <pc:sldChg chg="add del">
        <pc:chgData name="Ashley Greer" userId="2ddd3eaa-d59d-4e6f-8745-bb565a51d7c2" providerId="ADAL" clId="{2C36500A-ED73-4F5A-B458-3F2C87C2C541}" dt="2024-06-28T14:18:34.570" v="46"/>
        <pc:sldMkLst>
          <pc:docMk/>
          <pc:sldMk cId="4232160602" sldId="2146847522"/>
        </pc:sldMkLst>
      </pc:sldChg>
      <pc:sldChg chg="modSp add del mod">
        <pc:chgData name="Ashley Greer" userId="2ddd3eaa-d59d-4e6f-8745-bb565a51d7c2" providerId="ADAL" clId="{2C36500A-ED73-4F5A-B458-3F2C87C2C541}" dt="2024-06-28T14:18:34.570" v="46"/>
        <pc:sldMkLst>
          <pc:docMk/>
          <pc:sldMk cId="2827505234" sldId="2146847523"/>
        </pc:sldMkLst>
        <pc:spChg chg="mod">
          <ac:chgData name="Ashley Greer" userId="2ddd3eaa-d59d-4e6f-8745-bb565a51d7c2" providerId="ADAL" clId="{2C36500A-ED73-4F5A-B458-3F2C87C2C541}" dt="2024-06-28T14:18:34.315" v="45"/>
          <ac:spMkLst>
            <pc:docMk/>
            <pc:sldMk cId="2827505234" sldId="2146847523"/>
            <ac:spMk id="2" creationId="{5D346227-8336-5315-E85F-19A38E843752}"/>
          </ac:spMkLst>
        </pc:spChg>
      </pc:sldChg>
      <pc:sldChg chg="add del">
        <pc:chgData name="Ashley Greer" userId="2ddd3eaa-d59d-4e6f-8745-bb565a51d7c2" providerId="ADAL" clId="{2C36500A-ED73-4F5A-B458-3F2C87C2C541}" dt="2024-06-28T14:18:34.570" v="46"/>
        <pc:sldMkLst>
          <pc:docMk/>
          <pc:sldMk cId="3755824262" sldId="2146847524"/>
        </pc:sldMkLst>
      </pc:sldChg>
      <pc:sldChg chg="add del">
        <pc:chgData name="Ashley Greer" userId="2ddd3eaa-d59d-4e6f-8745-bb565a51d7c2" providerId="ADAL" clId="{2C36500A-ED73-4F5A-B458-3F2C87C2C541}" dt="2024-06-28T14:18:34.570" v="46"/>
        <pc:sldMkLst>
          <pc:docMk/>
          <pc:sldMk cId="3638324900" sldId="2146847526"/>
        </pc:sldMkLst>
      </pc:sldChg>
      <pc:sldChg chg="modSp add del mod">
        <pc:chgData name="Ashley Greer" userId="2ddd3eaa-d59d-4e6f-8745-bb565a51d7c2" providerId="ADAL" clId="{2C36500A-ED73-4F5A-B458-3F2C87C2C541}" dt="2024-06-28T14:18:34.570" v="46"/>
        <pc:sldMkLst>
          <pc:docMk/>
          <pc:sldMk cId="2909583472" sldId="2146847527"/>
        </pc:sldMkLst>
        <pc:spChg chg="mod">
          <ac:chgData name="Ashley Greer" userId="2ddd3eaa-d59d-4e6f-8745-bb565a51d7c2" providerId="ADAL" clId="{2C36500A-ED73-4F5A-B458-3F2C87C2C541}" dt="2024-06-28T14:18:34.315" v="45"/>
          <ac:spMkLst>
            <pc:docMk/>
            <pc:sldMk cId="2909583472" sldId="2146847527"/>
            <ac:spMk id="2" creationId="{7557958E-5353-8C34-43D2-D12D4427477C}"/>
          </ac:spMkLst>
        </pc:spChg>
        <pc:spChg chg="mod">
          <ac:chgData name="Ashley Greer" userId="2ddd3eaa-d59d-4e6f-8745-bb565a51d7c2" providerId="ADAL" clId="{2C36500A-ED73-4F5A-B458-3F2C87C2C541}" dt="2024-06-28T14:18:34.315" v="45"/>
          <ac:spMkLst>
            <pc:docMk/>
            <pc:sldMk cId="2909583472" sldId="2146847527"/>
            <ac:spMk id="4" creationId="{42330655-9BBA-C3F9-366A-BAC148D3170E}"/>
          </ac:spMkLst>
        </pc:spChg>
      </pc:sldChg>
      <pc:sldChg chg="modSp add del mod">
        <pc:chgData name="Ashley Greer" userId="2ddd3eaa-d59d-4e6f-8745-bb565a51d7c2" providerId="ADAL" clId="{2C36500A-ED73-4F5A-B458-3F2C87C2C541}" dt="2024-06-28T14:18:34.570" v="46"/>
        <pc:sldMkLst>
          <pc:docMk/>
          <pc:sldMk cId="4166291051" sldId="2146847528"/>
        </pc:sldMkLst>
        <pc:spChg chg="mod">
          <ac:chgData name="Ashley Greer" userId="2ddd3eaa-d59d-4e6f-8745-bb565a51d7c2" providerId="ADAL" clId="{2C36500A-ED73-4F5A-B458-3F2C87C2C541}" dt="2024-06-28T14:18:34.315" v="45"/>
          <ac:spMkLst>
            <pc:docMk/>
            <pc:sldMk cId="4166291051" sldId="2146847528"/>
            <ac:spMk id="2" creationId="{7557958E-5353-8C34-43D2-D12D4427477C}"/>
          </ac:spMkLst>
        </pc:spChg>
      </pc:sldChg>
      <pc:sldChg chg="modSp add del mod">
        <pc:chgData name="Ashley Greer" userId="2ddd3eaa-d59d-4e6f-8745-bb565a51d7c2" providerId="ADAL" clId="{2C36500A-ED73-4F5A-B458-3F2C87C2C541}" dt="2024-06-28T14:18:34.570" v="46"/>
        <pc:sldMkLst>
          <pc:docMk/>
          <pc:sldMk cId="2079533968" sldId="2146847529"/>
        </pc:sldMkLst>
        <pc:spChg chg="mod">
          <ac:chgData name="Ashley Greer" userId="2ddd3eaa-d59d-4e6f-8745-bb565a51d7c2" providerId="ADAL" clId="{2C36500A-ED73-4F5A-B458-3F2C87C2C541}" dt="2024-06-28T14:18:34.315" v="45"/>
          <ac:spMkLst>
            <pc:docMk/>
            <pc:sldMk cId="2079533968" sldId="2146847529"/>
            <ac:spMk id="2" creationId="{7557958E-5353-8C34-43D2-D12D4427477C}"/>
          </ac:spMkLst>
        </pc:spChg>
        <pc:spChg chg="mod">
          <ac:chgData name="Ashley Greer" userId="2ddd3eaa-d59d-4e6f-8745-bb565a51d7c2" providerId="ADAL" clId="{2C36500A-ED73-4F5A-B458-3F2C87C2C541}" dt="2024-06-28T14:18:34.315" v="45"/>
          <ac:spMkLst>
            <pc:docMk/>
            <pc:sldMk cId="2079533968" sldId="2146847529"/>
            <ac:spMk id="3" creationId="{46ED170D-835F-CA78-1E90-60C7B4DE1A30}"/>
          </ac:spMkLst>
        </pc:spChg>
      </pc:sldChg>
      <pc:sldChg chg="add del">
        <pc:chgData name="Ashley Greer" userId="2ddd3eaa-d59d-4e6f-8745-bb565a51d7c2" providerId="ADAL" clId="{2C36500A-ED73-4F5A-B458-3F2C87C2C541}" dt="2024-06-28T14:18:34.570" v="46"/>
        <pc:sldMkLst>
          <pc:docMk/>
          <pc:sldMk cId="2721893416" sldId="2146847530"/>
        </pc:sldMkLst>
      </pc:sldChg>
      <pc:sldChg chg="modSp add del mod">
        <pc:chgData name="Ashley Greer" userId="2ddd3eaa-d59d-4e6f-8745-bb565a51d7c2" providerId="ADAL" clId="{2C36500A-ED73-4F5A-B458-3F2C87C2C541}" dt="2024-06-28T14:18:34.570" v="46"/>
        <pc:sldMkLst>
          <pc:docMk/>
          <pc:sldMk cId="2091369787" sldId="2146847531"/>
        </pc:sldMkLst>
        <pc:spChg chg="mod">
          <ac:chgData name="Ashley Greer" userId="2ddd3eaa-d59d-4e6f-8745-bb565a51d7c2" providerId="ADAL" clId="{2C36500A-ED73-4F5A-B458-3F2C87C2C541}" dt="2024-06-28T14:18:34.315" v="45"/>
          <ac:spMkLst>
            <pc:docMk/>
            <pc:sldMk cId="2091369787" sldId="2146847531"/>
            <ac:spMk id="2" creationId="{9DCDC5BA-87C1-85FD-C67D-3AE0854A700E}"/>
          </ac:spMkLst>
        </pc:spChg>
      </pc:sldChg>
      <pc:sldChg chg="add del">
        <pc:chgData name="Ashley Greer" userId="2ddd3eaa-d59d-4e6f-8745-bb565a51d7c2" providerId="ADAL" clId="{2C36500A-ED73-4F5A-B458-3F2C87C2C541}" dt="2024-06-28T14:18:34.570" v="46"/>
        <pc:sldMkLst>
          <pc:docMk/>
          <pc:sldMk cId="741468091" sldId="2146847532"/>
        </pc:sldMkLst>
      </pc:sldChg>
      <pc:sldChg chg="add del">
        <pc:chgData name="Ashley Greer" userId="2ddd3eaa-d59d-4e6f-8745-bb565a51d7c2" providerId="ADAL" clId="{2C36500A-ED73-4F5A-B458-3F2C87C2C541}" dt="2024-06-28T14:18:34.570" v="46"/>
        <pc:sldMkLst>
          <pc:docMk/>
          <pc:sldMk cId="4105013165" sldId="2146847533"/>
        </pc:sldMkLst>
      </pc:sldChg>
      <pc:sldChg chg="add del">
        <pc:chgData name="Ashley Greer" userId="2ddd3eaa-d59d-4e6f-8745-bb565a51d7c2" providerId="ADAL" clId="{2C36500A-ED73-4F5A-B458-3F2C87C2C541}" dt="2024-06-28T14:18:34.570" v="46"/>
        <pc:sldMkLst>
          <pc:docMk/>
          <pc:sldMk cId="2736613577" sldId="2146847534"/>
        </pc:sldMkLst>
      </pc:sldChg>
      <pc:sldChg chg="add del">
        <pc:chgData name="Ashley Greer" userId="2ddd3eaa-d59d-4e6f-8745-bb565a51d7c2" providerId="ADAL" clId="{2C36500A-ED73-4F5A-B458-3F2C87C2C541}" dt="2024-06-28T14:18:34.570" v="46"/>
        <pc:sldMkLst>
          <pc:docMk/>
          <pc:sldMk cId="3400820619" sldId="2146847535"/>
        </pc:sldMkLst>
      </pc:sldChg>
      <pc:sldChg chg="add del modNotes">
        <pc:chgData name="Ashley Greer" userId="2ddd3eaa-d59d-4e6f-8745-bb565a51d7c2" providerId="ADAL" clId="{2C36500A-ED73-4F5A-B458-3F2C87C2C541}" dt="2024-06-28T14:18:34.676" v="47"/>
        <pc:sldMkLst>
          <pc:docMk/>
          <pc:sldMk cId="2993323194" sldId="2146847536"/>
        </pc:sldMkLst>
      </pc:sldChg>
      <pc:sldChg chg="add del">
        <pc:chgData name="Ashley Greer" userId="2ddd3eaa-d59d-4e6f-8745-bb565a51d7c2" providerId="ADAL" clId="{2C36500A-ED73-4F5A-B458-3F2C87C2C541}" dt="2024-06-28T14:18:34.570" v="46"/>
        <pc:sldMkLst>
          <pc:docMk/>
          <pc:sldMk cId="0" sldId="2146847538"/>
        </pc:sldMkLst>
      </pc:sldChg>
      <pc:sldChg chg="add del">
        <pc:chgData name="Ashley Greer" userId="2ddd3eaa-d59d-4e6f-8745-bb565a51d7c2" providerId="ADAL" clId="{2C36500A-ED73-4F5A-B458-3F2C87C2C541}" dt="2024-06-28T14:18:34.570" v="46"/>
        <pc:sldMkLst>
          <pc:docMk/>
          <pc:sldMk cId="753578267" sldId="2146847539"/>
        </pc:sldMkLst>
      </pc:sldChg>
      <pc:sldChg chg="add del">
        <pc:chgData name="Ashley Greer" userId="2ddd3eaa-d59d-4e6f-8745-bb565a51d7c2" providerId="ADAL" clId="{2C36500A-ED73-4F5A-B458-3F2C87C2C541}" dt="2024-06-28T14:18:34.570" v="46"/>
        <pc:sldMkLst>
          <pc:docMk/>
          <pc:sldMk cId="2124737950" sldId="2146847541"/>
        </pc:sldMkLst>
      </pc:sldChg>
      <pc:sldChg chg="add del">
        <pc:chgData name="Ashley Greer" userId="2ddd3eaa-d59d-4e6f-8745-bb565a51d7c2" providerId="ADAL" clId="{2C36500A-ED73-4F5A-B458-3F2C87C2C541}" dt="2024-06-28T14:18:34.570" v="46"/>
        <pc:sldMkLst>
          <pc:docMk/>
          <pc:sldMk cId="2103337231" sldId="2146847544"/>
        </pc:sldMkLst>
      </pc:sldChg>
      <pc:sldChg chg="add del">
        <pc:chgData name="Ashley Greer" userId="2ddd3eaa-d59d-4e6f-8745-bb565a51d7c2" providerId="ADAL" clId="{2C36500A-ED73-4F5A-B458-3F2C87C2C541}" dt="2024-06-28T14:18:34.570" v="46"/>
        <pc:sldMkLst>
          <pc:docMk/>
          <pc:sldMk cId="2422418507" sldId="2146847546"/>
        </pc:sldMkLst>
      </pc:sldChg>
      <pc:sldChg chg="add del">
        <pc:chgData name="Ashley Greer" userId="2ddd3eaa-d59d-4e6f-8745-bb565a51d7c2" providerId="ADAL" clId="{2C36500A-ED73-4F5A-B458-3F2C87C2C541}" dt="2024-06-28T14:18:34.570" v="46"/>
        <pc:sldMkLst>
          <pc:docMk/>
          <pc:sldMk cId="4157960309" sldId="2146847547"/>
        </pc:sldMkLst>
      </pc:sldChg>
      <pc:sldChg chg="add del">
        <pc:chgData name="Ashley Greer" userId="2ddd3eaa-d59d-4e6f-8745-bb565a51d7c2" providerId="ADAL" clId="{2C36500A-ED73-4F5A-B458-3F2C87C2C541}" dt="2024-06-28T14:18:34.570" v="46"/>
        <pc:sldMkLst>
          <pc:docMk/>
          <pc:sldMk cId="1679173378" sldId="2146847548"/>
        </pc:sldMkLst>
      </pc:sldChg>
      <pc:sldChg chg="add">
        <pc:chgData name="Ashley Greer" userId="2ddd3eaa-d59d-4e6f-8745-bb565a51d7c2" providerId="ADAL" clId="{2C36500A-ED73-4F5A-B458-3F2C87C2C541}" dt="2024-06-28T14:18:34.570" v="46"/>
        <pc:sldMkLst>
          <pc:docMk/>
          <pc:sldMk cId="428977792" sldId="2146847549"/>
        </pc:sldMkLst>
      </pc:sldChg>
      <pc:sldChg chg="add del">
        <pc:chgData name="Ashley Greer" userId="2ddd3eaa-d59d-4e6f-8745-bb565a51d7c2" providerId="ADAL" clId="{2C36500A-ED73-4F5A-B458-3F2C87C2C541}" dt="2024-06-28T14:18:25.222" v="33"/>
        <pc:sldMkLst>
          <pc:docMk/>
          <pc:sldMk cId="1750274080" sldId="2146847549"/>
        </pc:sldMkLst>
      </pc:sldChg>
      <pc:sldChg chg="add del">
        <pc:chgData name="Ashley Greer" userId="2ddd3eaa-d59d-4e6f-8745-bb565a51d7c2" providerId="ADAL" clId="{2C36500A-ED73-4F5A-B458-3F2C87C2C541}" dt="2024-06-28T14:18:34.315" v="45"/>
        <pc:sldMkLst>
          <pc:docMk/>
          <pc:sldMk cId="1885090389" sldId="2146847549"/>
        </pc:sldMkLst>
      </pc:sldChg>
      <pc:sldChg chg="add del">
        <pc:chgData name="Ashley Greer" userId="2ddd3eaa-d59d-4e6f-8745-bb565a51d7c2" providerId="ADAL" clId="{2C36500A-ED73-4F5A-B458-3F2C87C2C541}" dt="2024-06-28T14:17:42.456" v="22"/>
        <pc:sldMkLst>
          <pc:docMk/>
          <pc:sldMk cId="1377969818" sldId="2146847614"/>
        </pc:sldMkLst>
      </pc:sldChg>
      <pc:sldChg chg="add">
        <pc:chgData name="Ashley Greer" userId="2ddd3eaa-d59d-4e6f-8745-bb565a51d7c2" providerId="ADAL" clId="{2C36500A-ED73-4F5A-B458-3F2C87C2C541}" dt="2024-06-28T14:16:32.658" v="1"/>
        <pc:sldMkLst>
          <pc:docMk/>
          <pc:sldMk cId="693936401" sldId="2147469024"/>
        </pc:sldMkLst>
      </pc:sldChg>
      <pc:sldChg chg="add">
        <pc:chgData name="Ashley Greer" userId="2ddd3eaa-d59d-4e6f-8745-bb565a51d7c2" providerId="ADAL" clId="{2C36500A-ED73-4F5A-B458-3F2C87C2C541}" dt="2024-06-28T14:16:32.658" v="1"/>
        <pc:sldMkLst>
          <pc:docMk/>
          <pc:sldMk cId="525797440" sldId="2147469036"/>
        </pc:sldMkLst>
      </pc:sldChg>
      <pc:sldChg chg="add">
        <pc:chgData name="Ashley Greer" userId="2ddd3eaa-d59d-4e6f-8745-bb565a51d7c2" providerId="ADAL" clId="{2C36500A-ED73-4F5A-B458-3F2C87C2C541}" dt="2024-06-28T14:16:32.658" v="1"/>
        <pc:sldMkLst>
          <pc:docMk/>
          <pc:sldMk cId="3641802330" sldId="2147469039"/>
        </pc:sldMkLst>
      </pc:sldChg>
      <pc:sldChg chg="add">
        <pc:chgData name="Ashley Greer" userId="2ddd3eaa-d59d-4e6f-8745-bb565a51d7c2" providerId="ADAL" clId="{2C36500A-ED73-4F5A-B458-3F2C87C2C541}" dt="2024-06-28T14:16:32.658" v="1"/>
        <pc:sldMkLst>
          <pc:docMk/>
          <pc:sldMk cId="485223089" sldId="2147469040"/>
        </pc:sldMkLst>
      </pc:sldChg>
      <pc:sldChg chg="add">
        <pc:chgData name="Ashley Greer" userId="2ddd3eaa-d59d-4e6f-8745-bb565a51d7c2" providerId="ADAL" clId="{2C36500A-ED73-4F5A-B458-3F2C87C2C541}" dt="2024-06-28T14:16:32.658" v="1"/>
        <pc:sldMkLst>
          <pc:docMk/>
          <pc:sldMk cId="3288366830" sldId="2147470861"/>
        </pc:sldMkLst>
      </pc:sldChg>
      <pc:sldChg chg="add">
        <pc:chgData name="Ashley Greer" userId="2ddd3eaa-d59d-4e6f-8745-bb565a51d7c2" providerId="ADAL" clId="{2C36500A-ED73-4F5A-B458-3F2C87C2C541}" dt="2024-06-28T14:16:32.658" v="1"/>
        <pc:sldMkLst>
          <pc:docMk/>
          <pc:sldMk cId="1236948644" sldId="2147470862"/>
        </pc:sldMkLst>
      </pc:sldChg>
      <pc:sldChg chg="add">
        <pc:chgData name="Ashley Greer" userId="2ddd3eaa-d59d-4e6f-8745-bb565a51d7c2" providerId="ADAL" clId="{2C36500A-ED73-4F5A-B458-3F2C87C2C541}" dt="2024-06-28T14:16:32.658" v="1"/>
        <pc:sldMkLst>
          <pc:docMk/>
          <pc:sldMk cId="2486353404" sldId="2147470863"/>
        </pc:sldMkLst>
      </pc:sldChg>
      <pc:sldChg chg="add del">
        <pc:chgData name="Ashley Greer" userId="2ddd3eaa-d59d-4e6f-8745-bb565a51d7c2" providerId="ADAL" clId="{2C36500A-ED73-4F5A-B458-3F2C87C2C541}" dt="2024-06-28T14:17:42.456" v="22"/>
        <pc:sldMkLst>
          <pc:docMk/>
          <pc:sldMk cId="3845696652" sldId="2147471004"/>
        </pc:sldMkLst>
      </pc:sldChg>
      <pc:sldChg chg="add">
        <pc:chgData name="Ashley Greer" userId="2ddd3eaa-d59d-4e6f-8745-bb565a51d7c2" providerId="ADAL" clId="{2C36500A-ED73-4F5A-B458-3F2C87C2C541}" dt="2024-06-28T14:16:32.658" v="1"/>
        <pc:sldMkLst>
          <pc:docMk/>
          <pc:sldMk cId="656219884" sldId="2147471836"/>
        </pc:sldMkLst>
      </pc:sldChg>
      <pc:sldChg chg="add">
        <pc:chgData name="Ashley Greer" userId="2ddd3eaa-d59d-4e6f-8745-bb565a51d7c2" providerId="ADAL" clId="{2C36500A-ED73-4F5A-B458-3F2C87C2C541}" dt="2024-06-28T14:16:32.658" v="1"/>
        <pc:sldMkLst>
          <pc:docMk/>
          <pc:sldMk cId="4106433043" sldId="2147471854"/>
        </pc:sldMkLst>
      </pc:sldChg>
      <pc:sldChg chg="add">
        <pc:chgData name="Ashley Greer" userId="2ddd3eaa-d59d-4e6f-8745-bb565a51d7c2" providerId="ADAL" clId="{2C36500A-ED73-4F5A-B458-3F2C87C2C541}" dt="2024-06-28T14:16:32.658" v="1"/>
        <pc:sldMkLst>
          <pc:docMk/>
          <pc:sldMk cId="2573743099" sldId="2147471855"/>
        </pc:sldMkLst>
      </pc:sldChg>
      <pc:sldChg chg="add">
        <pc:chgData name="Ashley Greer" userId="2ddd3eaa-d59d-4e6f-8745-bb565a51d7c2" providerId="ADAL" clId="{2C36500A-ED73-4F5A-B458-3F2C87C2C541}" dt="2024-06-28T14:16:32.658" v="1"/>
        <pc:sldMkLst>
          <pc:docMk/>
          <pc:sldMk cId="3665272463" sldId="2147471856"/>
        </pc:sldMkLst>
      </pc:sldChg>
      <pc:sldChg chg="add del">
        <pc:chgData name="Ashley Greer" userId="2ddd3eaa-d59d-4e6f-8745-bb565a51d7c2" providerId="ADAL" clId="{2C36500A-ED73-4F5A-B458-3F2C87C2C541}" dt="2024-06-28T14:17:42.456" v="22"/>
        <pc:sldMkLst>
          <pc:docMk/>
          <pc:sldMk cId="4245883395" sldId="2147473592"/>
        </pc:sldMkLst>
      </pc:sldChg>
      <pc:sldChg chg="add">
        <pc:chgData name="Ashley Greer" userId="2ddd3eaa-d59d-4e6f-8745-bb565a51d7c2" providerId="ADAL" clId="{2C36500A-ED73-4F5A-B458-3F2C87C2C541}" dt="2024-06-28T14:16:32.658" v="1"/>
        <pc:sldMkLst>
          <pc:docMk/>
          <pc:sldMk cId="2716284824" sldId="2147475258"/>
        </pc:sldMkLst>
      </pc:sldChg>
      <pc:sldChg chg="add">
        <pc:chgData name="Ashley Greer" userId="2ddd3eaa-d59d-4e6f-8745-bb565a51d7c2" providerId="ADAL" clId="{2C36500A-ED73-4F5A-B458-3F2C87C2C541}" dt="2024-06-28T14:16:32.658" v="1"/>
        <pc:sldMkLst>
          <pc:docMk/>
          <pc:sldMk cId="1196293507" sldId="2147475260"/>
        </pc:sldMkLst>
      </pc:sldChg>
      <pc:sldChg chg="add">
        <pc:chgData name="Ashley Greer" userId="2ddd3eaa-d59d-4e6f-8745-bb565a51d7c2" providerId="ADAL" clId="{2C36500A-ED73-4F5A-B458-3F2C87C2C541}" dt="2024-06-28T14:16:32.658" v="1"/>
        <pc:sldMkLst>
          <pc:docMk/>
          <pc:sldMk cId="1031666589" sldId="2147475261"/>
        </pc:sldMkLst>
      </pc:sldChg>
      <pc:sldChg chg="add">
        <pc:chgData name="Ashley Greer" userId="2ddd3eaa-d59d-4e6f-8745-bb565a51d7c2" providerId="ADAL" clId="{2C36500A-ED73-4F5A-B458-3F2C87C2C541}" dt="2024-06-28T14:16:32.658" v="1"/>
        <pc:sldMkLst>
          <pc:docMk/>
          <pc:sldMk cId="1333612226" sldId="2147475262"/>
        </pc:sldMkLst>
      </pc:sldChg>
      <pc:sldChg chg="add">
        <pc:chgData name="Ashley Greer" userId="2ddd3eaa-d59d-4e6f-8745-bb565a51d7c2" providerId="ADAL" clId="{2C36500A-ED73-4F5A-B458-3F2C87C2C541}" dt="2024-06-28T14:16:47.814" v="3"/>
        <pc:sldMkLst>
          <pc:docMk/>
          <pc:sldMk cId="1902236" sldId="2147475263"/>
        </pc:sldMkLst>
      </pc:sldChg>
      <pc:sldChg chg="add">
        <pc:chgData name="Ashley Greer" userId="2ddd3eaa-d59d-4e6f-8745-bb565a51d7c2" providerId="ADAL" clId="{2C36500A-ED73-4F5A-B458-3F2C87C2C541}" dt="2024-06-28T14:16:47.814" v="3"/>
        <pc:sldMkLst>
          <pc:docMk/>
          <pc:sldMk cId="3603802542" sldId="2147475264"/>
        </pc:sldMkLst>
      </pc:sldChg>
      <pc:sldChg chg="add">
        <pc:chgData name="Ashley Greer" userId="2ddd3eaa-d59d-4e6f-8745-bb565a51d7c2" providerId="ADAL" clId="{2C36500A-ED73-4F5A-B458-3F2C87C2C541}" dt="2024-06-28T14:16:47.814" v="3"/>
        <pc:sldMkLst>
          <pc:docMk/>
          <pc:sldMk cId="1238526171" sldId="2147475265"/>
        </pc:sldMkLst>
      </pc:sldChg>
      <pc:sldChg chg="add">
        <pc:chgData name="Ashley Greer" userId="2ddd3eaa-d59d-4e6f-8745-bb565a51d7c2" providerId="ADAL" clId="{2C36500A-ED73-4F5A-B458-3F2C87C2C541}" dt="2024-06-28T14:16:47.814" v="3"/>
        <pc:sldMkLst>
          <pc:docMk/>
          <pc:sldMk cId="335114159" sldId="2147475266"/>
        </pc:sldMkLst>
      </pc:sldChg>
      <pc:sldChg chg="add">
        <pc:chgData name="Ashley Greer" userId="2ddd3eaa-d59d-4e6f-8745-bb565a51d7c2" providerId="ADAL" clId="{2C36500A-ED73-4F5A-B458-3F2C87C2C541}" dt="2024-06-28T14:16:47.814" v="3"/>
        <pc:sldMkLst>
          <pc:docMk/>
          <pc:sldMk cId="2959700813" sldId="2147475267"/>
        </pc:sldMkLst>
      </pc:sldChg>
      <pc:sldChg chg="add">
        <pc:chgData name="Ashley Greer" userId="2ddd3eaa-d59d-4e6f-8745-bb565a51d7c2" providerId="ADAL" clId="{2C36500A-ED73-4F5A-B458-3F2C87C2C541}" dt="2024-06-28T14:17:42.456" v="22"/>
        <pc:sldMkLst>
          <pc:docMk/>
          <pc:sldMk cId="476599668" sldId="2147475268"/>
        </pc:sldMkLst>
      </pc:sldChg>
      <pc:sldChg chg="add del">
        <pc:chgData name="Ashley Greer" userId="2ddd3eaa-d59d-4e6f-8745-bb565a51d7c2" providerId="ADAL" clId="{2C36500A-ED73-4F5A-B458-3F2C87C2C541}" dt="2024-06-28T14:17:19.644" v="8"/>
        <pc:sldMkLst>
          <pc:docMk/>
          <pc:sldMk cId="1483532668" sldId="2147475268"/>
        </pc:sldMkLst>
      </pc:sldChg>
      <pc:sldChg chg="add del">
        <pc:chgData name="Ashley Greer" userId="2ddd3eaa-d59d-4e6f-8745-bb565a51d7c2" providerId="ADAL" clId="{2C36500A-ED73-4F5A-B458-3F2C87C2C541}" dt="2024-06-28T14:17:35.081" v="14"/>
        <pc:sldMkLst>
          <pc:docMk/>
          <pc:sldMk cId="2016624697" sldId="2147475268"/>
        </pc:sldMkLst>
      </pc:sldChg>
      <pc:sldChg chg="add del">
        <pc:chgData name="Ashley Greer" userId="2ddd3eaa-d59d-4e6f-8745-bb565a51d7c2" providerId="ADAL" clId="{2C36500A-ED73-4F5A-B458-3F2C87C2C541}" dt="2024-06-28T14:17:41.343" v="21"/>
        <pc:sldMkLst>
          <pc:docMk/>
          <pc:sldMk cId="2501858555" sldId="2147475268"/>
        </pc:sldMkLst>
      </pc:sldChg>
      <pc:sldChg chg="add del">
        <pc:chgData name="Ashley Greer" userId="2ddd3eaa-d59d-4e6f-8745-bb565a51d7c2" providerId="ADAL" clId="{2C36500A-ED73-4F5A-B458-3F2C87C2C541}" dt="2024-06-28T14:17:42.456" v="22"/>
        <pc:sldMkLst>
          <pc:docMk/>
          <pc:sldMk cId="4150259362" sldId="2147479587"/>
        </pc:sldMkLst>
      </pc:sldChg>
      <pc:sldChg chg="add del">
        <pc:chgData name="Ashley Greer" userId="2ddd3eaa-d59d-4e6f-8745-bb565a51d7c2" providerId="ADAL" clId="{2C36500A-ED73-4F5A-B458-3F2C87C2C541}" dt="2024-06-28T14:17:42.456" v="22"/>
        <pc:sldMkLst>
          <pc:docMk/>
          <pc:sldMk cId="204645102" sldId="2147479593"/>
        </pc:sldMkLst>
      </pc:sldChg>
      <pc:sldChg chg="add del">
        <pc:chgData name="Ashley Greer" userId="2ddd3eaa-d59d-4e6f-8745-bb565a51d7c2" providerId="ADAL" clId="{2C36500A-ED73-4F5A-B458-3F2C87C2C541}" dt="2024-06-28T14:17:42.456" v="22"/>
        <pc:sldMkLst>
          <pc:docMk/>
          <pc:sldMk cId="3255672222" sldId="2147479598"/>
        </pc:sldMkLst>
      </pc:sldChg>
      <pc:sldChg chg="add del">
        <pc:chgData name="Ashley Greer" userId="2ddd3eaa-d59d-4e6f-8745-bb565a51d7c2" providerId="ADAL" clId="{2C36500A-ED73-4F5A-B458-3F2C87C2C541}" dt="2024-06-28T14:17:42.456" v="22"/>
        <pc:sldMkLst>
          <pc:docMk/>
          <pc:sldMk cId="923966509" sldId="2147482264"/>
        </pc:sldMkLst>
      </pc:sldChg>
      <pc:sldChg chg="modSp add del mod">
        <pc:chgData name="Ashley Greer" userId="2ddd3eaa-d59d-4e6f-8745-bb565a51d7c2" providerId="ADAL" clId="{2C36500A-ED73-4F5A-B458-3F2C87C2C541}" dt="2024-06-28T14:17:42.456" v="22"/>
        <pc:sldMkLst>
          <pc:docMk/>
          <pc:sldMk cId="1987438271" sldId="2147482265"/>
        </pc:sldMkLst>
        <pc:spChg chg="mod">
          <ac:chgData name="Ashley Greer" userId="2ddd3eaa-d59d-4e6f-8745-bb565a51d7c2" providerId="ADAL" clId="{2C36500A-ED73-4F5A-B458-3F2C87C2C541}" dt="2024-06-28T14:17:41.343" v="21"/>
          <ac:spMkLst>
            <pc:docMk/>
            <pc:sldMk cId="1987438271" sldId="2147482265"/>
            <ac:spMk id="3" creationId="{10D13C3C-971A-3305-93EB-2268C66E5C1E}"/>
          </ac:spMkLst>
        </pc:spChg>
      </pc:sldChg>
      <pc:sldChg chg="modSp add del mod">
        <pc:chgData name="Ashley Greer" userId="2ddd3eaa-d59d-4e6f-8745-bb565a51d7c2" providerId="ADAL" clId="{2C36500A-ED73-4F5A-B458-3F2C87C2C541}" dt="2024-06-28T14:17:42.456" v="22"/>
        <pc:sldMkLst>
          <pc:docMk/>
          <pc:sldMk cId="3997493938" sldId="2147482267"/>
        </pc:sldMkLst>
        <pc:spChg chg="mod">
          <ac:chgData name="Ashley Greer" userId="2ddd3eaa-d59d-4e6f-8745-bb565a51d7c2" providerId="ADAL" clId="{2C36500A-ED73-4F5A-B458-3F2C87C2C541}" dt="2024-06-28T14:17:41.343" v="21"/>
          <ac:spMkLst>
            <pc:docMk/>
            <pc:sldMk cId="3997493938" sldId="2147482267"/>
            <ac:spMk id="2" creationId="{62C4CBFF-8A3D-5B2F-5F91-E1BA74A25E7A}"/>
          </ac:spMkLst>
        </pc:spChg>
      </pc:sldChg>
      <pc:sldChg chg="add del">
        <pc:chgData name="Ashley Greer" userId="2ddd3eaa-d59d-4e6f-8745-bb565a51d7c2" providerId="ADAL" clId="{2C36500A-ED73-4F5A-B458-3F2C87C2C541}" dt="2024-06-28T14:17:42.456" v="22"/>
        <pc:sldMkLst>
          <pc:docMk/>
          <pc:sldMk cId="130256504" sldId="2147482268"/>
        </pc:sldMkLst>
      </pc:sldChg>
      <pc:sldChg chg="add del">
        <pc:chgData name="Ashley Greer" userId="2ddd3eaa-d59d-4e6f-8745-bb565a51d7c2" providerId="ADAL" clId="{2C36500A-ED73-4F5A-B458-3F2C87C2C541}" dt="2024-06-28T14:17:42.456" v="22"/>
        <pc:sldMkLst>
          <pc:docMk/>
          <pc:sldMk cId="4109757942" sldId="2147482269"/>
        </pc:sldMkLst>
      </pc:sldChg>
      <pc:sldChg chg="add del">
        <pc:chgData name="Ashley Greer" userId="2ddd3eaa-d59d-4e6f-8745-bb565a51d7c2" providerId="ADAL" clId="{2C36500A-ED73-4F5A-B458-3F2C87C2C541}" dt="2024-06-28T14:17:42.456" v="22"/>
        <pc:sldMkLst>
          <pc:docMk/>
          <pc:sldMk cId="1896333988" sldId="2147482270"/>
        </pc:sldMkLst>
      </pc:sldChg>
      <pc:sldChg chg="addSp modSp add del">
        <pc:chgData name="Ashley Greer" userId="2ddd3eaa-d59d-4e6f-8745-bb565a51d7c2" providerId="ADAL" clId="{2C36500A-ED73-4F5A-B458-3F2C87C2C541}" dt="2024-06-28T14:18:27.562" v="35"/>
        <pc:sldMkLst>
          <pc:docMk/>
          <pc:sldMk cId="2096249954" sldId="2147482271"/>
        </pc:sldMkLst>
        <pc:picChg chg="add mod">
          <ac:chgData name="Ashley Greer" userId="2ddd3eaa-d59d-4e6f-8745-bb565a51d7c2" providerId="ADAL" clId="{2C36500A-ED73-4F5A-B458-3F2C87C2C541}" dt="2024-06-28T14:18:27.562" v="35"/>
          <ac:picMkLst>
            <pc:docMk/>
            <pc:sldMk cId="2096249954" sldId="2147482271"/>
            <ac:picMk id="4" creationId="{6A729F7E-2F92-5A8F-02C3-75F5F09899BD}"/>
          </ac:picMkLst>
        </pc:picChg>
      </pc:sldChg>
      <pc:sldChg chg="add del">
        <pc:chgData name="Ashley Greer" userId="2ddd3eaa-d59d-4e6f-8745-bb565a51d7c2" providerId="ADAL" clId="{2C36500A-ED73-4F5A-B458-3F2C87C2C541}" dt="2024-06-28T14:18:25.222" v="33"/>
        <pc:sldMkLst>
          <pc:docMk/>
          <pc:sldMk cId="1628856746" sldId="2147482272"/>
        </pc:sldMkLst>
      </pc:sldChg>
      <pc:sldChg chg="add">
        <pc:chgData name="Ashley Greer" userId="2ddd3eaa-d59d-4e6f-8745-bb565a51d7c2" providerId="ADAL" clId="{2C36500A-ED73-4F5A-B458-3F2C87C2C541}" dt="2024-06-28T14:18:34.570" v="46"/>
        <pc:sldMkLst>
          <pc:docMk/>
          <pc:sldMk cId="2933535585" sldId="2147482272"/>
        </pc:sldMkLst>
      </pc:sldChg>
      <pc:sldChg chg="add del">
        <pc:chgData name="Ashley Greer" userId="2ddd3eaa-d59d-4e6f-8745-bb565a51d7c2" providerId="ADAL" clId="{2C36500A-ED73-4F5A-B458-3F2C87C2C541}" dt="2024-06-28T14:18:34.315" v="45"/>
        <pc:sldMkLst>
          <pc:docMk/>
          <pc:sldMk cId="2967869862" sldId="2147482272"/>
        </pc:sldMkLst>
      </pc:sldChg>
      <pc:sldChg chg="add del">
        <pc:chgData name="Ashley Greer" userId="2ddd3eaa-d59d-4e6f-8745-bb565a51d7c2" providerId="ADAL" clId="{2C36500A-ED73-4F5A-B458-3F2C87C2C541}" dt="2024-06-28T14:18:34.570" v="46"/>
        <pc:sldMkLst>
          <pc:docMk/>
          <pc:sldMk cId="2859917878" sldId="2147482273"/>
        </pc:sldMkLst>
      </pc:sldChg>
      <pc:sldChg chg="add del">
        <pc:chgData name="Ashley Greer" userId="2ddd3eaa-d59d-4e6f-8745-bb565a51d7c2" providerId="ADAL" clId="{2C36500A-ED73-4F5A-B458-3F2C87C2C541}" dt="2024-06-28T14:18:34.570" v="46"/>
        <pc:sldMkLst>
          <pc:docMk/>
          <pc:sldMk cId="1707662645" sldId="2147482274"/>
        </pc:sldMkLst>
      </pc:sldChg>
      <pc:sldChg chg="add del">
        <pc:chgData name="Ashley Greer" userId="2ddd3eaa-d59d-4e6f-8745-bb565a51d7c2" providerId="ADAL" clId="{2C36500A-ED73-4F5A-B458-3F2C87C2C541}" dt="2024-06-28T14:18:34.570" v="46"/>
        <pc:sldMkLst>
          <pc:docMk/>
          <pc:sldMk cId="559091527" sldId="2147482275"/>
        </pc:sldMkLst>
      </pc:sldChg>
      <pc:sldChg chg="add del">
        <pc:chgData name="Ashley Greer" userId="2ddd3eaa-d59d-4e6f-8745-bb565a51d7c2" providerId="ADAL" clId="{2C36500A-ED73-4F5A-B458-3F2C87C2C541}" dt="2024-06-28T14:18:34.570" v="46"/>
        <pc:sldMkLst>
          <pc:docMk/>
          <pc:sldMk cId="4093575466" sldId="2147482276"/>
        </pc:sldMkLst>
      </pc:sldChg>
      <pc:sldChg chg="add">
        <pc:chgData name="Ashley Greer" userId="2ddd3eaa-d59d-4e6f-8745-bb565a51d7c2" providerId="ADAL" clId="{2C36500A-ED73-4F5A-B458-3F2C87C2C541}" dt="2024-06-28T14:18:56.920" v="48"/>
        <pc:sldMkLst>
          <pc:docMk/>
          <pc:sldMk cId="2751767928" sldId="2147482277"/>
        </pc:sldMkLst>
      </pc:sldChg>
      <pc:sldChg chg="add">
        <pc:chgData name="Ashley Greer" userId="2ddd3eaa-d59d-4e6f-8745-bb565a51d7c2" providerId="ADAL" clId="{2C36500A-ED73-4F5A-B458-3F2C87C2C541}" dt="2024-06-28T14:18:56.920" v="48"/>
        <pc:sldMkLst>
          <pc:docMk/>
          <pc:sldMk cId="1885710652" sldId="2147482278"/>
        </pc:sldMkLst>
      </pc:sldChg>
      <pc:sldChg chg="add">
        <pc:chgData name="Ashley Greer" userId="2ddd3eaa-d59d-4e6f-8745-bb565a51d7c2" providerId="ADAL" clId="{2C36500A-ED73-4F5A-B458-3F2C87C2C541}" dt="2024-06-28T14:18:56.920" v="48"/>
        <pc:sldMkLst>
          <pc:docMk/>
          <pc:sldMk cId="3748212791" sldId="2147482279"/>
        </pc:sldMkLst>
      </pc:sldChg>
      <pc:sldChg chg="add">
        <pc:chgData name="Ashley Greer" userId="2ddd3eaa-d59d-4e6f-8745-bb565a51d7c2" providerId="ADAL" clId="{2C36500A-ED73-4F5A-B458-3F2C87C2C541}" dt="2024-06-28T14:18:56.920" v="48"/>
        <pc:sldMkLst>
          <pc:docMk/>
          <pc:sldMk cId="2036088230" sldId="2147482280"/>
        </pc:sldMkLst>
      </pc:sldChg>
      <pc:sldChg chg="add">
        <pc:chgData name="Ashley Greer" userId="2ddd3eaa-d59d-4e6f-8745-bb565a51d7c2" providerId="ADAL" clId="{2C36500A-ED73-4F5A-B458-3F2C87C2C541}" dt="2024-06-28T14:18:56.920" v="48"/>
        <pc:sldMkLst>
          <pc:docMk/>
          <pc:sldMk cId="3616284083" sldId="2147482281"/>
        </pc:sldMkLst>
      </pc:sldChg>
      <pc:sldChg chg="add">
        <pc:chgData name="Ashley Greer" userId="2ddd3eaa-d59d-4e6f-8745-bb565a51d7c2" providerId="ADAL" clId="{2C36500A-ED73-4F5A-B458-3F2C87C2C541}" dt="2024-06-28T14:18:56.920" v="48"/>
        <pc:sldMkLst>
          <pc:docMk/>
          <pc:sldMk cId="2587164036" sldId="2147482282"/>
        </pc:sldMkLst>
      </pc:sldChg>
      <pc:sldChg chg="add">
        <pc:chgData name="Ashley Greer" userId="2ddd3eaa-d59d-4e6f-8745-bb565a51d7c2" providerId="ADAL" clId="{2C36500A-ED73-4F5A-B458-3F2C87C2C541}" dt="2024-06-28T14:18:56.920" v="48"/>
        <pc:sldMkLst>
          <pc:docMk/>
          <pc:sldMk cId="324425767" sldId="2147482283"/>
        </pc:sldMkLst>
      </pc:sldChg>
      <pc:sldChg chg="modSp add mod">
        <pc:chgData name="Ashley Greer" userId="2ddd3eaa-d59d-4e6f-8745-bb565a51d7c2" providerId="ADAL" clId="{2C36500A-ED73-4F5A-B458-3F2C87C2C541}" dt="2024-06-28T14:18:57.108" v="49" actId="27636"/>
        <pc:sldMkLst>
          <pc:docMk/>
          <pc:sldMk cId="21349296" sldId="2147482284"/>
        </pc:sldMkLst>
        <pc:spChg chg="mod">
          <ac:chgData name="Ashley Greer" userId="2ddd3eaa-d59d-4e6f-8745-bb565a51d7c2" providerId="ADAL" clId="{2C36500A-ED73-4F5A-B458-3F2C87C2C541}" dt="2024-06-28T14:18:57.108" v="49" actId="27636"/>
          <ac:spMkLst>
            <pc:docMk/>
            <pc:sldMk cId="21349296" sldId="2147482284"/>
            <ac:spMk id="2" creationId="{6F2707B2-6BB9-B9A9-F0DE-137C97D493EF}"/>
          </ac:spMkLst>
        </pc:spChg>
      </pc:sldChg>
      <pc:sldChg chg="add">
        <pc:chgData name="Ashley Greer" userId="2ddd3eaa-d59d-4e6f-8745-bb565a51d7c2" providerId="ADAL" clId="{2C36500A-ED73-4F5A-B458-3F2C87C2C541}" dt="2024-06-28T14:18:56.920" v="48"/>
        <pc:sldMkLst>
          <pc:docMk/>
          <pc:sldMk cId="1487270750" sldId="214748228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78994094706E-2"/>
          <c:y val="3.4059929869594538E-2"/>
          <c:w val="0.92575275360892506"/>
          <c:h val="0.8201059621861333"/>
        </c:manualLayout>
      </c:layout>
      <c:barChart>
        <c:barDir val="col"/>
        <c:grouping val="stacked"/>
        <c:varyColors val="0"/>
        <c:ser>
          <c:idx val="0"/>
          <c:order val="0"/>
          <c:tx>
            <c:strRef>
              <c:f>Sheet1!$F$1</c:f>
              <c:strCache>
                <c:ptCount val="1"/>
                <c:pt idx="0">
                  <c:v>PR</c:v>
                </c:pt>
              </c:strCache>
            </c:strRef>
          </c:tx>
          <c:spPr>
            <a:solidFill>
              <a:srgbClr val="C9A6E4"/>
            </a:solidFill>
            <a:ln>
              <a:noFill/>
            </a:ln>
            <a:effectLst/>
          </c:spPr>
          <c:invertIfNegative val="0"/>
          <c:dPt>
            <c:idx val="1"/>
            <c:invertIfNegative val="0"/>
            <c:bubble3D val="0"/>
            <c:spPr>
              <a:solidFill>
                <a:srgbClr val="C9A6E4"/>
              </a:solidFill>
              <a:ln>
                <a:noFill/>
              </a:ln>
              <a:effectLst/>
            </c:spPr>
            <c:extLst>
              <c:ext xmlns:c16="http://schemas.microsoft.com/office/drawing/2014/chart" uri="{C3380CC4-5D6E-409C-BE32-E72D297353CC}">
                <c16:uniqueId val="{00000001-E413-4632-9481-70E0E9911D56}"/>
              </c:ext>
            </c:extLst>
          </c:dPt>
          <c:dLbls>
            <c:dLbl>
              <c:idx val="0"/>
              <c:tx>
                <c:rich>
                  <a:bodyPr/>
                  <a:lstStyle/>
                  <a:p>
                    <a:r>
                      <a:rPr lang="en-US"/>
                      <a:t>PR: </a:t>
                    </a:r>
                    <a:fld id="{EC7A5050-EC37-4AF3-8800-7F5DF62CEA60}"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413-4632-9481-70E0E9911D56}"/>
                </c:ext>
              </c:extLst>
            </c:dLbl>
            <c:dLbl>
              <c:idx val="1"/>
              <c:tx>
                <c:rich>
                  <a:bodyPr/>
                  <a:lstStyle/>
                  <a:p>
                    <a:r>
                      <a:rPr lang="en-US"/>
                      <a:t>PR: </a:t>
                    </a:r>
                    <a:fld id="{F9E21C80-86D1-42AA-A0EF-95C4198AE98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3-4632-9481-70E0E9911D5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(n=79)</c:v>
                </c:pt>
                <c:pt idx="1">
                  <c:v>DVd (n=87)</c:v>
                </c:pt>
              </c:strCache>
            </c:strRef>
          </c:cat>
          <c:val>
            <c:numRef>
              <c:f>Sheet1!$F$2:$F$3</c:f>
              <c:numCache>
                <c:formatCode>General</c:formatCode>
                <c:ptCount val="2"/>
                <c:pt idx="0">
                  <c:v>20</c:v>
                </c:pt>
                <c:pt idx="1">
                  <c:v>23</c:v>
                </c:pt>
              </c:numCache>
            </c:numRef>
          </c:val>
          <c:extLst>
            <c:ext xmlns:c16="http://schemas.microsoft.com/office/drawing/2014/chart" uri="{C3380CC4-5D6E-409C-BE32-E72D297353CC}">
              <c16:uniqueId val="{00000003-E413-4632-9481-70E0E9911D56}"/>
            </c:ext>
          </c:extLst>
        </c:ser>
        <c:ser>
          <c:idx val="1"/>
          <c:order val="1"/>
          <c:tx>
            <c:strRef>
              <c:f>Sheet1!$G$1</c:f>
              <c:strCache>
                <c:ptCount val="1"/>
                <c:pt idx="0">
                  <c:v>VGPR</c:v>
                </c:pt>
              </c:strCache>
            </c:strRef>
          </c:tx>
          <c:spPr>
            <a:solidFill>
              <a:srgbClr val="7030A0"/>
            </a:solidFill>
            <a:ln>
              <a:noFill/>
            </a:ln>
            <a:effectLst/>
          </c:spPr>
          <c:invertIfNegative val="0"/>
          <c:dPt>
            <c:idx val="1"/>
            <c:invertIfNegative val="0"/>
            <c:bubble3D val="0"/>
            <c:spPr>
              <a:solidFill>
                <a:srgbClr val="7030A0"/>
              </a:solidFill>
              <a:ln>
                <a:noFill/>
              </a:ln>
              <a:effectLst/>
            </c:spPr>
            <c:extLst>
              <c:ext xmlns:c16="http://schemas.microsoft.com/office/drawing/2014/chart" uri="{C3380CC4-5D6E-409C-BE32-E72D297353CC}">
                <c16:uniqueId val="{00000005-E413-4632-9481-70E0E9911D56}"/>
              </c:ext>
            </c:extLst>
          </c:dPt>
          <c:dLbls>
            <c:dLbl>
              <c:idx val="0"/>
              <c:tx>
                <c:rich>
                  <a:bodyPr/>
                  <a:lstStyle/>
                  <a:p>
                    <a:r>
                      <a:rPr lang="en-US"/>
                      <a:t>VGPR: </a:t>
                    </a:r>
                    <a:fld id="{3155963B-2A0D-48FD-9FB4-DC18D3D5DE5D}"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413-4632-9481-70E0E9911D56}"/>
                </c:ext>
              </c:extLst>
            </c:dLbl>
            <c:dLbl>
              <c:idx val="1"/>
              <c:tx>
                <c:rich>
                  <a:bodyPr/>
                  <a:lstStyle/>
                  <a:p>
                    <a:r>
                      <a:rPr lang="en-US"/>
                      <a:t>VGPR: </a:t>
                    </a:r>
                    <a:fld id="{1474CD46-4610-4C23-8049-F7AE687AF0A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413-4632-9481-70E0E9911D5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(n=79)</c:v>
                </c:pt>
                <c:pt idx="1">
                  <c:v>DVd (n=87)</c:v>
                </c:pt>
              </c:strCache>
            </c:strRef>
          </c:cat>
          <c:val>
            <c:numRef>
              <c:f>Sheet1!$G$2:$G$3</c:f>
              <c:numCache>
                <c:formatCode>General</c:formatCode>
                <c:ptCount val="2"/>
                <c:pt idx="0">
                  <c:v>28</c:v>
                </c:pt>
                <c:pt idx="1">
                  <c:v>26</c:v>
                </c:pt>
              </c:numCache>
            </c:numRef>
          </c:val>
          <c:extLst>
            <c:ext xmlns:c16="http://schemas.microsoft.com/office/drawing/2014/chart" uri="{C3380CC4-5D6E-409C-BE32-E72D297353CC}">
              <c16:uniqueId val="{00000007-E413-4632-9481-70E0E9911D56}"/>
            </c:ext>
          </c:extLst>
        </c:ser>
        <c:ser>
          <c:idx val="2"/>
          <c:order val="2"/>
          <c:tx>
            <c:strRef>
              <c:f>Sheet1!$H$1</c:f>
              <c:strCache>
                <c:ptCount val="1"/>
                <c:pt idx="0">
                  <c:v>CR</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9-E413-4632-9481-70E0E9911D56}"/>
              </c:ext>
            </c:extLst>
          </c:dPt>
          <c:dLbls>
            <c:dLbl>
              <c:idx val="0"/>
              <c:tx>
                <c:rich>
                  <a:bodyPr/>
                  <a:lstStyle/>
                  <a:p>
                    <a:r>
                      <a:rPr lang="en-US"/>
                      <a:t>CR: </a:t>
                    </a:r>
                    <a:fld id="{F14F206E-739E-463B-8A4F-C99844C4A7A9}"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E413-4632-9481-70E0E9911D56}"/>
                </c:ext>
              </c:extLst>
            </c:dLbl>
            <c:dLbl>
              <c:idx val="1"/>
              <c:tx>
                <c:rich>
                  <a:bodyPr/>
                  <a:lstStyle/>
                  <a:p>
                    <a:r>
                      <a:rPr lang="en-US"/>
                      <a:t>CR:</a:t>
                    </a:r>
                    <a:r>
                      <a:rPr lang="en-US" baseline="0"/>
                      <a:t> </a:t>
                    </a:r>
                    <a:fld id="{A4715A2E-92F7-488C-AA99-325E207D425A}" type="VALUE">
                      <a:rPr lang="en-US" smtClean="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413-4632-9481-70E0E9911D5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(n=79)</c:v>
                </c:pt>
                <c:pt idx="1">
                  <c:v>DVd (n=87)</c:v>
                </c:pt>
              </c:strCache>
            </c:strRef>
          </c:cat>
          <c:val>
            <c:numRef>
              <c:f>Sheet1!$H$2:$H$3</c:f>
              <c:numCache>
                <c:formatCode>General</c:formatCode>
                <c:ptCount val="2"/>
                <c:pt idx="0">
                  <c:v>20</c:v>
                </c:pt>
                <c:pt idx="1">
                  <c:v>8</c:v>
                </c:pt>
              </c:numCache>
            </c:numRef>
          </c:val>
          <c:extLst>
            <c:ext xmlns:c16="http://schemas.microsoft.com/office/drawing/2014/chart" uri="{C3380CC4-5D6E-409C-BE32-E72D297353CC}">
              <c16:uniqueId val="{0000000B-E413-4632-9481-70E0E9911D56}"/>
            </c:ext>
          </c:extLst>
        </c:ser>
        <c:ser>
          <c:idx val="3"/>
          <c:order val="3"/>
          <c:tx>
            <c:strRef>
              <c:f>Sheet1!$I$1</c:f>
              <c:strCache>
                <c:ptCount val="1"/>
                <c:pt idx="0">
                  <c:v>sCR</c:v>
                </c:pt>
              </c:strCache>
            </c:strRef>
          </c:tx>
          <c:spPr>
            <a:solidFill>
              <a:srgbClr val="2ABCD4"/>
            </a:solidFill>
            <a:ln>
              <a:noFill/>
            </a:ln>
            <a:effectLst/>
          </c:spPr>
          <c:invertIfNegative val="0"/>
          <c:dPt>
            <c:idx val="1"/>
            <c:invertIfNegative val="0"/>
            <c:bubble3D val="0"/>
            <c:spPr>
              <a:solidFill>
                <a:srgbClr val="2ABCD4"/>
              </a:solidFill>
              <a:ln>
                <a:noFill/>
              </a:ln>
              <a:effectLst/>
            </c:spPr>
            <c:extLst>
              <c:ext xmlns:c16="http://schemas.microsoft.com/office/drawing/2014/chart" uri="{C3380CC4-5D6E-409C-BE32-E72D297353CC}">
                <c16:uniqueId val="{0000000D-E413-4632-9481-70E0E9911D56}"/>
              </c:ext>
            </c:extLst>
          </c:dPt>
          <c:dLbls>
            <c:dLbl>
              <c:idx val="0"/>
              <c:tx>
                <c:rich>
                  <a:bodyPr/>
                  <a:lstStyle/>
                  <a:p>
                    <a:r>
                      <a:rPr lang="en-US" err="1"/>
                      <a:t>sCR</a:t>
                    </a:r>
                    <a:r>
                      <a:rPr lang="en-US"/>
                      <a:t>:</a:t>
                    </a:r>
                    <a:fld id="{A499BED3-945B-4E1B-B82A-75C3890108C0}"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E413-4632-9481-70E0E9911D56}"/>
                </c:ext>
              </c:extLst>
            </c:dLbl>
            <c:dLbl>
              <c:idx val="1"/>
              <c:tx>
                <c:rich>
                  <a:bodyPr/>
                  <a:lstStyle/>
                  <a:p>
                    <a:r>
                      <a:rPr lang="en-US" err="1"/>
                      <a:t>sCR</a:t>
                    </a:r>
                    <a:r>
                      <a:rPr lang="en-US"/>
                      <a:t>:</a:t>
                    </a:r>
                    <a:r>
                      <a:rPr lang="en-US" baseline="0"/>
                      <a:t> </a:t>
                    </a:r>
                    <a:fld id="{5D742A22-20BB-495F-B941-3627085E498A}" type="VALUE">
                      <a:rPr lang="en-US" smtClean="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413-4632-9481-70E0E9911D5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(n=79)</c:v>
                </c:pt>
                <c:pt idx="1">
                  <c:v>DVd (n=87)</c:v>
                </c:pt>
              </c:strCache>
            </c:strRef>
          </c:cat>
          <c:val>
            <c:numRef>
              <c:f>Sheet1!$I$2:$I$3</c:f>
              <c:numCache>
                <c:formatCode>General</c:formatCode>
                <c:ptCount val="2"/>
                <c:pt idx="0">
                  <c:v>15</c:v>
                </c:pt>
                <c:pt idx="1">
                  <c:v>3</c:v>
                </c:pt>
              </c:numCache>
            </c:numRef>
          </c:val>
          <c:extLst>
            <c:ext xmlns:c16="http://schemas.microsoft.com/office/drawing/2014/chart" uri="{C3380CC4-5D6E-409C-BE32-E72D297353CC}">
              <c16:uniqueId val="{0000000F-E413-4632-9481-70E0E9911D56}"/>
            </c:ext>
          </c:extLst>
        </c:ser>
        <c:dLbls>
          <c:dLblPos val="ctr"/>
          <c:showLegendKey val="0"/>
          <c:showVal val="1"/>
          <c:showCatName val="0"/>
          <c:showSerName val="0"/>
          <c:showPercent val="0"/>
          <c:showBubbleSize val="0"/>
        </c:dLbls>
        <c:gapWidth val="216"/>
        <c:overlap val="100"/>
        <c:axId val="447452336"/>
        <c:axId val="771290000"/>
      </c:barChart>
      <c:catAx>
        <c:axId val="447452336"/>
        <c:scaling>
          <c:orientation val="minMax"/>
        </c:scaling>
        <c:delete val="0"/>
        <c:axPos val="b"/>
        <c:numFmt formatCode="General" sourceLinked="1"/>
        <c:majorTickMark val="none"/>
        <c:minorTickMark val="none"/>
        <c:tickLblPos val="nextTo"/>
        <c:spPr>
          <a:noFill/>
          <a:ln w="19050" cap="flat" cmpd="sng" algn="ctr">
            <a:solidFill>
              <a:schemeClr val="bg1"/>
            </a:solidFill>
            <a:prstDash val="solid"/>
            <a:miter lim="800000"/>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771290000"/>
        <c:crosses val="autoZero"/>
        <c:auto val="1"/>
        <c:lblAlgn val="ctr"/>
        <c:lblOffset val="100"/>
        <c:noMultiLvlLbl val="0"/>
      </c:catAx>
      <c:valAx>
        <c:axId val="771290000"/>
        <c:scaling>
          <c:orientation val="minMax"/>
        </c:scaling>
        <c:delete val="0"/>
        <c:axPos val="l"/>
        <c:numFmt formatCode="General" sourceLinked="1"/>
        <c:majorTickMark val="out"/>
        <c:minorTickMark val="none"/>
        <c:tickLblPos val="nextTo"/>
        <c:spPr>
          <a:noFill/>
          <a:ln w="19050" cap="sq" cmpd="sng" algn="ctr">
            <a:solidFill>
              <a:schemeClr val="bg1"/>
            </a:solidFill>
            <a:prstDash val="solid"/>
            <a:miter lim="800000"/>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47452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78994094706E-2"/>
          <c:y val="3.4059929869594538E-2"/>
          <c:w val="0.92575275360892506"/>
          <c:h val="0.8201059621861333"/>
        </c:manualLayout>
      </c:layout>
      <c:barChart>
        <c:barDir val="col"/>
        <c:grouping val="stacked"/>
        <c:varyColors val="0"/>
        <c:ser>
          <c:idx val="0"/>
          <c:order val="0"/>
          <c:tx>
            <c:strRef>
              <c:f>Sheet1!$F$1</c:f>
              <c:strCache>
                <c:ptCount val="1"/>
                <c:pt idx="0">
                  <c:v>PR</c:v>
                </c:pt>
              </c:strCache>
            </c:strRef>
          </c:tx>
          <c:spPr>
            <a:solidFill>
              <a:srgbClr val="C9A6E4"/>
            </a:solidFill>
            <a:ln>
              <a:noFill/>
            </a:ln>
            <a:effectLst/>
          </c:spPr>
          <c:invertIfNegative val="0"/>
          <c:dPt>
            <c:idx val="1"/>
            <c:invertIfNegative val="0"/>
            <c:bubble3D val="0"/>
            <c:spPr>
              <a:solidFill>
                <a:srgbClr val="C9A6E4"/>
              </a:solidFill>
              <a:ln>
                <a:noFill/>
              </a:ln>
              <a:effectLst/>
            </c:spPr>
            <c:extLst>
              <c:ext xmlns:c16="http://schemas.microsoft.com/office/drawing/2014/chart" uri="{C3380CC4-5D6E-409C-BE32-E72D297353CC}">
                <c16:uniqueId val="{00000001-A4AF-4FC3-AB53-5E5EF5359A94}"/>
              </c:ext>
            </c:extLst>
          </c:dPt>
          <c:dLbls>
            <c:dLbl>
              <c:idx val="0"/>
              <c:tx>
                <c:rich>
                  <a:bodyPr/>
                  <a:lstStyle/>
                  <a:p>
                    <a:r>
                      <a:rPr lang="en-US"/>
                      <a:t>PR:</a:t>
                    </a:r>
                    <a:r>
                      <a:rPr lang="en-US" baseline="0"/>
                      <a:t> </a:t>
                    </a:r>
                    <a:fld id="{EC7A5050-EC37-4AF3-8800-7F5DF62CEA60}" type="VALUE">
                      <a:rPr lang="en-US" smtClean="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4AF-4FC3-AB53-5E5EF5359A94}"/>
                </c:ext>
              </c:extLst>
            </c:dLbl>
            <c:dLbl>
              <c:idx val="1"/>
              <c:tx>
                <c:rich>
                  <a:bodyPr/>
                  <a:lstStyle/>
                  <a:p>
                    <a:r>
                      <a:rPr lang="en-US"/>
                      <a:t>PR: </a:t>
                    </a:r>
                    <a:fld id="{F9E21C80-86D1-42AA-A0EF-95C4198AE98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4AF-4FC3-AB53-5E5EF5359A9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(n=164)</c:v>
                </c:pt>
                <c:pt idx="1">
                  <c:v>DVd (n=164)</c:v>
                </c:pt>
              </c:strCache>
            </c:strRef>
          </c:cat>
          <c:val>
            <c:numRef>
              <c:f>Sheet1!$F$2:$F$3</c:f>
              <c:numCache>
                <c:formatCode>General</c:formatCode>
                <c:ptCount val="2"/>
                <c:pt idx="0">
                  <c:v>15</c:v>
                </c:pt>
                <c:pt idx="1">
                  <c:v>26</c:v>
                </c:pt>
              </c:numCache>
            </c:numRef>
          </c:val>
          <c:extLst>
            <c:ext xmlns:c16="http://schemas.microsoft.com/office/drawing/2014/chart" uri="{C3380CC4-5D6E-409C-BE32-E72D297353CC}">
              <c16:uniqueId val="{00000003-A4AF-4FC3-AB53-5E5EF5359A94}"/>
            </c:ext>
          </c:extLst>
        </c:ser>
        <c:ser>
          <c:idx val="1"/>
          <c:order val="1"/>
          <c:tx>
            <c:strRef>
              <c:f>Sheet1!$G$1</c:f>
              <c:strCache>
                <c:ptCount val="1"/>
                <c:pt idx="0">
                  <c:v>VGPR</c:v>
                </c:pt>
              </c:strCache>
            </c:strRef>
          </c:tx>
          <c:spPr>
            <a:solidFill>
              <a:srgbClr val="7030A0"/>
            </a:solidFill>
            <a:ln>
              <a:noFill/>
            </a:ln>
            <a:effectLst/>
          </c:spPr>
          <c:invertIfNegative val="0"/>
          <c:dPt>
            <c:idx val="1"/>
            <c:invertIfNegative val="0"/>
            <c:bubble3D val="0"/>
            <c:spPr>
              <a:solidFill>
                <a:srgbClr val="7030A0"/>
              </a:solidFill>
              <a:ln>
                <a:noFill/>
              </a:ln>
              <a:effectLst/>
            </c:spPr>
            <c:extLst>
              <c:ext xmlns:c16="http://schemas.microsoft.com/office/drawing/2014/chart" uri="{C3380CC4-5D6E-409C-BE32-E72D297353CC}">
                <c16:uniqueId val="{00000005-A4AF-4FC3-AB53-5E5EF5359A94}"/>
              </c:ext>
            </c:extLst>
          </c:dPt>
          <c:dLbls>
            <c:dLbl>
              <c:idx val="0"/>
              <c:tx>
                <c:rich>
                  <a:bodyPr/>
                  <a:lstStyle/>
                  <a:p>
                    <a:r>
                      <a:rPr lang="en-US"/>
                      <a:t>VGPR: </a:t>
                    </a:r>
                    <a:fld id="{3155963B-2A0D-48FD-9FB4-DC18D3D5DE5D}"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4AF-4FC3-AB53-5E5EF5359A94}"/>
                </c:ext>
              </c:extLst>
            </c:dLbl>
            <c:dLbl>
              <c:idx val="1"/>
              <c:tx>
                <c:rich>
                  <a:bodyPr/>
                  <a:lstStyle/>
                  <a:p>
                    <a:r>
                      <a:rPr lang="en-US"/>
                      <a:t>VGPR: </a:t>
                    </a:r>
                    <a:fld id="{1474CD46-4610-4C23-8049-F7AE687AF0A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4AF-4FC3-AB53-5E5EF5359A9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(n=164)</c:v>
                </c:pt>
                <c:pt idx="1">
                  <c:v>DVd (n=164)</c:v>
                </c:pt>
              </c:strCache>
            </c:strRef>
          </c:cat>
          <c:val>
            <c:numRef>
              <c:f>Sheet1!$G$2:$G$3</c:f>
              <c:numCache>
                <c:formatCode>General</c:formatCode>
                <c:ptCount val="2"/>
                <c:pt idx="0">
                  <c:v>33</c:v>
                </c:pt>
                <c:pt idx="1">
                  <c:v>30</c:v>
                </c:pt>
              </c:numCache>
            </c:numRef>
          </c:val>
          <c:extLst>
            <c:ext xmlns:c16="http://schemas.microsoft.com/office/drawing/2014/chart" uri="{C3380CC4-5D6E-409C-BE32-E72D297353CC}">
              <c16:uniqueId val="{00000007-A4AF-4FC3-AB53-5E5EF5359A94}"/>
            </c:ext>
          </c:extLst>
        </c:ser>
        <c:ser>
          <c:idx val="2"/>
          <c:order val="2"/>
          <c:tx>
            <c:strRef>
              <c:f>Sheet1!$H$1</c:f>
              <c:strCache>
                <c:ptCount val="1"/>
                <c:pt idx="0">
                  <c:v>CR</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9-A4AF-4FC3-AB53-5E5EF5359A94}"/>
              </c:ext>
            </c:extLst>
          </c:dPt>
          <c:dLbls>
            <c:dLbl>
              <c:idx val="0"/>
              <c:tx>
                <c:rich>
                  <a:bodyPr/>
                  <a:lstStyle/>
                  <a:p>
                    <a:r>
                      <a:rPr lang="en-US"/>
                      <a:t>CR: </a:t>
                    </a:r>
                    <a:fld id="{F14F206E-739E-463B-8A4F-C99844C4A7A9}"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4AF-4FC3-AB53-5E5EF5359A94}"/>
                </c:ext>
              </c:extLst>
            </c:dLbl>
            <c:dLbl>
              <c:idx val="1"/>
              <c:tx>
                <c:rich>
                  <a:bodyPr/>
                  <a:lstStyle/>
                  <a:p>
                    <a:r>
                      <a:rPr lang="en-US"/>
                      <a:t>CR:</a:t>
                    </a:r>
                    <a:r>
                      <a:rPr lang="en-US" baseline="0"/>
                      <a:t> </a:t>
                    </a:r>
                    <a:fld id="{A4715A2E-92F7-488C-AA99-325E207D425A}" type="VALUE">
                      <a:rPr lang="en-US" smtClean="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4AF-4FC3-AB53-5E5EF5359A9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(n=164)</c:v>
                </c:pt>
                <c:pt idx="1">
                  <c:v>DVd (n=164)</c:v>
                </c:pt>
              </c:strCache>
            </c:strRef>
          </c:cat>
          <c:val>
            <c:numRef>
              <c:f>Sheet1!$H$2:$H$3</c:f>
              <c:numCache>
                <c:formatCode>General</c:formatCode>
                <c:ptCount val="2"/>
                <c:pt idx="0">
                  <c:v>21</c:v>
                </c:pt>
                <c:pt idx="1">
                  <c:v>14</c:v>
                </c:pt>
              </c:numCache>
            </c:numRef>
          </c:val>
          <c:extLst>
            <c:ext xmlns:c16="http://schemas.microsoft.com/office/drawing/2014/chart" uri="{C3380CC4-5D6E-409C-BE32-E72D297353CC}">
              <c16:uniqueId val="{0000000B-A4AF-4FC3-AB53-5E5EF5359A94}"/>
            </c:ext>
          </c:extLst>
        </c:ser>
        <c:ser>
          <c:idx val="3"/>
          <c:order val="3"/>
          <c:tx>
            <c:strRef>
              <c:f>Sheet1!$I$1</c:f>
              <c:strCache>
                <c:ptCount val="1"/>
                <c:pt idx="0">
                  <c:v>sCR</c:v>
                </c:pt>
              </c:strCache>
            </c:strRef>
          </c:tx>
          <c:spPr>
            <a:solidFill>
              <a:srgbClr val="2ABCD4"/>
            </a:solidFill>
            <a:ln>
              <a:noFill/>
            </a:ln>
            <a:effectLst/>
          </c:spPr>
          <c:invertIfNegative val="0"/>
          <c:dPt>
            <c:idx val="1"/>
            <c:invertIfNegative val="0"/>
            <c:bubble3D val="0"/>
            <c:spPr>
              <a:solidFill>
                <a:srgbClr val="2ABCD4"/>
              </a:solidFill>
              <a:ln>
                <a:noFill/>
              </a:ln>
              <a:effectLst/>
            </c:spPr>
            <c:extLst>
              <c:ext xmlns:c16="http://schemas.microsoft.com/office/drawing/2014/chart" uri="{C3380CC4-5D6E-409C-BE32-E72D297353CC}">
                <c16:uniqueId val="{0000000D-A4AF-4FC3-AB53-5E5EF5359A94}"/>
              </c:ext>
            </c:extLst>
          </c:dPt>
          <c:dLbls>
            <c:dLbl>
              <c:idx val="0"/>
              <c:tx>
                <c:rich>
                  <a:bodyPr/>
                  <a:lstStyle/>
                  <a:p>
                    <a:r>
                      <a:rPr lang="en-US" err="1"/>
                      <a:t>sCR</a:t>
                    </a:r>
                    <a:r>
                      <a:rPr lang="en-US"/>
                      <a:t>:</a:t>
                    </a:r>
                    <a:fld id="{A499BED3-945B-4E1B-B82A-75C3890108C0}"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A4AF-4FC3-AB53-5E5EF5359A94}"/>
                </c:ext>
              </c:extLst>
            </c:dLbl>
            <c:dLbl>
              <c:idx val="1"/>
              <c:tx>
                <c:rich>
                  <a:bodyPr/>
                  <a:lstStyle/>
                  <a:p>
                    <a:r>
                      <a:rPr lang="en-US" err="1"/>
                      <a:t>sCR</a:t>
                    </a:r>
                    <a:r>
                      <a:rPr lang="en-US"/>
                      <a:t>:</a:t>
                    </a:r>
                    <a:r>
                      <a:rPr lang="en-US" baseline="0"/>
                      <a:t> </a:t>
                    </a:r>
                    <a:fld id="{5D742A22-20BB-495F-B941-3627085E498A}" type="VALUE">
                      <a:rPr lang="en-US" smtClean="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4AF-4FC3-AB53-5E5EF5359A9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(n=164)</c:v>
                </c:pt>
                <c:pt idx="1">
                  <c:v>DVd (n=164)</c:v>
                </c:pt>
              </c:strCache>
            </c:strRef>
          </c:cat>
          <c:val>
            <c:numRef>
              <c:f>Sheet1!$I$2:$I$3</c:f>
              <c:numCache>
                <c:formatCode>General</c:formatCode>
                <c:ptCount val="2"/>
                <c:pt idx="0">
                  <c:v>13</c:v>
                </c:pt>
                <c:pt idx="1">
                  <c:v>6</c:v>
                </c:pt>
              </c:numCache>
            </c:numRef>
          </c:val>
          <c:extLst>
            <c:ext xmlns:c16="http://schemas.microsoft.com/office/drawing/2014/chart" uri="{C3380CC4-5D6E-409C-BE32-E72D297353CC}">
              <c16:uniqueId val="{0000000F-A4AF-4FC3-AB53-5E5EF5359A94}"/>
            </c:ext>
          </c:extLst>
        </c:ser>
        <c:dLbls>
          <c:dLblPos val="ctr"/>
          <c:showLegendKey val="0"/>
          <c:showVal val="1"/>
          <c:showCatName val="0"/>
          <c:showSerName val="0"/>
          <c:showPercent val="0"/>
          <c:showBubbleSize val="0"/>
        </c:dLbls>
        <c:gapWidth val="216"/>
        <c:overlap val="100"/>
        <c:axId val="447452336"/>
        <c:axId val="771290000"/>
      </c:barChart>
      <c:catAx>
        <c:axId val="447452336"/>
        <c:scaling>
          <c:orientation val="minMax"/>
        </c:scaling>
        <c:delete val="0"/>
        <c:axPos val="b"/>
        <c:numFmt formatCode="General" sourceLinked="1"/>
        <c:majorTickMark val="none"/>
        <c:minorTickMark val="none"/>
        <c:tickLblPos val="nextTo"/>
        <c:spPr>
          <a:noFill/>
          <a:ln w="19050" cap="flat" cmpd="sng" algn="ctr">
            <a:solidFill>
              <a:schemeClr val="bg1"/>
            </a:solidFill>
            <a:prstDash val="solid"/>
            <a:miter lim="800000"/>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771290000"/>
        <c:crosses val="autoZero"/>
        <c:auto val="1"/>
        <c:lblAlgn val="ctr"/>
        <c:lblOffset val="100"/>
        <c:noMultiLvlLbl val="0"/>
      </c:catAx>
      <c:valAx>
        <c:axId val="771290000"/>
        <c:scaling>
          <c:orientation val="minMax"/>
        </c:scaling>
        <c:delete val="0"/>
        <c:axPos val="l"/>
        <c:numFmt formatCode="General" sourceLinked="1"/>
        <c:majorTickMark val="out"/>
        <c:minorTickMark val="none"/>
        <c:tickLblPos val="nextTo"/>
        <c:spPr>
          <a:noFill/>
          <a:ln w="19050" cap="sq" cmpd="sng" algn="ctr">
            <a:solidFill>
              <a:schemeClr val="bg1"/>
            </a:solidFill>
            <a:prstDash val="solid"/>
            <a:miter lim="800000"/>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47452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298592529906064E-2"/>
          <c:y val="2.8812634375020546E-2"/>
          <c:w val="0.8997442158468324"/>
          <c:h val="0.84097324010532781"/>
        </c:manualLayout>
      </c:layout>
      <c:barChart>
        <c:barDir val="col"/>
        <c:grouping val="stacked"/>
        <c:varyColors val="0"/>
        <c:ser>
          <c:idx val="0"/>
          <c:order val="0"/>
          <c:tx>
            <c:strRef>
              <c:f>Sheet1!$B$1</c:f>
              <c:strCache>
                <c:ptCount val="1"/>
                <c:pt idx="0">
                  <c:v>scR</c:v>
                </c:pt>
              </c:strCache>
            </c:strRef>
          </c:tx>
          <c:spPr>
            <a:solidFill>
              <a:schemeClr val="accent1"/>
            </a:solidFill>
            <a:ln>
              <a:noFill/>
            </a:ln>
            <a:effectLst/>
          </c:spPr>
          <c:invertIfNegative val="0"/>
          <c:cat>
            <c:strRef>
              <c:f>Sheet1!$A$2:$A$4</c:f>
              <c:strCache>
                <c:ptCount val="3"/>
                <c:pt idx="0">
                  <c:v>Any prior 
BCMA-therapy (N=87)</c:v>
                </c:pt>
                <c:pt idx="1">
                  <c:v>Prior ADC (n=59)</c:v>
                </c:pt>
                <c:pt idx="2">
                  <c:v>Prior CAR-T (n=36)</c:v>
                </c:pt>
              </c:strCache>
            </c:strRef>
          </c:cat>
          <c:val>
            <c:numRef>
              <c:f>Sheet1!$B$2:$B$4</c:f>
              <c:numCache>
                <c:formatCode>General</c:formatCode>
                <c:ptCount val="3"/>
                <c:pt idx="0">
                  <c:v>3.4</c:v>
                </c:pt>
                <c:pt idx="1">
                  <c:v>3.4</c:v>
                </c:pt>
                <c:pt idx="2">
                  <c:v>5.6</c:v>
                </c:pt>
              </c:numCache>
            </c:numRef>
          </c:val>
          <c:extLst>
            <c:ext xmlns:c16="http://schemas.microsoft.com/office/drawing/2014/chart" uri="{C3380CC4-5D6E-409C-BE32-E72D297353CC}">
              <c16:uniqueId val="{00000000-CE0E-4649-A282-EB4FEE796267}"/>
            </c:ext>
          </c:extLst>
        </c:ser>
        <c:ser>
          <c:idx val="1"/>
          <c:order val="1"/>
          <c:tx>
            <c:strRef>
              <c:f>Sheet1!$C$1</c:f>
              <c:strCache>
                <c:ptCount val="1"/>
                <c:pt idx="0">
                  <c:v>CR</c:v>
                </c:pt>
              </c:strCache>
            </c:strRef>
          </c:tx>
          <c:spPr>
            <a:solidFill>
              <a:schemeClr val="accent2"/>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2-CE0E-4649-A282-EB4FEE796267}"/>
              </c:ext>
            </c:extLst>
          </c:dPt>
          <c:dPt>
            <c:idx val="1"/>
            <c:invertIfNegative val="0"/>
            <c:bubble3D val="0"/>
            <c:spPr>
              <a:solidFill>
                <a:srgbClr val="0070C0"/>
              </a:solidFill>
              <a:ln>
                <a:noFill/>
              </a:ln>
              <a:effectLst/>
            </c:spPr>
            <c:extLst>
              <c:ext xmlns:c16="http://schemas.microsoft.com/office/drawing/2014/chart" uri="{C3380CC4-5D6E-409C-BE32-E72D297353CC}">
                <c16:uniqueId val="{00000004-CE0E-4649-A282-EB4FEE796267}"/>
              </c:ext>
            </c:extLst>
          </c:dPt>
          <c:dPt>
            <c:idx val="2"/>
            <c:invertIfNegative val="0"/>
            <c:bubble3D val="0"/>
            <c:spPr>
              <a:solidFill>
                <a:srgbClr val="0070C0"/>
              </a:solidFill>
              <a:ln>
                <a:noFill/>
              </a:ln>
              <a:effectLst/>
            </c:spPr>
            <c:extLst>
              <c:ext xmlns:c16="http://schemas.microsoft.com/office/drawing/2014/chart" uri="{C3380CC4-5D6E-409C-BE32-E72D297353CC}">
                <c16:uniqueId val="{00000006-CE0E-4649-A282-EB4FEE796267}"/>
              </c:ext>
            </c:extLst>
          </c:dPt>
          <c:cat>
            <c:strRef>
              <c:f>Sheet1!$A$2:$A$4</c:f>
              <c:strCache>
                <c:ptCount val="3"/>
                <c:pt idx="0">
                  <c:v>Any prior 
BCMA-therapy (N=87)</c:v>
                </c:pt>
                <c:pt idx="1">
                  <c:v>Prior ADC (n=59)</c:v>
                </c:pt>
                <c:pt idx="2">
                  <c:v>Prior CAR-T (n=36)</c:v>
                </c:pt>
              </c:strCache>
            </c:strRef>
          </c:cat>
          <c:val>
            <c:numRef>
              <c:f>Sheet1!$C$2:$C$4</c:f>
              <c:numCache>
                <c:formatCode>General</c:formatCode>
                <c:ptCount val="3"/>
                <c:pt idx="0">
                  <c:v>24.1</c:v>
                </c:pt>
                <c:pt idx="1">
                  <c:v>20.3</c:v>
                </c:pt>
                <c:pt idx="2">
                  <c:v>27.8</c:v>
                </c:pt>
              </c:numCache>
            </c:numRef>
          </c:val>
          <c:extLst>
            <c:ext xmlns:c16="http://schemas.microsoft.com/office/drawing/2014/chart" uri="{C3380CC4-5D6E-409C-BE32-E72D297353CC}">
              <c16:uniqueId val="{00000007-CE0E-4649-A282-EB4FEE796267}"/>
            </c:ext>
          </c:extLst>
        </c:ser>
        <c:ser>
          <c:idx val="2"/>
          <c:order val="2"/>
          <c:tx>
            <c:strRef>
              <c:f>Sheet1!$D$1</c:f>
              <c:strCache>
                <c:ptCount val="1"/>
                <c:pt idx="0">
                  <c:v>VGPR</c:v>
                </c:pt>
              </c:strCache>
            </c:strRef>
          </c:tx>
          <c:spPr>
            <a:solidFill>
              <a:srgbClr val="00B050"/>
            </a:solidFill>
            <a:ln>
              <a:noFill/>
            </a:ln>
            <a:effectLst/>
          </c:spPr>
          <c:invertIfNegative val="0"/>
          <c:cat>
            <c:strRef>
              <c:f>Sheet1!$A$2:$A$4</c:f>
              <c:strCache>
                <c:ptCount val="3"/>
                <c:pt idx="0">
                  <c:v>Any prior 
BCMA-therapy (N=87)</c:v>
                </c:pt>
                <c:pt idx="1">
                  <c:v>Prior ADC (n=59)</c:v>
                </c:pt>
                <c:pt idx="2">
                  <c:v>Prior CAR-T (n=36)</c:v>
                </c:pt>
              </c:strCache>
            </c:strRef>
          </c:cat>
          <c:val>
            <c:numRef>
              <c:f>Sheet1!$D$2:$D$4</c:f>
              <c:numCache>
                <c:formatCode>General</c:formatCode>
                <c:ptCount val="3"/>
                <c:pt idx="0">
                  <c:v>13.8</c:v>
                </c:pt>
                <c:pt idx="1">
                  <c:v>13.6</c:v>
                </c:pt>
                <c:pt idx="2">
                  <c:v>16.7</c:v>
                </c:pt>
              </c:numCache>
            </c:numRef>
          </c:val>
          <c:extLst>
            <c:ext xmlns:c16="http://schemas.microsoft.com/office/drawing/2014/chart" uri="{C3380CC4-5D6E-409C-BE32-E72D297353CC}">
              <c16:uniqueId val="{00000008-CE0E-4649-A282-EB4FEE796267}"/>
            </c:ext>
          </c:extLst>
        </c:ser>
        <c:ser>
          <c:idx val="3"/>
          <c:order val="3"/>
          <c:tx>
            <c:strRef>
              <c:f>Sheet1!$E$1</c:f>
              <c:strCache>
                <c:ptCount val="1"/>
                <c:pt idx="0">
                  <c:v>PR</c:v>
                </c:pt>
              </c:strCache>
            </c:strRef>
          </c:tx>
          <c:spPr>
            <a:solidFill>
              <a:schemeClr val="accent4"/>
            </a:solidFill>
            <a:ln>
              <a:noFill/>
            </a:ln>
            <a:effectLst/>
          </c:spPr>
          <c:invertIfNegative val="0"/>
          <c:cat>
            <c:strRef>
              <c:f>Sheet1!$A$2:$A$4</c:f>
              <c:strCache>
                <c:ptCount val="3"/>
                <c:pt idx="0">
                  <c:v>Any prior 
BCMA-therapy (N=87)</c:v>
                </c:pt>
                <c:pt idx="1">
                  <c:v>Prior ADC (n=59)</c:v>
                </c:pt>
                <c:pt idx="2">
                  <c:v>Prior CAR-T (n=36)</c:v>
                </c:pt>
              </c:strCache>
            </c:strRef>
          </c:cat>
          <c:val>
            <c:numRef>
              <c:f>Sheet1!$E$2:$E$4</c:f>
              <c:numCache>
                <c:formatCode>General</c:formatCode>
                <c:ptCount val="3"/>
                <c:pt idx="0">
                  <c:v>4.5999999999999996</c:v>
                </c:pt>
                <c:pt idx="1">
                  <c:v>5.0999999999999996</c:v>
                </c:pt>
                <c:pt idx="2">
                  <c:v>2.8</c:v>
                </c:pt>
              </c:numCache>
            </c:numRef>
          </c:val>
          <c:extLst>
            <c:ext xmlns:c16="http://schemas.microsoft.com/office/drawing/2014/chart" uri="{C3380CC4-5D6E-409C-BE32-E72D297353CC}">
              <c16:uniqueId val="{00000009-CE0E-4649-A282-EB4FEE796267}"/>
            </c:ext>
          </c:extLst>
        </c:ser>
        <c:dLbls>
          <c:showLegendKey val="0"/>
          <c:showVal val="0"/>
          <c:showCatName val="0"/>
          <c:showSerName val="0"/>
          <c:showPercent val="0"/>
          <c:showBubbleSize val="0"/>
        </c:dLbls>
        <c:gapWidth val="107"/>
        <c:overlap val="100"/>
        <c:axId val="111904735"/>
        <c:axId val="111905215"/>
      </c:barChart>
      <c:catAx>
        <c:axId val="11190473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11905215"/>
        <c:crosses val="autoZero"/>
        <c:auto val="1"/>
        <c:lblAlgn val="ctr"/>
        <c:lblOffset val="100"/>
        <c:noMultiLvlLbl val="0"/>
      </c:catAx>
      <c:valAx>
        <c:axId val="111905215"/>
        <c:scaling>
          <c:orientation val="minMax"/>
          <c:max val="100"/>
        </c:scaling>
        <c:delete val="0"/>
        <c:axPos val="l"/>
        <c:numFmt formatCode="General" sourceLinked="1"/>
        <c:majorTickMark val="out"/>
        <c:minorTickMark val="none"/>
        <c:tickLblPos val="nextTo"/>
        <c:spPr>
          <a:noFill/>
          <a:ln>
            <a:solidFill>
              <a:schemeClr val="accent1">
                <a:lumMod val="5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904735"/>
        <c:crosses val="autoZero"/>
        <c:crossBetween val="between"/>
        <c:majorUnit val="20"/>
      </c:valAx>
      <c:spPr>
        <a:noFill/>
        <a:ln>
          <a:noFill/>
        </a:ln>
        <a:effectLst/>
      </c:spPr>
    </c:plotArea>
    <c:legend>
      <c:legendPos val="b"/>
      <c:layout>
        <c:manualLayout>
          <c:xMode val="edge"/>
          <c:yMode val="edge"/>
          <c:x val="0.57070417019278319"/>
          <c:y val="9.5662250680075028E-2"/>
          <c:w val="0.39416664362509107"/>
          <c:h val="7.790302483874980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PR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Overall</c:v>
                </c:pt>
              </c:strCache>
            </c:strRef>
          </c:cat>
          <c:val>
            <c:numRef>
              <c:f>Sheet1!$B$2</c:f>
              <c:numCache>
                <c:formatCode>0%</c:formatCode>
                <c:ptCount val="1"/>
                <c:pt idx="0">
                  <c:v>0.17</c:v>
                </c:pt>
              </c:numCache>
            </c:numRef>
          </c:val>
          <c:extLst>
            <c:ext xmlns:c16="http://schemas.microsoft.com/office/drawing/2014/chart" uri="{C3380CC4-5D6E-409C-BE32-E72D297353CC}">
              <c16:uniqueId val="{00000000-A853-AB49-AF90-9E219E54CEDC}"/>
            </c:ext>
          </c:extLst>
        </c:ser>
        <c:ser>
          <c:idx val="1"/>
          <c:order val="1"/>
          <c:tx>
            <c:strRef>
              <c:f>Sheet1!$C$1</c:f>
              <c:strCache>
                <c:ptCount val="1"/>
                <c:pt idx="0">
                  <c:v>VGPR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Overall</c:v>
                </c:pt>
              </c:strCache>
            </c:strRef>
          </c:cat>
          <c:val>
            <c:numRef>
              <c:f>Sheet1!$C$2</c:f>
              <c:numCache>
                <c:formatCode>0%</c:formatCode>
                <c:ptCount val="1"/>
                <c:pt idx="0">
                  <c:v>0.31</c:v>
                </c:pt>
              </c:numCache>
            </c:numRef>
          </c:val>
          <c:extLst>
            <c:ext xmlns:c16="http://schemas.microsoft.com/office/drawing/2014/chart" uri="{C3380CC4-5D6E-409C-BE32-E72D297353CC}">
              <c16:uniqueId val="{00000001-A853-AB49-AF90-9E219E54CEDC}"/>
            </c:ext>
          </c:extLst>
        </c:ser>
        <c:ser>
          <c:idx val="2"/>
          <c:order val="2"/>
          <c:tx>
            <c:strRef>
              <c:f>Sheet1!$D$1</c:f>
              <c:strCache>
                <c:ptCount val="1"/>
                <c:pt idx="0">
                  <c:v>CR or sCR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Overall</c:v>
                </c:pt>
              </c:strCache>
            </c:strRef>
          </c:cat>
          <c:val>
            <c:numRef>
              <c:f>Sheet1!$D$2</c:f>
              <c:numCache>
                <c:formatCode>0%</c:formatCode>
                <c:ptCount val="1"/>
                <c:pt idx="0">
                  <c:v>0.25</c:v>
                </c:pt>
              </c:numCache>
            </c:numRef>
          </c:val>
          <c:extLst>
            <c:ext xmlns:c16="http://schemas.microsoft.com/office/drawing/2014/chart" uri="{C3380CC4-5D6E-409C-BE32-E72D297353CC}">
              <c16:uniqueId val="{00000002-A853-AB49-AF90-9E219E54CEDC}"/>
            </c:ext>
          </c:extLst>
        </c:ser>
        <c:ser>
          <c:idx val="3"/>
          <c:order val="3"/>
          <c:tx>
            <c:strRef>
              <c:f>Sheet1!$E$1</c:f>
              <c:strCache>
                <c:ptCount val="1"/>
                <c:pt idx="0">
                  <c:v>SD/PD</c:v>
                </c:pt>
              </c:strCache>
            </c:strRef>
          </c:tx>
          <c:spPr>
            <a:noFill/>
            <a:ln>
              <a:noFill/>
            </a:ln>
            <a:effectLst/>
          </c:spPr>
          <c:invertIfNegative val="0"/>
          <c:cat>
            <c:strRef>
              <c:f>Sheet1!$A$2</c:f>
              <c:strCache>
                <c:ptCount val="1"/>
                <c:pt idx="0">
                  <c:v>Overall</c:v>
                </c:pt>
              </c:strCache>
            </c:strRef>
          </c:cat>
          <c:val>
            <c:numRef>
              <c:f>Sheet1!$E$2</c:f>
              <c:numCache>
                <c:formatCode>0%</c:formatCode>
                <c:ptCount val="1"/>
                <c:pt idx="0">
                  <c:v>0.28000000000000003</c:v>
                </c:pt>
              </c:numCache>
            </c:numRef>
          </c:val>
          <c:extLst>
            <c:ext xmlns:c16="http://schemas.microsoft.com/office/drawing/2014/chart" uri="{C3380CC4-5D6E-409C-BE32-E72D297353CC}">
              <c16:uniqueId val="{00000003-A853-AB49-AF90-9E219E54CEDC}"/>
            </c:ext>
          </c:extLst>
        </c:ser>
        <c:dLbls>
          <c:showLegendKey val="0"/>
          <c:showVal val="0"/>
          <c:showCatName val="0"/>
          <c:showSerName val="0"/>
          <c:showPercent val="0"/>
          <c:showBubbleSize val="0"/>
        </c:dLbls>
        <c:gapWidth val="150"/>
        <c:overlap val="100"/>
        <c:axId val="284702080"/>
        <c:axId val="284703808"/>
      </c:barChart>
      <c:catAx>
        <c:axId val="28470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703808"/>
        <c:crosses val="autoZero"/>
        <c:auto val="1"/>
        <c:lblAlgn val="ctr"/>
        <c:lblOffset val="100"/>
        <c:noMultiLvlLbl val="0"/>
      </c:catAx>
      <c:valAx>
        <c:axId val="2847038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702080"/>
        <c:crosses val="autoZero"/>
        <c:crossBetween val="between"/>
        <c:majorUnit val="0.2"/>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28708086920712"/>
          <c:y val="3.6889588841579501E-2"/>
          <c:w val="0.84394839987507808"/>
          <c:h val="0.75682516563990576"/>
        </c:manualLayout>
      </c:layout>
      <c:barChart>
        <c:barDir val="col"/>
        <c:grouping val="stacked"/>
        <c:varyColors val="0"/>
        <c:ser>
          <c:idx val="0"/>
          <c:order val="0"/>
          <c:tx>
            <c:strRef>
              <c:f>Sheet1!$A$3</c:f>
              <c:strCache>
                <c:ptCount val="1"/>
                <c:pt idx="0">
                  <c:v>PR</c:v>
                </c:pt>
              </c:strCache>
            </c:strRef>
          </c:tx>
          <c:spPr>
            <a:solidFill>
              <a:srgbClr val="88CFBF"/>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32CF-4AF3-8624-1E0F3475CA5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Sheet1!$B$1:$L$2</c:f>
              <c:strCache>
                <c:ptCount val="3"/>
                <c:pt idx="0">
                  <c:v>Ide-cel</c:v>
                </c:pt>
                <c:pt idx="2">
                  <c:v>Standard regimens</c:v>
                </c:pt>
              </c:strCache>
            </c:strRef>
          </c:cat>
          <c:val>
            <c:numRef>
              <c:f>Sheet1!$B$3:$D$3</c:f>
              <c:numCache>
                <c:formatCode>General</c:formatCode>
                <c:ptCount val="3"/>
                <c:pt idx="0">
                  <c:v>10</c:v>
                </c:pt>
                <c:pt idx="2">
                  <c:v>26</c:v>
                </c:pt>
              </c:numCache>
            </c:numRef>
          </c:val>
          <c:extLst>
            <c:ext xmlns:c16="http://schemas.microsoft.com/office/drawing/2014/chart" uri="{C3380CC4-5D6E-409C-BE32-E72D297353CC}">
              <c16:uniqueId val="{00000000-E8E5-4DE9-A693-A66416A39F46}"/>
            </c:ext>
          </c:extLst>
        </c:ser>
        <c:ser>
          <c:idx val="1"/>
          <c:order val="1"/>
          <c:tx>
            <c:strRef>
              <c:f>Sheet1!$A$4</c:f>
              <c:strCache>
                <c:ptCount val="1"/>
                <c:pt idx="0">
                  <c:v>VGPR</c:v>
                </c:pt>
              </c:strCache>
            </c:strRef>
          </c:tx>
          <c:spPr>
            <a:solidFill>
              <a:srgbClr val="097789"/>
            </a:solidFill>
            <a:ln>
              <a:noFill/>
            </a:ln>
            <a:effectLst/>
          </c:spPr>
          <c:invertIfNegative val="0"/>
          <c:dLbls>
            <c:dLbl>
              <c:idx val="9"/>
              <c:delete val="1"/>
              <c:extLst>
                <c:ext xmlns:c15="http://schemas.microsoft.com/office/drawing/2012/chart" uri="{CE6537A1-D6FC-4f65-9D91-7224C49458BB}"/>
                <c:ext xmlns:c16="http://schemas.microsoft.com/office/drawing/2014/chart" uri="{C3380CC4-5D6E-409C-BE32-E72D297353CC}">
                  <c16:uniqueId val="{00000001-E8E5-4DE9-A693-A66416A39F4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Sheet1!$B$1:$L$2</c:f>
              <c:strCache>
                <c:ptCount val="3"/>
                <c:pt idx="0">
                  <c:v>Ide-cel</c:v>
                </c:pt>
                <c:pt idx="2">
                  <c:v>Standard regimens</c:v>
                </c:pt>
              </c:strCache>
            </c:strRef>
          </c:cat>
          <c:val>
            <c:numRef>
              <c:f>Sheet1!$B$4:$D$4</c:f>
              <c:numCache>
                <c:formatCode>General</c:formatCode>
                <c:ptCount val="3"/>
                <c:pt idx="0">
                  <c:v>18</c:v>
                </c:pt>
                <c:pt idx="2">
                  <c:v>11</c:v>
                </c:pt>
              </c:numCache>
            </c:numRef>
          </c:val>
          <c:extLst>
            <c:ext xmlns:c16="http://schemas.microsoft.com/office/drawing/2014/chart" uri="{C3380CC4-5D6E-409C-BE32-E72D297353CC}">
              <c16:uniqueId val="{00000002-E8E5-4DE9-A693-A66416A39F46}"/>
            </c:ext>
          </c:extLst>
        </c:ser>
        <c:ser>
          <c:idx val="2"/>
          <c:order val="2"/>
          <c:tx>
            <c:strRef>
              <c:f>Sheet1!$A$5</c:f>
              <c:strCache>
                <c:ptCount val="1"/>
                <c:pt idx="0">
                  <c:v>CR</c:v>
                </c:pt>
              </c:strCache>
            </c:strRef>
          </c:tx>
          <c:spPr>
            <a:solidFill>
              <a:srgbClr val="ECA38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32CF-4AF3-8624-1E0F3475CA52}"/>
                </c:ext>
              </c:extLst>
            </c:dLbl>
            <c:dLbl>
              <c:idx val="1"/>
              <c:layout>
                <c:manualLayout>
                  <c:x val="-0.13568910707823387"/>
                  <c:y val="-3.051529008109937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E5-4DE9-A693-A66416A39F46}"/>
                </c:ext>
              </c:extLst>
            </c:dLbl>
            <c:dLbl>
              <c:idx val="2"/>
              <c:delete val="1"/>
              <c:extLst>
                <c:ext xmlns:c15="http://schemas.microsoft.com/office/drawing/2012/chart" uri="{CE6537A1-D6FC-4f65-9D91-7224C49458BB}"/>
                <c:ext xmlns:c16="http://schemas.microsoft.com/office/drawing/2014/chart" uri="{C3380CC4-5D6E-409C-BE32-E72D297353CC}">
                  <c16:uniqueId val="{00000002-32CF-4AF3-8624-1E0F3475CA52}"/>
                </c:ext>
              </c:extLst>
            </c:dLbl>
            <c:dLbl>
              <c:idx val="3"/>
              <c:delete val="1"/>
              <c:extLst>
                <c:ext xmlns:c15="http://schemas.microsoft.com/office/drawing/2012/chart" uri="{CE6537A1-D6FC-4f65-9D91-7224C49458BB}"/>
                <c:ext xmlns:c16="http://schemas.microsoft.com/office/drawing/2014/chart" uri="{C3380CC4-5D6E-409C-BE32-E72D297353CC}">
                  <c16:uniqueId val="{00000004-E8E5-4DE9-A693-A66416A39F46}"/>
                </c:ext>
              </c:extLst>
            </c:dLbl>
            <c:dLbl>
              <c:idx val="5"/>
              <c:delete val="1"/>
              <c:extLst>
                <c:ext xmlns:c15="http://schemas.microsoft.com/office/drawing/2012/chart" uri="{CE6537A1-D6FC-4f65-9D91-7224C49458BB}"/>
                <c:ext xmlns:c16="http://schemas.microsoft.com/office/drawing/2014/chart" uri="{C3380CC4-5D6E-409C-BE32-E72D297353CC}">
                  <c16:uniqueId val="{00000005-E8E5-4DE9-A693-A66416A39F46}"/>
                </c:ext>
              </c:extLst>
            </c:dLbl>
            <c:dLbl>
              <c:idx val="7"/>
              <c:delete val="1"/>
              <c:extLst>
                <c:ext xmlns:c15="http://schemas.microsoft.com/office/drawing/2012/chart" uri="{CE6537A1-D6FC-4f65-9D91-7224C49458BB}"/>
                <c:ext xmlns:c16="http://schemas.microsoft.com/office/drawing/2014/chart" uri="{C3380CC4-5D6E-409C-BE32-E72D297353CC}">
                  <c16:uniqueId val="{00000006-E8E5-4DE9-A693-A66416A39F46}"/>
                </c:ext>
              </c:extLst>
            </c:dLbl>
            <c:dLbl>
              <c:idx val="9"/>
              <c:delete val="1"/>
              <c:extLst>
                <c:ext xmlns:c15="http://schemas.microsoft.com/office/drawing/2012/chart" uri="{CE6537A1-D6FC-4f65-9D91-7224C49458BB}"/>
                <c:ext xmlns:c16="http://schemas.microsoft.com/office/drawing/2014/chart" uri="{C3380CC4-5D6E-409C-BE32-E72D297353CC}">
                  <c16:uniqueId val="{00000007-E8E5-4DE9-A693-A66416A39F4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Sheet1!$B$1:$L$2</c:f>
              <c:strCache>
                <c:ptCount val="3"/>
                <c:pt idx="0">
                  <c:v>Ide-cel</c:v>
                </c:pt>
                <c:pt idx="2">
                  <c:v>Standard regimens</c:v>
                </c:pt>
              </c:strCache>
            </c:strRef>
          </c:cat>
          <c:val>
            <c:numRef>
              <c:f>Sheet1!$B$5:$D$5</c:f>
              <c:numCache>
                <c:formatCode>General</c:formatCode>
                <c:ptCount val="3"/>
                <c:pt idx="0">
                  <c:v>3</c:v>
                </c:pt>
                <c:pt idx="2">
                  <c:v>1</c:v>
                </c:pt>
              </c:numCache>
            </c:numRef>
          </c:val>
          <c:extLst>
            <c:ext xmlns:c16="http://schemas.microsoft.com/office/drawing/2014/chart" uri="{C3380CC4-5D6E-409C-BE32-E72D297353CC}">
              <c16:uniqueId val="{00000008-E8E5-4DE9-A693-A66416A39F46}"/>
            </c:ext>
          </c:extLst>
        </c:ser>
        <c:ser>
          <c:idx val="3"/>
          <c:order val="3"/>
          <c:tx>
            <c:strRef>
              <c:f>Sheet1!$A$6</c:f>
              <c:strCache>
                <c:ptCount val="1"/>
                <c:pt idx="0">
                  <c:v>sCR</c:v>
                </c:pt>
              </c:strCache>
            </c:strRef>
          </c:tx>
          <c:spPr>
            <a:solidFill>
              <a:srgbClr val="DF603A"/>
            </a:solidFill>
            <a:ln>
              <a:noFill/>
            </a:ln>
            <a:effectLst/>
          </c:spPr>
          <c:invertIfNegative val="0"/>
          <c:dLbls>
            <c:dLbl>
              <c:idx val="11"/>
              <c:layout>
                <c:manualLayout>
                  <c:x val="3.1242770724439581E-2"/>
                  <c:y val="-9.1550226472673097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8E5-4DE9-A693-A66416A39F4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Sheet1!$B$1:$L$2</c:f>
              <c:strCache>
                <c:ptCount val="3"/>
                <c:pt idx="0">
                  <c:v>Ide-cel</c:v>
                </c:pt>
                <c:pt idx="2">
                  <c:v>Standard regimens</c:v>
                </c:pt>
              </c:strCache>
            </c:strRef>
          </c:cat>
          <c:val>
            <c:numRef>
              <c:f>Sheet1!$B$6:$D$6</c:f>
              <c:numCache>
                <c:formatCode>General</c:formatCode>
                <c:ptCount val="3"/>
                <c:pt idx="0">
                  <c:v>41</c:v>
                </c:pt>
                <c:pt idx="2">
                  <c:v>5</c:v>
                </c:pt>
              </c:numCache>
            </c:numRef>
          </c:val>
          <c:extLst>
            <c:ext xmlns:c16="http://schemas.microsoft.com/office/drawing/2014/chart" uri="{C3380CC4-5D6E-409C-BE32-E72D297353CC}">
              <c16:uniqueId val="{0000000A-E8E5-4DE9-A693-A66416A39F46}"/>
            </c:ext>
          </c:extLst>
        </c:ser>
        <c:dLbls>
          <c:dLblPos val="ctr"/>
          <c:showLegendKey val="0"/>
          <c:showVal val="1"/>
          <c:showCatName val="0"/>
          <c:showSerName val="0"/>
          <c:showPercent val="0"/>
          <c:showBubbleSize val="0"/>
        </c:dLbls>
        <c:gapWidth val="62"/>
        <c:overlap val="100"/>
        <c:axId val="824477728"/>
        <c:axId val="824477400"/>
      </c:barChart>
      <c:catAx>
        <c:axId val="824477728"/>
        <c:scaling>
          <c:orientation val="minMax"/>
        </c:scaling>
        <c:delete val="0"/>
        <c:axPos val="b"/>
        <c:numFmt formatCode="General" sourceLinked="1"/>
        <c:majorTickMark val="none"/>
        <c:minorTickMark val="none"/>
        <c:tickLblPos val="nextTo"/>
        <c:spPr>
          <a:noFill/>
          <a:ln w="9525" cap="flat" cmpd="sng" algn="ctr">
            <a:solidFill>
              <a:srgbClr val="595454"/>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4477400"/>
        <c:crosses val="autoZero"/>
        <c:auto val="1"/>
        <c:lblAlgn val="ctr"/>
        <c:lblOffset val="100"/>
        <c:noMultiLvlLbl val="0"/>
      </c:catAx>
      <c:valAx>
        <c:axId val="824477400"/>
        <c:scaling>
          <c:orientation val="minMax"/>
          <c:max val="100"/>
        </c:scaling>
        <c:delete val="0"/>
        <c:axPos val="l"/>
        <c:numFmt formatCode="General" sourceLinked="1"/>
        <c:majorTickMark val="out"/>
        <c:minorTickMark val="none"/>
        <c:tickLblPos val="nextTo"/>
        <c:spPr>
          <a:noFill/>
          <a:ln>
            <a:solidFill>
              <a:srgbClr val="595454"/>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4477728"/>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64060206783188"/>
          <c:y val="0.13776943596336172"/>
          <c:w val="0.71697898227837809"/>
          <c:h val="0.7489234131447855"/>
        </c:manualLayout>
      </c:layout>
      <c:barChart>
        <c:barDir val="col"/>
        <c:grouping val="stacked"/>
        <c:varyColors val="0"/>
        <c:ser>
          <c:idx val="0"/>
          <c:order val="0"/>
          <c:tx>
            <c:strRef>
              <c:f>Sheet2!$A$3</c:f>
              <c:strCache>
                <c:ptCount val="1"/>
                <c:pt idx="0">
                  <c:v>PR</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Johnson Text" panose="0000050000000000000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Sheet2!$G$2:$G$6</c:f>
              <c:numCache>
                <c:formatCode>General</c:formatCode>
                <c:ptCount val="5"/>
              </c:numCache>
            </c:numRef>
          </c:cat>
          <c:val>
            <c:numRef>
              <c:f>Sheet2!$B$3:$F$3</c:f>
              <c:numCache>
                <c:formatCode>General</c:formatCode>
                <c:ptCount val="5"/>
                <c:pt idx="0">
                  <c:v>7.4</c:v>
                </c:pt>
                <c:pt idx="1">
                  <c:v>20.6</c:v>
                </c:pt>
                <c:pt idx="3">
                  <c:v>7.5</c:v>
                </c:pt>
                <c:pt idx="4">
                  <c:v>25.6</c:v>
                </c:pt>
              </c:numCache>
            </c:numRef>
          </c:val>
          <c:extLst>
            <c:ext xmlns:c16="http://schemas.microsoft.com/office/drawing/2014/chart" uri="{C3380CC4-5D6E-409C-BE32-E72D297353CC}">
              <c16:uniqueId val="{00000000-66B3-4CE3-8BE1-575A8BF1BA91}"/>
            </c:ext>
          </c:extLst>
        </c:ser>
        <c:ser>
          <c:idx val="1"/>
          <c:order val="1"/>
          <c:tx>
            <c:strRef>
              <c:f>Sheet2!$A$4</c:f>
              <c:strCache>
                <c:ptCount val="1"/>
                <c:pt idx="0">
                  <c:v>VGPR</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Johnson Text" panose="0000050000000000000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Sheet2!$G$2:$G$6</c:f>
              <c:numCache>
                <c:formatCode>General</c:formatCode>
                <c:ptCount val="5"/>
              </c:numCache>
            </c:numRef>
          </c:cat>
          <c:val>
            <c:numRef>
              <c:f>Sheet2!$B$4:$F$4</c:f>
              <c:numCache>
                <c:formatCode>General</c:formatCode>
                <c:ptCount val="5"/>
                <c:pt idx="0">
                  <c:v>11.8</c:v>
                </c:pt>
                <c:pt idx="1">
                  <c:v>23.5</c:v>
                </c:pt>
                <c:pt idx="3">
                  <c:v>12.5</c:v>
                </c:pt>
                <c:pt idx="4">
                  <c:v>15.4</c:v>
                </c:pt>
              </c:numCache>
            </c:numRef>
          </c:val>
          <c:extLst>
            <c:ext xmlns:c16="http://schemas.microsoft.com/office/drawing/2014/chart" uri="{C3380CC4-5D6E-409C-BE32-E72D297353CC}">
              <c16:uniqueId val="{00000001-66B3-4CE3-8BE1-575A8BF1BA91}"/>
            </c:ext>
          </c:extLst>
        </c:ser>
        <c:ser>
          <c:idx val="2"/>
          <c:order val="2"/>
          <c:tx>
            <c:strRef>
              <c:f>Sheet2!$A$5</c:f>
              <c:strCache>
                <c:ptCount val="1"/>
                <c:pt idx="0">
                  <c:v>CR</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Johnson Text" panose="0000050000000000000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Sheet2!$G$2:$G$6</c:f>
              <c:numCache>
                <c:formatCode>General</c:formatCode>
                <c:ptCount val="5"/>
              </c:numCache>
            </c:numRef>
          </c:cat>
          <c:val>
            <c:numRef>
              <c:f>Sheet2!$B$5:$F$5</c:f>
              <c:numCache>
                <c:formatCode>General</c:formatCode>
                <c:ptCount val="5"/>
                <c:pt idx="0">
                  <c:v>17.600000000000001</c:v>
                </c:pt>
                <c:pt idx="1">
                  <c:v>11.8</c:v>
                </c:pt>
                <c:pt idx="3">
                  <c:v>22.5</c:v>
                </c:pt>
                <c:pt idx="4">
                  <c:v>10.3</c:v>
                </c:pt>
              </c:numCache>
            </c:numRef>
          </c:val>
          <c:extLst>
            <c:ext xmlns:c16="http://schemas.microsoft.com/office/drawing/2014/chart" uri="{C3380CC4-5D6E-409C-BE32-E72D297353CC}">
              <c16:uniqueId val="{00000002-66B3-4CE3-8BE1-575A8BF1BA91}"/>
            </c:ext>
          </c:extLst>
        </c:ser>
        <c:ser>
          <c:idx val="3"/>
          <c:order val="3"/>
          <c:tx>
            <c:strRef>
              <c:f>Sheet2!$A$6</c:f>
              <c:strCache>
                <c:ptCount val="1"/>
                <c:pt idx="0">
                  <c:v>sCR</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Johnson Text" panose="0000050000000000000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Sheet2!$G$2:$G$6</c:f>
              <c:numCache>
                <c:formatCode>General</c:formatCode>
                <c:ptCount val="5"/>
              </c:numCache>
            </c:numRef>
          </c:cat>
          <c:val>
            <c:numRef>
              <c:f>Sheet2!$B$6:$F$6</c:f>
              <c:numCache>
                <c:formatCode>General</c:formatCode>
                <c:ptCount val="5"/>
                <c:pt idx="0">
                  <c:v>52.9</c:v>
                </c:pt>
                <c:pt idx="1">
                  <c:v>23.5</c:v>
                </c:pt>
                <c:pt idx="3" formatCode="0.0">
                  <c:v>45</c:v>
                </c:pt>
                <c:pt idx="4">
                  <c:v>28.2</c:v>
                </c:pt>
              </c:numCache>
            </c:numRef>
          </c:val>
          <c:extLst>
            <c:ext xmlns:c16="http://schemas.microsoft.com/office/drawing/2014/chart" uri="{C3380CC4-5D6E-409C-BE32-E72D297353CC}">
              <c16:uniqueId val="{00000003-66B3-4CE3-8BE1-575A8BF1BA91}"/>
            </c:ext>
          </c:extLst>
        </c:ser>
        <c:dLbls>
          <c:dLblPos val="ctr"/>
          <c:showLegendKey val="0"/>
          <c:showVal val="1"/>
          <c:showCatName val="0"/>
          <c:showSerName val="0"/>
          <c:showPercent val="0"/>
          <c:showBubbleSize val="0"/>
        </c:dLbls>
        <c:gapWidth val="150"/>
        <c:overlap val="100"/>
        <c:axId val="1091606431"/>
        <c:axId val="1007259136"/>
      </c:barChart>
      <c:catAx>
        <c:axId val="1091606431"/>
        <c:scaling>
          <c:orientation val="minMax"/>
        </c:scaling>
        <c:delete val="0"/>
        <c:axPos val="b"/>
        <c:numFmt formatCode="General" sourceLinked="1"/>
        <c:majorTickMark val="none"/>
        <c:minorTickMark val="none"/>
        <c:tickLblPos val="nextTo"/>
        <c:spPr>
          <a:noFill/>
          <a:ln w="9525" cap="sq" cmpd="sng" algn="ctr">
            <a:solidFill>
              <a:srgbClr val="000000"/>
            </a:solidFill>
            <a:miter lim="800000"/>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Johnson Text" panose="00000500000000000000"/>
                <a:ea typeface="+mn-ea"/>
                <a:cs typeface="+mn-cs"/>
              </a:defRPr>
            </a:pPr>
            <a:endParaRPr lang="en-US"/>
          </a:p>
        </c:txPr>
        <c:crossAx val="1007259136"/>
        <c:crosses val="autoZero"/>
        <c:auto val="1"/>
        <c:lblAlgn val="ctr"/>
        <c:lblOffset val="100"/>
        <c:noMultiLvlLbl val="0"/>
      </c:catAx>
      <c:valAx>
        <c:axId val="1007259136"/>
        <c:scaling>
          <c:orientation val="minMax"/>
        </c:scaling>
        <c:delete val="0"/>
        <c:axPos val="l"/>
        <c:numFmt formatCode="General" sourceLinked="1"/>
        <c:majorTickMark val="out"/>
        <c:minorTickMark val="none"/>
        <c:tickLblPos val="nextTo"/>
        <c:spPr>
          <a:noFill/>
          <a:ln cap="sq">
            <a:solidFill>
              <a:srgbClr val="000000"/>
            </a:solidFill>
            <a:miter lim="800000"/>
          </a:ln>
          <a:effectLst/>
        </c:spPr>
        <c:txPr>
          <a:bodyPr rot="-60000000" spcFirstLastPara="1" vertOverflow="ellipsis" vert="horz" wrap="square" anchor="ctr" anchorCtr="1"/>
          <a:lstStyle/>
          <a:p>
            <a:pPr>
              <a:defRPr sz="1100" b="0" i="0" u="none" strike="noStrike" kern="1200" baseline="0">
                <a:solidFill>
                  <a:srgbClr val="000000"/>
                </a:solidFill>
                <a:latin typeface="Johnson Text" panose="00000500000000000000"/>
                <a:ea typeface="+mn-ea"/>
                <a:cs typeface="+mn-cs"/>
              </a:defRPr>
            </a:pPr>
            <a:endParaRPr lang="en-US"/>
          </a:p>
        </c:txPr>
        <c:crossAx val="1091606431"/>
        <c:crosses val="autoZero"/>
        <c:crossBetween val="between"/>
        <c:majorUnit val="20"/>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Johnson Text" panose="00000500000000000000"/>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861943302586441"/>
          <c:y val="7.696224021743106E-2"/>
          <c:w val="0.72734171085598709"/>
          <c:h val="0.83523829577012998"/>
        </c:manualLayout>
      </c:layout>
      <c:barChart>
        <c:barDir val="col"/>
        <c:grouping val="clustered"/>
        <c:varyColors val="0"/>
        <c:ser>
          <c:idx val="1"/>
          <c:order val="2"/>
          <c:tx>
            <c:strRef>
              <c:f>Sheet1!$B$1</c:f>
              <c:strCache>
                <c:ptCount val="1"/>
                <c:pt idx="0">
                  <c:v>Cilta-cel</c:v>
                </c:pt>
              </c:strCache>
            </c:strRef>
          </c:tx>
          <c:spPr>
            <a:solidFill>
              <a:srgbClr val="EB17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Johnson Text" panose="00000500000000000000" pitchFamily="2" charset="0"/>
                    <a:ea typeface="+mn-ea"/>
                    <a:cs typeface="Johnson Text"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2"/>
                <c:pt idx="0">
                  <c:v>All patients</c:v>
                </c:pt>
                <c:pt idx="1">
                  <c:v>FHR</c:v>
                </c:pt>
              </c:strCache>
              <c:extLst/>
            </c:strRef>
          </c:cat>
          <c:val>
            <c:numRef>
              <c:f>Sheet1!$B$2:$B$5</c:f>
              <c:numCache>
                <c:formatCode>0.0</c:formatCode>
                <c:ptCount val="2"/>
                <c:pt idx="0" formatCode="General">
                  <c:v>63.2</c:v>
                </c:pt>
                <c:pt idx="1">
                  <c:v>65</c:v>
                </c:pt>
              </c:numCache>
              <c:extLst/>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91-A045-9DE3-9B83977F5D8F}"/>
            </c:ext>
          </c:extLst>
        </c:ser>
        <c:ser>
          <c:idx val="2"/>
          <c:order val="3"/>
          <c:tx>
            <c:strRef>
              <c:f>Sheet1!$C$1</c:f>
              <c:strCache>
                <c:ptCount val="1"/>
                <c:pt idx="0">
                  <c:v>SOC</c:v>
                </c:pt>
              </c:strCache>
            </c:strRef>
          </c:tx>
          <c:spPr>
            <a:solidFill>
              <a:sysClr val="windowText" lastClr="000000"/>
            </a:solidFill>
            <a:ln w="0">
              <a:solidFill>
                <a:sysClr val="windowText" lastClr="000000"/>
              </a:solidFill>
            </a:ln>
            <a:effectLst/>
          </c:spPr>
          <c:invertIfNegative val="0"/>
          <c:dPt>
            <c:idx val="0"/>
            <c:invertIfNegative val="0"/>
            <c:bubble3D val="0"/>
            <c:spPr>
              <a:solidFill>
                <a:sysClr val="windowText" lastClr="000000"/>
              </a:solidFill>
              <a:ln w="0">
                <a:solidFill>
                  <a:sysClr val="windowText" lastClr="000000"/>
                </a:solidFill>
              </a:ln>
              <a:effectLst/>
            </c:spPr>
            <c:extLst>
              <c:ext xmlns:c16="http://schemas.microsoft.com/office/drawing/2014/chart" uri="{C3380CC4-5D6E-409C-BE32-E72D297353CC}">
                <c16:uniqueId val="{00000002-1291-A045-9DE3-9B83977F5D8F}"/>
              </c:ext>
            </c:extLst>
          </c:dPt>
          <c:dLbls>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Johnson Text" panose="00000500000000000000" pitchFamily="2" charset="0"/>
                    <a:ea typeface="+mn-ea"/>
                    <a:cs typeface="Johnson Text"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2"/>
                <c:pt idx="0">
                  <c:v>All patients</c:v>
                </c:pt>
                <c:pt idx="1">
                  <c:v>FHR</c:v>
                </c:pt>
              </c:strCache>
              <c:extLst/>
            </c:strRef>
          </c:cat>
          <c:val>
            <c:numRef>
              <c:f>Sheet1!$C$2:$C$5</c:f>
              <c:numCache>
                <c:formatCode>General</c:formatCode>
                <c:ptCount val="2"/>
                <c:pt idx="0">
                  <c:v>19.100000000000001</c:v>
                </c:pt>
                <c:pt idx="1">
                  <c:v>10.3</c:v>
                </c:pt>
              </c:numCache>
              <c:extLst/>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91-A045-9DE3-9B83977F5D8F}"/>
            </c:ext>
          </c:extLst>
        </c:ser>
        <c:dLbls>
          <c:showLegendKey val="0"/>
          <c:showVal val="0"/>
          <c:showCatName val="0"/>
          <c:showSerName val="0"/>
          <c:showPercent val="0"/>
          <c:showBubbleSize val="0"/>
        </c:dLbls>
        <c:gapWidth val="190"/>
        <c:axId val="656742656"/>
        <c:axId val="656737736"/>
        <c:extLst>
          <c:ext xmlns:c15="http://schemas.microsoft.com/office/drawing/2012/chart" uri="{02D57815-91ED-43cb-92C2-25804820EDAC}">
            <c15:filteredBarSeries>
              <c15:ser>
                <c:idx val="3"/>
                <c:order val="0"/>
                <c:tx>
                  <c:strRef>
                    <c:extLst>
                      <c:ext uri="{02D57815-91ED-43cb-92C2-25804820EDAC}">
                        <c15:formulaRef>
                          <c15:sqref>Sheet1!$E$1</c15:sqref>
                        </c15:formulaRef>
                      </c:ext>
                    </c:extLst>
                    <c:strCache>
                      <c:ptCount val="1"/>
                      <c:pt idx="0">
                        <c:v>Column2</c:v>
                      </c:pt>
                    </c:strCache>
                  </c:strRef>
                </c:tx>
                <c:spPr>
                  <a:solidFill>
                    <a:srgbClr val="A39992"/>
                  </a:solidFill>
                  <a:ln>
                    <a:noFill/>
                  </a:ln>
                  <a:effectLst/>
                </c:spPr>
                <c:invertIfNegative val="0"/>
                <c:dPt>
                  <c:idx val="0"/>
                  <c:invertIfNegative val="0"/>
                  <c:bubble3D val="0"/>
                  <c:extLst>
                    <c:ext xmlns:c16="http://schemas.microsoft.com/office/drawing/2014/chart" uri="{C3380CC4-5D6E-409C-BE32-E72D297353CC}">
                      <c16:uniqueId val="{00000004-1291-A045-9DE3-9B83977F5D8F}"/>
                    </c:ext>
                  </c:extLst>
                </c:dPt>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rgbClr val="F9F8F7"/>
                          </a:solidFill>
                          <a:latin typeface="Johnson Text" panose="00000500000000000000" pitchFamily="2" charset="0"/>
                          <a:ea typeface="+mn-ea"/>
                          <a:cs typeface="Johnson Text" panose="00000500000000000000" pitchFamily="2" charset="0"/>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2">
                                <a:lumMod val="35000"/>
                                <a:lumOff val="65000"/>
                              </a:schemeClr>
                            </a:solidFill>
                          </a:ln>
                          <a:effectLst/>
                        </c:spPr>
                      </c15:leaderLines>
                    </c:ext>
                  </c:extLst>
                </c:dLbls>
                <c:cat>
                  <c:strRef>
                    <c:extLst>
                      <c:ext uri="{02D57815-91ED-43cb-92C2-25804820EDAC}">
                        <c15:formulaRef>
                          <c15:sqref>Sheet1!$A$2:$A$5</c15:sqref>
                        </c15:formulaRef>
                      </c:ext>
                    </c:extLst>
                    <c:strCache>
                      <c:ptCount val="2"/>
                      <c:pt idx="0">
                        <c:v>All patients</c:v>
                      </c:pt>
                      <c:pt idx="1">
                        <c:v>FHR</c:v>
                      </c:pt>
                    </c:strCache>
                  </c:strRef>
                </c:cat>
                <c:val>
                  <c:numRef>
                    <c:extLst>
                      <c:ext uri="{02D57815-91ED-43cb-92C2-25804820EDAC}">
                        <c15:formulaRef>
                          <c15:sqref>Sheet1!$E$2:$E$5</c15:sqref>
                        </c15:formulaRef>
                      </c:ext>
                    </c:extLst>
                    <c:numCache>
                      <c:formatCode>General</c:formatCode>
                      <c:ptCount val="2"/>
                    </c:numCache>
                  </c:numRef>
                </c:val>
                <c:extLst>
                  <c:ext xmlns:c16="http://schemas.microsoft.com/office/drawing/2014/chart" uri="{C3380CC4-5D6E-409C-BE32-E72D297353CC}">
                    <c16:uniqueId val="{00000005-1291-A045-9DE3-9B83977F5D8F}"/>
                  </c:ext>
                </c:extLst>
              </c15:ser>
            </c15:filteredBarSeries>
            <c15:filteredBarSeries>
              <c15:ser>
                <c:idx val="0"/>
                <c:order val="1"/>
                <c:tx>
                  <c:strRef>
                    <c:extLst xmlns:c15="http://schemas.microsoft.com/office/drawing/2012/chart">
                      <c:ext xmlns:c15="http://schemas.microsoft.com/office/drawing/2012/chart" uri="{02D57815-91ED-43cb-92C2-25804820EDAC}">
                        <c15:formulaRef>
                          <c15:sqref>Sheet1!$D$1</c15:sqref>
                        </c15:formulaRef>
                      </c:ext>
                    </c:extLst>
                    <c:strCache>
                      <c:ptCount val="1"/>
                      <c:pt idx="0">
                        <c:v>Column1</c:v>
                      </c:pt>
                    </c:strCache>
                  </c:strRef>
                </c:tx>
                <c:spPr>
                  <a:solidFill>
                    <a:sysClr val="windowText" lastClr="000000"/>
                  </a:solidFill>
                  <a:ln>
                    <a:noFill/>
                  </a:ln>
                  <a:effectLst/>
                </c:spPr>
                <c:invertIfNegative val="0"/>
                <c:dPt>
                  <c:idx val="0"/>
                  <c:invertIfNegative val="0"/>
                  <c:bubble3D val="0"/>
                  <c:spPr>
                    <a:solidFill>
                      <a:sysClr val="windowText" lastClr="000000"/>
                    </a:solidFill>
                    <a:ln>
                      <a:noFill/>
                    </a:ln>
                    <a:effectLst/>
                  </c:spPr>
                  <c:extLst xmlns:c16r3="http://schemas.microsoft.com/office/drawing/2017/03/chart" xmlns:c16="http://schemas.microsoft.com/office/drawing/2014/chart" xmlns:c14="http://schemas.microsoft.com/office/drawing/2007/8/2/chart" xmlns:mc="http://schemas.openxmlformats.org/markup-compatibility/2006" xmlns:c15="http://schemas.microsoft.com/office/drawing/2012/chart">
                    <c:ext xmlns:c16="http://schemas.microsoft.com/office/drawing/2014/chart" uri="{C3380CC4-5D6E-409C-BE32-E72D297353CC}">
                      <c16:uniqueId val="{00000007-1291-A045-9DE3-9B83977F5D8F}"/>
                    </c:ext>
                  </c:extLst>
                </c:dPt>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rgbClr val="F9F8F7"/>
                          </a:solidFill>
                          <a:latin typeface="Johnson Text" panose="00000500000000000000" pitchFamily="2" charset="0"/>
                          <a:ea typeface="+mn-ea"/>
                          <a:cs typeface="Johnson Text" panose="00000500000000000000" pitchFamily="2" charset="0"/>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2"/>
                      <c:pt idx="0">
                        <c:v>All patients</c:v>
                      </c:pt>
                      <c:pt idx="1">
                        <c:v>FHR</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2"/>
                    </c:numCache>
                  </c:numRef>
                </c:val>
                <c:extLst xmlns:c16r3="http://schemas.microsoft.com/office/drawing/2017/03/chart" xmlns:c16="http://schemas.microsoft.com/office/drawing/2014/chart" xmlns:c14="http://schemas.microsoft.com/office/drawing/2007/8/2/chart" xmlns:mc="http://schemas.openxmlformats.org/markup-compatibility/2006" xmlns:c15="http://schemas.microsoft.com/office/drawing/2012/chart">
                  <c:ext xmlns:c16="http://schemas.microsoft.com/office/drawing/2014/chart" uri="{C3380CC4-5D6E-409C-BE32-E72D297353CC}">
                    <c16:uniqueId val="{00000008-1291-A045-9DE3-9B83977F5D8F}"/>
                  </c:ext>
                </c:extLst>
              </c15:ser>
            </c15:filteredBarSeries>
          </c:ext>
        </c:extLst>
      </c:barChart>
      <c:catAx>
        <c:axId val="656742656"/>
        <c:scaling>
          <c:orientation val="minMax"/>
        </c:scaling>
        <c:delete val="0"/>
        <c:axPos val="b"/>
        <c:numFmt formatCode="General" sourceLinked="1"/>
        <c:majorTickMark val="out"/>
        <c:minorTickMark val="none"/>
        <c:tickLblPos val="none"/>
        <c:spPr>
          <a:solidFill>
            <a:schemeClr val="tx1"/>
          </a:solidFill>
          <a:ln w="9525" cap="sq" cmpd="sng" algn="ctr">
            <a:solidFill>
              <a:srgbClr val="000000"/>
            </a:solidFill>
            <a:miter lim="800000"/>
          </a:ln>
          <a:effectLst/>
        </c:spPr>
        <c:txPr>
          <a:bodyPr rot="0" spcFirstLastPara="1" vertOverflow="ellipsis" wrap="square" anchor="ctr" anchorCtr="1"/>
          <a:lstStyle/>
          <a:p>
            <a:pPr>
              <a:defRPr sz="1200" b="0" i="0" u="none" strike="noStrike" kern="1200" baseline="0">
                <a:solidFill>
                  <a:schemeClr val="tx1"/>
                </a:solidFill>
                <a:latin typeface="Johnson Text" panose="00000500000000000000" pitchFamily="2" charset="0"/>
                <a:ea typeface="+mn-ea"/>
                <a:cs typeface="Johnson Text" panose="00000500000000000000" pitchFamily="2" charset="0"/>
              </a:defRPr>
            </a:pPr>
            <a:endParaRPr lang="en-US"/>
          </a:p>
        </c:txPr>
        <c:crossAx val="656737736"/>
        <c:crosses val="autoZero"/>
        <c:auto val="1"/>
        <c:lblAlgn val="ctr"/>
        <c:lblOffset val="100"/>
        <c:noMultiLvlLbl val="0"/>
      </c:catAx>
      <c:valAx>
        <c:axId val="656737736"/>
        <c:scaling>
          <c:orientation val="minMax"/>
          <c:max val="100"/>
          <c:min val="0"/>
        </c:scaling>
        <c:delete val="0"/>
        <c:axPos val="l"/>
        <c:numFmt formatCode="General" sourceLinked="0"/>
        <c:majorTickMark val="out"/>
        <c:minorTickMark val="none"/>
        <c:tickLblPos val="none"/>
        <c:spPr>
          <a:noFill/>
          <a:ln w="9525" cap="sq">
            <a:solidFill>
              <a:srgbClr val="000000"/>
            </a:solidFill>
            <a:miter lim="800000"/>
          </a:ln>
          <a:effectLst/>
        </c:spPr>
        <c:txPr>
          <a:bodyPr rot="-60000000" spcFirstLastPara="1" vertOverflow="ellipsis" vert="horz" wrap="square" anchor="ctr" anchorCtr="1"/>
          <a:lstStyle/>
          <a:p>
            <a:pPr>
              <a:defRPr sz="1200" b="0" i="0" u="none" strike="noStrike" kern="1200" baseline="0">
                <a:solidFill>
                  <a:schemeClr val="tx1"/>
                </a:solidFill>
                <a:latin typeface="Johnson Text" panose="00000500000000000000" pitchFamily="2" charset="0"/>
                <a:ea typeface="+mn-ea"/>
                <a:cs typeface="Johnson Text" panose="00000500000000000000" pitchFamily="2" charset="0"/>
              </a:defRPr>
            </a:pPr>
            <a:endParaRPr lang="en-US"/>
          </a:p>
        </c:txPr>
        <c:crossAx val="656742656"/>
        <c:crosses val="autoZero"/>
        <c:crossBetween val="between"/>
        <c:majorUnit val="20"/>
      </c:valAx>
      <c:spPr>
        <a:noFill/>
        <a:ln w="25400">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solidFill>
            <a:schemeClr val="tx1"/>
          </a:solidFill>
          <a:latin typeface="Johnson Text" panose="00000500000000000000" pitchFamily="2" charset="0"/>
          <a:cs typeface="Johnson Text" panose="00000500000000000000"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9E296-3D01-48E9-ACBF-FCFDC0B1B94B}" type="doc">
      <dgm:prSet loTypeId="urn:microsoft.com/office/officeart/2005/8/layout/hList1" loCatId="list" qsTypeId="urn:microsoft.com/office/officeart/2005/8/quickstyle/simple2" qsCatId="simple" csTypeId="urn:microsoft.com/office/officeart/2005/8/colors/accent2_5" csCatId="accent2" phldr="1"/>
      <dgm:spPr/>
      <dgm:t>
        <a:bodyPr/>
        <a:lstStyle/>
        <a:p>
          <a:endParaRPr lang="en-US"/>
        </a:p>
      </dgm:t>
    </dgm:pt>
    <dgm:pt modelId="{8EDB47D9-1B25-4C2B-AF49-3662363D5484}">
      <dgm:prSet phldrT="[Text]"/>
      <dgm:spPr/>
      <dgm:t>
        <a:bodyPr/>
        <a:lstStyle/>
        <a:p>
          <a:r>
            <a:rPr lang="en-US" b="1" dirty="0">
              <a:effectLst>
                <a:outerShdw blurRad="38100" dist="38100" dir="2700000" algn="tl">
                  <a:srgbClr val="000000">
                    <a:alpha val="43137"/>
                  </a:srgbClr>
                </a:outerShdw>
              </a:effectLst>
            </a:rPr>
            <a:t>MGUS</a:t>
          </a:r>
        </a:p>
      </dgm:t>
    </dgm:pt>
    <dgm:pt modelId="{8D3EEB12-D5D0-4F8B-9B30-D1A246F22844}" type="parTrans" cxnId="{7BDB1F43-E175-4EC6-A66B-0E06220D6B77}">
      <dgm:prSet/>
      <dgm:spPr/>
      <dgm:t>
        <a:bodyPr/>
        <a:lstStyle/>
        <a:p>
          <a:endParaRPr lang="en-US"/>
        </a:p>
      </dgm:t>
    </dgm:pt>
    <dgm:pt modelId="{755E54A1-3EFB-4308-B6D8-0F54927A0BE7}" type="sibTrans" cxnId="{7BDB1F43-E175-4EC6-A66B-0E06220D6B77}">
      <dgm:prSet/>
      <dgm:spPr/>
      <dgm:t>
        <a:bodyPr/>
        <a:lstStyle/>
        <a:p>
          <a:endParaRPr lang="en-US"/>
        </a:p>
      </dgm:t>
    </dgm:pt>
    <dgm:pt modelId="{1AC5715C-5D5A-4513-A01F-EDE250185CB3}">
      <dgm:prSet phldrT="[Text]"/>
      <dgm:spPr/>
      <dgm:t>
        <a:bodyPr/>
        <a:lstStyle/>
        <a:p>
          <a:r>
            <a:rPr lang="en-US" dirty="0"/>
            <a:t>M-spike &lt; 3g/dL</a:t>
          </a:r>
        </a:p>
      </dgm:t>
    </dgm:pt>
    <dgm:pt modelId="{83DCFE8B-1327-4B83-8B80-FBD81880F809}" type="parTrans" cxnId="{1EDB0D80-CB8B-4580-808A-AB16546A4B4F}">
      <dgm:prSet/>
      <dgm:spPr/>
      <dgm:t>
        <a:bodyPr/>
        <a:lstStyle/>
        <a:p>
          <a:endParaRPr lang="en-US"/>
        </a:p>
      </dgm:t>
    </dgm:pt>
    <dgm:pt modelId="{9E2220B7-4D07-4F5E-904B-4078DE1DFD56}" type="sibTrans" cxnId="{1EDB0D80-CB8B-4580-808A-AB16546A4B4F}">
      <dgm:prSet/>
      <dgm:spPr/>
      <dgm:t>
        <a:bodyPr/>
        <a:lstStyle/>
        <a:p>
          <a:endParaRPr lang="en-US"/>
        </a:p>
      </dgm:t>
    </dgm:pt>
    <dgm:pt modelId="{746C1D47-CA13-4036-A699-126594F19726}">
      <dgm:prSet phldrT="[Text]"/>
      <dgm:spPr/>
      <dgm:t>
        <a:bodyPr/>
        <a:lstStyle/>
        <a:p>
          <a:r>
            <a:rPr lang="en-US" dirty="0"/>
            <a:t>Clonal marrow plasma cells &lt; 10%</a:t>
          </a:r>
        </a:p>
      </dgm:t>
    </dgm:pt>
    <dgm:pt modelId="{FE133995-94B9-409F-8B2C-AC9494A8B23A}" type="parTrans" cxnId="{03C6B01D-0A49-490A-AA01-292405DD6097}">
      <dgm:prSet/>
      <dgm:spPr/>
      <dgm:t>
        <a:bodyPr/>
        <a:lstStyle/>
        <a:p>
          <a:endParaRPr lang="en-US"/>
        </a:p>
      </dgm:t>
    </dgm:pt>
    <dgm:pt modelId="{ED759961-C140-4032-B081-428FE8568BC9}" type="sibTrans" cxnId="{03C6B01D-0A49-490A-AA01-292405DD6097}">
      <dgm:prSet/>
      <dgm:spPr/>
      <dgm:t>
        <a:bodyPr/>
        <a:lstStyle/>
        <a:p>
          <a:endParaRPr lang="en-US"/>
        </a:p>
      </dgm:t>
    </dgm:pt>
    <dgm:pt modelId="{08B728ED-4B9D-49C5-BAB3-1AD1BDDBDED0}">
      <dgm:prSet phldrT="[Text]"/>
      <dgm:spPr/>
      <dgm:t>
        <a:bodyPr/>
        <a:lstStyle/>
        <a:p>
          <a:r>
            <a:rPr lang="en-US" b="1" dirty="0">
              <a:effectLst>
                <a:outerShdw blurRad="38100" dist="38100" dir="2700000" algn="tl">
                  <a:srgbClr val="000000">
                    <a:alpha val="43137"/>
                  </a:srgbClr>
                </a:outerShdw>
              </a:effectLst>
            </a:rPr>
            <a:t>Smoldering Myeloma</a:t>
          </a:r>
        </a:p>
      </dgm:t>
    </dgm:pt>
    <dgm:pt modelId="{28D8EF34-B960-4C69-B038-5AC267CE04B7}" type="parTrans" cxnId="{D2F712E2-3296-4191-BFC7-A33C97F1336F}">
      <dgm:prSet/>
      <dgm:spPr/>
      <dgm:t>
        <a:bodyPr/>
        <a:lstStyle/>
        <a:p>
          <a:endParaRPr lang="en-US"/>
        </a:p>
      </dgm:t>
    </dgm:pt>
    <dgm:pt modelId="{EAFC1CBC-78F3-4042-97BC-1C62064EB780}" type="sibTrans" cxnId="{D2F712E2-3296-4191-BFC7-A33C97F1336F}">
      <dgm:prSet/>
      <dgm:spPr/>
      <dgm:t>
        <a:bodyPr/>
        <a:lstStyle/>
        <a:p>
          <a:endParaRPr lang="en-US"/>
        </a:p>
      </dgm:t>
    </dgm:pt>
    <dgm:pt modelId="{4D434C2E-A0FA-492E-AD84-758C58175CA7}">
      <dgm:prSet phldrT="[Text]"/>
      <dgm:spPr/>
      <dgm:t>
        <a:bodyPr/>
        <a:lstStyle/>
        <a:p>
          <a:r>
            <a:rPr lang="en-US" b="0" dirty="0">
              <a:latin typeface="+mn-lt"/>
            </a:rPr>
            <a:t>M-spike ≥ 3g/dL (serum) or </a:t>
          </a:r>
          <a:r>
            <a:rPr lang="en-US" b="0" dirty="0">
              <a:latin typeface="+mn-lt"/>
              <a:cs typeface="Times New Roman" panose="02020603050405020304" pitchFamily="18" charset="0"/>
            </a:rPr>
            <a:t>≥ </a:t>
          </a:r>
          <a:r>
            <a:rPr lang="en-US" b="0" dirty="0">
              <a:latin typeface="+mn-lt"/>
            </a:rPr>
            <a:t>500mg/24h (urine)</a:t>
          </a:r>
        </a:p>
      </dgm:t>
    </dgm:pt>
    <dgm:pt modelId="{F701F53B-104C-44F5-90D1-38B94152D55B}" type="parTrans" cxnId="{92C88595-ACCB-4065-96DF-6ADB5EA3DC9B}">
      <dgm:prSet/>
      <dgm:spPr/>
      <dgm:t>
        <a:bodyPr/>
        <a:lstStyle/>
        <a:p>
          <a:endParaRPr lang="en-US"/>
        </a:p>
      </dgm:t>
    </dgm:pt>
    <dgm:pt modelId="{FF2F361F-1F91-495A-B3B3-90C452FD7766}" type="sibTrans" cxnId="{92C88595-ACCB-4065-96DF-6ADB5EA3DC9B}">
      <dgm:prSet/>
      <dgm:spPr/>
      <dgm:t>
        <a:bodyPr/>
        <a:lstStyle/>
        <a:p>
          <a:endParaRPr lang="en-US"/>
        </a:p>
      </dgm:t>
    </dgm:pt>
    <dgm:pt modelId="{1F228F59-9E5B-40C1-9216-5E8BAECB91A1}">
      <dgm:prSet phldrT="[Text]"/>
      <dgm:spPr/>
      <dgm:t>
        <a:bodyPr/>
        <a:lstStyle/>
        <a:p>
          <a:r>
            <a:rPr lang="en-US" b="1" dirty="0">
              <a:solidFill>
                <a:srgbClr val="FFC000"/>
              </a:solidFill>
              <a:effectLst>
                <a:outerShdw blurRad="38100" dist="38100" dir="2700000" algn="tl">
                  <a:srgbClr val="000000">
                    <a:alpha val="43137"/>
                  </a:srgbClr>
                </a:outerShdw>
              </a:effectLst>
            </a:rPr>
            <a:t>Active Myeloma</a:t>
          </a:r>
        </a:p>
      </dgm:t>
    </dgm:pt>
    <dgm:pt modelId="{EE3D8B9A-9B9A-4CFE-B315-97C5371AD3B8}" type="parTrans" cxnId="{117C4197-592D-432E-9DF1-33B15756A199}">
      <dgm:prSet/>
      <dgm:spPr/>
      <dgm:t>
        <a:bodyPr/>
        <a:lstStyle/>
        <a:p>
          <a:endParaRPr lang="en-US"/>
        </a:p>
      </dgm:t>
    </dgm:pt>
    <dgm:pt modelId="{21044EA7-AD21-4DD1-A7F5-F03E8C052E37}" type="sibTrans" cxnId="{117C4197-592D-432E-9DF1-33B15756A199}">
      <dgm:prSet/>
      <dgm:spPr/>
      <dgm:t>
        <a:bodyPr/>
        <a:lstStyle/>
        <a:p>
          <a:endParaRPr lang="en-US"/>
        </a:p>
      </dgm:t>
    </dgm:pt>
    <dgm:pt modelId="{8E75B60D-FC2D-4A2A-86D9-2BFBFB302A1D}">
      <dgm:prSet phldrT="[Text]"/>
      <dgm:spPr/>
      <dgm:t>
        <a:bodyPr/>
        <a:lstStyle/>
        <a:p>
          <a:r>
            <a:rPr lang="en-US" b="0" dirty="0">
              <a:latin typeface="+mn-lt"/>
              <a:cs typeface="Times New Roman" panose="02020603050405020304" pitchFamily="18" charset="0"/>
            </a:rPr>
            <a:t>≥  10% plasma cells </a:t>
          </a:r>
          <a:r>
            <a:rPr lang="en-US" dirty="0"/>
            <a:t>AND </a:t>
          </a:r>
          <a:r>
            <a:rPr lang="en-US" b="0" dirty="0">
              <a:latin typeface="+mn-lt"/>
              <a:cs typeface="Times New Roman" panose="02020603050405020304" pitchFamily="18" charset="0"/>
            </a:rPr>
            <a:t>≥ 1 </a:t>
          </a:r>
          <a:r>
            <a:rPr lang="en-US" b="0" dirty="0" err="1">
              <a:latin typeface="+mn-lt"/>
              <a:cs typeface="Times New Roman" panose="02020603050405020304" pitchFamily="18" charset="0"/>
            </a:rPr>
            <a:t>SLiM</a:t>
          </a:r>
          <a:r>
            <a:rPr lang="en-US" b="0" dirty="0">
              <a:latin typeface="+mn-lt"/>
              <a:cs typeface="Times New Roman" panose="02020603050405020304" pitchFamily="18" charset="0"/>
            </a:rPr>
            <a:t>-CRAB criteria</a:t>
          </a:r>
          <a:endParaRPr lang="en-US" dirty="0"/>
        </a:p>
      </dgm:t>
    </dgm:pt>
    <dgm:pt modelId="{F16BA501-2C16-4A92-806B-7B78335BB0DD}" type="parTrans" cxnId="{2B117F4D-F721-4222-9C9D-13DCD8C62A2B}">
      <dgm:prSet/>
      <dgm:spPr/>
      <dgm:t>
        <a:bodyPr/>
        <a:lstStyle/>
        <a:p>
          <a:endParaRPr lang="en-US"/>
        </a:p>
      </dgm:t>
    </dgm:pt>
    <dgm:pt modelId="{C1DADFAE-46B7-4719-990D-73657D62239E}" type="sibTrans" cxnId="{2B117F4D-F721-4222-9C9D-13DCD8C62A2B}">
      <dgm:prSet/>
      <dgm:spPr/>
      <dgm:t>
        <a:bodyPr/>
        <a:lstStyle/>
        <a:p>
          <a:endParaRPr lang="en-US"/>
        </a:p>
      </dgm:t>
    </dgm:pt>
    <dgm:pt modelId="{1F1332BE-5C35-400D-863B-43D7A7728612}">
      <dgm:prSet phldrT="[Text]"/>
      <dgm:spPr/>
      <dgm:t>
        <a:bodyPr/>
        <a:lstStyle/>
        <a:p>
          <a:r>
            <a:rPr lang="en-US" dirty="0"/>
            <a:t>No myeloma-defining events </a:t>
          </a:r>
        </a:p>
      </dgm:t>
    </dgm:pt>
    <dgm:pt modelId="{A59A3377-797D-40FD-8236-C2E04FE4C055}" type="parTrans" cxnId="{17B5FCE9-2060-4333-B117-67AA0A323AA1}">
      <dgm:prSet/>
      <dgm:spPr/>
      <dgm:t>
        <a:bodyPr/>
        <a:lstStyle/>
        <a:p>
          <a:endParaRPr lang="en-US"/>
        </a:p>
      </dgm:t>
    </dgm:pt>
    <dgm:pt modelId="{A34D9D5B-32DE-4858-9881-C68187AA6A45}" type="sibTrans" cxnId="{17B5FCE9-2060-4333-B117-67AA0A323AA1}">
      <dgm:prSet/>
      <dgm:spPr/>
      <dgm:t>
        <a:bodyPr/>
        <a:lstStyle/>
        <a:p>
          <a:endParaRPr lang="en-US"/>
        </a:p>
      </dgm:t>
    </dgm:pt>
    <dgm:pt modelId="{601A6972-3AA1-479E-B054-93E5965B1916}">
      <dgm:prSet phldrT="[Text]"/>
      <dgm:spPr/>
      <dgm:t>
        <a:bodyPr/>
        <a:lstStyle/>
        <a:p>
          <a:r>
            <a:rPr lang="en-US" b="0" dirty="0">
              <a:latin typeface="+mn-lt"/>
            </a:rPr>
            <a:t>Clonal marrow plasma cells </a:t>
          </a:r>
          <a:r>
            <a:rPr lang="en-US" b="0" dirty="0">
              <a:latin typeface="+mn-lt"/>
              <a:cs typeface="Times New Roman" panose="02020603050405020304" pitchFamily="18" charset="0"/>
            </a:rPr>
            <a:t>≥ 10% to 59%</a:t>
          </a:r>
          <a:endParaRPr lang="en-US" b="0" dirty="0">
            <a:latin typeface="+mn-lt"/>
          </a:endParaRPr>
        </a:p>
      </dgm:t>
    </dgm:pt>
    <dgm:pt modelId="{831C4D63-4994-4EC8-9F60-9E77D2F8488B}" type="parTrans" cxnId="{2AC324ED-8FAE-4ED1-87FD-63EAEAE8062C}">
      <dgm:prSet/>
      <dgm:spPr/>
      <dgm:t>
        <a:bodyPr/>
        <a:lstStyle/>
        <a:p>
          <a:endParaRPr lang="en-US"/>
        </a:p>
      </dgm:t>
    </dgm:pt>
    <dgm:pt modelId="{46D3CEC5-5E19-48F3-A66F-DDEB7A6D52AF}" type="sibTrans" cxnId="{2AC324ED-8FAE-4ED1-87FD-63EAEAE8062C}">
      <dgm:prSet/>
      <dgm:spPr/>
      <dgm:t>
        <a:bodyPr/>
        <a:lstStyle/>
        <a:p>
          <a:endParaRPr lang="en-US"/>
        </a:p>
      </dgm:t>
    </dgm:pt>
    <dgm:pt modelId="{3607B9A2-7574-44D3-8F56-BFBB5E9382E0}">
      <dgm:prSet phldrT="[Text]"/>
      <dgm:spPr/>
      <dgm:t>
        <a:bodyPr/>
        <a:lstStyle/>
        <a:p>
          <a:r>
            <a:rPr lang="en-US" b="0" dirty="0">
              <a:latin typeface="+mn-lt"/>
            </a:rPr>
            <a:t>No myeloma-defining events</a:t>
          </a:r>
        </a:p>
      </dgm:t>
    </dgm:pt>
    <dgm:pt modelId="{7686B0DE-00FD-487D-B665-92A36393D913}" type="parTrans" cxnId="{79437169-272F-4E3D-8058-4005FAD479B2}">
      <dgm:prSet/>
      <dgm:spPr/>
      <dgm:t>
        <a:bodyPr/>
        <a:lstStyle/>
        <a:p>
          <a:endParaRPr lang="en-US"/>
        </a:p>
      </dgm:t>
    </dgm:pt>
    <dgm:pt modelId="{46BEEAF8-B691-4ADC-8794-2F3D76FD54A4}" type="sibTrans" cxnId="{79437169-272F-4E3D-8058-4005FAD479B2}">
      <dgm:prSet/>
      <dgm:spPr/>
      <dgm:t>
        <a:bodyPr/>
        <a:lstStyle/>
        <a:p>
          <a:endParaRPr lang="en-US"/>
        </a:p>
      </dgm:t>
    </dgm:pt>
    <dgm:pt modelId="{D9424C08-3735-441D-8CEE-7CA442FB6BDD}" type="pres">
      <dgm:prSet presAssocID="{3169E296-3D01-48E9-ACBF-FCFDC0B1B94B}" presName="Name0" presStyleCnt="0">
        <dgm:presLayoutVars>
          <dgm:dir/>
          <dgm:animLvl val="lvl"/>
          <dgm:resizeHandles val="exact"/>
        </dgm:presLayoutVars>
      </dgm:prSet>
      <dgm:spPr/>
    </dgm:pt>
    <dgm:pt modelId="{597D61D7-0FB8-4B4B-B988-51EE9B61D023}" type="pres">
      <dgm:prSet presAssocID="{8EDB47D9-1B25-4C2B-AF49-3662363D5484}" presName="composite" presStyleCnt="0"/>
      <dgm:spPr/>
    </dgm:pt>
    <dgm:pt modelId="{EF5AF74F-3E43-4BA2-B30D-FDD778B75981}" type="pres">
      <dgm:prSet presAssocID="{8EDB47D9-1B25-4C2B-AF49-3662363D5484}" presName="parTx" presStyleLbl="alignNode1" presStyleIdx="0" presStyleCnt="3">
        <dgm:presLayoutVars>
          <dgm:chMax val="0"/>
          <dgm:chPref val="0"/>
          <dgm:bulletEnabled val="1"/>
        </dgm:presLayoutVars>
      </dgm:prSet>
      <dgm:spPr/>
    </dgm:pt>
    <dgm:pt modelId="{8BE23B1B-86D8-4554-9C81-0F71C22F4E94}" type="pres">
      <dgm:prSet presAssocID="{8EDB47D9-1B25-4C2B-AF49-3662363D5484}" presName="desTx" presStyleLbl="alignAccFollowNode1" presStyleIdx="0" presStyleCnt="3">
        <dgm:presLayoutVars>
          <dgm:bulletEnabled val="1"/>
        </dgm:presLayoutVars>
      </dgm:prSet>
      <dgm:spPr/>
    </dgm:pt>
    <dgm:pt modelId="{831BEF05-8604-4EE8-BAAD-2CCF325CD32E}" type="pres">
      <dgm:prSet presAssocID="{755E54A1-3EFB-4308-B6D8-0F54927A0BE7}" presName="space" presStyleCnt="0"/>
      <dgm:spPr/>
    </dgm:pt>
    <dgm:pt modelId="{EFA3F013-9246-4C93-9B7F-D7E5E91C2942}" type="pres">
      <dgm:prSet presAssocID="{08B728ED-4B9D-49C5-BAB3-1AD1BDDBDED0}" presName="composite" presStyleCnt="0"/>
      <dgm:spPr/>
    </dgm:pt>
    <dgm:pt modelId="{D0EDE0B2-2BC3-4697-8DCC-B6F18E4082E2}" type="pres">
      <dgm:prSet presAssocID="{08B728ED-4B9D-49C5-BAB3-1AD1BDDBDED0}" presName="parTx" presStyleLbl="alignNode1" presStyleIdx="1" presStyleCnt="3">
        <dgm:presLayoutVars>
          <dgm:chMax val="0"/>
          <dgm:chPref val="0"/>
          <dgm:bulletEnabled val="1"/>
        </dgm:presLayoutVars>
      </dgm:prSet>
      <dgm:spPr/>
    </dgm:pt>
    <dgm:pt modelId="{8C058945-23AA-43AE-8002-09F63765E0B1}" type="pres">
      <dgm:prSet presAssocID="{08B728ED-4B9D-49C5-BAB3-1AD1BDDBDED0}" presName="desTx" presStyleLbl="alignAccFollowNode1" presStyleIdx="1" presStyleCnt="3">
        <dgm:presLayoutVars>
          <dgm:bulletEnabled val="1"/>
        </dgm:presLayoutVars>
      </dgm:prSet>
      <dgm:spPr/>
    </dgm:pt>
    <dgm:pt modelId="{0E2F8E42-8571-4FCE-BC04-1049AEC51498}" type="pres">
      <dgm:prSet presAssocID="{EAFC1CBC-78F3-4042-97BC-1C62064EB780}" presName="space" presStyleCnt="0"/>
      <dgm:spPr/>
    </dgm:pt>
    <dgm:pt modelId="{9C43A41F-2BBD-4884-8CF9-2225E64E48BB}" type="pres">
      <dgm:prSet presAssocID="{1F228F59-9E5B-40C1-9216-5E8BAECB91A1}" presName="composite" presStyleCnt="0"/>
      <dgm:spPr/>
    </dgm:pt>
    <dgm:pt modelId="{A9EB208B-A504-40B7-BF93-0ABC74D16257}" type="pres">
      <dgm:prSet presAssocID="{1F228F59-9E5B-40C1-9216-5E8BAECB91A1}" presName="parTx" presStyleLbl="alignNode1" presStyleIdx="2" presStyleCnt="3">
        <dgm:presLayoutVars>
          <dgm:chMax val="0"/>
          <dgm:chPref val="0"/>
          <dgm:bulletEnabled val="1"/>
        </dgm:presLayoutVars>
      </dgm:prSet>
      <dgm:spPr/>
    </dgm:pt>
    <dgm:pt modelId="{96FD6E12-C3B1-4740-A5B2-426948805604}" type="pres">
      <dgm:prSet presAssocID="{1F228F59-9E5B-40C1-9216-5E8BAECB91A1}" presName="desTx" presStyleLbl="alignAccFollowNode1" presStyleIdx="2" presStyleCnt="3">
        <dgm:presLayoutVars>
          <dgm:bulletEnabled val="1"/>
        </dgm:presLayoutVars>
      </dgm:prSet>
      <dgm:spPr/>
    </dgm:pt>
  </dgm:ptLst>
  <dgm:cxnLst>
    <dgm:cxn modelId="{03C6B01D-0A49-490A-AA01-292405DD6097}" srcId="{8EDB47D9-1B25-4C2B-AF49-3662363D5484}" destId="{746C1D47-CA13-4036-A699-126594F19726}" srcOrd="1" destOrd="0" parTransId="{FE133995-94B9-409F-8B2C-AC9494A8B23A}" sibTransId="{ED759961-C140-4032-B081-428FE8568BC9}"/>
    <dgm:cxn modelId="{F00B2633-D68B-46F3-B790-4BF8963CA9EB}" type="presOf" srcId="{746C1D47-CA13-4036-A699-126594F19726}" destId="{8BE23B1B-86D8-4554-9C81-0F71C22F4E94}" srcOrd="0" destOrd="1" presId="urn:microsoft.com/office/officeart/2005/8/layout/hList1"/>
    <dgm:cxn modelId="{91C27860-C063-4B2E-972C-86B934357978}" type="presOf" srcId="{1F1332BE-5C35-400D-863B-43D7A7728612}" destId="{8BE23B1B-86D8-4554-9C81-0F71C22F4E94}" srcOrd="0" destOrd="2" presId="urn:microsoft.com/office/officeart/2005/8/layout/hList1"/>
    <dgm:cxn modelId="{7BDB1F43-E175-4EC6-A66B-0E06220D6B77}" srcId="{3169E296-3D01-48E9-ACBF-FCFDC0B1B94B}" destId="{8EDB47D9-1B25-4C2B-AF49-3662363D5484}" srcOrd="0" destOrd="0" parTransId="{8D3EEB12-D5D0-4F8B-9B30-D1A246F22844}" sibTransId="{755E54A1-3EFB-4308-B6D8-0F54927A0BE7}"/>
    <dgm:cxn modelId="{5A9B1564-7029-43C4-8B43-9075BAB919F3}" type="presOf" srcId="{8EDB47D9-1B25-4C2B-AF49-3662363D5484}" destId="{EF5AF74F-3E43-4BA2-B30D-FDD778B75981}" srcOrd="0" destOrd="0" presId="urn:microsoft.com/office/officeart/2005/8/layout/hList1"/>
    <dgm:cxn modelId="{E9180C48-C635-4B73-8DAD-ADC23CA4B3CC}" type="presOf" srcId="{3169E296-3D01-48E9-ACBF-FCFDC0B1B94B}" destId="{D9424C08-3735-441D-8CEE-7CA442FB6BDD}" srcOrd="0" destOrd="0" presId="urn:microsoft.com/office/officeart/2005/8/layout/hList1"/>
    <dgm:cxn modelId="{79437169-272F-4E3D-8058-4005FAD479B2}" srcId="{08B728ED-4B9D-49C5-BAB3-1AD1BDDBDED0}" destId="{3607B9A2-7574-44D3-8F56-BFBB5E9382E0}" srcOrd="2" destOrd="0" parTransId="{7686B0DE-00FD-487D-B665-92A36393D913}" sibTransId="{46BEEAF8-B691-4ADC-8794-2F3D76FD54A4}"/>
    <dgm:cxn modelId="{5941546D-80B5-45D2-B105-D626521E00D8}" type="presOf" srcId="{601A6972-3AA1-479E-B054-93E5965B1916}" destId="{8C058945-23AA-43AE-8002-09F63765E0B1}" srcOrd="0" destOrd="1" presId="urn:microsoft.com/office/officeart/2005/8/layout/hList1"/>
    <dgm:cxn modelId="{2B117F4D-F721-4222-9C9D-13DCD8C62A2B}" srcId="{1F228F59-9E5B-40C1-9216-5E8BAECB91A1}" destId="{8E75B60D-FC2D-4A2A-86D9-2BFBFB302A1D}" srcOrd="0" destOrd="0" parTransId="{F16BA501-2C16-4A92-806B-7B78335BB0DD}" sibTransId="{C1DADFAE-46B7-4719-990D-73657D62239E}"/>
    <dgm:cxn modelId="{1EDB0D80-CB8B-4580-808A-AB16546A4B4F}" srcId="{8EDB47D9-1B25-4C2B-AF49-3662363D5484}" destId="{1AC5715C-5D5A-4513-A01F-EDE250185CB3}" srcOrd="0" destOrd="0" parTransId="{83DCFE8B-1327-4B83-8B80-FBD81880F809}" sibTransId="{9E2220B7-4D07-4F5E-904B-4078DE1DFD56}"/>
    <dgm:cxn modelId="{5094A583-F22C-40F7-83DE-6B5D8A35BF6C}" type="presOf" srcId="{1F228F59-9E5B-40C1-9216-5E8BAECB91A1}" destId="{A9EB208B-A504-40B7-BF93-0ABC74D16257}" srcOrd="0" destOrd="0" presId="urn:microsoft.com/office/officeart/2005/8/layout/hList1"/>
    <dgm:cxn modelId="{92C88595-ACCB-4065-96DF-6ADB5EA3DC9B}" srcId="{08B728ED-4B9D-49C5-BAB3-1AD1BDDBDED0}" destId="{4D434C2E-A0FA-492E-AD84-758C58175CA7}" srcOrd="0" destOrd="0" parTransId="{F701F53B-104C-44F5-90D1-38B94152D55B}" sibTransId="{FF2F361F-1F91-495A-B3B3-90C452FD7766}"/>
    <dgm:cxn modelId="{84FF9296-42A9-497E-8B30-A646EFA2775C}" type="presOf" srcId="{08B728ED-4B9D-49C5-BAB3-1AD1BDDBDED0}" destId="{D0EDE0B2-2BC3-4697-8DCC-B6F18E4082E2}" srcOrd="0" destOrd="0" presId="urn:microsoft.com/office/officeart/2005/8/layout/hList1"/>
    <dgm:cxn modelId="{117C4197-592D-432E-9DF1-33B15756A199}" srcId="{3169E296-3D01-48E9-ACBF-FCFDC0B1B94B}" destId="{1F228F59-9E5B-40C1-9216-5E8BAECB91A1}" srcOrd="2" destOrd="0" parTransId="{EE3D8B9A-9B9A-4CFE-B315-97C5371AD3B8}" sibTransId="{21044EA7-AD21-4DD1-A7F5-F03E8C052E37}"/>
    <dgm:cxn modelId="{8CD7679D-0D2A-47AB-8AB9-509D3899040B}" type="presOf" srcId="{1AC5715C-5D5A-4513-A01F-EDE250185CB3}" destId="{8BE23B1B-86D8-4554-9C81-0F71C22F4E94}" srcOrd="0" destOrd="0" presId="urn:microsoft.com/office/officeart/2005/8/layout/hList1"/>
    <dgm:cxn modelId="{C3EC04BA-4E56-4721-B180-1CF6BF317C06}" type="presOf" srcId="{8E75B60D-FC2D-4A2A-86D9-2BFBFB302A1D}" destId="{96FD6E12-C3B1-4740-A5B2-426948805604}" srcOrd="0" destOrd="0" presId="urn:microsoft.com/office/officeart/2005/8/layout/hList1"/>
    <dgm:cxn modelId="{D7A5C5D0-7FD5-494F-94BB-DC8B8132D258}" type="presOf" srcId="{3607B9A2-7574-44D3-8F56-BFBB5E9382E0}" destId="{8C058945-23AA-43AE-8002-09F63765E0B1}" srcOrd="0" destOrd="2" presId="urn:microsoft.com/office/officeart/2005/8/layout/hList1"/>
    <dgm:cxn modelId="{D2F712E2-3296-4191-BFC7-A33C97F1336F}" srcId="{3169E296-3D01-48E9-ACBF-FCFDC0B1B94B}" destId="{08B728ED-4B9D-49C5-BAB3-1AD1BDDBDED0}" srcOrd="1" destOrd="0" parTransId="{28D8EF34-B960-4C69-B038-5AC267CE04B7}" sibTransId="{EAFC1CBC-78F3-4042-97BC-1C62064EB780}"/>
    <dgm:cxn modelId="{86263FE5-E126-4EF5-B405-1091D1D0CB08}" type="presOf" srcId="{4D434C2E-A0FA-492E-AD84-758C58175CA7}" destId="{8C058945-23AA-43AE-8002-09F63765E0B1}" srcOrd="0" destOrd="0" presId="urn:microsoft.com/office/officeart/2005/8/layout/hList1"/>
    <dgm:cxn modelId="{17B5FCE9-2060-4333-B117-67AA0A323AA1}" srcId="{8EDB47D9-1B25-4C2B-AF49-3662363D5484}" destId="{1F1332BE-5C35-400D-863B-43D7A7728612}" srcOrd="2" destOrd="0" parTransId="{A59A3377-797D-40FD-8236-C2E04FE4C055}" sibTransId="{A34D9D5B-32DE-4858-9881-C68187AA6A45}"/>
    <dgm:cxn modelId="{2AC324ED-8FAE-4ED1-87FD-63EAEAE8062C}" srcId="{08B728ED-4B9D-49C5-BAB3-1AD1BDDBDED0}" destId="{601A6972-3AA1-479E-B054-93E5965B1916}" srcOrd="1" destOrd="0" parTransId="{831C4D63-4994-4EC8-9F60-9E77D2F8488B}" sibTransId="{46D3CEC5-5E19-48F3-A66F-DDEB7A6D52AF}"/>
    <dgm:cxn modelId="{78B55288-49BA-4B34-921B-059EB9E35874}" type="presParOf" srcId="{D9424C08-3735-441D-8CEE-7CA442FB6BDD}" destId="{597D61D7-0FB8-4B4B-B988-51EE9B61D023}" srcOrd="0" destOrd="0" presId="urn:microsoft.com/office/officeart/2005/8/layout/hList1"/>
    <dgm:cxn modelId="{078EB99D-DCA6-415F-95E5-454A3F3C945A}" type="presParOf" srcId="{597D61D7-0FB8-4B4B-B988-51EE9B61D023}" destId="{EF5AF74F-3E43-4BA2-B30D-FDD778B75981}" srcOrd="0" destOrd="0" presId="urn:microsoft.com/office/officeart/2005/8/layout/hList1"/>
    <dgm:cxn modelId="{48B9FAA3-61E2-4A1F-A0B5-79D6E67470C0}" type="presParOf" srcId="{597D61D7-0FB8-4B4B-B988-51EE9B61D023}" destId="{8BE23B1B-86D8-4554-9C81-0F71C22F4E94}" srcOrd="1" destOrd="0" presId="urn:microsoft.com/office/officeart/2005/8/layout/hList1"/>
    <dgm:cxn modelId="{5FD7D2C5-98EC-428D-806B-AC523535D7FF}" type="presParOf" srcId="{D9424C08-3735-441D-8CEE-7CA442FB6BDD}" destId="{831BEF05-8604-4EE8-BAAD-2CCF325CD32E}" srcOrd="1" destOrd="0" presId="urn:microsoft.com/office/officeart/2005/8/layout/hList1"/>
    <dgm:cxn modelId="{9DB6C76F-8FF6-4A35-83F2-0321784D2314}" type="presParOf" srcId="{D9424C08-3735-441D-8CEE-7CA442FB6BDD}" destId="{EFA3F013-9246-4C93-9B7F-D7E5E91C2942}" srcOrd="2" destOrd="0" presId="urn:microsoft.com/office/officeart/2005/8/layout/hList1"/>
    <dgm:cxn modelId="{A4B4A65F-96D7-4A47-8B8F-E513D48C2FF8}" type="presParOf" srcId="{EFA3F013-9246-4C93-9B7F-D7E5E91C2942}" destId="{D0EDE0B2-2BC3-4697-8DCC-B6F18E4082E2}" srcOrd="0" destOrd="0" presId="urn:microsoft.com/office/officeart/2005/8/layout/hList1"/>
    <dgm:cxn modelId="{708E513A-C59C-462A-92E0-3D116A246486}" type="presParOf" srcId="{EFA3F013-9246-4C93-9B7F-D7E5E91C2942}" destId="{8C058945-23AA-43AE-8002-09F63765E0B1}" srcOrd="1" destOrd="0" presId="urn:microsoft.com/office/officeart/2005/8/layout/hList1"/>
    <dgm:cxn modelId="{F42B718B-ABF3-4DA2-B90B-FAC2FA2E3440}" type="presParOf" srcId="{D9424C08-3735-441D-8CEE-7CA442FB6BDD}" destId="{0E2F8E42-8571-4FCE-BC04-1049AEC51498}" srcOrd="3" destOrd="0" presId="urn:microsoft.com/office/officeart/2005/8/layout/hList1"/>
    <dgm:cxn modelId="{11353C30-8657-4B21-8899-CF795F4EF13D}" type="presParOf" srcId="{D9424C08-3735-441D-8CEE-7CA442FB6BDD}" destId="{9C43A41F-2BBD-4884-8CF9-2225E64E48BB}" srcOrd="4" destOrd="0" presId="urn:microsoft.com/office/officeart/2005/8/layout/hList1"/>
    <dgm:cxn modelId="{A792E8AC-C666-4F12-BD48-ED9A8E2CB227}" type="presParOf" srcId="{9C43A41F-2BBD-4884-8CF9-2225E64E48BB}" destId="{A9EB208B-A504-40B7-BF93-0ABC74D16257}" srcOrd="0" destOrd="0" presId="urn:microsoft.com/office/officeart/2005/8/layout/hList1"/>
    <dgm:cxn modelId="{20628495-8BDB-4CE1-B7CA-091358184F0E}" type="presParOf" srcId="{9C43A41F-2BBD-4884-8CF9-2225E64E48BB}" destId="{96FD6E12-C3B1-4740-A5B2-42694880560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6B9330-16D9-2046-A5AE-A1C47B36305E}" type="doc">
      <dgm:prSet loTypeId="urn:microsoft.com/office/officeart/2005/8/layout/arrow2" loCatId="" qsTypeId="urn:microsoft.com/office/officeart/2005/8/quickstyle/simple4" qsCatId="simple" csTypeId="urn:microsoft.com/office/officeart/2005/8/colors/accent1_2" csCatId="accent1" phldr="1"/>
      <dgm:spPr/>
    </dgm:pt>
    <dgm:pt modelId="{545A9E85-AA15-7646-8AEC-6E449806DC88}">
      <dgm:prSet phldrT="[Text]"/>
      <dgm:spPr/>
      <dgm:t>
        <a:bodyPr/>
        <a:lstStyle/>
        <a:p>
          <a:endParaRPr lang="en-US" dirty="0"/>
        </a:p>
      </dgm:t>
    </dgm:pt>
    <dgm:pt modelId="{B80608E8-CED8-2F40-A90F-C950ED208250}" type="sibTrans" cxnId="{102E0815-A515-504E-9D6F-391905FAE2BE}">
      <dgm:prSet/>
      <dgm:spPr/>
      <dgm:t>
        <a:bodyPr/>
        <a:lstStyle/>
        <a:p>
          <a:endParaRPr lang="en-US"/>
        </a:p>
      </dgm:t>
    </dgm:pt>
    <dgm:pt modelId="{58F3EDD0-6914-2C40-8D97-34A16663E50A}" type="parTrans" cxnId="{102E0815-A515-504E-9D6F-391905FAE2BE}">
      <dgm:prSet/>
      <dgm:spPr/>
      <dgm:t>
        <a:bodyPr/>
        <a:lstStyle/>
        <a:p>
          <a:endParaRPr lang="en-US"/>
        </a:p>
      </dgm:t>
    </dgm:pt>
    <dgm:pt modelId="{DAE3A721-4E35-1646-9E6D-5A5E87C0E7A4}" type="pres">
      <dgm:prSet presAssocID="{D56B9330-16D9-2046-A5AE-A1C47B36305E}" presName="arrowDiagram" presStyleCnt="0">
        <dgm:presLayoutVars>
          <dgm:chMax val="5"/>
          <dgm:dir/>
          <dgm:resizeHandles val="exact"/>
        </dgm:presLayoutVars>
      </dgm:prSet>
      <dgm:spPr/>
    </dgm:pt>
    <dgm:pt modelId="{2D8D0371-D1D0-2445-8E23-DE905508D046}" type="pres">
      <dgm:prSet presAssocID="{D56B9330-16D9-2046-A5AE-A1C47B36305E}" presName="arrow" presStyleLbl="bgShp" presStyleIdx="0" presStyleCnt="1"/>
      <dgm:spPr/>
    </dgm:pt>
    <dgm:pt modelId="{8B552B56-5133-B640-8371-AA23A0D0034F}" type="pres">
      <dgm:prSet presAssocID="{D56B9330-16D9-2046-A5AE-A1C47B36305E}" presName="arrowDiagram1" presStyleCnt="0">
        <dgm:presLayoutVars>
          <dgm:bulletEnabled val="1"/>
        </dgm:presLayoutVars>
      </dgm:prSet>
      <dgm:spPr/>
    </dgm:pt>
    <dgm:pt modelId="{E3A79EAB-56FE-4844-89A5-56D91B83C2EB}" type="pres">
      <dgm:prSet presAssocID="{545A9E85-AA15-7646-8AEC-6E449806DC88}" presName="bullet1" presStyleLbl="node1" presStyleIdx="0" presStyleCnt="1"/>
      <dgm:spPr/>
    </dgm:pt>
    <dgm:pt modelId="{7A9A06BC-3C4B-3047-85ED-E523031B3F0C}" type="pres">
      <dgm:prSet presAssocID="{545A9E85-AA15-7646-8AEC-6E449806DC88}" presName="textBox1" presStyleLbl="revTx" presStyleIdx="0" presStyleCnt="1">
        <dgm:presLayoutVars>
          <dgm:bulletEnabled val="1"/>
        </dgm:presLayoutVars>
      </dgm:prSet>
      <dgm:spPr/>
    </dgm:pt>
  </dgm:ptLst>
  <dgm:cxnLst>
    <dgm:cxn modelId="{102E0815-A515-504E-9D6F-391905FAE2BE}" srcId="{D56B9330-16D9-2046-A5AE-A1C47B36305E}" destId="{545A9E85-AA15-7646-8AEC-6E449806DC88}" srcOrd="0" destOrd="0" parTransId="{58F3EDD0-6914-2C40-8D97-34A16663E50A}" sibTransId="{B80608E8-CED8-2F40-A90F-C950ED208250}"/>
    <dgm:cxn modelId="{936E74DF-D635-4244-9024-38676936711D}" type="presOf" srcId="{545A9E85-AA15-7646-8AEC-6E449806DC88}" destId="{7A9A06BC-3C4B-3047-85ED-E523031B3F0C}" srcOrd="0" destOrd="0" presId="urn:microsoft.com/office/officeart/2005/8/layout/arrow2"/>
    <dgm:cxn modelId="{DF217DFE-BA51-234B-AFCD-FA5CDD8DDFE5}" type="presOf" srcId="{D56B9330-16D9-2046-A5AE-A1C47B36305E}" destId="{DAE3A721-4E35-1646-9E6D-5A5E87C0E7A4}" srcOrd="0" destOrd="0" presId="urn:microsoft.com/office/officeart/2005/8/layout/arrow2"/>
    <dgm:cxn modelId="{6CA9D08E-85CF-AF4F-A1DD-934FEE8C1B3B}" type="presParOf" srcId="{DAE3A721-4E35-1646-9E6D-5A5E87C0E7A4}" destId="{2D8D0371-D1D0-2445-8E23-DE905508D046}" srcOrd="0" destOrd="0" presId="urn:microsoft.com/office/officeart/2005/8/layout/arrow2"/>
    <dgm:cxn modelId="{24DA17EE-AE5F-B14D-BAFD-C262B4D4D166}" type="presParOf" srcId="{DAE3A721-4E35-1646-9E6D-5A5E87C0E7A4}" destId="{8B552B56-5133-B640-8371-AA23A0D0034F}" srcOrd="1" destOrd="0" presId="urn:microsoft.com/office/officeart/2005/8/layout/arrow2"/>
    <dgm:cxn modelId="{9F004594-1A3B-6243-B46D-4973A4F70B65}" type="presParOf" srcId="{8B552B56-5133-B640-8371-AA23A0D0034F}" destId="{E3A79EAB-56FE-4844-89A5-56D91B83C2EB}" srcOrd="0" destOrd="0" presId="urn:microsoft.com/office/officeart/2005/8/layout/arrow2"/>
    <dgm:cxn modelId="{899EACE9-B053-E048-B9E7-E00F72554ED9}" type="presParOf" srcId="{8B552B56-5133-B640-8371-AA23A0D0034F}" destId="{7A9A06BC-3C4B-3047-85ED-E523031B3F0C}" srcOrd="1"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85F7EE-F5B5-4C14-8E92-27ACB7DB7277}"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CEB81C20-D455-41D5-99A1-C07ABBB95CEC}">
      <dgm:prSet/>
      <dgm:spPr/>
      <dgm:t>
        <a:bodyPr/>
        <a:lstStyle/>
        <a:p>
          <a:pPr algn="l"/>
          <a:r>
            <a:rPr lang="en-US" dirty="0"/>
            <a:t>She was started on </a:t>
          </a:r>
          <a:r>
            <a:rPr lang="en-US" b="1" dirty="0"/>
            <a:t>daratumumab, bortezomib, dexamethasone</a:t>
          </a:r>
          <a:r>
            <a:rPr lang="en-US" dirty="0"/>
            <a:t> with plans to add lenalidomide as an outpatient</a:t>
          </a:r>
        </a:p>
      </dgm:t>
    </dgm:pt>
    <dgm:pt modelId="{992FDD2C-C55D-4F4E-ADD2-0A1E11E9D0EF}" type="parTrans" cxnId="{1FD3D94E-94E9-440C-A896-9EB6E7795021}">
      <dgm:prSet/>
      <dgm:spPr/>
      <dgm:t>
        <a:bodyPr/>
        <a:lstStyle/>
        <a:p>
          <a:pPr algn="l"/>
          <a:endParaRPr lang="en-US"/>
        </a:p>
      </dgm:t>
    </dgm:pt>
    <dgm:pt modelId="{8BEC34BB-4A76-4672-B05F-DEDAC9B6327B}" type="sibTrans" cxnId="{1FD3D94E-94E9-440C-A896-9EB6E7795021}">
      <dgm:prSet/>
      <dgm:spPr/>
      <dgm:t>
        <a:bodyPr/>
        <a:lstStyle/>
        <a:p>
          <a:pPr algn="l"/>
          <a:endParaRPr lang="en-US"/>
        </a:p>
      </dgm:t>
    </dgm:pt>
    <dgm:pt modelId="{6B096D88-E4AA-4310-9636-2F69CABF3CAB}">
      <dgm:prSet/>
      <dgm:spPr/>
      <dgm:t>
        <a:bodyPr/>
        <a:lstStyle/>
        <a:p>
          <a:pPr algn="l"/>
          <a:r>
            <a:rPr lang="en-US" dirty="0"/>
            <a:t>Required zoledronic acid x 2 for recurrent hypercalcemia</a:t>
          </a:r>
        </a:p>
      </dgm:t>
    </dgm:pt>
    <dgm:pt modelId="{E86DB389-F3A5-4EA0-834D-77432EA03B54}" type="parTrans" cxnId="{405E6439-D486-42E9-96B4-6AED3C196534}">
      <dgm:prSet/>
      <dgm:spPr/>
      <dgm:t>
        <a:bodyPr/>
        <a:lstStyle/>
        <a:p>
          <a:pPr algn="l"/>
          <a:endParaRPr lang="en-US"/>
        </a:p>
      </dgm:t>
    </dgm:pt>
    <dgm:pt modelId="{91990041-B270-47B0-BE72-5D9C62F34E80}" type="sibTrans" cxnId="{405E6439-D486-42E9-96B4-6AED3C196534}">
      <dgm:prSet/>
      <dgm:spPr/>
      <dgm:t>
        <a:bodyPr/>
        <a:lstStyle/>
        <a:p>
          <a:pPr algn="l"/>
          <a:endParaRPr lang="en-US"/>
        </a:p>
      </dgm:t>
    </dgm:pt>
    <dgm:pt modelId="{8F2B27A6-1B80-43EC-9DFE-586263FDC7E0}">
      <dgm:prSet/>
      <dgm:spPr/>
      <dgm:t>
        <a:bodyPr/>
        <a:lstStyle/>
        <a:p>
          <a:pPr algn="l"/>
          <a:r>
            <a:rPr lang="en-US" dirty="0"/>
            <a:t>Due to delays in getting lenalidomide, </a:t>
          </a:r>
          <a:r>
            <a:rPr lang="en-US" b="1" dirty="0"/>
            <a:t>cyclophosphamide</a:t>
          </a:r>
          <a:r>
            <a:rPr lang="en-US" dirty="0"/>
            <a:t> was added to </a:t>
          </a:r>
          <a:r>
            <a:rPr lang="en-US" dirty="0" err="1"/>
            <a:t>DaraVd</a:t>
          </a:r>
          <a:r>
            <a:rPr lang="en-US" dirty="0"/>
            <a:t>. </a:t>
          </a:r>
        </a:p>
      </dgm:t>
    </dgm:pt>
    <dgm:pt modelId="{3F2C4E1C-03CA-4240-93D0-A815CB3DE683}" type="parTrans" cxnId="{ACD7D2EA-C533-4E0F-9A9F-E2C013FFFC0C}">
      <dgm:prSet/>
      <dgm:spPr/>
      <dgm:t>
        <a:bodyPr/>
        <a:lstStyle/>
        <a:p>
          <a:pPr algn="l"/>
          <a:endParaRPr lang="en-US"/>
        </a:p>
      </dgm:t>
    </dgm:pt>
    <dgm:pt modelId="{779974FA-6BE4-43FC-AE20-02EB9B3105A4}" type="sibTrans" cxnId="{ACD7D2EA-C533-4E0F-9A9F-E2C013FFFC0C}">
      <dgm:prSet/>
      <dgm:spPr/>
      <dgm:t>
        <a:bodyPr/>
        <a:lstStyle/>
        <a:p>
          <a:pPr algn="l"/>
          <a:endParaRPr lang="en-US"/>
        </a:p>
      </dgm:t>
    </dgm:pt>
    <dgm:pt modelId="{F94E407B-8328-4792-96DD-B5CADB2B5969}">
      <dgm:prSet/>
      <dgm:spPr/>
      <dgm:t>
        <a:bodyPr/>
        <a:lstStyle/>
        <a:p>
          <a:pPr algn="l"/>
          <a:r>
            <a:rPr lang="en-US" dirty="0"/>
            <a:t>gamma gap 8.3 </a:t>
          </a:r>
          <a:r>
            <a:rPr lang="en-US" dirty="0">
              <a:sym typeface="Wingdings" panose="05000000000000000000" pitchFamily="2" charset="2"/>
            </a:rPr>
            <a:t> </a:t>
          </a:r>
          <a:r>
            <a:rPr lang="en-US" dirty="0"/>
            <a:t>8.9 </a:t>
          </a:r>
          <a:r>
            <a:rPr lang="en-US" dirty="0">
              <a:sym typeface="Wingdings" panose="05000000000000000000" pitchFamily="2" charset="2"/>
            </a:rPr>
            <a:t> </a:t>
          </a:r>
          <a:r>
            <a:rPr lang="en-US" dirty="0"/>
            <a:t>9.1. </a:t>
          </a:r>
        </a:p>
      </dgm:t>
    </dgm:pt>
    <dgm:pt modelId="{BC4DD983-E747-4C6C-98DF-5161F178E502}" type="parTrans" cxnId="{A8839460-A44A-46DD-8E4F-A34D606501B5}">
      <dgm:prSet/>
      <dgm:spPr/>
      <dgm:t>
        <a:bodyPr/>
        <a:lstStyle/>
        <a:p>
          <a:pPr algn="l"/>
          <a:endParaRPr lang="en-US"/>
        </a:p>
      </dgm:t>
    </dgm:pt>
    <dgm:pt modelId="{94B360DA-82C8-46F2-9AF8-EB06943F3A57}" type="sibTrans" cxnId="{A8839460-A44A-46DD-8E4F-A34D606501B5}">
      <dgm:prSet/>
      <dgm:spPr/>
      <dgm:t>
        <a:bodyPr/>
        <a:lstStyle/>
        <a:p>
          <a:pPr algn="l"/>
          <a:endParaRPr lang="en-US"/>
        </a:p>
      </dgm:t>
    </dgm:pt>
    <dgm:pt modelId="{3745EA99-8BDC-400F-ABF4-5378D4D9D75A}">
      <dgm:prSet/>
      <dgm:spPr/>
      <dgm:t>
        <a:bodyPr/>
        <a:lstStyle/>
        <a:p>
          <a:pPr algn="l"/>
          <a:r>
            <a:rPr lang="en-US" dirty="0"/>
            <a:t>lambda light chains 118 </a:t>
          </a:r>
          <a:r>
            <a:rPr lang="en-US" dirty="0">
              <a:sym typeface="Wingdings" panose="05000000000000000000" pitchFamily="2" charset="2"/>
            </a:rPr>
            <a:t></a:t>
          </a:r>
          <a:r>
            <a:rPr lang="en-US" dirty="0"/>
            <a:t> 130, M-spike 5.2 </a:t>
          </a:r>
          <a:r>
            <a:rPr lang="en-US" dirty="0">
              <a:sym typeface="Wingdings" panose="05000000000000000000" pitchFamily="2" charset="2"/>
            </a:rPr>
            <a:t> 5.2</a:t>
          </a:r>
          <a:endParaRPr lang="en-US" dirty="0"/>
        </a:p>
      </dgm:t>
    </dgm:pt>
    <dgm:pt modelId="{B14770B0-C74B-4DE9-82AD-260199C512B0}" type="parTrans" cxnId="{4B60AC58-82CF-4A5F-836A-7DC63E9515BD}">
      <dgm:prSet/>
      <dgm:spPr/>
      <dgm:t>
        <a:bodyPr/>
        <a:lstStyle/>
        <a:p>
          <a:pPr algn="l"/>
          <a:endParaRPr lang="en-US"/>
        </a:p>
      </dgm:t>
    </dgm:pt>
    <dgm:pt modelId="{44BF6993-AB82-4C6A-9556-1D9307E05321}" type="sibTrans" cxnId="{4B60AC58-82CF-4A5F-836A-7DC63E9515BD}">
      <dgm:prSet/>
      <dgm:spPr/>
      <dgm:t>
        <a:bodyPr/>
        <a:lstStyle/>
        <a:p>
          <a:pPr algn="l"/>
          <a:endParaRPr lang="en-US"/>
        </a:p>
      </dgm:t>
    </dgm:pt>
    <dgm:pt modelId="{706C0C66-8DC5-46CC-95D3-1C6AE0DC1ABE}">
      <dgm:prSet/>
      <dgm:spPr/>
      <dgm:t>
        <a:bodyPr/>
        <a:lstStyle/>
        <a:p>
          <a:pPr algn="l"/>
          <a:r>
            <a:rPr lang="en-US" dirty="0"/>
            <a:t>She had refractory hypercalcemia requiring denosumab. </a:t>
          </a:r>
        </a:p>
      </dgm:t>
    </dgm:pt>
    <dgm:pt modelId="{A31E830D-384C-4BDF-92DC-87CC191D1505}" type="parTrans" cxnId="{3BC6E38C-FBA6-4CF7-8B67-1C0C432036F9}">
      <dgm:prSet/>
      <dgm:spPr/>
      <dgm:t>
        <a:bodyPr/>
        <a:lstStyle/>
        <a:p>
          <a:pPr algn="l"/>
          <a:endParaRPr lang="en-US"/>
        </a:p>
      </dgm:t>
    </dgm:pt>
    <dgm:pt modelId="{08C52B80-1C3B-4419-BBA9-0BE39DC8E849}" type="sibTrans" cxnId="{3BC6E38C-FBA6-4CF7-8B67-1C0C432036F9}">
      <dgm:prSet/>
      <dgm:spPr/>
      <dgm:t>
        <a:bodyPr/>
        <a:lstStyle/>
        <a:p>
          <a:pPr algn="l"/>
          <a:endParaRPr lang="en-US"/>
        </a:p>
      </dgm:t>
    </dgm:pt>
    <dgm:pt modelId="{5183E5C1-BAD9-4850-8251-5A2259049D18}">
      <dgm:prSet/>
      <dgm:spPr/>
      <dgm:t>
        <a:bodyPr/>
        <a:lstStyle/>
        <a:p>
          <a:pPr algn="l"/>
          <a:r>
            <a:rPr lang="en-US" dirty="0"/>
            <a:t>She was then switched to </a:t>
          </a:r>
          <a:r>
            <a:rPr lang="en-US" b="1" dirty="0"/>
            <a:t>carfilzomib, lenalidomide, cyclophosphamide, dexamethasone </a:t>
          </a:r>
          <a:r>
            <a:rPr lang="en-US" dirty="0"/>
            <a:t>for refractory disease. </a:t>
          </a:r>
        </a:p>
      </dgm:t>
    </dgm:pt>
    <dgm:pt modelId="{16657798-3053-4E40-A6A3-4CF430DD5953}" type="parTrans" cxnId="{0ED86173-7D33-48EA-B167-CA8BA5085E74}">
      <dgm:prSet/>
      <dgm:spPr/>
      <dgm:t>
        <a:bodyPr/>
        <a:lstStyle/>
        <a:p>
          <a:pPr algn="l"/>
          <a:endParaRPr lang="en-US"/>
        </a:p>
      </dgm:t>
    </dgm:pt>
    <dgm:pt modelId="{1C498C40-0259-4706-B821-2FCC3B02E136}" type="sibTrans" cxnId="{0ED86173-7D33-48EA-B167-CA8BA5085E74}">
      <dgm:prSet/>
      <dgm:spPr/>
      <dgm:t>
        <a:bodyPr/>
        <a:lstStyle/>
        <a:p>
          <a:pPr algn="l"/>
          <a:endParaRPr lang="en-US"/>
        </a:p>
      </dgm:t>
    </dgm:pt>
    <dgm:pt modelId="{4E7FF442-1DCE-49E6-83D1-BB5A2F9A3A74}">
      <dgm:prSet/>
      <dgm:spPr/>
      <dgm:t>
        <a:bodyPr/>
        <a:lstStyle/>
        <a:p>
          <a:pPr algn="l"/>
          <a:r>
            <a:rPr lang="en-US" dirty="0"/>
            <a:t>On C1D15, she presented with persistent epistaxis and viscosity level of 4.6. She was admitted for plasmapheresis. </a:t>
          </a:r>
        </a:p>
      </dgm:t>
    </dgm:pt>
    <dgm:pt modelId="{D6206359-BA65-4DB4-8D65-3C0B582E4F28}" type="parTrans" cxnId="{F806945F-293A-45EF-9146-30E23E83B626}">
      <dgm:prSet/>
      <dgm:spPr/>
      <dgm:t>
        <a:bodyPr/>
        <a:lstStyle/>
        <a:p>
          <a:pPr algn="l"/>
          <a:endParaRPr lang="en-US"/>
        </a:p>
      </dgm:t>
    </dgm:pt>
    <dgm:pt modelId="{7DEA3C81-CCDA-4477-A098-099CDAF93E2F}" type="sibTrans" cxnId="{F806945F-293A-45EF-9146-30E23E83B626}">
      <dgm:prSet/>
      <dgm:spPr/>
      <dgm:t>
        <a:bodyPr/>
        <a:lstStyle/>
        <a:p>
          <a:pPr algn="l"/>
          <a:endParaRPr lang="en-US"/>
        </a:p>
      </dgm:t>
    </dgm:pt>
    <dgm:pt modelId="{229D75A7-54B3-4497-BA69-E049B219DB7C}">
      <dgm:prSet/>
      <dgm:spPr/>
      <dgm:t>
        <a:bodyPr/>
        <a:lstStyle/>
        <a:p>
          <a:pPr algn="l"/>
          <a:r>
            <a:rPr lang="en-US" dirty="0"/>
            <a:t>Post-pheresis M-spike was 3.0 and subsequently rose to 3.9 after another cycle of treatment.</a:t>
          </a:r>
        </a:p>
      </dgm:t>
    </dgm:pt>
    <dgm:pt modelId="{3B7EC5CC-4F54-4079-ADAD-DD4A28F0E29C}" type="parTrans" cxnId="{33B993B1-97C2-444A-8402-0D4AF7BE17A5}">
      <dgm:prSet/>
      <dgm:spPr/>
      <dgm:t>
        <a:bodyPr/>
        <a:lstStyle/>
        <a:p>
          <a:pPr algn="l"/>
          <a:endParaRPr lang="en-US"/>
        </a:p>
      </dgm:t>
    </dgm:pt>
    <dgm:pt modelId="{0F8879EA-9693-48A7-A641-6BFDACA293AB}" type="sibTrans" cxnId="{33B993B1-97C2-444A-8402-0D4AF7BE17A5}">
      <dgm:prSet/>
      <dgm:spPr/>
      <dgm:t>
        <a:bodyPr/>
        <a:lstStyle/>
        <a:p>
          <a:pPr algn="l"/>
          <a:endParaRPr lang="en-US"/>
        </a:p>
      </dgm:t>
    </dgm:pt>
    <dgm:pt modelId="{55B8EEFD-6471-4F86-99E5-02A954A0543D}">
      <dgm:prSet/>
      <dgm:spPr/>
      <dgm:t>
        <a:bodyPr/>
        <a:lstStyle/>
        <a:p>
          <a:pPr algn="l"/>
          <a:r>
            <a:rPr lang="en-US" dirty="0"/>
            <a:t>lambda light chains 80 </a:t>
          </a:r>
          <a:r>
            <a:rPr lang="en-US" dirty="0">
              <a:sym typeface="Wingdings" panose="05000000000000000000" pitchFamily="2" charset="2"/>
            </a:rPr>
            <a:t></a:t>
          </a:r>
          <a:r>
            <a:rPr lang="en-US" dirty="0"/>
            <a:t> 118, M-spike 5.1 </a:t>
          </a:r>
          <a:r>
            <a:rPr lang="en-US" dirty="0">
              <a:sym typeface="Wingdings" panose="05000000000000000000" pitchFamily="2" charset="2"/>
            </a:rPr>
            <a:t></a:t>
          </a:r>
          <a:r>
            <a:rPr lang="en-US" dirty="0"/>
            <a:t> 5.2</a:t>
          </a:r>
        </a:p>
      </dgm:t>
    </dgm:pt>
    <dgm:pt modelId="{A1F65B33-F392-40A9-8A8B-7B702D6D3534}" type="parTrans" cxnId="{851F48CC-A534-4219-AC76-4DB04FFC7EA8}">
      <dgm:prSet/>
      <dgm:spPr/>
      <dgm:t>
        <a:bodyPr/>
        <a:lstStyle/>
        <a:p>
          <a:endParaRPr lang="en-US"/>
        </a:p>
      </dgm:t>
    </dgm:pt>
    <dgm:pt modelId="{9034D707-FF46-4EFC-AAF8-B4F5573959D9}" type="sibTrans" cxnId="{851F48CC-A534-4219-AC76-4DB04FFC7EA8}">
      <dgm:prSet/>
      <dgm:spPr/>
      <dgm:t>
        <a:bodyPr/>
        <a:lstStyle/>
        <a:p>
          <a:endParaRPr lang="en-US"/>
        </a:p>
      </dgm:t>
    </dgm:pt>
    <dgm:pt modelId="{C883C28C-32FB-40BA-A383-771827009D8D}">
      <dgm:prSet/>
      <dgm:spPr/>
      <dgm:t>
        <a:bodyPr/>
        <a:lstStyle/>
        <a:p>
          <a:pPr algn="l">
            <a:buFontTx/>
            <a:buNone/>
          </a:pPr>
          <a:r>
            <a:rPr lang="en-US" dirty="0"/>
            <a:t>After one cycle:</a:t>
          </a:r>
        </a:p>
      </dgm:t>
    </dgm:pt>
    <dgm:pt modelId="{C396C434-0C67-4CDB-9B7F-D56DD3EF1C19}" type="parTrans" cxnId="{6BC2D8E5-7B39-4640-B224-1CB32CE31DE3}">
      <dgm:prSet/>
      <dgm:spPr/>
      <dgm:t>
        <a:bodyPr/>
        <a:lstStyle/>
        <a:p>
          <a:endParaRPr lang="en-US"/>
        </a:p>
      </dgm:t>
    </dgm:pt>
    <dgm:pt modelId="{B37034DC-6DBD-4948-A26D-EB20E016F701}" type="sibTrans" cxnId="{6BC2D8E5-7B39-4640-B224-1CB32CE31DE3}">
      <dgm:prSet/>
      <dgm:spPr/>
      <dgm:t>
        <a:bodyPr/>
        <a:lstStyle/>
        <a:p>
          <a:endParaRPr lang="en-US"/>
        </a:p>
      </dgm:t>
    </dgm:pt>
    <dgm:pt modelId="{DADAFFE5-EC9E-4C57-AB5F-1D7A08D7BD36}">
      <dgm:prSet/>
      <dgm:spPr/>
      <dgm:t>
        <a:bodyPr/>
        <a:lstStyle/>
        <a:p>
          <a:pPr algn="l">
            <a:buFontTx/>
            <a:buNone/>
          </a:pPr>
          <a:r>
            <a:rPr lang="en-US" dirty="0"/>
            <a:t>After one cycle:</a:t>
          </a:r>
        </a:p>
      </dgm:t>
    </dgm:pt>
    <dgm:pt modelId="{8E47A4B8-D64A-4C15-AEA1-28F00510BE0D}" type="parTrans" cxnId="{518AC934-6526-4E9F-AE03-E2131D88A1E3}">
      <dgm:prSet/>
      <dgm:spPr/>
      <dgm:t>
        <a:bodyPr/>
        <a:lstStyle/>
        <a:p>
          <a:endParaRPr lang="en-US"/>
        </a:p>
      </dgm:t>
    </dgm:pt>
    <dgm:pt modelId="{EE1D75F2-2B1A-48D9-85E6-C07FC5020721}" type="sibTrans" cxnId="{518AC934-6526-4E9F-AE03-E2131D88A1E3}">
      <dgm:prSet/>
      <dgm:spPr/>
      <dgm:t>
        <a:bodyPr/>
        <a:lstStyle/>
        <a:p>
          <a:endParaRPr lang="en-US"/>
        </a:p>
      </dgm:t>
    </dgm:pt>
    <dgm:pt modelId="{6D83B619-C09F-45F2-B638-31039D011A00}" type="pres">
      <dgm:prSet presAssocID="{BE85F7EE-F5B5-4C14-8E92-27ACB7DB7277}" presName="Name0" presStyleCnt="0">
        <dgm:presLayoutVars>
          <dgm:dir/>
          <dgm:animLvl val="lvl"/>
          <dgm:resizeHandles val="exact"/>
        </dgm:presLayoutVars>
      </dgm:prSet>
      <dgm:spPr/>
    </dgm:pt>
    <dgm:pt modelId="{EBE02867-EA77-495A-ACB4-725BD05E2CCF}" type="pres">
      <dgm:prSet presAssocID="{CEB81C20-D455-41D5-99A1-C07ABBB95CEC}" presName="linNode" presStyleCnt="0"/>
      <dgm:spPr/>
    </dgm:pt>
    <dgm:pt modelId="{08A05281-7C7B-4111-B533-68DBCAD0EEC4}" type="pres">
      <dgm:prSet presAssocID="{CEB81C20-D455-41D5-99A1-C07ABBB95CEC}" presName="parentText" presStyleLbl="node1" presStyleIdx="0" presStyleCnt="3" custScaleX="151775">
        <dgm:presLayoutVars>
          <dgm:chMax val="1"/>
          <dgm:bulletEnabled val="1"/>
        </dgm:presLayoutVars>
      </dgm:prSet>
      <dgm:spPr/>
    </dgm:pt>
    <dgm:pt modelId="{11568510-2E5D-46BB-A4D5-60CC2F3FDB61}" type="pres">
      <dgm:prSet presAssocID="{CEB81C20-D455-41D5-99A1-C07ABBB95CEC}" presName="descendantText" presStyleLbl="alignAccFollowNode1" presStyleIdx="0" presStyleCnt="3" custLinFactNeighborX="-312" custLinFactNeighborY="-656">
        <dgm:presLayoutVars>
          <dgm:bulletEnabled val="1"/>
        </dgm:presLayoutVars>
      </dgm:prSet>
      <dgm:spPr/>
    </dgm:pt>
    <dgm:pt modelId="{638520B2-B78A-4A2B-B5C2-68A4ED0559DA}" type="pres">
      <dgm:prSet presAssocID="{8BEC34BB-4A76-4672-B05F-DEDAC9B6327B}" presName="sp" presStyleCnt="0"/>
      <dgm:spPr/>
    </dgm:pt>
    <dgm:pt modelId="{A440EDE0-F572-4858-8576-C9B9C9F61538}" type="pres">
      <dgm:prSet presAssocID="{8F2B27A6-1B80-43EC-9DFE-586263FDC7E0}" presName="linNode" presStyleCnt="0"/>
      <dgm:spPr/>
    </dgm:pt>
    <dgm:pt modelId="{D5DF7B66-723F-4709-B10F-42C8CE7F7EDC}" type="pres">
      <dgm:prSet presAssocID="{8F2B27A6-1B80-43EC-9DFE-586263FDC7E0}" presName="parentText" presStyleLbl="node1" presStyleIdx="1" presStyleCnt="3" custScaleX="153702">
        <dgm:presLayoutVars>
          <dgm:chMax val="1"/>
          <dgm:bulletEnabled val="1"/>
        </dgm:presLayoutVars>
      </dgm:prSet>
      <dgm:spPr/>
    </dgm:pt>
    <dgm:pt modelId="{79265BB8-DF29-4934-BD7B-8ED0CAA39D82}" type="pres">
      <dgm:prSet presAssocID="{8F2B27A6-1B80-43EC-9DFE-586263FDC7E0}" presName="descendantText" presStyleLbl="alignAccFollowNode1" presStyleIdx="1" presStyleCnt="3">
        <dgm:presLayoutVars>
          <dgm:bulletEnabled val="1"/>
        </dgm:presLayoutVars>
      </dgm:prSet>
      <dgm:spPr/>
    </dgm:pt>
    <dgm:pt modelId="{D609631A-F18F-45AA-99EF-DED8A82B8EB9}" type="pres">
      <dgm:prSet presAssocID="{779974FA-6BE4-43FC-AE20-02EB9B3105A4}" presName="sp" presStyleCnt="0"/>
      <dgm:spPr/>
    </dgm:pt>
    <dgm:pt modelId="{D1E9356A-64C7-44F4-B96C-937FFCE135DC}" type="pres">
      <dgm:prSet presAssocID="{5183E5C1-BAD9-4850-8251-5A2259049D18}" presName="linNode" presStyleCnt="0"/>
      <dgm:spPr/>
    </dgm:pt>
    <dgm:pt modelId="{F1C1E0E8-1809-4241-B06D-433E9D1AC190}" type="pres">
      <dgm:prSet presAssocID="{5183E5C1-BAD9-4850-8251-5A2259049D18}" presName="parentText" presStyleLbl="node1" presStyleIdx="2" presStyleCnt="3" custScaleX="154073">
        <dgm:presLayoutVars>
          <dgm:chMax val="1"/>
          <dgm:bulletEnabled val="1"/>
        </dgm:presLayoutVars>
      </dgm:prSet>
      <dgm:spPr/>
    </dgm:pt>
    <dgm:pt modelId="{883C3AA1-82CC-4018-8EFC-E55C1ABC25A0}" type="pres">
      <dgm:prSet presAssocID="{5183E5C1-BAD9-4850-8251-5A2259049D18}" presName="descendantText" presStyleLbl="alignAccFollowNode1" presStyleIdx="2" presStyleCnt="3">
        <dgm:presLayoutVars>
          <dgm:bulletEnabled val="1"/>
        </dgm:presLayoutVars>
      </dgm:prSet>
      <dgm:spPr/>
    </dgm:pt>
  </dgm:ptLst>
  <dgm:cxnLst>
    <dgm:cxn modelId="{8CB73220-7058-4609-BD52-EF487A976861}" type="presOf" srcId="{4E7FF442-1DCE-49E6-83D1-BB5A2F9A3A74}" destId="{883C3AA1-82CC-4018-8EFC-E55C1ABC25A0}" srcOrd="0" destOrd="0" presId="urn:microsoft.com/office/officeart/2005/8/layout/vList5"/>
    <dgm:cxn modelId="{B757CF26-5776-4CF6-9108-3A3584AA7590}" type="presOf" srcId="{CEB81C20-D455-41D5-99A1-C07ABBB95CEC}" destId="{08A05281-7C7B-4111-B533-68DBCAD0EEC4}" srcOrd="0" destOrd="0" presId="urn:microsoft.com/office/officeart/2005/8/layout/vList5"/>
    <dgm:cxn modelId="{518AC934-6526-4E9F-AE03-E2131D88A1E3}" srcId="{8F2B27A6-1B80-43EC-9DFE-586263FDC7E0}" destId="{DADAFFE5-EC9E-4C57-AB5F-1D7A08D7BD36}" srcOrd="0" destOrd="0" parTransId="{8E47A4B8-D64A-4C15-AEA1-28F00510BE0D}" sibTransId="{EE1D75F2-2B1A-48D9-85E6-C07FC5020721}"/>
    <dgm:cxn modelId="{405E6439-D486-42E9-96B4-6AED3C196534}" srcId="{CEB81C20-D455-41D5-99A1-C07ABBB95CEC}" destId="{6B096D88-E4AA-4310-9636-2F69CABF3CAB}" srcOrd="2" destOrd="0" parTransId="{E86DB389-F3A5-4EA0-834D-77432EA03B54}" sibTransId="{91990041-B270-47B0-BE72-5D9C62F34E80}"/>
    <dgm:cxn modelId="{F16F703B-E256-4794-9AF1-79F61891184F}" type="presOf" srcId="{8F2B27A6-1B80-43EC-9DFE-586263FDC7E0}" destId="{D5DF7B66-723F-4709-B10F-42C8CE7F7EDC}" srcOrd="0" destOrd="0" presId="urn:microsoft.com/office/officeart/2005/8/layout/vList5"/>
    <dgm:cxn modelId="{5E7DC63C-B74E-45ED-B6F6-7B5AF2E77AC3}" type="presOf" srcId="{706C0C66-8DC5-46CC-95D3-1C6AE0DC1ABE}" destId="{79265BB8-DF29-4934-BD7B-8ED0CAA39D82}" srcOrd="0" destOrd="3" presId="urn:microsoft.com/office/officeart/2005/8/layout/vList5"/>
    <dgm:cxn modelId="{F806945F-293A-45EF-9146-30E23E83B626}" srcId="{5183E5C1-BAD9-4850-8251-5A2259049D18}" destId="{4E7FF442-1DCE-49E6-83D1-BB5A2F9A3A74}" srcOrd="0" destOrd="0" parTransId="{D6206359-BA65-4DB4-8D65-3C0B582E4F28}" sibTransId="{7DEA3C81-CCDA-4477-A098-099CDAF93E2F}"/>
    <dgm:cxn modelId="{A8839460-A44A-46DD-8E4F-A34D606501B5}" srcId="{8F2B27A6-1B80-43EC-9DFE-586263FDC7E0}" destId="{F94E407B-8328-4792-96DD-B5CADB2B5969}" srcOrd="1" destOrd="0" parTransId="{BC4DD983-E747-4C6C-98DF-5161F178E502}" sibTransId="{94B360DA-82C8-46F2-9AF8-EB06943F3A57}"/>
    <dgm:cxn modelId="{E1E51C4D-0619-48C0-87D5-44AE916F9B35}" type="presOf" srcId="{229D75A7-54B3-4497-BA69-E049B219DB7C}" destId="{883C3AA1-82CC-4018-8EFC-E55C1ABC25A0}" srcOrd="0" destOrd="1" presId="urn:microsoft.com/office/officeart/2005/8/layout/vList5"/>
    <dgm:cxn modelId="{1FD3D94E-94E9-440C-A896-9EB6E7795021}" srcId="{BE85F7EE-F5B5-4C14-8E92-27ACB7DB7277}" destId="{CEB81C20-D455-41D5-99A1-C07ABBB95CEC}" srcOrd="0" destOrd="0" parTransId="{992FDD2C-C55D-4F4E-ADD2-0A1E11E9D0EF}" sibTransId="{8BEC34BB-4A76-4672-B05F-DEDAC9B6327B}"/>
    <dgm:cxn modelId="{0ED86173-7D33-48EA-B167-CA8BA5085E74}" srcId="{BE85F7EE-F5B5-4C14-8E92-27ACB7DB7277}" destId="{5183E5C1-BAD9-4850-8251-5A2259049D18}" srcOrd="2" destOrd="0" parTransId="{16657798-3053-4E40-A6A3-4CF430DD5953}" sibTransId="{1C498C40-0259-4706-B821-2FCC3B02E136}"/>
    <dgm:cxn modelId="{4B60AC58-82CF-4A5F-836A-7DC63E9515BD}" srcId="{8F2B27A6-1B80-43EC-9DFE-586263FDC7E0}" destId="{3745EA99-8BDC-400F-ABF4-5378D4D9D75A}" srcOrd="2" destOrd="0" parTransId="{B14770B0-C74B-4DE9-82AD-260199C512B0}" sibTransId="{44BF6993-AB82-4C6A-9556-1D9307E05321}"/>
    <dgm:cxn modelId="{A5A9CC7E-E909-421F-BBA2-A1112DEAF8C0}" type="presOf" srcId="{5183E5C1-BAD9-4850-8251-5A2259049D18}" destId="{F1C1E0E8-1809-4241-B06D-433E9D1AC190}" srcOrd="0" destOrd="0" presId="urn:microsoft.com/office/officeart/2005/8/layout/vList5"/>
    <dgm:cxn modelId="{3BC6E38C-FBA6-4CF7-8B67-1C0C432036F9}" srcId="{8F2B27A6-1B80-43EC-9DFE-586263FDC7E0}" destId="{706C0C66-8DC5-46CC-95D3-1C6AE0DC1ABE}" srcOrd="3" destOrd="0" parTransId="{A31E830D-384C-4BDF-92DC-87CC191D1505}" sibTransId="{08C52B80-1C3B-4419-BBA9-0BE39DC8E849}"/>
    <dgm:cxn modelId="{AFA5AA94-B689-44F6-B684-09D5419F0437}" type="presOf" srcId="{BE85F7EE-F5B5-4C14-8E92-27ACB7DB7277}" destId="{6D83B619-C09F-45F2-B638-31039D011A00}" srcOrd="0" destOrd="0" presId="urn:microsoft.com/office/officeart/2005/8/layout/vList5"/>
    <dgm:cxn modelId="{33B993B1-97C2-444A-8402-0D4AF7BE17A5}" srcId="{5183E5C1-BAD9-4850-8251-5A2259049D18}" destId="{229D75A7-54B3-4497-BA69-E049B219DB7C}" srcOrd="1" destOrd="0" parTransId="{3B7EC5CC-4F54-4079-ADAD-DD4A28F0E29C}" sibTransId="{0F8879EA-9693-48A7-A641-6BFDACA293AB}"/>
    <dgm:cxn modelId="{EFE907BB-759E-4755-97F3-EFC40FC1A2BF}" type="presOf" srcId="{DADAFFE5-EC9E-4C57-AB5F-1D7A08D7BD36}" destId="{79265BB8-DF29-4934-BD7B-8ED0CAA39D82}" srcOrd="0" destOrd="0" presId="urn:microsoft.com/office/officeart/2005/8/layout/vList5"/>
    <dgm:cxn modelId="{DA3C75BE-024E-45AE-9D65-A2EB6464B76D}" type="presOf" srcId="{55B8EEFD-6471-4F86-99E5-02A954A0543D}" destId="{11568510-2E5D-46BB-A4D5-60CC2F3FDB61}" srcOrd="0" destOrd="1" presId="urn:microsoft.com/office/officeart/2005/8/layout/vList5"/>
    <dgm:cxn modelId="{851F48CC-A534-4219-AC76-4DB04FFC7EA8}" srcId="{CEB81C20-D455-41D5-99A1-C07ABBB95CEC}" destId="{55B8EEFD-6471-4F86-99E5-02A954A0543D}" srcOrd="1" destOrd="0" parTransId="{A1F65B33-F392-40A9-8A8B-7B702D6D3534}" sibTransId="{9034D707-FF46-4EFC-AAF8-B4F5573959D9}"/>
    <dgm:cxn modelId="{98B281CD-4605-491E-AFA5-05016BC30705}" type="presOf" srcId="{3745EA99-8BDC-400F-ABF4-5378D4D9D75A}" destId="{79265BB8-DF29-4934-BD7B-8ED0CAA39D82}" srcOrd="0" destOrd="2" presId="urn:microsoft.com/office/officeart/2005/8/layout/vList5"/>
    <dgm:cxn modelId="{D62E29D8-3D2C-4D2F-9CFA-FEAD98C0C9C4}" type="presOf" srcId="{6B096D88-E4AA-4310-9636-2F69CABF3CAB}" destId="{11568510-2E5D-46BB-A4D5-60CC2F3FDB61}" srcOrd="0" destOrd="2" presId="urn:microsoft.com/office/officeart/2005/8/layout/vList5"/>
    <dgm:cxn modelId="{54C651DB-C89D-4CCE-9F18-5BDA77E7B759}" type="presOf" srcId="{F94E407B-8328-4792-96DD-B5CADB2B5969}" destId="{79265BB8-DF29-4934-BD7B-8ED0CAA39D82}" srcOrd="0" destOrd="1" presId="urn:microsoft.com/office/officeart/2005/8/layout/vList5"/>
    <dgm:cxn modelId="{5109D5E2-2A97-4821-9994-9F6E6F233DD5}" type="presOf" srcId="{C883C28C-32FB-40BA-A383-771827009D8D}" destId="{11568510-2E5D-46BB-A4D5-60CC2F3FDB61}" srcOrd="0" destOrd="0" presId="urn:microsoft.com/office/officeart/2005/8/layout/vList5"/>
    <dgm:cxn modelId="{6BC2D8E5-7B39-4640-B224-1CB32CE31DE3}" srcId="{CEB81C20-D455-41D5-99A1-C07ABBB95CEC}" destId="{C883C28C-32FB-40BA-A383-771827009D8D}" srcOrd="0" destOrd="0" parTransId="{C396C434-0C67-4CDB-9B7F-D56DD3EF1C19}" sibTransId="{B37034DC-6DBD-4948-A26D-EB20E016F701}"/>
    <dgm:cxn modelId="{ACD7D2EA-C533-4E0F-9A9F-E2C013FFFC0C}" srcId="{BE85F7EE-F5B5-4C14-8E92-27ACB7DB7277}" destId="{8F2B27A6-1B80-43EC-9DFE-586263FDC7E0}" srcOrd="1" destOrd="0" parTransId="{3F2C4E1C-03CA-4240-93D0-A815CB3DE683}" sibTransId="{779974FA-6BE4-43FC-AE20-02EB9B3105A4}"/>
    <dgm:cxn modelId="{39553FC0-DA72-459A-8120-6D8D32A038B1}" type="presParOf" srcId="{6D83B619-C09F-45F2-B638-31039D011A00}" destId="{EBE02867-EA77-495A-ACB4-725BD05E2CCF}" srcOrd="0" destOrd="0" presId="urn:microsoft.com/office/officeart/2005/8/layout/vList5"/>
    <dgm:cxn modelId="{E14A15FB-CE58-40CA-AE22-1B3152F372A3}" type="presParOf" srcId="{EBE02867-EA77-495A-ACB4-725BD05E2CCF}" destId="{08A05281-7C7B-4111-B533-68DBCAD0EEC4}" srcOrd="0" destOrd="0" presId="urn:microsoft.com/office/officeart/2005/8/layout/vList5"/>
    <dgm:cxn modelId="{A7A88406-EAD1-4F29-B112-418849BF823B}" type="presParOf" srcId="{EBE02867-EA77-495A-ACB4-725BD05E2CCF}" destId="{11568510-2E5D-46BB-A4D5-60CC2F3FDB61}" srcOrd="1" destOrd="0" presId="urn:microsoft.com/office/officeart/2005/8/layout/vList5"/>
    <dgm:cxn modelId="{96E46B18-D65B-4256-A74A-67E2248F1B45}" type="presParOf" srcId="{6D83B619-C09F-45F2-B638-31039D011A00}" destId="{638520B2-B78A-4A2B-B5C2-68A4ED0559DA}" srcOrd="1" destOrd="0" presId="urn:microsoft.com/office/officeart/2005/8/layout/vList5"/>
    <dgm:cxn modelId="{DD056A13-031F-44A4-87BB-36CAACED514C}" type="presParOf" srcId="{6D83B619-C09F-45F2-B638-31039D011A00}" destId="{A440EDE0-F572-4858-8576-C9B9C9F61538}" srcOrd="2" destOrd="0" presId="urn:microsoft.com/office/officeart/2005/8/layout/vList5"/>
    <dgm:cxn modelId="{6C07BF75-1140-442E-92A6-22B1EA5CF318}" type="presParOf" srcId="{A440EDE0-F572-4858-8576-C9B9C9F61538}" destId="{D5DF7B66-723F-4709-B10F-42C8CE7F7EDC}" srcOrd="0" destOrd="0" presId="urn:microsoft.com/office/officeart/2005/8/layout/vList5"/>
    <dgm:cxn modelId="{9A22C39F-670B-479A-B8C3-E6F201C33792}" type="presParOf" srcId="{A440EDE0-F572-4858-8576-C9B9C9F61538}" destId="{79265BB8-DF29-4934-BD7B-8ED0CAA39D82}" srcOrd="1" destOrd="0" presId="urn:microsoft.com/office/officeart/2005/8/layout/vList5"/>
    <dgm:cxn modelId="{10A90BAE-E7F2-48CA-82C4-BDBCCDB2D7C9}" type="presParOf" srcId="{6D83B619-C09F-45F2-B638-31039D011A00}" destId="{D609631A-F18F-45AA-99EF-DED8A82B8EB9}" srcOrd="3" destOrd="0" presId="urn:microsoft.com/office/officeart/2005/8/layout/vList5"/>
    <dgm:cxn modelId="{C965ECEF-11D1-45A4-B06C-2EE4A66E355A}" type="presParOf" srcId="{6D83B619-C09F-45F2-B638-31039D011A00}" destId="{D1E9356A-64C7-44F4-B96C-937FFCE135DC}" srcOrd="4" destOrd="0" presId="urn:microsoft.com/office/officeart/2005/8/layout/vList5"/>
    <dgm:cxn modelId="{CB075CB4-6976-43CF-A03B-CB9D1D62FA0A}" type="presParOf" srcId="{D1E9356A-64C7-44F4-B96C-937FFCE135DC}" destId="{F1C1E0E8-1809-4241-B06D-433E9D1AC190}" srcOrd="0" destOrd="0" presId="urn:microsoft.com/office/officeart/2005/8/layout/vList5"/>
    <dgm:cxn modelId="{B564C4BD-2E7A-4EAE-9471-D3DED7168686}" type="presParOf" srcId="{D1E9356A-64C7-44F4-B96C-937FFCE135DC}" destId="{883C3AA1-82CC-4018-8EFC-E55C1ABC25A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1B2925-F427-46D2-A278-B6448B213762}"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AFC14683-4811-462D-BC2C-907EFA644FC7}">
      <dgm:prSet custT="1"/>
      <dgm:spPr/>
      <dgm:t>
        <a:bodyPr/>
        <a:lstStyle/>
        <a:p>
          <a:r>
            <a:rPr lang="en-US" sz="1200" b="1" dirty="0">
              <a:solidFill>
                <a:srgbClr val="FFC000"/>
              </a:solidFill>
            </a:rPr>
            <a:t>S</a:t>
          </a:r>
          <a:r>
            <a:rPr lang="en-US" sz="1200" dirty="0"/>
            <a:t> ≥ </a:t>
          </a:r>
          <a:r>
            <a:rPr lang="en-US" sz="1200" b="1" u="sng" dirty="0"/>
            <a:t>S</a:t>
          </a:r>
          <a:r>
            <a:rPr lang="en-US" sz="1200" dirty="0"/>
            <a:t>ixty percent (60%) clonal marrow PCs</a:t>
          </a:r>
        </a:p>
      </dgm:t>
    </dgm:pt>
    <dgm:pt modelId="{480C252E-D36A-463B-8E66-AAED659FDBC4}" type="parTrans" cxnId="{8FF6E159-D732-4808-89FA-8EBE20B52915}">
      <dgm:prSet/>
      <dgm:spPr/>
      <dgm:t>
        <a:bodyPr/>
        <a:lstStyle/>
        <a:p>
          <a:endParaRPr lang="en-US" sz="1200"/>
        </a:p>
      </dgm:t>
    </dgm:pt>
    <dgm:pt modelId="{B90445C7-30CD-4E21-AB14-0F8D2932D6B0}" type="sibTrans" cxnId="{8FF6E159-D732-4808-89FA-8EBE20B52915}">
      <dgm:prSet/>
      <dgm:spPr/>
      <dgm:t>
        <a:bodyPr/>
        <a:lstStyle/>
        <a:p>
          <a:endParaRPr lang="en-US" sz="1200"/>
        </a:p>
      </dgm:t>
    </dgm:pt>
    <dgm:pt modelId="{EA90E469-E9BC-45E0-95F2-A660FC636ADA}">
      <dgm:prSet custT="1"/>
      <dgm:spPr/>
      <dgm:t>
        <a:bodyPr/>
        <a:lstStyle/>
        <a:p>
          <a:r>
            <a:rPr lang="en-US" sz="1200" b="1" dirty="0">
              <a:solidFill>
                <a:srgbClr val="FFC000"/>
              </a:solidFill>
            </a:rPr>
            <a:t>Li</a:t>
          </a:r>
          <a:r>
            <a:rPr lang="en-US" sz="1200" dirty="0"/>
            <a:t> Serum free </a:t>
          </a:r>
          <a:r>
            <a:rPr lang="en-US" sz="1200" b="1" u="sng" dirty="0"/>
            <a:t>li</a:t>
          </a:r>
          <a:r>
            <a:rPr lang="en-US" sz="1200" dirty="0"/>
            <a:t>ght chain ratio ≥ 100</a:t>
          </a:r>
        </a:p>
      </dgm:t>
    </dgm:pt>
    <dgm:pt modelId="{B0E7FA0C-390F-4313-A3F1-CE0B13F0A78D}" type="parTrans" cxnId="{94D807A8-D09E-43E3-B837-24D465FD984C}">
      <dgm:prSet/>
      <dgm:spPr/>
      <dgm:t>
        <a:bodyPr/>
        <a:lstStyle/>
        <a:p>
          <a:endParaRPr lang="en-US" sz="1200"/>
        </a:p>
      </dgm:t>
    </dgm:pt>
    <dgm:pt modelId="{B6CCEB11-F2B4-4F17-9A58-0ECC11EF8068}" type="sibTrans" cxnId="{94D807A8-D09E-43E3-B837-24D465FD984C}">
      <dgm:prSet/>
      <dgm:spPr/>
      <dgm:t>
        <a:bodyPr/>
        <a:lstStyle/>
        <a:p>
          <a:endParaRPr lang="en-US" sz="1200"/>
        </a:p>
      </dgm:t>
    </dgm:pt>
    <dgm:pt modelId="{4AE7199C-069A-435E-8544-34F1B64CDF71}">
      <dgm:prSet custT="1"/>
      <dgm:spPr/>
      <dgm:t>
        <a:bodyPr/>
        <a:lstStyle/>
        <a:p>
          <a:r>
            <a:rPr lang="en-US" sz="1200" b="1" dirty="0">
              <a:solidFill>
                <a:srgbClr val="FFC000"/>
              </a:solidFill>
            </a:rPr>
            <a:t>M</a:t>
          </a:r>
          <a:r>
            <a:rPr lang="en-US" sz="1200" dirty="0"/>
            <a:t> &gt; 1 focal lesion detected by </a:t>
          </a:r>
          <a:r>
            <a:rPr lang="en-US" sz="1200" b="1" u="sng" dirty="0"/>
            <a:t>M</a:t>
          </a:r>
          <a:r>
            <a:rPr lang="en-US" sz="1200" dirty="0"/>
            <a:t>RI studies</a:t>
          </a:r>
        </a:p>
      </dgm:t>
    </dgm:pt>
    <dgm:pt modelId="{EB9BA292-E056-4362-8C5B-8C48959C5D04}" type="parTrans" cxnId="{7D895E14-2A90-4264-9A88-57B46D1CE7FE}">
      <dgm:prSet/>
      <dgm:spPr/>
      <dgm:t>
        <a:bodyPr/>
        <a:lstStyle/>
        <a:p>
          <a:endParaRPr lang="en-US" sz="1200"/>
        </a:p>
      </dgm:t>
    </dgm:pt>
    <dgm:pt modelId="{648BFB5D-B5FE-4787-A338-31781F66A738}" type="sibTrans" cxnId="{7D895E14-2A90-4264-9A88-57B46D1CE7FE}">
      <dgm:prSet/>
      <dgm:spPr/>
      <dgm:t>
        <a:bodyPr/>
        <a:lstStyle/>
        <a:p>
          <a:endParaRPr lang="en-US" sz="1200"/>
        </a:p>
      </dgm:t>
    </dgm:pt>
    <dgm:pt modelId="{CD4E7135-0ED0-474C-BEE8-9BF039CA6EFE}" type="pres">
      <dgm:prSet presAssocID="{B61B2925-F427-46D2-A278-B6448B213762}" presName="vert0" presStyleCnt="0">
        <dgm:presLayoutVars>
          <dgm:dir/>
          <dgm:animOne val="branch"/>
          <dgm:animLvl val="lvl"/>
        </dgm:presLayoutVars>
      </dgm:prSet>
      <dgm:spPr/>
    </dgm:pt>
    <dgm:pt modelId="{F536AEC1-02E9-4065-B40A-B761CA2530D6}" type="pres">
      <dgm:prSet presAssocID="{AFC14683-4811-462D-BC2C-907EFA644FC7}" presName="thickLine" presStyleLbl="alignNode1" presStyleIdx="0" presStyleCnt="3"/>
      <dgm:spPr/>
    </dgm:pt>
    <dgm:pt modelId="{A270C7E6-30E4-461A-BDBB-029F920E92CC}" type="pres">
      <dgm:prSet presAssocID="{AFC14683-4811-462D-BC2C-907EFA644FC7}" presName="horz1" presStyleCnt="0"/>
      <dgm:spPr/>
    </dgm:pt>
    <dgm:pt modelId="{59483353-CC39-4567-AB6D-F97706850891}" type="pres">
      <dgm:prSet presAssocID="{AFC14683-4811-462D-BC2C-907EFA644FC7}" presName="tx1" presStyleLbl="revTx" presStyleIdx="0" presStyleCnt="3"/>
      <dgm:spPr/>
    </dgm:pt>
    <dgm:pt modelId="{2534A0F8-40F9-4680-94A0-ABE0A5521764}" type="pres">
      <dgm:prSet presAssocID="{AFC14683-4811-462D-BC2C-907EFA644FC7}" presName="vert1" presStyleCnt="0"/>
      <dgm:spPr/>
    </dgm:pt>
    <dgm:pt modelId="{2DF91C95-9BA6-4EF6-A96C-EADE3740DC33}" type="pres">
      <dgm:prSet presAssocID="{EA90E469-E9BC-45E0-95F2-A660FC636ADA}" presName="thickLine" presStyleLbl="alignNode1" presStyleIdx="1" presStyleCnt="3"/>
      <dgm:spPr/>
    </dgm:pt>
    <dgm:pt modelId="{095F997C-D72F-417B-926C-FAEAE3AACE1C}" type="pres">
      <dgm:prSet presAssocID="{EA90E469-E9BC-45E0-95F2-A660FC636ADA}" presName="horz1" presStyleCnt="0"/>
      <dgm:spPr/>
    </dgm:pt>
    <dgm:pt modelId="{F75AC391-5B91-4840-AF15-8EAFCBA99049}" type="pres">
      <dgm:prSet presAssocID="{EA90E469-E9BC-45E0-95F2-A660FC636ADA}" presName="tx1" presStyleLbl="revTx" presStyleIdx="1" presStyleCnt="3"/>
      <dgm:spPr/>
    </dgm:pt>
    <dgm:pt modelId="{B9961CBF-B751-4F42-AF20-A661171134E6}" type="pres">
      <dgm:prSet presAssocID="{EA90E469-E9BC-45E0-95F2-A660FC636ADA}" presName="vert1" presStyleCnt="0"/>
      <dgm:spPr/>
    </dgm:pt>
    <dgm:pt modelId="{FF4C1E2F-D373-4A48-BA74-054DFBCCA4EE}" type="pres">
      <dgm:prSet presAssocID="{4AE7199C-069A-435E-8544-34F1B64CDF71}" presName="thickLine" presStyleLbl="alignNode1" presStyleIdx="2" presStyleCnt="3"/>
      <dgm:spPr/>
    </dgm:pt>
    <dgm:pt modelId="{D93AA290-D151-4B80-B3D7-4CF30B1E2940}" type="pres">
      <dgm:prSet presAssocID="{4AE7199C-069A-435E-8544-34F1B64CDF71}" presName="horz1" presStyleCnt="0"/>
      <dgm:spPr/>
    </dgm:pt>
    <dgm:pt modelId="{09EB92A8-0861-4336-96DB-17EBEF0E8239}" type="pres">
      <dgm:prSet presAssocID="{4AE7199C-069A-435E-8544-34F1B64CDF71}" presName="tx1" presStyleLbl="revTx" presStyleIdx="2" presStyleCnt="3"/>
      <dgm:spPr/>
    </dgm:pt>
    <dgm:pt modelId="{0049C412-10CD-4645-B185-83F7C65C90B8}" type="pres">
      <dgm:prSet presAssocID="{4AE7199C-069A-435E-8544-34F1B64CDF71}" presName="vert1" presStyleCnt="0"/>
      <dgm:spPr/>
    </dgm:pt>
  </dgm:ptLst>
  <dgm:cxnLst>
    <dgm:cxn modelId="{7D895E14-2A90-4264-9A88-57B46D1CE7FE}" srcId="{B61B2925-F427-46D2-A278-B6448B213762}" destId="{4AE7199C-069A-435E-8544-34F1B64CDF71}" srcOrd="2" destOrd="0" parTransId="{EB9BA292-E056-4362-8C5B-8C48959C5D04}" sibTransId="{648BFB5D-B5FE-4787-A338-31781F66A738}"/>
    <dgm:cxn modelId="{BBAE054D-0E1A-4BEE-8B4D-B9D1D01FDAE2}" type="presOf" srcId="{EA90E469-E9BC-45E0-95F2-A660FC636ADA}" destId="{F75AC391-5B91-4840-AF15-8EAFCBA99049}" srcOrd="0" destOrd="0" presId="urn:microsoft.com/office/officeart/2008/layout/LinedList"/>
    <dgm:cxn modelId="{F19EFE56-988E-45F8-B18F-EC94F4F35D76}" type="presOf" srcId="{AFC14683-4811-462D-BC2C-907EFA644FC7}" destId="{59483353-CC39-4567-AB6D-F97706850891}" srcOrd="0" destOrd="0" presId="urn:microsoft.com/office/officeart/2008/layout/LinedList"/>
    <dgm:cxn modelId="{8FF6E159-D732-4808-89FA-8EBE20B52915}" srcId="{B61B2925-F427-46D2-A278-B6448B213762}" destId="{AFC14683-4811-462D-BC2C-907EFA644FC7}" srcOrd="0" destOrd="0" parTransId="{480C252E-D36A-463B-8E66-AAED659FDBC4}" sibTransId="{B90445C7-30CD-4E21-AB14-0F8D2932D6B0}"/>
    <dgm:cxn modelId="{94D807A8-D09E-43E3-B837-24D465FD984C}" srcId="{B61B2925-F427-46D2-A278-B6448B213762}" destId="{EA90E469-E9BC-45E0-95F2-A660FC636ADA}" srcOrd="1" destOrd="0" parTransId="{B0E7FA0C-390F-4313-A3F1-CE0B13F0A78D}" sibTransId="{B6CCEB11-F2B4-4F17-9A58-0ECC11EF8068}"/>
    <dgm:cxn modelId="{2AE908DE-DEA9-4EA4-82F4-EF6CE65B995A}" type="presOf" srcId="{B61B2925-F427-46D2-A278-B6448B213762}" destId="{CD4E7135-0ED0-474C-BEE8-9BF039CA6EFE}" srcOrd="0" destOrd="0" presId="urn:microsoft.com/office/officeart/2008/layout/LinedList"/>
    <dgm:cxn modelId="{32DCD3EA-2962-438E-A758-34F34CB99518}" type="presOf" srcId="{4AE7199C-069A-435E-8544-34F1B64CDF71}" destId="{09EB92A8-0861-4336-96DB-17EBEF0E8239}" srcOrd="0" destOrd="0" presId="urn:microsoft.com/office/officeart/2008/layout/LinedList"/>
    <dgm:cxn modelId="{DC9C4BA7-3462-4FCF-B9F7-2BDCACECF3C6}" type="presParOf" srcId="{CD4E7135-0ED0-474C-BEE8-9BF039CA6EFE}" destId="{F536AEC1-02E9-4065-B40A-B761CA2530D6}" srcOrd="0" destOrd="0" presId="urn:microsoft.com/office/officeart/2008/layout/LinedList"/>
    <dgm:cxn modelId="{BE070EB4-296A-4128-9DC9-6B049086A38D}" type="presParOf" srcId="{CD4E7135-0ED0-474C-BEE8-9BF039CA6EFE}" destId="{A270C7E6-30E4-461A-BDBB-029F920E92CC}" srcOrd="1" destOrd="0" presId="urn:microsoft.com/office/officeart/2008/layout/LinedList"/>
    <dgm:cxn modelId="{CFB8562E-2BFC-4667-9CF1-CE92C4DE06F8}" type="presParOf" srcId="{A270C7E6-30E4-461A-BDBB-029F920E92CC}" destId="{59483353-CC39-4567-AB6D-F97706850891}" srcOrd="0" destOrd="0" presId="urn:microsoft.com/office/officeart/2008/layout/LinedList"/>
    <dgm:cxn modelId="{F075CFCE-9887-40F1-ACE4-CAB64E08D416}" type="presParOf" srcId="{A270C7E6-30E4-461A-BDBB-029F920E92CC}" destId="{2534A0F8-40F9-4680-94A0-ABE0A5521764}" srcOrd="1" destOrd="0" presId="urn:microsoft.com/office/officeart/2008/layout/LinedList"/>
    <dgm:cxn modelId="{825BACE2-C196-459E-B532-2D9F3D9FEA2B}" type="presParOf" srcId="{CD4E7135-0ED0-474C-BEE8-9BF039CA6EFE}" destId="{2DF91C95-9BA6-4EF6-A96C-EADE3740DC33}" srcOrd="2" destOrd="0" presId="urn:microsoft.com/office/officeart/2008/layout/LinedList"/>
    <dgm:cxn modelId="{C59BF3D0-997F-47B7-AF25-7CB31F1299CB}" type="presParOf" srcId="{CD4E7135-0ED0-474C-BEE8-9BF039CA6EFE}" destId="{095F997C-D72F-417B-926C-FAEAE3AACE1C}" srcOrd="3" destOrd="0" presId="urn:microsoft.com/office/officeart/2008/layout/LinedList"/>
    <dgm:cxn modelId="{0E15444B-54C8-48E5-8A54-67F58AFA6135}" type="presParOf" srcId="{095F997C-D72F-417B-926C-FAEAE3AACE1C}" destId="{F75AC391-5B91-4840-AF15-8EAFCBA99049}" srcOrd="0" destOrd="0" presId="urn:microsoft.com/office/officeart/2008/layout/LinedList"/>
    <dgm:cxn modelId="{DBE64153-F792-4441-888F-BFE870FF8E51}" type="presParOf" srcId="{095F997C-D72F-417B-926C-FAEAE3AACE1C}" destId="{B9961CBF-B751-4F42-AF20-A661171134E6}" srcOrd="1" destOrd="0" presId="urn:microsoft.com/office/officeart/2008/layout/LinedList"/>
    <dgm:cxn modelId="{4F1E4FD3-D2FC-4ADD-A342-0F31BD4EF461}" type="presParOf" srcId="{CD4E7135-0ED0-474C-BEE8-9BF039CA6EFE}" destId="{FF4C1E2F-D373-4A48-BA74-054DFBCCA4EE}" srcOrd="4" destOrd="0" presId="urn:microsoft.com/office/officeart/2008/layout/LinedList"/>
    <dgm:cxn modelId="{7F5E0E69-967B-4D07-B566-3CC43F748BE3}" type="presParOf" srcId="{CD4E7135-0ED0-474C-BEE8-9BF039CA6EFE}" destId="{D93AA290-D151-4B80-B3D7-4CF30B1E2940}" srcOrd="5" destOrd="0" presId="urn:microsoft.com/office/officeart/2008/layout/LinedList"/>
    <dgm:cxn modelId="{7027E99F-8401-40FF-8FA6-19BE1D1A0455}" type="presParOf" srcId="{D93AA290-D151-4B80-B3D7-4CF30B1E2940}" destId="{09EB92A8-0861-4336-96DB-17EBEF0E8239}" srcOrd="0" destOrd="0" presId="urn:microsoft.com/office/officeart/2008/layout/LinedList"/>
    <dgm:cxn modelId="{26A04C3F-8712-4579-8269-483A217A46D0}" type="presParOf" srcId="{D93AA290-D151-4B80-B3D7-4CF30B1E2940}" destId="{0049C412-10CD-4645-B185-83F7C65C90B8}"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68DF92-8745-4306-9105-15969A97CF78}"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8DDC29F3-C74A-4044-8DA7-673734FB40CA}">
      <dgm:prSet custT="1"/>
      <dgm:spPr/>
      <dgm:t>
        <a:bodyPr/>
        <a:lstStyle/>
        <a:p>
          <a:r>
            <a:rPr lang="en-US" sz="1200" b="1" dirty="0"/>
            <a:t>C</a:t>
          </a:r>
          <a:r>
            <a:rPr lang="en-US" sz="1200" dirty="0"/>
            <a:t>alcium elevation (&gt; 11 or &gt; 1 mg/dL above ULN)</a:t>
          </a:r>
        </a:p>
      </dgm:t>
    </dgm:pt>
    <dgm:pt modelId="{0CD52D73-9A97-4361-AB75-B43E894DE226}" type="parTrans" cxnId="{3174AEF7-3965-4E00-96E5-A4B463E2BEB7}">
      <dgm:prSet/>
      <dgm:spPr/>
      <dgm:t>
        <a:bodyPr/>
        <a:lstStyle/>
        <a:p>
          <a:endParaRPr lang="en-US" sz="1200"/>
        </a:p>
      </dgm:t>
    </dgm:pt>
    <dgm:pt modelId="{90B4CCC3-8126-4C64-8751-74628173B03F}" type="sibTrans" cxnId="{3174AEF7-3965-4E00-96E5-A4B463E2BEB7}">
      <dgm:prSet/>
      <dgm:spPr/>
      <dgm:t>
        <a:bodyPr/>
        <a:lstStyle/>
        <a:p>
          <a:endParaRPr lang="en-US" sz="1200"/>
        </a:p>
      </dgm:t>
    </dgm:pt>
    <dgm:pt modelId="{5B9F8D7F-7C53-452F-802C-45BAAF17C361}">
      <dgm:prSet custT="1"/>
      <dgm:spPr/>
      <dgm:t>
        <a:bodyPr/>
        <a:lstStyle/>
        <a:p>
          <a:r>
            <a:rPr lang="en-US" sz="1200" b="1" dirty="0"/>
            <a:t>R</a:t>
          </a:r>
          <a:r>
            <a:rPr lang="en-US" sz="1200" dirty="0"/>
            <a:t>enal insufficiency (</a:t>
          </a:r>
          <a:r>
            <a:rPr lang="en-US" sz="1200" dirty="0" err="1"/>
            <a:t>CrCl</a:t>
          </a:r>
          <a:r>
            <a:rPr lang="en-US" sz="1200" dirty="0"/>
            <a:t> &lt; 40 mL/min or </a:t>
          </a:r>
          <a:r>
            <a:rPr lang="en-US" sz="1200" dirty="0" err="1"/>
            <a:t>sCr</a:t>
          </a:r>
          <a:r>
            <a:rPr lang="en-US" sz="1200" dirty="0"/>
            <a:t> &gt; 2mg/dL)</a:t>
          </a:r>
        </a:p>
      </dgm:t>
    </dgm:pt>
    <dgm:pt modelId="{E9810534-C5FC-4DD6-A701-582A4F539F27}" type="parTrans" cxnId="{75D10B1C-0B39-45B7-82FC-2DEBCD0B288C}">
      <dgm:prSet/>
      <dgm:spPr/>
      <dgm:t>
        <a:bodyPr/>
        <a:lstStyle/>
        <a:p>
          <a:endParaRPr lang="en-US" sz="1200"/>
        </a:p>
      </dgm:t>
    </dgm:pt>
    <dgm:pt modelId="{8DE52504-CC05-4F8E-911F-998B26D46B48}" type="sibTrans" cxnId="{75D10B1C-0B39-45B7-82FC-2DEBCD0B288C}">
      <dgm:prSet/>
      <dgm:spPr/>
      <dgm:t>
        <a:bodyPr/>
        <a:lstStyle/>
        <a:p>
          <a:endParaRPr lang="en-US" sz="1200"/>
        </a:p>
      </dgm:t>
    </dgm:pt>
    <dgm:pt modelId="{1294AC8E-8253-4E47-98AC-689B0A93E067}">
      <dgm:prSet custT="1"/>
      <dgm:spPr/>
      <dgm:t>
        <a:bodyPr/>
        <a:lstStyle/>
        <a:p>
          <a:r>
            <a:rPr lang="en-US" sz="1200" b="1" dirty="0"/>
            <a:t>A</a:t>
          </a:r>
          <a:r>
            <a:rPr lang="en-US" sz="1200" dirty="0"/>
            <a:t>nemia (Hb &lt; 10 or &gt; 2g/dL below the LLN)</a:t>
          </a:r>
        </a:p>
      </dgm:t>
    </dgm:pt>
    <dgm:pt modelId="{9CBCE2AB-201E-4F11-9CF1-91593934F5BB}" type="parTrans" cxnId="{49FEE5D3-F442-4852-B8E4-1C3CE0664897}">
      <dgm:prSet/>
      <dgm:spPr/>
      <dgm:t>
        <a:bodyPr/>
        <a:lstStyle/>
        <a:p>
          <a:endParaRPr lang="en-US" sz="1200"/>
        </a:p>
      </dgm:t>
    </dgm:pt>
    <dgm:pt modelId="{7954280A-08C6-46B4-8246-73034D67103C}" type="sibTrans" cxnId="{49FEE5D3-F442-4852-B8E4-1C3CE0664897}">
      <dgm:prSet/>
      <dgm:spPr/>
      <dgm:t>
        <a:bodyPr/>
        <a:lstStyle/>
        <a:p>
          <a:endParaRPr lang="en-US" sz="1200"/>
        </a:p>
      </dgm:t>
    </dgm:pt>
    <dgm:pt modelId="{F5B2739B-3DF1-49B5-89AB-9C8F2369C87A}">
      <dgm:prSet custT="1"/>
      <dgm:spPr/>
      <dgm:t>
        <a:bodyPr/>
        <a:lstStyle/>
        <a:p>
          <a:r>
            <a:rPr lang="en-US" sz="1200" b="1" dirty="0"/>
            <a:t>B</a:t>
          </a:r>
          <a:r>
            <a:rPr lang="en-US" sz="1200" dirty="0"/>
            <a:t>one disease (≥ 1 lytic lesions on skeletal survey, CT, or PET/CT)</a:t>
          </a:r>
        </a:p>
      </dgm:t>
    </dgm:pt>
    <dgm:pt modelId="{8971A39B-431D-4D27-BF4F-0922F92C4826}" type="parTrans" cxnId="{EA6A9579-44C4-431B-8BF8-146BC4E60848}">
      <dgm:prSet/>
      <dgm:spPr/>
      <dgm:t>
        <a:bodyPr/>
        <a:lstStyle/>
        <a:p>
          <a:endParaRPr lang="en-US" sz="1200"/>
        </a:p>
      </dgm:t>
    </dgm:pt>
    <dgm:pt modelId="{EC16D530-F365-43BF-B117-923FDCECB76E}" type="sibTrans" cxnId="{EA6A9579-44C4-431B-8BF8-146BC4E60848}">
      <dgm:prSet/>
      <dgm:spPr/>
      <dgm:t>
        <a:bodyPr/>
        <a:lstStyle/>
        <a:p>
          <a:endParaRPr lang="en-US" sz="1200"/>
        </a:p>
      </dgm:t>
    </dgm:pt>
    <dgm:pt modelId="{D2DF8C43-DD32-420F-8033-79129768D8F7}" type="pres">
      <dgm:prSet presAssocID="{FC68DF92-8745-4306-9105-15969A97CF78}" presName="vert0" presStyleCnt="0">
        <dgm:presLayoutVars>
          <dgm:dir/>
          <dgm:animOne val="branch"/>
          <dgm:animLvl val="lvl"/>
        </dgm:presLayoutVars>
      </dgm:prSet>
      <dgm:spPr/>
    </dgm:pt>
    <dgm:pt modelId="{DE0991B9-A836-4A6F-B561-DCA288392ED9}" type="pres">
      <dgm:prSet presAssocID="{8DDC29F3-C74A-4044-8DA7-673734FB40CA}" presName="thickLine" presStyleLbl="alignNode1" presStyleIdx="0" presStyleCnt="4"/>
      <dgm:spPr/>
    </dgm:pt>
    <dgm:pt modelId="{439BFA6E-B2C7-440F-8288-96A3CBBCC19F}" type="pres">
      <dgm:prSet presAssocID="{8DDC29F3-C74A-4044-8DA7-673734FB40CA}" presName="horz1" presStyleCnt="0"/>
      <dgm:spPr/>
    </dgm:pt>
    <dgm:pt modelId="{7C1973C0-892E-4CF2-8012-30702FDED40E}" type="pres">
      <dgm:prSet presAssocID="{8DDC29F3-C74A-4044-8DA7-673734FB40CA}" presName="tx1" presStyleLbl="revTx" presStyleIdx="0" presStyleCnt="4"/>
      <dgm:spPr/>
    </dgm:pt>
    <dgm:pt modelId="{275B5579-1201-4AFD-99E3-B163FACF2FA8}" type="pres">
      <dgm:prSet presAssocID="{8DDC29F3-C74A-4044-8DA7-673734FB40CA}" presName="vert1" presStyleCnt="0"/>
      <dgm:spPr/>
    </dgm:pt>
    <dgm:pt modelId="{F65F7F24-D3BF-4ED4-AC40-9BE08750DA15}" type="pres">
      <dgm:prSet presAssocID="{5B9F8D7F-7C53-452F-802C-45BAAF17C361}" presName="thickLine" presStyleLbl="alignNode1" presStyleIdx="1" presStyleCnt="4"/>
      <dgm:spPr/>
    </dgm:pt>
    <dgm:pt modelId="{C191A871-D361-4142-8269-0CA513D69A9F}" type="pres">
      <dgm:prSet presAssocID="{5B9F8D7F-7C53-452F-802C-45BAAF17C361}" presName="horz1" presStyleCnt="0"/>
      <dgm:spPr/>
    </dgm:pt>
    <dgm:pt modelId="{C17860AF-F374-457F-BC4A-61A95A7A6CEA}" type="pres">
      <dgm:prSet presAssocID="{5B9F8D7F-7C53-452F-802C-45BAAF17C361}" presName="tx1" presStyleLbl="revTx" presStyleIdx="1" presStyleCnt="4"/>
      <dgm:spPr/>
    </dgm:pt>
    <dgm:pt modelId="{C7D17ED3-6001-4950-B326-11DBC086E15B}" type="pres">
      <dgm:prSet presAssocID="{5B9F8D7F-7C53-452F-802C-45BAAF17C361}" presName="vert1" presStyleCnt="0"/>
      <dgm:spPr/>
    </dgm:pt>
    <dgm:pt modelId="{F8CDE43E-2D65-4B70-BB66-36D1871116C5}" type="pres">
      <dgm:prSet presAssocID="{1294AC8E-8253-4E47-98AC-689B0A93E067}" presName="thickLine" presStyleLbl="alignNode1" presStyleIdx="2" presStyleCnt="4"/>
      <dgm:spPr/>
    </dgm:pt>
    <dgm:pt modelId="{87F972F5-D8EA-4B69-A19C-9C5386D98DA1}" type="pres">
      <dgm:prSet presAssocID="{1294AC8E-8253-4E47-98AC-689B0A93E067}" presName="horz1" presStyleCnt="0"/>
      <dgm:spPr/>
    </dgm:pt>
    <dgm:pt modelId="{C7A70DED-E96F-4179-B980-35AE4E4699EC}" type="pres">
      <dgm:prSet presAssocID="{1294AC8E-8253-4E47-98AC-689B0A93E067}" presName="tx1" presStyleLbl="revTx" presStyleIdx="2" presStyleCnt="4"/>
      <dgm:spPr/>
    </dgm:pt>
    <dgm:pt modelId="{8675BC4F-AE6D-4F87-9824-EFB3A5A62141}" type="pres">
      <dgm:prSet presAssocID="{1294AC8E-8253-4E47-98AC-689B0A93E067}" presName="vert1" presStyleCnt="0"/>
      <dgm:spPr/>
    </dgm:pt>
    <dgm:pt modelId="{0A6AB85D-4940-43E9-8ACF-FCD3972DD3B9}" type="pres">
      <dgm:prSet presAssocID="{F5B2739B-3DF1-49B5-89AB-9C8F2369C87A}" presName="thickLine" presStyleLbl="alignNode1" presStyleIdx="3" presStyleCnt="4"/>
      <dgm:spPr/>
    </dgm:pt>
    <dgm:pt modelId="{E1FA6019-F5BB-4515-BEB9-E2F0ECA49CD1}" type="pres">
      <dgm:prSet presAssocID="{F5B2739B-3DF1-49B5-89AB-9C8F2369C87A}" presName="horz1" presStyleCnt="0"/>
      <dgm:spPr/>
    </dgm:pt>
    <dgm:pt modelId="{81964202-80EB-487A-B1D5-774BEC035B32}" type="pres">
      <dgm:prSet presAssocID="{F5B2739B-3DF1-49B5-89AB-9C8F2369C87A}" presName="tx1" presStyleLbl="revTx" presStyleIdx="3" presStyleCnt="4"/>
      <dgm:spPr/>
    </dgm:pt>
    <dgm:pt modelId="{B30F5F37-056D-42C0-BEDA-F1BD57E1FB55}" type="pres">
      <dgm:prSet presAssocID="{F5B2739B-3DF1-49B5-89AB-9C8F2369C87A}" presName="vert1" presStyleCnt="0"/>
      <dgm:spPr/>
    </dgm:pt>
  </dgm:ptLst>
  <dgm:cxnLst>
    <dgm:cxn modelId="{0455590B-0E6B-4793-A4EA-6F2474EE4AB6}" type="presOf" srcId="{1294AC8E-8253-4E47-98AC-689B0A93E067}" destId="{C7A70DED-E96F-4179-B980-35AE4E4699EC}" srcOrd="0" destOrd="0" presId="urn:microsoft.com/office/officeart/2008/layout/LinedList"/>
    <dgm:cxn modelId="{75D10B1C-0B39-45B7-82FC-2DEBCD0B288C}" srcId="{FC68DF92-8745-4306-9105-15969A97CF78}" destId="{5B9F8D7F-7C53-452F-802C-45BAAF17C361}" srcOrd="1" destOrd="0" parTransId="{E9810534-C5FC-4DD6-A701-582A4F539F27}" sibTransId="{8DE52504-CC05-4F8E-911F-998B26D46B48}"/>
    <dgm:cxn modelId="{79C4DA24-9920-4050-9387-3FFD667B8B51}" type="presOf" srcId="{5B9F8D7F-7C53-452F-802C-45BAAF17C361}" destId="{C17860AF-F374-457F-BC4A-61A95A7A6CEA}" srcOrd="0" destOrd="0" presId="urn:microsoft.com/office/officeart/2008/layout/LinedList"/>
    <dgm:cxn modelId="{8855AE3F-79CE-4607-B3C9-0F2E20312B39}" type="presOf" srcId="{F5B2739B-3DF1-49B5-89AB-9C8F2369C87A}" destId="{81964202-80EB-487A-B1D5-774BEC035B32}" srcOrd="0" destOrd="0" presId="urn:microsoft.com/office/officeart/2008/layout/LinedList"/>
    <dgm:cxn modelId="{EA6A9579-44C4-431B-8BF8-146BC4E60848}" srcId="{FC68DF92-8745-4306-9105-15969A97CF78}" destId="{F5B2739B-3DF1-49B5-89AB-9C8F2369C87A}" srcOrd="3" destOrd="0" parTransId="{8971A39B-431D-4D27-BF4F-0922F92C4826}" sibTransId="{EC16D530-F365-43BF-B117-923FDCECB76E}"/>
    <dgm:cxn modelId="{5396A085-AD36-47C0-B4AC-AB2382070CD9}" type="presOf" srcId="{FC68DF92-8745-4306-9105-15969A97CF78}" destId="{D2DF8C43-DD32-420F-8033-79129768D8F7}" srcOrd="0" destOrd="0" presId="urn:microsoft.com/office/officeart/2008/layout/LinedList"/>
    <dgm:cxn modelId="{3FC3449B-D162-4954-A876-B9569FFBF1D6}" type="presOf" srcId="{8DDC29F3-C74A-4044-8DA7-673734FB40CA}" destId="{7C1973C0-892E-4CF2-8012-30702FDED40E}" srcOrd="0" destOrd="0" presId="urn:microsoft.com/office/officeart/2008/layout/LinedList"/>
    <dgm:cxn modelId="{49FEE5D3-F442-4852-B8E4-1C3CE0664897}" srcId="{FC68DF92-8745-4306-9105-15969A97CF78}" destId="{1294AC8E-8253-4E47-98AC-689B0A93E067}" srcOrd="2" destOrd="0" parTransId="{9CBCE2AB-201E-4F11-9CF1-91593934F5BB}" sibTransId="{7954280A-08C6-46B4-8246-73034D67103C}"/>
    <dgm:cxn modelId="{3174AEF7-3965-4E00-96E5-A4B463E2BEB7}" srcId="{FC68DF92-8745-4306-9105-15969A97CF78}" destId="{8DDC29F3-C74A-4044-8DA7-673734FB40CA}" srcOrd="0" destOrd="0" parTransId="{0CD52D73-9A97-4361-AB75-B43E894DE226}" sibTransId="{90B4CCC3-8126-4C64-8751-74628173B03F}"/>
    <dgm:cxn modelId="{13E62A3A-FC82-45FE-8263-B7831822FFE9}" type="presParOf" srcId="{D2DF8C43-DD32-420F-8033-79129768D8F7}" destId="{DE0991B9-A836-4A6F-B561-DCA288392ED9}" srcOrd="0" destOrd="0" presId="urn:microsoft.com/office/officeart/2008/layout/LinedList"/>
    <dgm:cxn modelId="{F0668422-1AC8-4730-A978-72F2DE7F484C}" type="presParOf" srcId="{D2DF8C43-DD32-420F-8033-79129768D8F7}" destId="{439BFA6E-B2C7-440F-8288-96A3CBBCC19F}" srcOrd="1" destOrd="0" presId="urn:microsoft.com/office/officeart/2008/layout/LinedList"/>
    <dgm:cxn modelId="{EA4D1AD6-B3D8-406D-88BA-C0B8E3D64B22}" type="presParOf" srcId="{439BFA6E-B2C7-440F-8288-96A3CBBCC19F}" destId="{7C1973C0-892E-4CF2-8012-30702FDED40E}" srcOrd="0" destOrd="0" presId="urn:microsoft.com/office/officeart/2008/layout/LinedList"/>
    <dgm:cxn modelId="{AD707716-AC4D-474F-B07C-4604393C1680}" type="presParOf" srcId="{439BFA6E-B2C7-440F-8288-96A3CBBCC19F}" destId="{275B5579-1201-4AFD-99E3-B163FACF2FA8}" srcOrd="1" destOrd="0" presId="urn:microsoft.com/office/officeart/2008/layout/LinedList"/>
    <dgm:cxn modelId="{B28F31A8-71F5-470D-8952-3A0DCDB00D0C}" type="presParOf" srcId="{D2DF8C43-DD32-420F-8033-79129768D8F7}" destId="{F65F7F24-D3BF-4ED4-AC40-9BE08750DA15}" srcOrd="2" destOrd="0" presId="urn:microsoft.com/office/officeart/2008/layout/LinedList"/>
    <dgm:cxn modelId="{E5E2354F-FA30-4349-B10D-D6D929392BBF}" type="presParOf" srcId="{D2DF8C43-DD32-420F-8033-79129768D8F7}" destId="{C191A871-D361-4142-8269-0CA513D69A9F}" srcOrd="3" destOrd="0" presId="urn:microsoft.com/office/officeart/2008/layout/LinedList"/>
    <dgm:cxn modelId="{61CA2A8C-7548-47AD-8763-F3B05A7FE4FF}" type="presParOf" srcId="{C191A871-D361-4142-8269-0CA513D69A9F}" destId="{C17860AF-F374-457F-BC4A-61A95A7A6CEA}" srcOrd="0" destOrd="0" presId="urn:microsoft.com/office/officeart/2008/layout/LinedList"/>
    <dgm:cxn modelId="{80B97808-2B5C-4F91-B84D-54349887DC78}" type="presParOf" srcId="{C191A871-D361-4142-8269-0CA513D69A9F}" destId="{C7D17ED3-6001-4950-B326-11DBC086E15B}" srcOrd="1" destOrd="0" presId="urn:microsoft.com/office/officeart/2008/layout/LinedList"/>
    <dgm:cxn modelId="{6D2D3967-7167-461F-9E00-143EA68B8997}" type="presParOf" srcId="{D2DF8C43-DD32-420F-8033-79129768D8F7}" destId="{F8CDE43E-2D65-4B70-BB66-36D1871116C5}" srcOrd="4" destOrd="0" presId="urn:microsoft.com/office/officeart/2008/layout/LinedList"/>
    <dgm:cxn modelId="{30F9DB07-4949-4804-8539-EBE2A725FD29}" type="presParOf" srcId="{D2DF8C43-DD32-420F-8033-79129768D8F7}" destId="{87F972F5-D8EA-4B69-A19C-9C5386D98DA1}" srcOrd="5" destOrd="0" presId="urn:microsoft.com/office/officeart/2008/layout/LinedList"/>
    <dgm:cxn modelId="{133A170C-A298-4EB3-8228-AECF2E3E6D77}" type="presParOf" srcId="{87F972F5-D8EA-4B69-A19C-9C5386D98DA1}" destId="{C7A70DED-E96F-4179-B980-35AE4E4699EC}" srcOrd="0" destOrd="0" presId="urn:microsoft.com/office/officeart/2008/layout/LinedList"/>
    <dgm:cxn modelId="{9F555780-146C-443C-93D7-6632903E5798}" type="presParOf" srcId="{87F972F5-D8EA-4B69-A19C-9C5386D98DA1}" destId="{8675BC4F-AE6D-4F87-9824-EFB3A5A62141}" srcOrd="1" destOrd="0" presId="urn:microsoft.com/office/officeart/2008/layout/LinedList"/>
    <dgm:cxn modelId="{FAC59B5C-B055-4F7F-98B4-3A242C4373CC}" type="presParOf" srcId="{D2DF8C43-DD32-420F-8033-79129768D8F7}" destId="{0A6AB85D-4940-43E9-8ACF-FCD3972DD3B9}" srcOrd="6" destOrd="0" presId="urn:microsoft.com/office/officeart/2008/layout/LinedList"/>
    <dgm:cxn modelId="{157DF438-DC34-4A3F-B1D2-1901AD0C91B3}" type="presParOf" srcId="{D2DF8C43-DD32-420F-8033-79129768D8F7}" destId="{E1FA6019-F5BB-4515-BEB9-E2F0ECA49CD1}" srcOrd="7" destOrd="0" presId="urn:microsoft.com/office/officeart/2008/layout/LinedList"/>
    <dgm:cxn modelId="{4C28FAB3-8443-40DA-9927-3C13FCD9F397}" type="presParOf" srcId="{E1FA6019-F5BB-4515-BEB9-E2F0ECA49CD1}" destId="{81964202-80EB-487A-B1D5-774BEC035B32}" srcOrd="0" destOrd="0" presId="urn:microsoft.com/office/officeart/2008/layout/LinedList"/>
    <dgm:cxn modelId="{52354D26-1013-4B71-8C3C-67320C197229}" type="presParOf" srcId="{E1FA6019-F5BB-4515-BEB9-E2F0ECA49CD1}" destId="{B30F5F37-056D-42C0-BEDA-F1BD57E1FB55}"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DA8EEA-5B07-4A15-BDFA-452F05C70688}" type="doc">
      <dgm:prSet loTypeId="urn:microsoft.com/office/officeart/2005/8/layout/hierarchy2" loCatId="hierarchy" qsTypeId="urn:microsoft.com/office/officeart/2005/8/quickstyle/simple2" qsCatId="simple" csTypeId="urn:microsoft.com/office/officeart/2005/8/colors/accent2_2" csCatId="accent2" phldr="1"/>
      <dgm:spPr/>
      <dgm:t>
        <a:bodyPr/>
        <a:lstStyle/>
        <a:p>
          <a:endParaRPr lang="en-US"/>
        </a:p>
      </dgm:t>
    </dgm:pt>
    <dgm:pt modelId="{AF13DCFA-5BED-451C-9D4A-E555AD8DEB68}">
      <dgm:prSet custT="1"/>
      <dgm:spPr/>
      <dgm:t>
        <a:bodyPr/>
        <a:lstStyle/>
        <a:p>
          <a:r>
            <a:rPr lang="en-US" sz="1800" dirty="0"/>
            <a:t>M-spike &gt; 1.5g/dL</a:t>
          </a:r>
        </a:p>
      </dgm:t>
    </dgm:pt>
    <dgm:pt modelId="{A7FE7157-4C54-4057-8427-C3EEF8EA0BF1}" type="parTrans" cxnId="{81D44ED0-8089-41CF-85F0-6181DAB06F66}">
      <dgm:prSet/>
      <dgm:spPr/>
      <dgm:t>
        <a:bodyPr/>
        <a:lstStyle/>
        <a:p>
          <a:endParaRPr lang="en-US" sz="1800"/>
        </a:p>
      </dgm:t>
    </dgm:pt>
    <dgm:pt modelId="{B130D291-615A-429B-856F-E3D90C4F528C}" type="sibTrans" cxnId="{81D44ED0-8089-41CF-85F0-6181DAB06F66}">
      <dgm:prSet/>
      <dgm:spPr/>
      <dgm:t>
        <a:bodyPr/>
        <a:lstStyle/>
        <a:p>
          <a:endParaRPr lang="en-US" sz="1800"/>
        </a:p>
      </dgm:t>
    </dgm:pt>
    <dgm:pt modelId="{3149103A-BE10-45FE-9765-27C416040E78}">
      <dgm:prSet custT="1"/>
      <dgm:spPr/>
      <dgm:t>
        <a:bodyPr/>
        <a:lstStyle/>
        <a:p>
          <a:r>
            <a:rPr lang="en-US" sz="1800"/>
            <a:t>Non-IgG subtype</a:t>
          </a:r>
        </a:p>
      </dgm:t>
    </dgm:pt>
    <dgm:pt modelId="{88B4C141-F1CB-46E0-8E11-28968E844018}" type="parTrans" cxnId="{44E22D36-0E70-4667-9928-8C2E0C4AB010}">
      <dgm:prSet/>
      <dgm:spPr/>
      <dgm:t>
        <a:bodyPr/>
        <a:lstStyle/>
        <a:p>
          <a:endParaRPr lang="en-US" sz="1800"/>
        </a:p>
      </dgm:t>
    </dgm:pt>
    <dgm:pt modelId="{3E723FC9-029F-4B73-A47F-20B77DAEA28F}" type="sibTrans" cxnId="{44E22D36-0E70-4667-9928-8C2E0C4AB010}">
      <dgm:prSet/>
      <dgm:spPr/>
      <dgm:t>
        <a:bodyPr/>
        <a:lstStyle/>
        <a:p>
          <a:endParaRPr lang="en-US" sz="1800"/>
        </a:p>
      </dgm:t>
    </dgm:pt>
    <dgm:pt modelId="{F01B6521-DFDC-4E7D-BF50-CE51B44B584B}">
      <dgm:prSet custT="1"/>
      <dgm:spPr/>
      <dgm:t>
        <a:bodyPr/>
        <a:lstStyle/>
        <a:p>
          <a:r>
            <a:rPr lang="en-US" sz="1800" dirty="0"/>
            <a:t>Abnormal SFLC ratio</a:t>
          </a:r>
        </a:p>
      </dgm:t>
    </dgm:pt>
    <dgm:pt modelId="{200AAAC3-23D4-4D36-AA68-EAC4BD7E3D80}" type="parTrans" cxnId="{618B82F6-D9B8-44B8-B644-F64FEC8EB84E}">
      <dgm:prSet/>
      <dgm:spPr/>
      <dgm:t>
        <a:bodyPr/>
        <a:lstStyle/>
        <a:p>
          <a:endParaRPr lang="en-US" sz="1800"/>
        </a:p>
      </dgm:t>
    </dgm:pt>
    <dgm:pt modelId="{D6B1F931-81A2-4D41-9254-C6144C86B02E}" type="sibTrans" cxnId="{618B82F6-D9B8-44B8-B644-F64FEC8EB84E}">
      <dgm:prSet/>
      <dgm:spPr/>
      <dgm:t>
        <a:bodyPr/>
        <a:lstStyle/>
        <a:p>
          <a:endParaRPr lang="en-US" sz="1800"/>
        </a:p>
      </dgm:t>
    </dgm:pt>
    <dgm:pt modelId="{03CD8840-A657-4535-B71E-5C038BCD7C52}" type="pres">
      <dgm:prSet presAssocID="{6ADA8EEA-5B07-4A15-BDFA-452F05C70688}" presName="diagram" presStyleCnt="0">
        <dgm:presLayoutVars>
          <dgm:chPref val="1"/>
          <dgm:dir/>
          <dgm:animOne val="branch"/>
          <dgm:animLvl val="lvl"/>
          <dgm:resizeHandles val="exact"/>
        </dgm:presLayoutVars>
      </dgm:prSet>
      <dgm:spPr/>
    </dgm:pt>
    <dgm:pt modelId="{4140DDC6-2B18-4C7B-B3A4-E4C981A8505E}" type="pres">
      <dgm:prSet presAssocID="{AF13DCFA-5BED-451C-9D4A-E555AD8DEB68}" presName="root1" presStyleCnt="0"/>
      <dgm:spPr/>
    </dgm:pt>
    <dgm:pt modelId="{03455F4E-D548-4F78-9F51-B2F8CA7A6900}" type="pres">
      <dgm:prSet presAssocID="{AF13DCFA-5BED-451C-9D4A-E555AD8DEB68}" presName="LevelOneTextNode" presStyleLbl="node0" presStyleIdx="0" presStyleCnt="3">
        <dgm:presLayoutVars>
          <dgm:chPref val="3"/>
        </dgm:presLayoutVars>
      </dgm:prSet>
      <dgm:spPr/>
    </dgm:pt>
    <dgm:pt modelId="{8F5F08E8-1D0C-4285-9DA6-D973306F606F}" type="pres">
      <dgm:prSet presAssocID="{AF13DCFA-5BED-451C-9D4A-E555AD8DEB68}" presName="level2hierChild" presStyleCnt="0"/>
      <dgm:spPr/>
    </dgm:pt>
    <dgm:pt modelId="{EC48F60B-FA72-4BDC-A946-941D3A1438C6}" type="pres">
      <dgm:prSet presAssocID="{3149103A-BE10-45FE-9765-27C416040E78}" presName="root1" presStyleCnt="0"/>
      <dgm:spPr/>
    </dgm:pt>
    <dgm:pt modelId="{E6D95C13-CFA9-42DF-AF58-BBCDF9D7102A}" type="pres">
      <dgm:prSet presAssocID="{3149103A-BE10-45FE-9765-27C416040E78}" presName="LevelOneTextNode" presStyleLbl="node0" presStyleIdx="1" presStyleCnt="3">
        <dgm:presLayoutVars>
          <dgm:chPref val="3"/>
        </dgm:presLayoutVars>
      </dgm:prSet>
      <dgm:spPr/>
    </dgm:pt>
    <dgm:pt modelId="{B762B5C2-187C-43CA-94C4-7BD61F8ED5D7}" type="pres">
      <dgm:prSet presAssocID="{3149103A-BE10-45FE-9765-27C416040E78}" presName="level2hierChild" presStyleCnt="0"/>
      <dgm:spPr/>
    </dgm:pt>
    <dgm:pt modelId="{E9AAC07D-8C0D-48A4-84E4-1F75F058887C}" type="pres">
      <dgm:prSet presAssocID="{F01B6521-DFDC-4E7D-BF50-CE51B44B584B}" presName="root1" presStyleCnt="0"/>
      <dgm:spPr/>
    </dgm:pt>
    <dgm:pt modelId="{F0AA21D8-616D-47DC-948D-E9A91B4FFB96}" type="pres">
      <dgm:prSet presAssocID="{F01B6521-DFDC-4E7D-BF50-CE51B44B584B}" presName="LevelOneTextNode" presStyleLbl="node0" presStyleIdx="2" presStyleCnt="3">
        <dgm:presLayoutVars>
          <dgm:chPref val="3"/>
        </dgm:presLayoutVars>
      </dgm:prSet>
      <dgm:spPr/>
    </dgm:pt>
    <dgm:pt modelId="{732E4A28-2B66-4B10-B778-59EBB69C0848}" type="pres">
      <dgm:prSet presAssocID="{F01B6521-DFDC-4E7D-BF50-CE51B44B584B}" presName="level2hierChild" presStyleCnt="0"/>
      <dgm:spPr/>
    </dgm:pt>
  </dgm:ptLst>
  <dgm:cxnLst>
    <dgm:cxn modelId="{E63D1312-FBE6-42DB-A908-9D4E21B1CCD5}" type="presOf" srcId="{3149103A-BE10-45FE-9765-27C416040E78}" destId="{E6D95C13-CFA9-42DF-AF58-BBCDF9D7102A}" srcOrd="0" destOrd="0" presId="urn:microsoft.com/office/officeart/2005/8/layout/hierarchy2"/>
    <dgm:cxn modelId="{44E22D36-0E70-4667-9928-8C2E0C4AB010}" srcId="{6ADA8EEA-5B07-4A15-BDFA-452F05C70688}" destId="{3149103A-BE10-45FE-9765-27C416040E78}" srcOrd="1" destOrd="0" parTransId="{88B4C141-F1CB-46E0-8E11-28968E844018}" sibTransId="{3E723FC9-029F-4B73-A47F-20B77DAEA28F}"/>
    <dgm:cxn modelId="{CAB55B54-6811-4FB6-9B38-10C4215A9F22}" type="presOf" srcId="{AF13DCFA-5BED-451C-9D4A-E555AD8DEB68}" destId="{03455F4E-D548-4F78-9F51-B2F8CA7A6900}" srcOrd="0" destOrd="0" presId="urn:microsoft.com/office/officeart/2005/8/layout/hierarchy2"/>
    <dgm:cxn modelId="{F38FA37A-8D88-4555-B5EE-38153E2E19F3}" type="presOf" srcId="{6ADA8EEA-5B07-4A15-BDFA-452F05C70688}" destId="{03CD8840-A657-4535-B71E-5C038BCD7C52}" srcOrd="0" destOrd="0" presId="urn:microsoft.com/office/officeart/2005/8/layout/hierarchy2"/>
    <dgm:cxn modelId="{D492D9CC-3339-4281-A716-CE3006507FA6}" type="presOf" srcId="{F01B6521-DFDC-4E7D-BF50-CE51B44B584B}" destId="{F0AA21D8-616D-47DC-948D-E9A91B4FFB96}" srcOrd="0" destOrd="0" presId="urn:microsoft.com/office/officeart/2005/8/layout/hierarchy2"/>
    <dgm:cxn modelId="{81D44ED0-8089-41CF-85F0-6181DAB06F66}" srcId="{6ADA8EEA-5B07-4A15-BDFA-452F05C70688}" destId="{AF13DCFA-5BED-451C-9D4A-E555AD8DEB68}" srcOrd="0" destOrd="0" parTransId="{A7FE7157-4C54-4057-8427-C3EEF8EA0BF1}" sibTransId="{B130D291-615A-429B-856F-E3D90C4F528C}"/>
    <dgm:cxn modelId="{618B82F6-D9B8-44B8-B644-F64FEC8EB84E}" srcId="{6ADA8EEA-5B07-4A15-BDFA-452F05C70688}" destId="{F01B6521-DFDC-4E7D-BF50-CE51B44B584B}" srcOrd="2" destOrd="0" parTransId="{200AAAC3-23D4-4D36-AA68-EAC4BD7E3D80}" sibTransId="{D6B1F931-81A2-4D41-9254-C6144C86B02E}"/>
    <dgm:cxn modelId="{651AACCE-BE24-4BA5-A8BA-5B38EFB8B8E7}" type="presParOf" srcId="{03CD8840-A657-4535-B71E-5C038BCD7C52}" destId="{4140DDC6-2B18-4C7B-B3A4-E4C981A8505E}" srcOrd="0" destOrd="0" presId="urn:microsoft.com/office/officeart/2005/8/layout/hierarchy2"/>
    <dgm:cxn modelId="{47C41DE7-5BA6-445C-9BDE-06347F1165FB}" type="presParOf" srcId="{4140DDC6-2B18-4C7B-B3A4-E4C981A8505E}" destId="{03455F4E-D548-4F78-9F51-B2F8CA7A6900}" srcOrd="0" destOrd="0" presId="urn:microsoft.com/office/officeart/2005/8/layout/hierarchy2"/>
    <dgm:cxn modelId="{426431BF-A87E-4D2A-A835-ADBF28D3BA66}" type="presParOf" srcId="{4140DDC6-2B18-4C7B-B3A4-E4C981A8505E}" destId="{8F5F08E8-1D0C-4285-9DA6-D973306F606F}" srcOrd="1" destOrd="0" presId="urn:microsoft.com/office/officeart/2005/8/layout/hierarchy2"/>
    <dgm:cxn modelId="{28FA97FD-2599-4643-BB9D-7D3A38A449F6}" type="presParOf" srcId="{03CD8840-A657-4535-B71E-5C038BCD7C52}" destId="{EC48F60B-FA72-4BDC-A946-941D3A1438C6}" srcOrd="1" destOrd="0" presId="urn:microsoft.com/office/officeart/2005/8/layout/hierarchy2"/>
    <dgm:cxn modelId="{EE47AF4E-DB6F-47CA-A19F-8FA8E9CB0327}" type="presParOf" srcId="{EC48F60B-FA72-4BDC-A946-941D3A1438C6}" destId="{E6D95C13-CFA9-42DF-AF58-BBCDF9D7102A}" srcOrd="0" destOrd="0" presId="urn:microsoft.com/office/officeart/2005/8/layout/hierarchy2"/>
    <dgm:cxn modelId="{4912008C-0D1D-4129-A680-193ACD34E788}" type="presParOf" srcId="{EC48F60B-FA72-4BDC-A946-941D3A1438C6}" destId="{B762B5C2-187C-43CA-94C4-7BD61F8ED5D7}" srcOrd="1" destOrd="0" presId="urn:microsoft.com/office/officeart/2005/8/layout/hierarchy2"/>
    <dgm:cxn modelId="{BAFD7F17-FDCE-4736-8322-4DD32D0C701D}" type="presParOf" srcId="{03CD8840-A657-4535-B71E-5C038BCD7C52}" destId="{E9AAC07D-8C0D-48A4-84E4-1F75F058887C}" srcOrd="2" destOrd="0" presId="urn:microsoft.com/office/officeart/2005/8/layout/hierarchy2"/>
    <dgm:cxn modelId="{B0A515B7-39BA-40EF-BA7C-0C934EBC63D5}" type="presParOf" srcId="{E9AAC07D-8C0D-48A4-84E4-1F75F058887C}" destId="{F0AA21D8-616D-47DC-948D-E9A91B4FFB96}" srcOrd="0" destOrd="0" presId="urn:microsoft.com/office/officeart/2005/8/layout/hierarchy2"/>
    <dgm:cxn modelId="{D9944891-B6CA-46E1-A53B-ACB6B853A0E4}" type="presParOf" srcId="{E9AAC07D-8C0D-48A4-84E4-1F75F058887C}" destId="{732E4A28-2B66-4B10-B778-59EBB69C084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66B5DE-2B96-4703-84CE-B681517A4E94}" type="doc">
      <dgm:prSet loTypeId="urn:microsoft.com/office/officeart/2005/8/layout/vList5" loCatId="list" qsTypeId="urn:microsoft.com/office/officeart/2005/8/quickstyle/simple2" qsCatId="simple" csTypeId="urn:microsoft.com/office/officeart/2005/8/colors/accent6_3" csCatId="accent6" phldr="1"/>
      <dgm:spPr/>
      <dgm:t>
        <a:bodyPr/>
        <a:lstStyle/>
        <a:p>
          <a:endParaRPr lang="en-US"/>
        </a:p>
      </dgm:t>
    </dgm:pt>
    <dgm:pt modelId="{2C88F1FB-1BFC-4E5F-9693-AD5C66DBB998}">
      <dgm:prSet phldrT="[Text]"/>
      <dgm:spPr/>
      <dgm:t>
        <a:bodyPr/>
        <a:lstStyle/>
        <a:p>
          <a:r>
            <a:rPr lang="en-US" dirty="0"/>
            <a:t>Low Risk</a:t>
          </a:r>
        </a:p>
      </dgm:t>
    </dgm:pt>
    <dgm:pt modelId="{0406C014-9165-45EB-8967-5BD6F48CC88E}" type="parTrans" cxnId="{D46F0D9F-4519-4FAA-98C9-266C82A9447F}">
      <dgm:prSet/>
      <dgm:spPr/>
      <dgm:t>
        <a:bodyPr/>
        <a:lstStyle/>
        <a:p>
          <a:endParaRPr lang="en-US"/>
        </a:p>
      </dgm:t>
    </dgm:pt>
    <dgm:pt modelId="{356247D7-3C7E-4352-A5C0-3A60323F79DA}" type="sibTrans" cxnId="{D46F0D9F-4519-4FAA-98C9-266C82A9447F}">
      <dgm:prSet/>
      <dgm:spPr/>
      <dgm:t>
        <a:bodyPr/>
        <a:lstStyle/>
        <a:p>
          <a:endParaRPr lang="en-US"/>
        </a:p>
      </dgm:t>
    </dgm:pt>
    <dgm:pt modelId="{AA5C719A-1A81-448D-BB87-BBDDD411E8C5}">
      <dgm:prSet phldrT="[Text]"/>
      <dgm:spPr/>
      <dgm:t>
        <a:bodyPr/>
        <a:lstStyle/>
        <a:p>
          <a:pPr>
            <a:buFontTx/>
            <a:buNone/>
          </a:pPr>
          <a:r>
            <a:rPr lang="en-US" dirty="0"/>
            <a:t>0 risk factors </a:t>
          </a:r>
          <a:r>
            <a:rPr lang="en-US" dirty="0">
              <a:solidFill>
                <a:srgbClr val="FF0000"/>
              </a:solidFill>
            </a:rPr>
            <a:t>5%</a:t>
          </a:r>
        </a:p>
      </dgm:t>
    </dgm:pt>
    <dgm:pt modelId="{C4C49E81-0C55-4AE4-A1CD-B1D5C8980AB7}" type="parTrans" cxnId="{8732C883-7D56-496E-B5FB-CCA18F029959}">
      <dgm:prSet/>
      <dgm:spPr/>
      <dgm:t>
        <a:bodyPr/>
        <a:lstStyle/>
        <a:p>
          <a:endParaRPr lang="en-US"/>
        </a:p>
      </dgm:t>
    </dgm:pt>
    <dgm:pt modelId="{1CC1B6E4-730A-4609-B771-4ACAFFE4D831}" type="sibTrans" cxnId="{8732C883-7D56-496E-B5FB-CCA18F029959}">
      <dgm:prSet/>
      <dgm:spPr/>
      <dgm:t>
        <a:bodyPr/>
        <a:lstStyle/>
        <a:p>
          <a:endParaRPr lang="en-US"/>
        </a:p>
      </dgm:t>
    </dgm:pt>
    <dgm:pt modelId="{4E33F1D6-01AB-4C88-9D6D-87606D8174BB}">
      <dgm:prSet phldrT="[Text]"/>
      <dgm:spPr/>
      <dgm:t>
        <a:bodyPr/>
        <a:lstStyle/>
        <a:p>
          <a:r>
            <a:rPr lang="en-US" dirty="0"/>
            <a:t>Low-Intermediate Risk</a:t>
          </a:r>
        </a:p>
      </dgm:t>
    </dgm:pt>
    <dgm:pt modelId="{F4EF3A7F-DA83-4BAB-B801-B0CB9FCD703C}" type="parTrans" cxnId="{C4C02EA9-0709-4A45-8E0B-7600F5DAA5AA}">
      <dgm:prSet/>
      <dgm:spPr/>
      <dgm:t>
        <a:bodyPr/>
        <a:lstStyle/>
        <a:p>
          <a:endParaRPr lang="en-US"/>
        </a:p>
      </dgm:t>
    </dgm:pt>
    <dgm:pt modelId="{387149B4-2032-488C-9194-F47094C0FF89}" type="sibTrans" cxnId="{C4C02EA9-0709-4A45-8E0B-7600F5DAA5AA}">
      <dgm:prSet/>
      <dgm:spPr/>
      <dgm:t>
        <a:bodyPr/>
        <a:lstStyle/>
        <a:p>
          <a:endParaRPr lang="en-US"/>
        </a:p>
      </dgm:t>
    </dgm:pt>
    <dgm:pt modelId="{B8696FF0-CA65-4441-89AB-CFDAE15E5444}">
      <dgm:prSet phldrT="[Text]"/>
      <dgm:spPr/>
      <dgm:t>
        <a:bodyPr/>
        <a:lstStyle/>
        <a:p>
          <a:pPr>
            <a:buFontTx/>
            <a:buNone/>
          </a:pPr>
          <a:r>
            <a:rPr lang="en-US" dirty="0"/>
            <a:t>1 risk factor </a:t>
          </a:r>
          <a:r>
            <a:rPr lang="en-US" dirty="0">
              <a:solidFill>
                <a:srgbClr val="FF0000"/>
              </a:solidFill>
            </a:rPr>
            <a:t>21%</a:t>
          </a:r>
          <a:endParaRPr lang="en-US" dirty="0"/>
        </a:p>
      </dgm:t>
    </dgm:pt>
    <dgm:pt modelId="{8AD336EB-15F9-4EA2-8735-736E3084FD5E}" type="parTrans" cxnId="{0B4F101C-0DEE-4D27-8BA3-A1488007DEAE}">
      <dgm:prSet/>
      <dgm:spPr/>
      <dgm:t>
        <a:bodyPr/>
        <a:lstStyle/>
        <a:p>
          <a:endParaRPr lang="en-US"/>
        </a:p>
      </dgm:t>
    </dgm:pt>
    <dgm:pt modelId="{A48E2695-011A-4B30-A72A-11B6BBDCC035}" type="sibTrans" cxnId="{0B4F101C-0DEE-4D27-8BA3-A1488007DEAE}">
      <dgm:prSet/>
      <dgm:spPr/>
      <dgm:t>
        <a:bodyPr/>
        <a:lstStyle/>
        <a:p>
          <a:endParaRPr lang="en-US"/>
        </a:p>
      </dgm:t>
    </dgm:pt>
    <dgm:pt modelId="{6C20E474-EB2E-4862-9F07-A420B222633E}">
      <dgm:prSet phldrT="[Text]"/>
      <dgm:spPr/>
      <dgm:t>
        <a:bodyPr/>
        <a:lstStyle/>
        <a:p>
          <a:r>
            <a:rPr lang="en-US" dirty="0"/>
            <a:t>High-Intermediate Risk</a:t>
          </a:r>
        </a:p>
      </dgm:t>
    </dgm:pt>
    <dgm:pt modelId="{60997645-665A-4130-90D7-C159E0721034}" type="parTrans" cxnId="{4C584756-8CB6-4993-8C3C-6B2C76BD5801}">
      <dgm:prSet/>
      <dgm:spPr/>
      <dgm:t>
        <a:bodyPr/>
        <a:lstStyle/>
        <a:p>
          <a:endParaRPr lang="en-US"/>
        </a:p>
      </dgm:t>
    </dgm:pt>
    <dgm:pt modelId="{D38610C1-321C-40AE-8121-EA27F921380F}" type="sibTrans" cxnId="{4C584756-8CB6-4993-8C3C-6B2C76BD5801}">
      <dgm:prSet/>
      <dgm:spPr/>
      <dgm:t>
        <a:bodyPr/>
        <a:lstStyle/>
        <a:p>
          <a:endParaRPr lang="en-US"/>
        </a:p>
      </dgm:t>
    </dgm:pt>
    <dgm:pt modelId="{46F1864D-2E90-421F-A5D7-65E4E9AD6B87}">
      <dgm:prSet phldrT="[Text]"/>
      <dgm:spPr/>
      <dgm:t>
        <a:bodyPr/>
        <a:lstStyle/>
        <a:p>
          <a:pPr>
            <a:buFontTx/>
            <a:buNone/>
          </a:pPr>
          <a:r>
            <a:rPr lang="en-US" dirty="0"/>
            <a:t>2 risk factors </a:t>
          </a:r>
          <a:r>
            <a:rPr lang="en-US" dirty="0">
              <a:solidFill>
                <a:srgbClr val="FF0000"/>
              </a:solidFill>
            </a:rPr>
            <a:t>37%</a:t>
          </a:r>
        </a:p>
      </dgm:t>
    </dgm:pt>
    <dgm:pt modelId="{52B2E8FE-2D11-4C34-AAAB-8748041FC618}" type="parTrans" cxnId="{0CB3FB43-5B94-451C-8FD3-910A5A549C7C}">
      <dgm:prSet/>
      <dgm:spPr/>
      <dgm:t>
        <a:bodyPr/>
        <a:lstStyle/>
        <a:p>
          <a:endParaRPr lang="en-US"/>
        </a:p>
      </dgm:t>
    </dgm:pt>
    <dgm:pt modelId="{41F83D0F-DD4C-4DAF-9D3D-4E11047B446B}" type="sibTrans" cxnId="{0CB3FB43-5B94-451C-8FD3-910A5A549C7C}">
      <dgm:prSet/>
      <dgm:spPr/>
      <dgm:t>
        <a:bodyPr/>
        <a:lstStyle/>
        <a:p>
          <a:endParaRPr lang="en-US"/>
        </a:p>
      </dgm:t>
    </dgm:pt>
    <dgm:pt modelId="{3F85B5D3-BFF5-45BE-AC3D-720C588E81D7}">
      <dgm:prSet/>
      <dgm:spPr/>
      <dgm:t>
        <a:bodyPr/>
        <a:lstStyle/>
        <a:p>
          <a:r>
            <a:rPr lang="en-US" dirty="0"/>
            <a:t>High Risk</a:t>
          </a:r>
        </a:p>
      </dgm:t>
    </dgm:pt>
    <dgm:pt modelId="{13612D98-1D4A-4DC9-AF80-D378F0BBF613}" type="parTrans" cxnId="{7FA23365-A4C5-4A19-B462-0D38F23BF479}">
      <dgm:prSet/>
      <dgm:spPr/>
      <dgm:t>
        <a:bodyPr/>
        <a:lstStyle/>
        <a:p>
          <a:endParaRPr lang="en-US"/>
        </a:p>
      </dgm:t>
    </dgm:pt>
    <dgm:pt modelId="{847E116A-AF9D-411F-B24B-A57778B60FAA}" type="sibTrans" cxnId="{7FA23365-A4C5-4A19-B462-0D38F23BF479}">
      <dgm:prSet/>
      <dgm:spPr/>
      <dgm:t>
        <a:bodyPr/>
        <a:lstStyle/>
        <a:p>
          <a:endParaRPr lang="en-US"/>
        </a:p>
      </dgm:t>
    </dgm:pt>
    <dgm:pt modelId="{0C5B45C9-B3C0-41BC-90E6-4C3E54F5C30B}">
      <dgm:prSet/>
      <dgm:spPr/>
      <dgm:t>
        <a:bodyPr/>
        <a:lstStyle/>
        <a:p>
          <a:pPr>
            <a:buFontTx/>
            <a:buNone/>
          </a:pPr>
          <a:r>
            <a:rPr lang="en-US" dirty="0"/>
            <a:t>3 risk factors </a:t>
          </a:r>
          <a:r>
            <a:rPr lang="en-US" dirty="0">
              <a:solidFill>
                <a:srgbClr val="FF0000"/>
              </a:solidFill>
            </a:rPr>
            <a:t>58%</a:t>
          </a:r>
        </a:p>
      </dgm:t>
    </dgm:pt>
    <dgm:pt modelId="{6F7318A7-13A7-4F98-A76D-97B762287F84}" type="parTrans" cxnId="{C6F5DA6B-F507-4274-A7D8-50758854C801}">
      <dgm:prSet/>
      <dgm:spPr/>
      <dgm:t>
        <a:bodyPr/>
        <a:lstStyle/>
        <a:p>
          <a:endParaRPr lang="en-US"/>
        </a:p>
      </dgm:t>
    </dgm:pt>
    <dgm:pt modelId="{24DAA655-250B-4B5E-B369-3E28D914E617}" type="sibTrans" cxnId="{C6F5DA6B-F507-4274-A7D8-50758854C801}">
      <dgm:prSet/>
      <dgm:spPr/>
      <dgm:t>
        <a:bodyPr/>
        <a:lstStyle/>
        <a:p>
          <a:endParaRPr lang="en-US"/>
        </a:p>
      </dgm:t>
    </dgm:pt>
    <dgm:pt modelId="{5198562D-D60A-4D60-90A2-5BF5FF5D2A54}" type="pres">
      <dgm:prSet presAssocID="{7766B5DE-2B96-4703-84CE-B681517A4E94}" presName="Name0" presStyleCnt="0">
        <dgm:presLayoutVars>
          <dgm:dir/>
          <dgm:animLvl val="lvl"/>
          <dgm:resizeHandles val="exact"/>
        </dgm:presLayoutVars>
      </dgm:prSet>
      <dgm:spPr/>
    </dgm:pt>
    <dgm:pt modelId="{2004F67A-3FAB-40CD-B36E-F211D99ECCD7}" type="pres">
      <dgm:prSet presAssocID="{2C88F1FB-1BFC-4E5F-9693-AD5C66DBB998}" presName="linNode" presStyleCnt="0"/>
      <dgm:spPr/>
    </dgm:pt>
    <dgm:pt modelId="{815D3826-2F16-4FB1-B79C-4C94958353F0}" type="pres">
      <dgm:prSet presAssocID="{2C88F1FB-1BFC-4E5F-9693-AD5C66DBB998}" presName="parentText" presStyleLbl="node1" presStyleIdx="0" presStyleCnt="4">
        <dgm:presLayoutVars>
          <dgm:chMax val="1"/>
          <dgm:bulletEnabled val="1"/>
        </dgm:presLayoutVars>
      </dgm:prSet>
      <dgm:spPr/>
    </dgm:pt>
    <dgm:pt modelId="{960EDD23-D254-413C-90EF-D86E52605A52}" type="pres">
      <dgm:prSet presAssocID="{2C88F1FB-1BFC-4E5F-9693-AD5C66DBB998}" presName="descendantText" presStyleLbl="alignAccFollowNode1" presStyleIdx="0" presStyleCnt="4">
        <dgm:presLayoutVars>
          <dgm:bulletEnabled val="1"/>
        </dgm:presLayoutVars>
      </dgm:prSet>
      <dgm:spPr/>
    </dgm:pt>
    <dgm:pt modelId="{2D3F1A20-BAA2-4119-ABFD-5310FB79FA65}" type="pres">
      <dgm:prSet presAssocID="{356247D7-3C7E-4352-A5C0-3A60323F79DA}" presName="sp" presStyleCnt="0"/>
      <dgm:spPr/>
    </dgm:pt>
    <dgm:pt modelId="{E4945799-BCDB-43A8-92BD-DFEF580DE911}" type="pres">
      <dgm:prSet presAssocID="{4E33F1D6-01AB-4C88-9D6D-87606D8174BB}" presName="linNode" presStyleCnt="0"/>
      <dgm:spPr/>
    </dgm:pt>
    <dgm:pt modelId="{2BE21551-D95A-4877-9F3B-96500BA5D9D7}" type="pres">
      <dgm:prSet presAssocID="{4E33F1D6-01AB-4C88-9D6D-87606D8174BB}" presName="parentText" presStyleLbl="node1" presStyleIdx="1" presStyleCnt="4">
        <dgm:presLayoutVars>
          <dgm:chMax val="1"/>
          <dgm:bulletEnabled val="1"/>
        </dgm:presLayoutVars>
      </dgm:prSet>
      <dgm:spPr/>
    </dgm:pt>
    <dgm:pt modelId="{D51F1B2C-0792-419E-9A8D-BA3EC285BEBC}" type="pres">
      <dgm:prSet presAssocID="{4E33F1D6-01AB-4C88-9D6D-87606D8174BB}" presName="descendantText" presStyleLbl="alignAccFollowNode1" presStyleIdx="1" presStyleCnt="4" custLinFactNeighborY="0">
        <dgm:presLayoutVars>
          <dgm:bulletEnabled val="1"/>
        </dgm:presLayoutVars>
      </dgm:prSet>
      <dgm:spPr/>
    </dgm:pt>
    <dgm:pt modelId="{ED5C02A3-5739-467B-89B9-5376285364F9}" type="pres">
      <dgm:prSet presAssocID="{387149B4-2032-488C-9194-F47094C0FF89}" presName="sp" presStyleCnt="0"/>
      <dgm:spPr/>
    </dgm:pt>
    <dgm:pt modelId="{3F2C5527-4AE4-45A5-8E6E-7754F61C90F5}" type="pres">
      <dgm:prSet presAssocID="{6C20E474-EB2E-4862-9F07-A420B222633E}" presName="linNode" presStyleCnt="0"/>
      <dgm:spPr/>
    </dgm:pt>
    <dgm:pt modelId="{B6FCC5DF-C5A9-4F26-B52A-AC58E08B197A}" type="pres">
      <dgm:prSet presAssocID="{6C20E474-EB2E-4862-9F07-A420B222633E}" presName="parentText" presStyleLbl="node1" presStyleIdx="2" presStyleCnt="4">
        <dgm:presLayoutVars>
          <dgm:chMax val="1"/>
          <dgm:bulletEnabled val="1"/>
        </dgm:presLayoutVars>
      </dgm:prSet>
      <dgm:spPr/>
    </dgm:pt>
    <dgm:pt modelId="{B6023FF7-6BDF-41AC-A4A9-F6A5F13154AE}" type="pres">
      <dgm:prSet presAssocID="{6C20E474-EB2E-4862-9F07-A420B222633E}" presName="descendantText" presStyleLbl="alignAccFollowNode1" presStyleIdx="2" presStyleCnt="4">
        <dgm:presLayoutVars>
          <dgm:bulletEnabled val="1"/>
        </dgm:presLayoutVars>
      </dgm:prSet>
      <dgm:spPr/>
    </dgm:pt>
    <dgm:pt modelId="{E3F468F2-A47B-425F-B8EA-09A12FD9E142}" type="pres">
      <dgm:prSet presAssocID="{D38610C1-321C-40AE-8121-EA27F921380F}" presName="sp" presStyleCnt="0"/>
      <dgm:spPr/>
    </dgm:pt>
    <dgm:pt modelId="{5CE6B3E2-1FE9-4BB9-82A1-A63890ADF9FE}" type="pres">
      <dgm:prSet presAssocID="{3F85B5D3-BFF5-45BE-AC3D-720C588E81D7}" presName="linNode" presStyleCnt="0"/>
      <dgm:spPr/>
    </dgm:pt>
    <dgm:pt modelId="{7BA08A29-F584-42A5-A5E5-B4F403E64985}" type="pres">
      <dgm:prSet presAssocID="{3F85B5D3-BFF5-45BE-AC3D-720C588E81D7}" presName="parentText" presStyleLbl="node1" presStyleIdx="3" presStyleCnt="4">
        <dgm:presLayoutVars>
          <dgm:chMax val="1"/>
          <dgm:bulletEnabled val="1"/>
        </dgm:presLayoutVars>
      </dgm:prSet>
      <dgm:spPr/>
    </dgm:pt>
    <dgm:pt modelId="{0C1A1EEA-8FA9-44AF-93BC-BBA16A9C68D7}" type="pres">
      <dgm:prSet presAssocID="{3F85B5D3-BFF5-45BE-AC3D-720C588E81D7}" presName="descendantText" presStyleLbl="alignAccFollowNode1" presStyleIdx="3" presStyleCnt="4" custLinFactNeighborY="0">
        <dgm:presLayoutVars>
          <dgm:bulletEnabled val="1"/>
        </dgm:presLayoutVars>
      </dgm:prSet>
      <dgm:spPr/>
    </dgm:pt>
  </dgm:ptLst>
  <dgm:cxnLst>
    <dgm:cxn modelId="{42C2970D-B89C-43E0-832B-298769C7A04C}" type="presOf" srcId="{0C5B45C9-B3C0-41BC-90E6-4C3E54F5C30B}" destId="{0C1A1EEA-8FA9-44AF-93BC-BBA16A9C68D7}" srcOrd="0" destOrd="0" presId="urn:microsoft.com/office/officeart/2005/8/layout/vList5"/>
    <dgm:cxn modelId="{0B4F101C-0DEE-4D27-8BA3-A1488007DEAE}" srcId="{4E33F1D6-01AB-4C88-9D6D-87606D8174BB}" destId="{B8696FF0-CA65-4441-89AB-CFDAE15E5444}" srcOrd="0" destOrd="0" parTransId="{8AD336EB-15F9-4EA2-8735-736E3084FD5E}" sibTransId="{A48E2695-011A-4B30-A72A-11B6BBDCC035}"/>
    <dgm:cxn modelId="{75312629-9953-4C43-8988-E4B3DB23E0E5}" type="presOf" srcId="{46F1864D-2E90-421F-A5D7-65E4E9AD6B87}" destId="{B6023FF7-6BDF-41AC-A4A9-F6A5F13154AE}" srcOrd="0" destOrd="0" presId="urn:microsoft.com/office/officeart/2005/8/layout/vList5"/>
    <dgm:cxn modelId="{DAB11639-1100-4835-B815-365F34E23800}" type="presOf" srcId="{2C88F1FB-1BFC-4E5F-9693-AD5C66DBB998}" destId="{815D3826-2F16-4FB1-B79C-4C94958353F0}" srcOrd="0" destOrd="0" presId="urn:microsoft.com/office/officeart/2005/8/layout/vList5"/>
    <dgm:cxn modelId="{22C26D42-13B9-489B-81B2-5C974D766FE3}" type="presOf" srcId="{B8696FF0-CA65-4441-89AB-CFDAE15E5444}" destId="{D51F1B2C-0792-419E-9A8D-BA3EC285BEBC}" srcOrd="0" destOrd="0" presId="urn:microsoft.com/office/officeart/2005/8/layout/vList5"/>
    <dgm:cxn modelId="{0CB3FB43-5B94-451C-8FD3-910A5A549C7C}" srcId="{6C20E474-EB2E-4862-9F07-A420B222633E}" destId="{46F1864D-2E90-421F-A5D7-65E4E9AD6B87}" srcOrd="0" destOrd="0" parTransId="{52B2E8FE-2D11-4C34-AAAB-8748041FC618}" sibTransId="{41F83D0F-DD4C-4DAF-9D3D-4E11047B446B}"/>
    <dgm:cxn modelId="{7FA23365-A4C5-4A19-B462-0D38F23BF479}" srcId="{7766B5DE-2B96-4703-84CE-B681517A4E94}" destId="{3F85B5D3-BFF5-45BE-AC3D-720C588E81D7}" srcOrd="3" destOrd="0" parTransId="{13612D98-1D4A-4DC9-AF80-D378F0BBF613}" sibTransId="{847E116A-AF9D-411F-B24B-A57778B60FAA}"/>
    <dgm:cxn modelId="{C6F5DA6B-F507-4274-A7D8-50758854C801}" srcId="{3F85B5D3-BFF5-45BE-AC3D-720C588E81D7}" destId="{0C5B45C9-B3C0-41BC-90E6-4C3E54F5C30B}" srcOrd="0" destOrd="0" parTransId="{6F7318A7-13A7-4F98-A76D-97B762287F84}" sibTransId="{24DAA655-250B-4B5E-B369-3E28D914E617}"/>
    <dgm:cxn modelId="{4C584756-8CB6-4993-8C3C-6B2C76BD5801}" srcId="{7766B5DE-2B96-4703-84CE-B681517A4E94}" destId="{6C20E474-EB2E-4862-9F07-A420B222633E}" srcOrd="2" destOrd="0" parTransId="{60997645-665A-4130-90D7-C159E0721034}" sibTransId="{D38610C1-321C-40AE-8121-EA27F921380F}"/>
    <dgm:cxn modelId="{8732C883-7D56-496E-B5FB-CCA18F029959}" srcId="{2C88F1FB-1BFC-4E5F-9693-AD5C66DBB998}" destId="{AA5C719A-1A81-448D-BB87-BBDDD411E8C5}" srcOrd="0" destOrd="0" parTransId="{C4C49E81-0C55-4AE4-A1CD-B1D5C8980AB7}" sibTransId="{1CC1B6E4-730A-4609-B771-4ACAFFE4D831}"/>
    <dgm:cxn modelId="{F03B0D84-7E7D-422D-AC4C-D2E379EE91E4}" type="presOf" srcId="{3F85B5D3-BFF5-45BE-AC3D-720C588E81D7}" destId="{7BA08A29-F584-42A5-A5E5-B4F403E64985}" srcOrd="0" destOrd="0" presId="urn:microsoft.com/office/officeart/2005/8/layout/vList5"/>
    <dgm:cxn modelId="{E01B079B-69C0-4E0F-9570-C3EE4C338881}" type="presOf" srcId="{6C20E474-EB2E-4862-9F07-A420B222633E}" destId="{B6FCC5DF-C5A9-4F26-B52A-AC58E08B197A}" srcOrd="0" destOrd="0" presId="urn:microsoft.com/office/officeart/2005/8/layout/vList5"/>
    <dgm:cxn modelId="{D46F0D9F-4519-4FAA-98C9-266C82A9447F}" srcId="{7766B5DE-2B96-4703-84CE-B681517A4E94}" destId="{2C88F1FB-1BFC-4E5F-9693-AD5C66DBB998}" srcOrd="0" destOrd="0" parTransId="{0406C014-9165-45EB-8967-5BD6F48CC88E}" sibTransId="{356247D7-3C7E-4352-A5C0-3A60323F79DA}"/>
    <dgm:cxn modelId="{C4C02EA9-0709-4A45-8E0B-7600F5DAA5AA}" srcId="{7766B5DE-2B96-4703-84CE-B681517A4E94}" destId="{4E33F1D6-01AB-4C88-9D6D-87606D8174BB}" srcOrd="1" destOrd="0" parTransId="{F4EF3A7F-DA83-4BAB-B801-B0CB9FCD703C}" sibTransId="{387149B4-2032-488C-9194-F47094C0FF89}"/>
    <dgm:cxn modelId="{A744C3B5-AD30-4525-A7CC-423DF27C983A}" type="presOf" srcId="{AA5C719A-1A81-448D-BB87-BBDDD411E8C5}" destId="{960EDD23-D254-413C-90EF-D86E52605A52}" srcOrd="0" destOrd="0" presId="urn:microsoft.com/office/officeart/2005/8/layout/vList5"/>
    <dgm:cxn modelId="{B33204CC-092E-443E-8A11-40364037CF77}" type="presOf" srcId="{4E33F1D6-01AB-4C88-9D6D-87606D8174BB}" destId="{2BE21551-D95A-4877-9F3B-96500BA5D9D7}" srcOrd="0" destOrd="0" presId="urn:microsoft.com/office/officeart/2005/8/layout/vList5"/>
    <dgm:cxn modelId="{3C7076F7-3433-466E-8490-DEA7FBD3F21C}" type="presOf" srcId="{7766B5DE-2B96-4703-84CE-B681517A4E94}" destId="{5198562D-D60A-4D60-90A2-5BF5FF5D2A54}" srcOrd="0" destOrd="0" presId="urn:microsoft.com/office/officeart/2005/8/layout/vList5"/>
    <dgm:cxn modelId="{BB1E8DAF-FBF2-46F1-9D53-73372FF9275B}" type="presParOf" srcId="{5198562D-D60A-4D60-90A2-5BF5FF5D2A54}" destId="{2004F67A-3FAB-40CD-B36E-F211D99ECCD7}" srcOrd="0" destOrd="0" presId="urn:microsoft.com/office/officeart/2005/8/layout/vList5"/>
    <dgm:cxn modelId="{AA6B1AED-852E-41B9-B237-92DD28D8A3EF}" type="presParOf" srcId="{2004F67A-3FAB-40CD-B36E-F211D99ECCD7}" destId="{815D3826-2F16-4FB1-B79C-4C94958353F0}" srcOrd="0" destOrd="0" presId="urn:microsoft.com/office/officeart/2005/8/layout/vList5"/>
    <dgm:cxn modelId="{6A5187DA-0F59-4116-AF54-02E052131F91}" type="presParOf" srcId="{2004F67A-3FAB-40CD-B36E-F211D99ECCD7}" destId="{960EDD23-D254-413C-90EF-D86E52605A52}" srcOrd="1" destOrd="0" presId="urn:microsoft.com/office/officeart/2005/8/layout/vList5"/>
    <dgm:cxn modelId="{D28F8C0F-F92B-40D2-84C2-691FE66A27F4}" type="presParOf" srcId="{5198562D-D60A-4D60-90A2-5BF5FF5D2A54}" destId="{2D3F1A20-BAA2-4119-ABFD-5310FB79FA65}" srcOrd="1" destOrd="0" presId="urn:microsoft.com/office/officeart/2005/8/layout/vList5"/>
    <dgm:cxn modelId="{6E4132D6-407C-48A3-8C07-B99F3D157035}" type="presParOf" srcId="{5198562D-D60A-4D60-90A2-5BF5FF5D2A54}" destId="{E4945799-BCDB-43A8-92BD-DFEF580DE911}" srcOrd="2" destOrd="0" presId="urn:microsoft.com/office/officeart/2005/8/layout/vList5"/>
    <dgm:cxn modelId="{65D6A7E5-795D-484F-9883-316A615F0A0A}" type="presParOf" srcId="{E4945799-BCDB-43A8-92BD-DFEF580DE911}" destId="{2BE21551-D95A-4877-9F3B-96500BA5D9D7}" srcOrd="0" destOrd="0" presId="urn:microsoft.com/office/officeart/2005/8/layout/vList5"/>
    <dgm:cxn modelId="{DD447046-518D-4DEA-87CD-D1BEEA60C523}" type="presParOf" srcId="{E4945799-BCDB-43A8-92BD-DFEF580DE911}" destId="{D51F1B2C-0792-419E-9A8D-BA3EC285BEBC}" srcOrd="1" destOrd="0" presId="urn:microsoft.com/office/officeart/2005/8/layout/vList5"/>
    <dgm:cxn modelId="{5D3BDB12-1727-46E8-9F21-5B3F2CC2F2CB}" type="presParOf" srcId="{5198562D-D60A-4D60-90A2-5BF5FF5D2A54}" destId="{ED5C02A3-5739-467B-89B9-5376285364F9}" srcOrd="3" destOrd="0" presId="urn:microsoft.com/office/officeart/2005/8/layout/vList5"/>
    <dgm:cxn modelId="{2C5A1000-E572-456E-ACE9-4E576CF18EDD}" type="presParOf" srcId="{5198562D-D60A-4D60-90A2-5BF5FF5D2A54}" destId="{3F2C5527-4AE4-45A5-8E6E-7754F61C90F5}" srcOrd="4" destOrd="0" presId="urn:microsoft.com/office/officeart/2005/8/layout/vList5"/>
    <dgm:cxn modelId="{90AE1393-7EF4-44F5-BC1C-6A47CBA0F805}" type="presParOf" srcId="{3F2C5527-4AE4-45A5-8E6E-7754F61C90F5}" destId="{B6FCC5DF-C5A9-4F26-B52A-AC58E08B197A}" srcOrd="0" destOrd="0" presId="urn:microsoft.com/office/officeart/2005/8/layout/vList5"/>
    <dgm:cxn modelId="{61DAC1BB-FEDA-4E9D-B0D0-94677284B780}" type="presParOf" srcId="{3F2C5527-4AE4-45A5-8E6E-7754F61C90F5}" destId="{B6023FF7-6BDF-41AC-A4A9-F6A5F13154AE}" srcOrd="1" destOrd="0" presId="urn:microsoft.com/office/officeart/2005/8/layout/vList5"/>
    <dgm:cxn modelId="{AB14A7EB-4B71-4EEA-99FC-7F2AA283CBCF}" type="presParOf" srcId="{5198562D-D60A-4D60-90A2-5BF5FF5D2A54}" destId="{E3F468F2-A47B-425F-B8EA-09A12FD9E142}" srcOrd="5" destOrd="0" presId="urn:microsoft.com/office/officeart/2005/8/layout/vList5"/>
    <dgm:cxn modelId="{6DB68383-AD22-4336-818D-F396E716C318}" type="presParOf" srcId="{5198562D-D60A-4D60-90A2-5BF5FF5D2A54}" destId="{5CE6B3E2-1FE9-4BB9-82A1-A63890ADF9FE}" srcOrd="6" destOrd="0" presId="urn:microsoft.com/office/officeart/2005/8/layout/vList5"/>
    <dgm:cxn modelId="{D5FAD4CD-E319-4896-855B-53C40F6D4635}" type="presParOf" srcId="{5CE6B3E2-1FE9-4BB9-82A1-A63890ADF9FE}" destId="{7BA08A29-F584-42A5-A5E5-B4F403E64985}" srcOrd="0" destOrd="0" presId="urn:microsoft.com/office/officeart/2005/8/layout/vList5"/>
    <dgm:cxn modelId="{60C828D2-BDA1-4E6A-A0A2-7AB849383442}" type="presParOf" srcId="{5CE6B3E2-1FE9-4BB9-82A1-A63890ADF9FE}" destId="{0C1A1EEA-8FA9-44AF-93BC-BBA16A9C68D7}"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473F73-B855-4546-90EF-E33F94C6D2EF}"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7011D5B9-E5CF-4902-BA32-79B792966942}">
      <dgm:prSet custT="1"/>
      <dgm:spPr/>
      <dgm:t>
        <a:bodyPr/>
        <a:lstStyle/>
        <a:p>
          <a:r>
            <a:rPr lang="en-US" sz="1600" b="1" dirty="0"/>
            <a:t>Based on risk factors and presentation</a:t>
          </a:r>
        </a:p>
      </dgm:t>
    </dgm:pt>
    <dgm:pt modelId="{2B72A2EC-3617-47BF-B375-ACEA20A19684}" type="parTrans" cxnId="{CA4BBA83-39FB-4C94-9EB2-61250647A33F}">
      <dgm:prSet/>
      <dgm:spPr/>
      <dgm:t>
        <a:bodyPr/>
        <a:lstStyle/>
        <a:p>
          <a:endParaRPr lang="en-US" sz="1600"/>
        </a:p>
      </dgm:t>
    </dgm:pt>
    <dgm:pt modelId="{52747E8F-E309-4E4E-BD30-4F79FAEEF5A0}" type="sibTrans" cxnId="{CA4BBA83-39FB-4C94-9EB2-61250647A33F}">
      <dgm:prSet/>
      <dgm:spPr/>
      <dgm:t>
        <a:bodyPr/>
        <a:lstStyle/>
        <a:p>
          <a:endParaRPr lang="en-US" sz="1600"/>
        </a:p>
      </dgm:t>
    </dgm:pt>
    <dgm:pt modelId="{AB15E57B-D714-4DF7-BA56-285F34F6E559}">
      <dgm:prSet custT="1"/>
      <dgm:spPr/>
      <dgm:t>
        <a:bodyPr/>
        <a:lstStyle/>
        <a:p>
          <a:r>
            <a:rPr lang="en-US" sz="1600" dirty="0"/>
            <a:t>If high risk, obtain bone marrow biopsy and PET-CT scan*</a:t>
          </a:r>
        </a:p>
      </dgm:t>
    </dgm:pt>
    <dgm:pt modelId="{5E2056C7-7E02-4CB9-8F13-70F172BF9DF7}" type="parTrans" cxnId="{F41039EC-06F5-49A6-B640-B535660937E4}">
      <dgm:prSet/>
      <dgm:spPr/>
      <dgm:t>
        <a:bodyPr/>
        <a:lstStyle/>
        <a:p>
          <a:endParaRPr lang="en-US" sz="1600"/>
        </a:p>
      </dgm:t>
    </dgm:pt>
    <dgm:pt modelId="{222E915F-1E88-4D34-8B82-CCBD42E9BCCA}" type="sibTrans" cxnId="{F41039EC-06F5-49A6-B640-B535660937E4}">
      <dgm:prSet/>
      <dgm:spPr/>
      <dgm:t>
        <a:bodyPr/>
        <a:lstStyle/>
        <a:p>
          <a:endParaRPr lang="en-US" sz="1600"/>
        </a:p>
      </dgm:t>
    </dgm:pt>
    <dgm:pt modelId="{24444DF4-0071-4863-8685-FDA3F0C586EC}">
      <dgm:prSet custT="1"/>
      <dgm:spPr/>
      <dgm:t>
        <a:bodyPr/>
        <a:lstStyle/>
        <a:p>
          <a:r>
            <a:rPr lang="en-US" sz="1600" b="1" dirty="0"/>
            <a:t>Follow-up</a:t>
          </a:r>
        </a:p>
      </dgm:t>
    </dgm:pt>
    <dgm:pt modelId="{E39BDD7A-E04F-4A34-9DE2-8CD7FEC1C098}" type="parTrans" cxnId="{29EBB411-D3FB-4418-8B33-4EEFD66E4280}">
      <dgm:prSet/>
      <dgm:spPr/>
      <dgm:t>
        <a:bodyPr/>
        <a:lstStyle/>
        <a:p>
          <a:endParaRPr lang="en-US" sz="1600"/>
        </a:p>
      </dgm:t>
    </dgm:pt>
    <dgm:pt modelId="{022E63F7-0287-4981-84FA-0E785CD77503}" type="sibTrans" cxnId="{29EBB411-D3FB-4418-8B33-4EEFD66E4280}">
      <dgm:prSet/>
      <dgm:spPr/>
      <dgm:t>
        <a:bodyPr/>
        <a:lstStyle/>
        <a:p>
          <a:endParaRPr lang="en-US" sz="1600"/>
        </a:p>
      </dgm:t>
    </dgm:pt>
    <dgm:pt modelId="{F5106194-5A09-400A-ABDD-3C4B932195BA}">
      <dgm:prSet custT="1"/>
      <dgm:spPr/>
      <dgm:t>
        <a:bodyPr/>
        <a:lstStyle/>
        <a:p>
          <a:r>
            <a:rPr lang="en-US" sz="1600"/>
            <a:t>6 months after initial visit, then annually if stable</a:t>
          </a:r>
        </a:p>
      </dgm:t>
    </dgm:pt>
    <dgm:pt modelId="{4FD2FB92-D8C9-4E9D-9A9F-B465418A7E11}" type="parTrans" cxnId="{A0DFF39D-ACA5-411B-85C8-D96228228693}">
      <dgm:prSet/>
      <dgm:spPr/>
      <dgm:t>
        <a:bodyPr/>
        <a:lstStyle/>
        <a:p>
          <a:endParaRPr lang="en-US" sz="1600"/>
        </a:p>
      </dgm:t>
    </dgm:pt>
    <dgm:pt modelId="{B2319D30-A19D-4715-B6D3-A2E7CD820865}" type="sibTrans" cxnId="{A0DFF39D-ACA5-411B-85C8-D96228228693}">
      <dgm:prSet/>
      <dgm:spPr/>
      <dgm:t>
        <a:bodyPr/>
        <a:lstStyle/>
        <a:p>
          <a:endParaRPr lang="en-US" sz="1600"/>
        </a:p>
      </dgm:t>
    </dgm:pt>
    <dgm:pt modelId="{9C3DDF3E-B7C6-4950-8308-0045FE453101}">
      <dgm:prSet custT="1"/>
      <dgm:spPr/>
      <dgm:t>
        <a:bodyPr/>
        <a:lstStyle/>
        <a:p>
          <a:r>
            <a:rPr lang="en-US" sz="1600" dirty="0"/>
            <a:t>High risk patients may need to be followed more frequently (q3-6mos)</a:t>
          </a:r>
        </a:p>
      </dgm:t>
    </dgm:pt>
    <dgm:pt modelId="{6D3614F9-371E-4436-9F07-A21DA28BE1AE}" type="parTrans" cxnId="{5BC1F74E-BEB8-4BDC-9315-9FEF8F0317A8}">
      <dgm:prSet/>
      <dgm:spPr/>
      <dgm:t>
        <a:bodyPr/>
        <a:lstStyle/>
        <a:p>
          <a:endParaRPr lang="en-US" sz="1600"/>
        </a:p>
      </dgm:t>
    </dgm:pt>
    <dgm:pt modelId="{BF88E0D4-2E2E-48F1-B055-059BB28AD98B}" type="sibTrans" cxnId="{5BC1F74E-BEB8-4BDC-9315-9FEF8F0317A8}">
      <dgm:prSet/>
      <dgm:spPr/>
      <dgm:t>
        <a:bodyPr/>
        <a:lstStyle/>
        <a:p>
          <a:endParaRPr lang="en-US" sz="1600"/>
        </a:p>
      </dgm:t>
    </dgm:pt>
    <dgm:pt modelId="{442896F2-DBA8-4AAA-837C-ED96E749824C}">
      <dgm:prSet custT="1"/>
      <dgm:spPr/>
      <dgm:t>
        <a:bodyPr/>
        <a:lstStyle/>
        <a:p>
          <a:r>
            <a:rPr lang="en-US" sz="1600" dirty="0"/>
            <a:t>Consider other plasma cell dyscrasias (AL amyloidosis, POEMS, </a:t>
          </a:r>
          <a:r>
            <a:rPr lang="en-US" sz="1600" dirty="0" err="1"/>
            <a:t>Waldenstrom’s</a:t>
          </a:r>
          <a:r>
            <a:rPr lang="en-US" sz="1600" dirty="0"/>
            <a:t>)</a:t>
          </a:r>
        </a:p>
      </dgm:t>
    </dgm:pt>
    <dgm:pt modelId="{7278C49B-422D-4FE1-98CF-161E2A19A8C9}" type="parTrans" cxnId="{BE484B1F-29EC-4C39-BF33-918FE7611F4D}">
      <dgm:prSet/>
      <dgm:spPr/>
      <dgm:t>
        <a:bodyPr/>
        <a:lstStyle/>
        <a:p>
          <a:endParaRPr lang="en-US" sz="1600"/>
        </a:p>
      </dgm:t>
    </dgm:pt>
    <dgm:pt modelId="{D9DE3222-6931-4DF7-BB0F-2051571423FF}" type="sibTrans" cxnId="{BE484B1F-29EC-4C39-BF33-918FE7611F4D}">
      <dgm:prSet/>
      <dgm:spPr/>
      <dgm:t>
        <a:bodyPr/>
        <a:lstStyle/>
        <a:p>
          <a:endParaRPr lang="en-US" sz="1600"/>
        </a:p>
      </dgm:t>
    </dgm:pt>
    <dgm:pt modelId="{E3B81ACE-D41A-404C-BB67-5D340269FED1}" type="pres">
      <dgm:prSet presAssocID="{C4473F73-B855-4546-90EF-E33F94C6D2EF}" presName="linear" presStyleCnt="0">
        <dgm:presLayoutVars>
          <dgm:dir/>
          <dgm:animLvl val="lvl"/>
          <dgm:resizeHandles val="exact"/>
        </dgm:presLayoutVars>
      </dgm:prSet>
      <dgm:spPr/>
    </dgm:pt>
    <dgm:pt modelId="{D304D924-BB02-4608-BE15-C9202545B898}" type="pres">
      <dgm:prSet presAssocID="{7011D5B9-E5CF-4902-BA32-79B792966942}" presName="parentLin" presStyleCnt="0"/>
      <dgm:spPr/>
    </dgm:pt>
    <dgm:pt modelId="{28B4461E-8831-4D14-85EE-F14501BC6329}" type="pres">
      <dgm:prSet presAssocID="{7011D5B9-E5CF-4902-BA32-79B792966942}" presName="parentLeftMargin" presStyleLbl="node1" presStyleIdx="0" presStyleCnt="2"/>
      <dgm:spPr/>
    </dgm:pt>
    <dgm:pt modelId="{AE1462BD-372C-4250-9AFA-A056259D17EF}" type="pres">
      <dgm:prSet presAssocID="{7011D5B9-E5CF-4902-BA32-79B792966942}" presName="parentText" presStyleLbl="node1" presStyleIdx="0" presStyleCnt="2">
        <dgm:presLayoutVars>
          <dgm:chMax val="0"/>
          <dgm:bulletEnabled val="1"/>
        </dgm:presLayoutVars>
      </dgm:prSet>
      <dgm:spPr/>
    </dgm:pt>
    <dgm:pt modelId="{E08B9745-ED7B-4D5B-93DD-41BE031EA07A}" type="pres">
      <dgm:prSet presAssocID="{7011D5B9-E5CF-4902-BA32-79B792966942}" presName="negativeSpace" presStyleCnt="0"/>
      <dgm:spPr/>
    </dgm:pt>
    <dgm:pt modelId="{8F4A48C3-57A1-43E0-AF0B-7E72F4B9C1F7}" type="pres">
      <dgm:prSet presAssocID="{7011D5B9-E5CF-4902-BA32-79B792966942}" presName="childText" presStyleLbl="conFgAcc1" presStyleIdx="0" presStyleCnt="2">
        <dgm:presLayoutVars>
          <dgm:bulletEnabled val="1"/>
        </dgm:presLayoutVars>
      </dgm:prSet>
      <dgm:spPr/>
    </dgm:pt>
    <dgm:pt modelId="{9BC30974-3321-48FF-A46E-0A442094F7CC}" type="pres">
      <dgm:prSet presAssocID="{52747E8F-E309-4E4E-BD30-4F79FAEEF5A0}" presName="spaceBetweenRectangles" presStyleCnt="0"/>
      <dgm:spPr/>
    </dgm:pt>
    <dgm:pt modelId="{1EEBF4FF-37F0-4BBF-8AC4-F4E78408688B}" type="pres">
      <dgm:prSet presAssocID="{24444DF4-0071-4863-8685-FDA3F0C586EC}" presName="parentLin" presStyleCnt="0"/>
      <dgm:spPr/>
    </dgm:pt>
    <dgm:pt modelId="{9430F8A7-16B2-4007-8616-F850C9935ADF}" type="pres">
      <dgm:prSet presAssocID="{24444DF4-0071-4863-8685-FDA3F0C586EC}" presName="parentLeftMargin" presStyleLbl="node1" presStyleIdx="0" presStyleCnt="2"/>
      <dgm:spPr/>
    </dgm:pt>
    <dgm:pt modelId="{4D7489CD-696F-421D-8AC2-7FEB1522592E}" type="pres">
      <dgm:prSet presAssocID="{24444DF4-0071-4863-8685-FDA3F0C586EC}" presName="parentText" presStyleLbl="node1" presStyleIdx="1" presStyleCnt="2">
        <dgm:presLayoutVars>
          <dgm:chMax val="0"/>
          <dgm:bulletEnabled val="1"/>
        </dgm:presLayoutVars>
      </dgm:prSet>
      <dgm:spPr/>
    </dgm:pt>
    <dgm:pt modelId="{763D48A4-96B0-4C59-B239-40A997005B34}" type="pres">
      <dgm:prSet presAssocID="{24444DF4-0071-4863-8685-FDA3F0C586EC}" presName="negativeSpace" presStyleCnt="0"/>
      <dgm:spPr/>
    </dgm:pt>
    <dgm:pt modelId="{03A7357B-6D98-4291-A763-E06EF257B403}" type="pres">
      <dgm:prSet presAssocID="{24444DF4-0071-4863-8685-FDA3F0C586EC}" presName="childText" presStyleLbl="conFgAcc1" presStyleIdx="1" presStyleCnt="2">
        <dgm:presLayoutVars>
          <dgm:bulletEnabled val="1"/>
        </dgm:presLayoutVars>
      </dgm:prSet>
      <dgm:spPr/>
    </dgm:pt>
  </dgm:ptLst>
  <dgm:cxnLst>
    <dgm:cxn modelId="{9D2C740F-9EBD-46DD-B74D-617A0C6C7E08}" type="presOf" srcId="{C4473F73-B855-4546-90EF-E33F94C6D2EF}" destId="{E3B81ACE-D41A-404C-BB67-5D340269FED1}" srcOrd="0" destOrd="0" presId="urn:microsoft.com/office/officeart/2005/8/layout/list1"/>
    <dgm:cxn modelId="{29EBB411-D3FB-4418-8B33-4EEFD66E4280}" srcId="{C4473F73-B855-4546-90EF-E33F94C6D2EF}" destId="{24444DF4-0071-4863-8685-FDA3F0C586EC}" srcOrd="1" destOrd="0" parTransId="{E39BDD7A-E04F-4A34-9DE2-8CD7FEC1C098}" sibTransId="{022E63F7-0287-4981-84FA-0E785CD77503}"/>
    <dgm:cxn modelId="{68E6881A-6C12-4ACF-8F57-C07563FBBAAA}" type="presOf" srcId="{24444DF4-0071-4863-8685-FDA3F0C586EC}" destId="{4D7489CD-696F-421D-8AC2-7FEB1522592E}" srcOrd="1" destOrd="0" presId="urn:microsoft.com/office/officeart/2005/8/layout/list1"/>
    <dgm:cxn modelId="{BE484B1F-29EC-4C39-BF33-918FE7611F4D}" srcId="{7011D5B9-E5CF-4902-BA32-79B792966942}" destId="{442896F2-DBA8-4AAA-837C-ED96E749824C}" srcOrd="1" destOrd="0" parTransId="{7278C49B-422D-4FE1-98CF-161E2A19A8C9}" sibTransId="{D9DE3222-6931-4DF7-BB0F-2051571423FF}"/>
    <dgm:cxn modelId="{7379AE38-A0F4-4AAD-AE8F-23293512F8EC}" type="presOf" srcId="{24444DF4-0071-4863-8685-FDA3F0C586EC}" destId="{9430F8A7-16B2-4007-8616-F850C9935ADF}" srcOrd="0" destOrd="0" presId="urn:microsoft.com/office/officeart/2005/8/layout/list1"/>
    <dgm:cxn modelId="{CF6EF263-3ACD-46F2-928A-DB405FC9721D}" type="presOf" srcId="{9C3DDF3E-B7C6-4950-8308-0045FE453101}" destId="{03A7357B-6D98-4291-A763-E06EF257B403}" srcOrd="0" destOrd="1" presId="urn:microsoft.com/office/officeart/2005/8/layout/list1"/>
    <dgm:cxn modelId="{5BC1F74E-BEB8-4BDC-9315-9FEF8F0317A8}" srcId="{24444DF4-0071-4863-8685-FDA3F0C586EC}" destId="{9C3DDF3E-B7C6-4950-8308-0045FE453101}" srcOrd="1" destOrd="0" parTransId="{6D3614F9-371E-4436-9F07-A21DA28BE1AE}" sibTransId="{BF88E0D4-2E2E-48F1-B055-059BB28AD98B}"/>
    <dgm:cxn modelId="{071DA550-86EF-4656-A033-73351E46252E}" type="presOf" srcId="{442896F2-DBA8-4AAA-837C-ED96E749824C}" destId="{8F4A48C3-57A1-43E0-AF0B-7E72F4B9C1F7}" srcOrd="0" destOrd="1" presId="urn:microsoft.com/office/officeart/2005/8/layout/list1"/>
    <dgm:cxn modelId="{CA4BBA83-39FB-4C94-9EB2-61250647A33F}" srcId="{C4473F73-B855-4546-90EF-E33F94C6D2EF}" destId="{7011D5B9-E5CF-4902-BA32-79B792966942}" srcOrd="0" destOrd="0" parTransId="{2B72A2EC-3617-47BF-B375-ACEA20A19684}" sibTransId="{52747E8F-E309-4E4E-BD30-4F79FAEEF5A0}"/>
    <dgm:cxn modelId="{E014E488-51CB-46C6-A061-5D382FE172C2}" type="presOf" srcId="{F5106194-5A09-400A-ABDD-3C4B932195BA}" destId="{03A7357B-6D98-4291-A763-E06EF257B403}" srcOrd="0" destOrd="0" presId="urn:microsoft.com/office/officeart/2005/8/layout/list1"/>
    <dgm:cxn modelId="{A0DFF39D-ACA5-411B-85C8-D96228228693}" srcId="{24444DF4-0071-4863-8685-FDA3F0C586EC}" destId="{F5106194-5A09-400A-ABDD-3C4B932195BA}" srcOrd="0" destOrd="0" parTransId="{4FD2FB92-D8C9-4E9D-9A9F-B465418A7E11}" sibTransId="{B2319D30-A19D-4715-B6D3-A2E7CD820865}"/>
    <dgm:cxn modelId="{D428BCB1-CBBB-41FC-97C3-C94A8F711B5C}" type="presOf" srcId="{7011D5B9-E5CF-4902-BA32-79B792966942}" destId="{28B4461E-8831-4D14-85EE-F14501BC6329}" srcOrd="0" destOrd="0" presId="urn:microsoft.com/office/officeart/2005/8/layout/list1"/>
    <dgm:cxn modelId="{67AB74BC-1A07-42E7-BAD9-9813A91D0B7D}" type="presOf" srcId="{7011D5B9-E5CF-4902-BA32-79B792966942}" destId="{AE1462BD-372C-4250-9AFA-A056259D17EF}" srcOrd="1" destOrd="0" presId="urn:microsoft.com/office/officeart/2005/8/layout/list1"/>
    <dgm:cxn modelId="{E93BF3D8-B83E-4FC7-B934-2D3D1CD2550F}" type="presOf" srcId="{AB15E57B-D714-4DF7-BA56-285F34F6E559}" destId="{8F4A48C3-57A1-43E0-AF0B-7E72F4B9C1F7}" srcOrd="0" destOrd="0" presId="urn:microsoft.com/office/officeart/2005/8/layout/list1"/>
    <dgm:cxn modelId="{F41039EC-06F5-49A6-B640-B535660937E4}" srcId="{7011D5B9-E5CF-4902-BA32-79B792966942}" destId="{AB15E57B-D714-4DF7-BA56-285F34F6E559}" srcOrd="0" destOrd="0" parTransId="{5E2056C7-7E02-4CB9-8F13-70F172BF9DF7}" sibTransId="{222E915F-1E88-4D34-8B82-CCBD42E9BCCA}"/>
    <dgm:cxn modelId="{1FF63D35-F79C-4D5F-B2A3-DC27A1BAB91E}" type="presParOf" srcId="{E3B81ACE-D41A-404C-BB67-5D340269FED1}" destId="{D304D924-BB02-4608-BE15-C9202545B898}" srcOrd="0" destOrd="0" presId="urn:microsoft.com/office/officeart/2005/8/layout/list1"/>
    <dgm:cxn modelId="{04F89CF5-AAFD-4010-9234-BCD7EB455CDE}" type="presParOf" srcId="{D304D924-BB02-4608-BE15-C9202545B898}" destId="{28B4461E-8831-4D14-85EE-F14501BC6329}" srcOrd="0" destOrd="0" presId="urn:microsoft.com/office/officeart/2005/8/layout/list1"/>
    <dgm:cxn modelId="{B50C572A-7042-4464-A290-062176EDC7DC}" type="presParOf" srcId="{D304D924-BB02-4608-BE15-C9202545B898}" destId="{AE1462BD-372C-4250-9AFA-A056259D17EF}" srcOrd="1" destOrd="0" presId="urn:microsoft.com/office/officeart/2005/8/layout/list1"/>
    <dgm:cxn modelId="{354F87C6-3DCA-40D6-9D09-76589D9CE808}" type="presParOf" srcId="{E3B81ACE-D41A-404C-BB67-5D340269FED1}" destId="{E08B9745-ED7B-4D5B-93DD-41BE031EA07A}" srcOrd="1" destOrd="0" presId="urn:microsoft.com/office/officeart/2005/8/layout/list1"/>
    <dgm:cxn modelId="{311DACE4-DBDD-4652-AD28-8E134C5028D4}" type="presParOf" srcId="{E3B81ACE-D41A-404C-BB67-5D340269FED1}" destId="{8F4A48C3-57A1-43E0-AF0B-7E72F4B9C1F7}" srcOrd="2" destOrd="0" presId="urn:microsoft.com/office/officeart/2005/8/layout/list1"/>
    <dgm:cxn modelId="{6B0DFC2D-51F2-4C50-B926-38066C2F5B75}" type="presParOf" srcId="{E3B81ACE-D41A-404C-BB67-5D340269FED1}" destId="{9BC30974-3321-48FF-A46E-0A442094F7CC}" srcOrd="3" destOrd="0" presId="urn:microsoft.com/office/officeart/2005/8/layout/list1"/>
    <dgm:cxn modelId="{FA83BF12-67CB-4EAD-A4F4-A744CAC86091}" type="presParOf" srcId="{E3B81ACE-D41A-404C-BB67-5D340269FED1}" destId="{1EEBF4FF-37F0-4BBF-8AC4-F4E78408688B}" srcOrd="4" destOrd="0" presId="urn:microsoft.com/office/officeart/2005/8/layout/list1"/>
    <dgm:cxn modelId="{5D0E9AF3-949D-4D48-975F-C6BF92AEA581}" type="presParOf" srcId="{1EEBF4FF-37F0-4BBF-8AC4-F4E78408688B}" destId="{9430F8A7-16B2-4007-8616-F850C9935ADF}" srcOrd="0" destOrd="0" presId="urn:microsoft.com/office/officeart/2005/8/layout/list1"/>
    <dgm:cxn modelId="{BACD5AEE-5D9B-4A72-868F-2C6B675397D9}" type="presParOf" srcId="{1EEBF4FF-37F0-4BBF-8AC4-F4E78408688B}" destId="{4D7489CD-696F-421D-8AC2-7FEB1522592E}" srcOrd="1" destOrd="0" presId="urn:microsoft.com/office/officeart/2005/8/layout/list1"/>
    <dgm:cxn modelId="{408FA7DC-9E5F-4FBF-B49B-A2A10ACC30C6}" type="presParOf" srcId="{E3B81ACE-D41A-404C-BB67-5D340269FED1}" destId="{763D48A4-96B0-4C59-B239-40A997005B34}" srcOrd="5" destOrd="0" presId="urn:microsoft.com/office/officeart/2005/8/layout/list1"/>
    <dgm:cxn modelId="{19B56AD1-8E38-4D78-AA19-276AA3EC2343}" type="presParOf" srcId="{E3B81ACE-D41A-404C-BB67-5D340269FED1}" destId="{03A7357B-6D98-4291-A763-E06EF257B40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2F032E-622F-43EE-AD48-DF42E43BF467}" type="doc">
      <dgm:prSet loTypeId="urn:microsoft.com/office/officeart/2005/8/layout/process3" loCatId="process" qsTypeId="urn:microsoft.com/office/officeart/2005/8/quickstyle/simple2" qsCatId="simple" csTypeId="urn:microsoft.com/office/officeart/2005/8/colors/accent2_5" csCatId="accent2" phldr="1"/>
      <dgm:spPr/>
      <dgm:t>
        <a:bodyPr/>
        <a:lstStyle/>
        <a:p>
          <a:endParaRPr lang="en-US"/>
        </a:p>
      </dgm:t>
    </dgm:pt>
    <dgm:pt modelId="{A4EB6EA1-355B-454D-964F-6995DD2952AD}">
      <dgm:prSet phldrT="[Text]" custT="1"/>
      <dgm:spPr/>
      <dgm:t>
        <a:bodyPr/>
        <a:lstStyle/>
        <a:p>
          <a:pPr algn="ctr"/>
          <a:r>
            <a:rPr lang="en-US" sz="1800" b="1" dirty="0">
              <a:effectLst>
                <a:outerShdw blurRad="38100" dist="38100" dir="2700000" algn="tl">
                  <a:srgbClr val="000000">
                    <a:alpha val="43137"/>
                  </a:srgbClr>
                </a:outerShdw>
              </a:effectLst>
            </a:rPr>
            <a:t>Diagnosis</a:t>
          </a:r>
        </a:p>
      </dgm:t>
    </dgm:pt>
    <dgm:pt modelId="{500A3BF3-68E8-4CA3-9BF4-437F12932339}" type="parTrans" cxnId="{A6FF4A30-EE04-4F77-823D-6ED34276F1C5}">
      <dgm:prSet/>
      <dgm:spPr/>
      <dgm:t>
        <a:bodyPr/>
        <a:lstStyle/>
        <a:p>
          <a:endParaRPr lang="en-US" sz="1200"/>
        </a:p>
      </dgm:t>
    </dgm:pt>
    <dgm:pt modelId="{115FD098-3E72-48E9-A359-6BF70152FFF6}" type="sibTrans" cxnId="{A6FF4A30-EE04-4F77-823D-6ED34276F1C5}">
      <dgm:prSet custT="1"/>
      <dgm:spPr/>
      <dgm:t>
        <a:bodyPr/>
        <a:lstStyle/>
        <a:p>
          <a:endParaRPr lang="en-US" sz="1200"/>
        </a:p>
      </dgm:t>
    </dgm:pt>
    <dgm:pt modelId="{4E3E10A9-E197-4746-9390-C959DF59807E}">
      <dgm:prSet phldrT="[Text]" custT="1"/>
      <dgm:spPr/>
      <dgm:t>
        <a:bodyPr/>
        <a:lstStyle/>
        <a:p>
          <a:r>
            <a:rPr lang="en-US" sz="1200" dirty="0"/>
            <a:t>BMPCs 10-59%</a:t>
          </a:r>
        </a:p>
      </dgm:t>
    </dgm:pt>
    <dgm:pt modelId="{7F2F6453-2F8A-45CF-8033-0EED58034B83}" type="parTrans" cxnId="{8EBA02E6-2FFA-4E1C-85BF-5DBD1B0C36EC}">
      <dgm:prSet/>
      <dgm:spPr/>
      <dgm:t>
        <a:bodyPr/>
        <a:lstStyle/>
        <a:p>
          <a:endParaRPr lang="en-US" sz="1200"/>
        </a:p>
      </dgm:t>
    </dgm:pt>
    <dgm:pt modelId="{73EE9A3A-797F-41D7-91BA-D542E34747A0}" type="sibTrans" cxnId="{8EBA02E6-2FFA-4E1C-85BF-5DBD1B0C36EC}">
      <dgm:prSet/>
      <dgm:spPr/>
      <dgm:t>
        <a:bodyPr/>
        <a:lstStyle/>
        <a:p>
          <a:endParaRPr lang="en-US" sz="1200"/>
        </a:p>
      </dgm:t>
    </dgm:pt>
    <dgm:pt modelId="{56A01712-570E-48F4-8138-0AF07F6B31A0}">
      <dgm:prSet phldrT="[Text]" custT="1"/>
      <dgm:spPr/>
      <dgm:t>
        <a:bodyPr/>
        <a:lstStyle/>
        <a:p>
          <a:pPr algn="ctr"/>
          <a:r>
            <a:rPr lang="en-US" sz="1800" b="1" dirty="0">
              <a:effectLst>
                <a:outerShdw blurRad="38100" dist="38100" dir="2700000" algn="tl">
                  <a:srgbClr val="000000">
                    <a:alpha val="43137"/>
                  </a:srgbClr>
                </a:outerShdw>
              </a:effectLst>
            </a:rPr>
            <a:t>Risk Stratification</a:t>
          </a:r>
        </a:p>
      </dgm:t>
    </dgm:pt>
    <dgm:pt modelId="{8D3BFE5B-2437-4D43-B4FE-DEC471253264}" type="parTrans" cxnId="{C352A358-50E3-431A-9621-0264EEDEE490}">
      <dgm:prSet/>
      <dgm:spPr/>
      <dgm:t>
        <a:bodyPr/>
        <a:lstStyle/>
        <a:p>
          <a:endParaRPr lang="en-US" sz="1200"/>
        </a:p>
      </dgm:t>
    </dgm:pt>
    <dgm:pt modelId="{3C6684C3-5896-45D4-B4E3-9CF77846782D}" type="sibTrans" cxnId="{C352A358-50E3-431A-9621-0264EEDEE490}">
      <dgm:prSet custT="1"/>
      <dgm:spPr/>
      <dgm:t>
        <a:bodyPr/>
        <a:lstStyle/>
        <a:p>
          <a:endParaRPr lang="en-US" sz="1200"/>
        </a:p>
      </dgm:t>
    </dgm:pt>
    <dgm:pt modelId="{2BDD5CA5-79BE-4042-A177-538EDC3D4736}">
      <dgm:prSet phldrT="[Text]" custT="1"/>
      <dgm:spPr/>
      <dgm:t>
        <a:bodyPr/>
        <a:lstStyle/>
        <a:p>
          <a:r>
            <a:rPr lang="en-US" sz="1200" dirty="0"/>
            <a:t>IMWG 2020</a:t>
          </a:r>
        </a:p>
      </dgm:t>
    </dgm:pt>
    <dgm:pt modelId="{65211C57-5488-4AE3-81C2-183727564BD3}" type="parTrans" cxnId="{A69516DE-304E-4B63-8A53-B52B96718C07}">
      <dgm:prSet/>
      <dgm:spPr/>
      <dgm:t>
        <a:bodyPr/>
        <a:lstStyle/>
        <a:p>
          <a:endParaRPr lang="en-US" sz="1200"/>
        </a:p>
      </dgm:t>
    </dgm:pt>
    <dgm:pt modelId="{43BDB992-4592-452B-B483-6B55FFDA6A0C}" type="sibTrans" cxnId="{A69516DE-304E-4B63-8A53-B52B96718C07}">
      <dgm:prSet/>
      <dgm:spPr/>
      <dgm:t>
        <a:bodyPr/>
        <a:lstStyle/>
        <a:p>
          <a:endParaRPr lang="en-US" sz="1200"/>
        </a:p>
      </dgm:t>
    </dgm:pt>
    <dgm:pt modelId="{8974042E-D961-4613-A40B-A9043EE21D36}">
      <dgm:prSet phldrT="[Text]" custT="1"/>
      <dgm:spPr/>
      <dgm:t>
        <a:bodyPr/>
        <a:lstStyle/>
        <a:p>
          <a:pPr algn="ctr"/>
          <a:r>
            <a:rPr lang="en-US" sz="1800" b="1" dirty="0">
              <a:effectLst>
                <a:outerShdw blurRad="38100" dist="38100" dir="2700000" algn="tl">
                  <a:srgbClr val="000000">
                    <a:alpha val="43137"/>
                  </a:srgbClr>
                </a:outerShdw>
              </a:effectLst>
            </a:rPr>
            <a:t>Management</a:t>
          </a:r>
        </a:p>
      </dgm:t>
    </dgm:pt>
    <dgm:pt modelId="{099B981F-7DA4-443F-9866-58DA6B38C8D2}" type="parTrans" cxnId="{21D371F9-9065-4177-89FB-8367CC62301A}">
      <dgm:prSet/>
      <dgm:spPr/>
      <dgm:t>
        <a:bodyPr/>
        <a:lstStyle/>
        <a:p>
          <a:endParaRPr lang="en-US" sz="1200"/>
        </a:p>
      </dgm:t>
    </dgm:pt>
    <dgm:pt modelId="{7B1FF048-1590-42E0-9F80-7EF817D1C32A}" type="sibTrans" cxnId="{21D371F9-9065-4177-89FB-8367CC62301A}">
      <dgm:prSet/>
      <dgm:spPr/>
      <dgm:t>
        <a:bodyPr/>
        <a:lstStyle/>
        <a:p>
          <a:endParaRPr lang="en-US" sz="1200"/>
        </a:p>
      </dgm:t>
    </dgm:pt>
    <dgm:pt modelId="{F235035B-E717-4F0C-B1B6-A186364107F7}">
      <dgm:prSet phldrT="[Text]" custT="1"/>
      <dgm:spPr/>
      <dgm:t>
        <a:bodyPr/>
        <a:lstStyle/>
        <a:p>
          <a:pPr>
            <a:buFontTx/>
            <a:buNone/>
          </a:pPr>
          <a:r>
            <a:rPr lang="en-US" sz="1200" dirty="0">
              <a:highlight>
                <a:srgbClr val="FFC92A"/>
              </a:highlight>
            </a:rPr>
            <a:t>Low/Intermediate Risk</a:t>
          </a:r>
        </a:p>
      </dgm:t>
    </dgm:pt>
    <dgm:pt modelId="{1162BE2C-CC43-4AEE-8E38-032C4F15D5D9}" type="parTrans" cxnId="{98792887-EDC4-4202-BE8D-313D26129BA8}">
      <dgm:prSet/>
      <dgm:spPr/>
      <dgm:t>
        <a:bodyPr/>
        <a:lstStyle/>
        <a:p>
          <a:endParaRPr lang="en-US" sz="1200"/>
        </a:p>
      </dgm:t>
    </dgm:pt>
    <dgm:pt modelId="{71354859-67F3-4916-BB3D-742C98B49B2F}" type="sibTrans" cxnId="{98792887-EDC4-4202-BE8D-313D26129BA8}">
      <dgm:prSet/>
      <dgm:spPr/>
      <dgm:t>
        <a:bodyPr/>
        <a:lstStyle/>
        <a:p>
          <a:endParaRPr lang="en-US" sz="1200"/>
        </a:p>
      </dgm:t>
    </dgm:pt>
    <dgm:pt modelId="{BE28722E-AA79-450E-ACB1-56B50C5DB51F}">
      <dgm:prSet phldrT="[Text]" custT="1"/>
      <dgm:spPr/>
      <dgm:t>
        <a:bodyPr/>
        <a:lstStyle/>
        <a:p>
          <a:r>
            <a:rPr lang="en-US" sz="1200" dirty="0">
              <a:latin typeface="+mn-lt"/>
            </a:rPr>
            <a:t>M-spike </a:t>
          </a:r>
          <a:r>
            <a:rPr lang="en-US" sz="1200" dirty="0">
              <a:latin typeface="+mn-lt"/>
              <a:cs typeface="Times New Roman" panose="02020603050405020304" pitchFamily="18" charset="0"/>
            </a:rPr>
            <a:t>≥</a:t>
          </a:r>
          <a:r>
            <a:rPr lang="en-US" sz="1200" dirty="0">
              <a:latin typeface="+mn-lt"/>
            </a:rPr>
            <a:t> 3</a:t>
          </a:r>
        </a:p>
      </dgm:t>
    </dgm:pt>
    <dgm:pt modelId="{7D343B11-3722-48E2-9108-975AEAA7E4B9}" type="parTrans" cxnId="{DCD41ACB-7F64-4FA6-AF88-2D2AB17CBAA1}">
      <dgm:prSet/>
      <dgm:spPr/>
      <dgm:t>
        <a:bodyPr/>
        <a:lstStyle/>
        <a:p>
          <a:endParaRPr lang="en-US" sz="1200"/>
        </a:p>
      </dgm:t>
    </dgm:pt>
    <dgm:pt modelId="{3254712F-4C4F-46AB-A77E-4DAD91355585}" type="sibTrans" cxnId="{DCD41ACB-7F64-4FA6-AF88-2D2AB17CBAA1}">
      <dgm:prSet/>
      <dgm:spPr/>
      <dgm:t>
        <a:bodyPr/>
        <a:lstStyle/>
        <a:p>
          <a:endParaRPr lang="en-US" sz="1200"/>
        </a:p>
      </dgm:t>
    </dgm:pt>
    <dgm:pt modelId="{E7DC7C31-1E4C-4200-9700-F74BFAC0EFF6}">
      <dgm:prSet phldrT="[Text]" custT="1"/>
      <dgm:spPr/>
      <dgm:t>
        <a:bodyPr/>
        <a:lstStyle/>
        <a:p>
          <a:r>
            <a:rPr lang="en-US" sz="1200" dirty="0"/>
            <a:t>No </a:t>
          </a:r>
          <a:r>
            <a:rPr lang="en-US" sz="1200" dirty="0" err="1"/>
            <a:t>SLiM</a:t>
          </a:r>
          <a:r>
            <a:rPr lang="en-US" sz="1200" dirty="0"/>
            <a:t>-CRAB criteria</a:t>
          </a:r>
        </a:p>
      </dgm:t>
    </dgm:pt>
    <dgm:pt modelId="{A360CA30-6204-4FF2-AB72-253666B0CDAA}" type="parTrans" cxnId="{EDB28382-4B90-49F5-98C8-50F9483686F7}">
      <dgm:prSet/>
      <dgm:spPr/>
      <dgm:t>
        <a:bodyPr/>
        <a:lstStyle/>
        <a:p>
          <a:endParaRPr lang="en-US" sz="1200"/>
        </a:p>
      </dgm:t>
    </dgm:pt>
    <dgm:pt modelId="{B4A8F514-581A-4ACE-B894-7F31BC357BF7}" type="sibTrans" cxnId="{EDB28382-4B90-49F5-98C8-50F9483686F7}">
      <dgm:prSet/>
      <dgm:spPr/>
      <dgm:t>
        <a:bodyPr/>
        <a:lstStyle/>
        <a:p>
          <a:endParaRPr lang="en-US" sz="1200"/>
        </a:p>
      </dgm:t>
    </dgm:pt>
    <dgm:pt modelId="{E8B47081-A8D2-46ED-9DFD-64BB08F92B5F}">
      <dgm:prSet phldrT="[Text]" custT="1"/>
      <dgm:spPr/>
      <dgm:t>
        <a:bodyPr/>
        <a:lstStyle/>
        <a:p>
          <a:r>
            <a:rPr lang="en-US" sz="1200" dirty="0"/>
            <a:t>Mayo 20/2/20 </a:t>
          </a:r>
        </a:p>
      </dgm:t>
    </dgm:pt>
    <dgm:pt modelId="{3EB00D23-2D09-4F54-909B-6DE85EE8B15E}" type="parTrans" cxnId="{2DBC66DD-E658-4E95-9B52-5BC22EFC3CC0}">
      <dgm:prSet/>
      <dgm:spPr/>
      <dgm:t>
        <a:bodyPr/>
        <a:lstStyle/>
        <a:p>
          <a:endParaRPr lang="en-US" sz="1200"/>
        </a:p>
      </dgm:t>
    </dgm:pt>
    <dgm:pt modelId="{36240169-F86D-4931-B02F-F337E83C4222}" type="sibTrans" cxnId="{2DBC66DD-E658-4E95-9B52-5BC22EFC3CC0}">
      <dgm:prSet/>
      <dgm:spPr/>
      <dgm:t>
        <a:bodyPr/>
        <a:lstStyle/>
        <a:p>
          <a:endParaRPr lang="en-US" sz="1200"/>
        </a:p>
      </dgm:t>
    </dgm:pt>
    <dgm:pt modelId="{E157EA4F-C578-4CFA-97DD-06D62BBB3E2F}">
      <dgm:prSet phldrT="[Text]" custT="1"/>
      <dgm:spPr/>
      <dgm:t>
        <a:bodyPr/>
        <a:lstStyle/>
        <a:p>
          <a:r>
            <a:rPr lang="en-US" sz="1200" dirty="0"/>
            <a:t>PETHEMA 2007</a:t>
          </a:r>
        </a:p>
      </dgm:t>
    </dgm:pt>
    <dgm:pt modelId="{AB6DBCCB-DE74-4714-A5F0-3B1524D6D50F}" type="parTrans" cxnId="{5C546A80-1059-497F-B044-7DCDA5C4D6AD}">
      <dgm:prSet/>
      <dgm:spPr/>
      <dgm:t>
        <a:bodyPr/>
        <a:lstStyle/>
        <a:p>
          <a:endParaRPr lang="en-US" sz="1200"/>
        </a:p>
      </dgm:t>
    </dgm:pt>
    <dgm:pt modelId="{2D80E796-19A7-4F8A-AD47-4DAF3B41F7B7}" type="sibTrans" cxnId="{5C546A80-1059-497F-B044-7DCDA5C4D6AD}">
      <dgm:prSet/>
      <dgm:spPr/>
      <dgm:t>
        <a:bodyPr/>
        <a:lstStyle/>
        <a:p>
          <a:endParaRPr lang="en-US" sz="1200"/>
        </a:p>
      </dgm:t>
    </dgm:pt>
    <dgm:pt modelId="{D17C8E4D-96BA-4CA8-813F-94D2959EE766}">
      <dgm:prSet phldrT="[Text]" custT="1"/>
      <dgm:spPr/>
      <dgm:t>
        <a:bodyPr/>
        <a:lstStyle/>
        <a:p>
          <a:pPr>
            <a:buFont typeface="Arial" panose="020B0604020202020204" pitchFamily="34" charset="0"/>
            <a:buChar char="•"/>
          </a:pPr>
          <a:r>
            <a:rPr lang="en-US" sz="1200" dirty="0"/>
            <a:t>Surveillance                   (q3-6mos)</a:t>
          </a:r>
        </a:p>
      </dgm:t>
    </dgm:pt>
    <dgm:pt modelId="{3BC476A9-B870-4DD2-BA73-B1D7C459E21F}" type="parTrans" cxnId="{B18646A4-2CB7-4440-BED5-99FB594DCCC0}">
      <dgm:prSet/>
      <dgm:spPr/>
      <dgm:t>
        <a:bodyPr/>
        <a:lstStyle/>
        <a:p>
          <a:endParaRPr lang="en-US" sz="1200"/>
        </a:p>
      </dgm:t>
    </dgm:pt>
    <dgm:pt modelId="{A68401BA-6D5E-4EA6-96F9-861D43EAC2DC}" type="sibTrans" cxnId="{B18646A4-2CB7-4440-BED5-99FB594DCCC0}">
      <dgm:prSet/>
      <dgm:spPr/>
      <dgm:t>
        <a:bodyPr/>
        <a:lstStyle/>
        <a:p>
          <a:endParaRPr lang="en-US" sz="1200"/>
        </a:p>
      </dgm:t>
    </dgm:pt>
    <dgm:pt modelId="{FC1D9719-7AE2-441E-832B-7A14CFAC33DF}">
      <dgm:prSet phldrT="[Text]" custT="1"/>
      <dgm:spPr/>
      <dgm:t>
        <a:bodyPr/>
        <a:lstStyle/>
        <a:p>
          <a:pPr>
            <a:buFontTx/>
            <a:buNone/>
          </a:pPr>
          <a:r>
            <a:rPr lang="en-US" sz="1200" dirty="0">
              <a:highlight>
                <a:srgbClr val="FFC92A"/>
              </a:highlight>
            </a:rPr>
            <a:t>High Risk                    </a:t>
          </a:r>
        </a:p>
      </dgm:t>
    </dgm:pt>
    <dgm:pt modelId="{A30FA51D-6EDB-45BC-A0D0-7023FAB425D2}" type="parTrans" cxnId="{477829A0-D66F-4E23-9A3E-D3767A10E1AA}">
      <dgm:prSet/>
      <dgm:spPr/>
      <dgm:t>
        <a:bodyPr/>
        <a:lstStyle/>
        <a:p>
          <a:endParaRPr lang="en-US" sz="1200"/>
        </a:p>
      </dgm:t>
    </dgm:pt>
    <dgm:pt modelId="{E2FA0B57-C481-48EC-B351-3CF5A9155272}" type="sibTrans" cxnId="{477829A0-D66F-4E23-9A3E-D3767A10E1AA}">
      <dgm:prSet/>
      <dgm:spPr/>
      <dgm:t>
        <a:bodyPr/>
        <a:lstStyle/>
        <a:p>
          <a:endParaRPr lang="en-US" sz="1200"/>
        </a:p>
      </dgm:t>
    </dgm:pt>
    <dgm:pt modelId="{BD6B2692-52B6-48C5-8971-7C1783255CB0}">
      <dgm:prSet phldrT="[Text]" custT="1"/>
      <dgm:spPr/>
      <dgm:t>
        <a:bodyPr/>
        <a:lstStyle/>
        <a:p>
          <a:pPr>
            <a:buFont typeface="Arial" panose="020B0604020202020204" pitchFamily="34" charset="0"/>
            <a:buChar char="•"/>
          </a:pPr>
          <a:r>
            <a:rPr lang="en-US" sz="1200" dirty="0"/>
            <a:t>Revlimid</a:t>
          </a:r>
        </a:p>
      </dgm:t>
    </dgm:pt>
    <dgm:pt modelId="{95C76428-285B-4FD2-9F01-9BF96964C008}" type="parTrans" cxnId="{A41A2BAA-9AEC-4E77-A49C-24DEC33E25B2}">
      <dgm:prSet/>
      <dgm:spPr/>
      <dgm:t>
        <a:bodyPr/>
        <a:lstStyle/>
        <a:p>
          <a:endParaRPr lang="en-US" sz="1200"/>
        </a:p>
      </dgm:t>
    </dgm:pt>
    <dgm:pt modelId="{68F26F1E-5956-4E94-ADFF-E411F59778C1}" type="sibTrans" cxnId="{A41A2BAA-9AEC-4E77-A49C-24DEC33E25B2}">
      <dgm:prSet/>
      <dgm:spPr/>
      <dgm:t>
        <a:bodyPr/>
        <a:lstStyle/>
        <a:p>
          <a:endParaRPr lang="en-US" sz="1200"/>
        </a:p>
      </dgm:t>
    </dgm:pt>
    <dgm:pt modelId="{F122446B-9E2E-44FB-A1F6-1F41E9B2527D}">
      <dgm:prSet phldrT="[Text]" custT="1"/>
      <dgm:spPr/>
      <dgm:t>
        <a:bodyPr/>
        <a:lstStyle/>
        <a:p>
          <a:pPr>
            <a:buFont typeface="Arial" panose="020B0604020202020204" pitchFamily="34" charset="0"/>
            <a:buChar char="•"/>
          </a:pPr>
          <a:r>
            <a:rPr lang="en-US" sz="1200" dirty="0"/>
            <a:t>Rev/</a:t>
          </a:r>
          <a:r>
            <a:rPr lang="en-US" sz="1200" dirty="0" err="1"/>
            <a:t>Dex</a:t>
          </a:r>
          <a:endParaRPr lang="en-US" sz="1200" dirty="0"/>
        </a:p>
      </dgm:t>
    </dgm:pt>
    <dgm:pt modelId="{6DA096F3-76B6-4380-BD4A-02F05A57A636}" type="parTrans" cxnId="{78CB23DC-EB95-4377-8502-C638E3E069B7}">
      <dgm:prSet/>
      <dgm:spPr/>
      <dgm:t>
        <a:bodyPr/>
        <a:lstStyle/>
        <a:p>
          <a:endParaRPr lang="en-US" sz="1200"/>
        </a:p>
      </dgm:t>
    </dgm:pt>
    <dgm:pt modelId="{1FD9285D-1887-4BA6-A861-206FF5345A5E}" type="sibTrans" cxnId="{78CB23DC-EB95-4377-8502-C638E3E069B7}">
      <dgm:prSet/>
      <dgm:spPr/>
      <dgm:t>
        <a:bodyPr/>
        <a:lstStyle/>
        <a:p>
          <a:endParaRPr lang="en-US" sz="1200"/>
        </a:p>
      </dgm:t>
    </dgm:pt>
    <dgm:pt modelId="{8E549D32-68F3-4F8E-9670-461CB1BC80B1}">
      <dgm:prSet phldrT="[Text]" custT="1"/>
      <dgm:spPr/>
      <dgm:t>
        <a:bodyPr/>
        <a:lstStyle/>
        <a:p>
          <a:pPr>
            <a:buFont typeface="Arial" panose="020B0604020202020204" pitchFamily="34" charset="0"/>
            <a:buChar char="•"/>
          </a:pPr>
          <a:r>
            <a:rPr lang="en-US" sz="1200" dirty="0"/>
            <a:t>Clinical trials</a:t>
          </a:r>
        </a:p>
      </dgm:t>
    </dgm:pt>
    <dgm:pt modelId="{BFBDE6A8-8474-42D9-9EC2-16A92E64436F}" type="parTrans" cxnId="{441B1689-3F02-4227-9A92-C9EF43A8825A}">
      <dgm:prSet/>
      <dgm:spPr/>
      <dgm:t>
        <a:bodyPr/>
        <a:lstStyle/>
        <a:p>
          <a:endParaRPr lang="en-US" sz="1200"/>
        </a:p>
      </dgm:t>
    </dgm:pt>
    <dgm:pt modelId="{AE7E27BC-9350-414B-B940-38FA006768ED}" type="sibTrans" cxnId="{441B1689-3F02-4227-9A92-C9EF43A8825A}">
      <dgm:prSet/>
      <dgm:spPr/>
      <dgm:t>
        <a:bodyPr/>
        <a:lstStyle/>
        <a:p>
          <a:endParaRPr lang="en-US" sz="1200"/>
        </a:p>
      </dgm:t>
    </dgm:pt>
    <dgm:pt modelId="{6E27A70F-4B18-4800-BFA1-AFFC99193FA0}">
      <dgm:prSet phldrT="[Text]" custT="1"/>
      <dgm:spPr/>
      <dgm:t>
        <a:bodyPr/>
        <a:lstStyle/>
        <a:p>
          <a:pPr>
            <a:buFontTx/>
            <a:buNone/>
          </a:pPr>
          <a:endParaRPr lang="en-US" sz="1200" dirty="0"/>
        </a:p>
      </dgm:t>
    </dgm:pt>
    <dgm:pt modelId="{395DD9C4-CD74-4E9E-A378-FDCB3F3CA940}" type="parTrans" cxnId="{76DA6B47-E99D-4944-80A7-A146C71BA95E}">
      <dgm:prSet/>
      <dgm:spPr/>
      <dgm:t>
        <a:bodyPr/>
        <a:lstStyle/>
        <a:p>
          <a:endParaRPr lang="en-US"/>
        </a:p>
      </dgm:t>
    </dgm:pt>
    <dgm:pt modelId="{4287AFB9-33D4-4805-A424-DB9DF7D562C8}" type="sibTrans" cxnId="{76DA6B47-E99D-4944-80A7-A146C71BA95E}">
      <dgm:prSet/>
      <dgm:spPr/>
      <dgm:t>
        <a:bodyPr/>
        <a:lstStyle/>
        <a:p>
          <a:endParaRPr lang="en-US"/>
        </a:p>
      </dgm:t>
    </dgm:pt>
    <dgm:pt modelId="{B4980E48-553E-43B7-8392-EC008EBE67DE}" type="pres">
      <dgm:prSet presAssocID="{832F032E-622F-43EE-AD48-DF42E43BF467}" presName="linearFlow" presStyleCnt="0">
        <dgm:presLayoutVars>
          <dgm:dir/>
          <dgm:animLvl val="lvl"/>
          <dgm:resizeHandles val="exact"/>
        </dgm:presLayoutVars>
      </dgm:prSet>
      <dgm:spPr/>
    </dgm:pt>
    <dgm:pt modelId="{0C020B25-6D84-4AA7-A2D4-749081C0FF50}" type="pres">
      <dgm:prSet presAssocID="{A4EB6EA1-355B-454D-964F-6995DD2952AD}" presName="composite" presStyleCnt="0"/>
      <dgm:spPr/>
    </dgm:pt>
    <dgm:pt modelId="{F8C71746-9D0D-40FD-B795-896069F25B3C}" type="pres">
      <dgm:prSet presAssocID="{A4EB6EA1-355B-454D-964F-6995DD2952AD}" presName="parTx" presStyleLbl="node1" presStyleIdx="0" presStyleCnt="3">
        <dgm:presLayoutVars>
          <dgm:chMax val="0"/>
          <dgm:chPref val="0"/>
          <dgm:bulletEnabled val="1"/>
        </dgm:presLayoutVars>
      </dgm:prSet>
      <dgm:spPr/>
    </dgm:pt>
    <dgm:pt modelId="{D1A31E4E-A734-4981-91F5-89D056FF637D}" type="pres">
      <dgm:prSet presAssocID="{A4EB6EA1-355B-454D-964F-6995DD2952AD}" presName="parSh" presStyleLbl="node1" presStyleIdx="0" presStyleCnt="3"/>
      <dgm:spPr/>
    </dgm:pt>
    <dgm:pt modelId="{38BA515A-539D-47DD-ABCE-E8C9F616CCEA}" type="pres">
      <dgm:prSet presAssocID="{A4EB6EA1-355B-454D-964F-6995DD2952AD}" presName="desTx" presStyleLbl="fgAcc1" presStyleIdx="0" presStyleCnt="3">
        <dgm:presLayoutVars>
          <dgm:bulletEnabled val="1"/>
        </dgm:presLayoutVars>
      </dgm:prSet>
      <dgm:spPr/>
    </dgm:pt>
    <dgm:pt modelId="{70BED0C4-6535-47D7-BB4F-7345EA7046D6}" type="pres">
      <dgm:prSet presAssocID="{115FD098-3E72-48E9-A359-6BF70152FFF6}" presName="sibTrans" presStyleLbl="sibTrans2D1" presStyleIdx="0" presStyleCnt="2"/>
      <dgm:spPr/>
    </dgm:pt>
    <dgm:pt modelId="{66C6F487-0201-421F-B4AD-1F1E54726785}" type="pres">
      <dgm:prSet presAssocID="{115FD098-3E72-48E9-A359-6BF70152FFF6}" presName="connTx" presStyleLbl="sibTrans2D1" presStyleIdx="0" presStyleCnt="2"/>
      <dgm:spPr/>
    </dgm:pt>
    <dgm:pt modelId="{6DF5E322-F8F3-406E-A866-2AE7DF27A441}" type="pres">
      <dgm:prSet presAssocID="{56A01712-570E-48F4-8138-0AF07F6B31A0}" presName="composite" presStyleCnt="0"/>
      <dgm:spPr/>
    </dgm:pt>
    <dgm:pt modelId="{31C4FEF9-DF6A-4440-A883-34E6F939A86B}" type="pres">
      <dgm:prSet presAssocID="{56A01712-570E-48F4-8138-0AF07F6B31A0}" presName="parTx" presStyleLbl="node1" presStyleIdx="0" presStyleCnt="3">
        <dgm:presLayoutVars>
          <dgm:chMax val="0"/>
          <dgm:chPref val="0"/>
          <dgm:bulletEnabled val="1"/>
        </dgm:presLayoutVars>
      </dgm:prSet>
      <dgm:spPr/>
    </dgm:pt>
    <dgm:pt modelId="{200ABD2D-1BF6-4AA8-B36D-3089C3B4BCF6}" type="pres">
      <dgm:prSet presAssocID="{56A01712-570E-48F4-8138-0AF07F6B31A0}" presName="parSh" presStyleLbl="node1" presStyleIdx="1" presStyleCnt="3"/>
      <dgm:spPr/>
    </dgm:pt>
    <dgm:pt modelId="{F87AA782-64D4-45A2-B3B5-1F485071BAC1}" type="pres">
      <dgm:prSet presAssocID="{56A01712-570E-48F4-8138-0AF07F6B31A0}" presName="desTx" presStyleLbl="fgAcc1" presStyleIdx="1" presStyleCnt="3">
        <dgm:presLayoutVars>
          <dgm:bulletEnabled val="1"/>
        </dgm:presLayoutVars>
      </dgm:prSet>
      <dgm:spPr/>
    </dgm:pt>
    <dgm:pt modelId="{AEA84E6B-CEAD-4AB6-963C-FC60B02D99CA}" type="pres">
      <dgm:prSet presAssocID="{3C6684C3-5896-45D4-B4E3-9CF77846782D}" presName="sibTrans" presStyleLbl="sibTrans2D1" presStyleIdx="1" presStyleCnt="2"/>
      <dgm:spPr/>
    </dgm:pt>
    <dgm:pt modelId="{BF394F63-62B5-4F24-A26B-06835701ABB0}" type="pres">
      <dgm:prSet presAssocID="{3C6684C3-5896-45D4-B4E3-9CF77846782D}" presName="connTx" presStyleLbl="sibTrans2D1" presStyleIdx="1" presStyleCnt="2"/>
      <dgm:spPr/>
    </dgm:pt>
    <dgm:pt modelId="{FA333D48-EBB1-4289-896E-DAC109B5449C}" type="pres">
      <dgm:prSet presAssocID="{8974042E-D961-4613-A40B-A9043EE21D36}" presName="composite" presStyleCnt="0"/>
      <dgm:spPr/>
    </dgm:pt>
    <dgm:pt modelId="{F09EFD85-3307-453A-AF69-0610B89B5984}" type="pres">
      <dgm:prSet presAssocID="{8974042E-D961-4613-A40B-A9043EE21D36}" presName="parTx" presStyleLbl="node1" presStyleIdx="1" presStyleCnt="3">
        <dgm:presLayoutVars>
          <dgm:chMax val="0"/>
          <dgm:chPref val="0"/>
          <dgm:bulletEnabled val="1"/>
        </dgm:presLayoutVars>
      </dgm:prSet>
      <dgm:spPr/>
    </dgm:pt>
    <dgm:pt modelId="{8A3392BC-862D-4E1C-BFDB-A4E9D3A9739E}" type="pres">
      <dgm:prSet presAssocID="{8974042E-D961-4613-A40B-A9043EE21D36}" presName="parSh" presStyleLbl="node1" presStyleIdx="2" presStyleCnt="3"/>
      <dgm:spPr/>
    </dgm:pt>
    <dgm:pt modelId="{6C82C1B6-462C-42BC-BD77-E07228266A79}" type="pres">
      <dgm:prSet presAssocID="{8974042E-D961-4613-A40B-A9043EE21D36}" presName="desTx" presStyleLbl="fgAcc1" presStyleIdx="2" presStyleCnt="3" custLinFactNeighborX="220">
        <dgm:presLayoutVars>
          <dgm:bulletEnabled val="1"/>
        </dgm:presLayoutVars>
      </dgm:prSet>
      <dgm:spPr/>
    </dgm:pt>
  </dgm:ptLst>
  <dgm:cxnLst>
    <dgm:cxn modelId="{B80D6201-E884-429E-9873-2150FC6EBFDA}" type="presOf" srcId="{E157EA4F-C578-4CFA-97DD-06D62BBB3E2F}" destId="{F87AA782-64D4-45A2-B3B5-1F485071BAC1}" srcOrd="0" destOrd="2" presId="urn:microsoft.com/office/officeart/2005/8/layout/process3"/>
    <dgm:cxn modelId="{0E668B0B-5517-4A88-A0A2-A005E0A9EF61}" type="presOf" srcId="{56A01712-570E-48F4-8138-0AF07F6B31A0}" destId="{31C4FEF9-DF6A-4440-A883-34E6F939A86B}" srcOrd="0" destOrd="0" presId="urn:microsoft.com/office/officeart/2005/8/layout/process3"/>
    <dgm:cxn modelId="{A318412B-FC63-4C65-9F57-6905AF53020E}" type="presOf" srcId="{56A01712-570E-48F4-8138-0AF07F6B31A0}" destId="{200ABD2D-1BF6-4AA8-B36D-3089C3B4BCF6}" srcOrd="1" destOrd="0" presId="urn:microsoft.com/office/officeart/2005/8/layout/process3"/>
    <dgm:cxn modelId="{A6FF4A30-EE04-4F77-823D-6ED34276F1C5}" srcId="{832F032E-622F-43EE-AD48-DF42E43BF467}" destId="{A4EB6EA1-355B-454D-964F-6995DD2952AD}" srcOrd="0" destOrd="0" parTransId="{500A3BF3-68E8-4CA3-9BF4-437F12932339}" sibTransId="{115FD098-3E72-48E9-A359-6BF70152FFF6}"/>
    <dgm:cxn modelId="{600F475F-3FCD-41FD-87A7-722E3E0AD013}" type="presOf" srcId="{8974042E-D961-4613-A40B-A9043EE21D36}" destId="{F09EFD85-3307-453A-AF69-0610B89B5984}" srcOrd="0" destOrd="0" presId="urn:microsoft.com/office/officeart/2005/8/layout/process3"/>
    <dgm:cxn modelId="{A1449B45-1E31-427B-9BA1-D6C70FEF559D}" type="presOf" srcId="{BE28722E-AA79-450E-ACB1-56B50C5DB51F}" destId="{38BA515A-539D-47DD-ABCE-E8C9F616CCEA}" srcOrd="0" destOrd="1" presId="urn:microsoft.com/office/officeart/2005/8/layout/process3"/>
    <dgm:cxn modelId="{CE7C9F45-C182-4F99-AE38-ABE3FE126797}" type="presOf" srcId="{F235035B-E717-4F0C-B1B6-A186364107F7}" destId="{6C82C1B6-462C-42BC-BD77-E07228266A79}" srcOrd="0" destOrd="0" presId="urn:microsoft.com/office/officeart/2005/8/layout/process3"/>
    <dgm:cxn modelId="{76DA6B47-E99D-4944-80A7-A146C71BA95E}" srcId="{8974042E-D961-4613-A40B-A9043EE21D36}" destId="{6E27A70F-4B18-4800-BFA1-AFFC99193FA0}" srcOrd="1" destOrd="0" parTransId="{395DD9C4-CD74-4E9E-A378-FDCB3F3CA940}" sibTransId="{4287AFB9-33D4-4805-A424-DB9DF7D562C8}"/>
    <dgm:cxn modelId="{D149706C-FBED-4F71-9433-D2E8B6FF63F8}" type="presOf" srcId="{115FD098-3E72-48E9-A359-6BF70152FFF6}" destId="{70BED0C4-6535-47D7-BB4F-7345EA7046D6}" srcOrd="0" destOrd="0" presId="urn:microsoft.com/office/officeart/2005/8/layout/process3"/>
    <dgm:cxn modelId="{95ED7973-3C1E-472F-B975-CB5A806184D8}" type="presOf" srcId="{832F032E-622F-43EE-AD48-DF42E43BF467}" destId="{B4980E48-553E-43B7-8392-EC008EBE67DE}" srcOrd="0" destOrd="0" presId="urn:microsoft.com/office/officeart/2005/8/layout/process3"/>
    <dgm:cxn modelId="{C352A358-50E3-431A-9621-0264EEDEE490}" srcId="{832F032E-622F-43EE-AD48-DF42E43BF467}" destId="{56A01712-570E-48F4-8138-0AF07F6B31A0}" srcOrd="1" destOrd="0" parTransId="{8D3BFE5B-2437-4D43-B4FE-DEC471253264}" sibTransId="{3C6684C3-5896-45D4-B4E3-9CF77846782D}"/>
    <dgm:cxn modelId="{F079EA58-23A1-493F-BED5-CEC70E1EA941}" type="presOf" srcId="{6E27A70F-4B18-4800-BFA1-AFFC99193FA0}" destId="{6C82C1B6-462C-42BC-BD77-E07228266A79}" srcOrd="0" destOrd="2" presId="urn:microsoft.com/office/officeart/2005/8/layout/process3"/>
    <dgm:cxn modelId="{7F3DB459-C6F9-4D70-A079-9718B5360138}" type="presOf" srcId="{E8B47081-A8D2-46ED-9DFD-64BB08F92B5F}" destId="{F87AA782-64D4-45A2-B3B5-1F485071BAC1}" srcOrd="0" destOrd="1" presId="urn:microsoft.com/office/officeart/2005/8/layout/process3"/>
    <dgm:cxn modelId="{77702880-8C23-4A60-98F7-22D4E8BAB6CF}" type="presOf" srcId="{8974042E-D961-4613-A40B-A9043EE21D36}" destId="{8A3392BC-862D-4E1C-BFDB-A4E9D3A9739E}" srcOrd="1" destOrd="0" presId="urn:microsoft.com/office/officeart/2005/8/layout/process3"/>
    <dgm:cxn modelId="{5C546A80-1059-497F-B044-7DCDA5C4D6AD}" srcId="{56A01712-570E-48F4-8138-0AF07F6B31A0}" destId="{E157EA4F-C578-4CFA-97DD-06D62BBB3E2F}" srcOrd="2" destOrd="0" parTransId="{AB6DBCCB-DE74-4714-A5F0-3B1524D6D50F}" sibTransId="{2D80E796-19A7-4F8A-AD47-4DAF3B41F7B7}"/>
    <dgm:cxn modelId="{260FB081-74F0-4199-8B91-13F328F2233D}" type="presOf" srcId="{A4EB6EA1-355B-454D-964F-6995DD2952AD}" destId="{F8C71746-9D0D-40FD-B795-896069F25B3C}" srcOrd="0" destOrd="0" presId="urn:microsoft.com/office/officeart/2005/8/layout/process3"/>
    <dgm:cxn modelId="{EDB28382-4B90-49F5-98C8-50F9483686F7}" srcId="{A4EB6EA1-355B-454D-964F-6995DD2952AD}" destId="{E7DC7C31-1E4C-4200-9700-F74BFAC0EFF6}" srcOrd="2" destOrd="0" parTransId="{A360CA30-6204-4FF2-AB72-253666B0CDAA}" sibTransId="{B4A8F514-581A-4ACE-B894-7F31BC357BF7}"/>
    <dgm:cxn modelId="{98792887-EDC4-4202-BE8D-313D26129BA8}" srcId="{8974042E-D961-4613-A40B-A9043EE21D36}" destId="{F235035B-E717-4F0C-B1B6-A186364107F7}" srcOrd="0" destOrd="0" parTransId="{1162BE2C-CC43-4AEE-8E38-032C4F15D5D9}" sibTransId="{71354859-67F3-4916-BB3D-742C98B49B2F}"/>
    <dgm:cxn modelId="{441B1689-3F02-4227-9A92-C9EF43A8825A}" srcId="{FC1D9719-7AE2-441E-832B-7A14CFAC33DF}" destId="{8E549D32-68F3-4F8E-9670-461CB1BC80B1}" srcOrd="2" destOrd="0" parTransId="{BFBDE6A8-8474-42D9-9EC2-16A92E64436F}" sibTransId="{AE7E27BC-9350-414B-B940-38FA006768ED}"/>
    <dgm:cxn modelId="{477829A0-D66F-4E23-9A3E-D3767A10E1AA}" srcId="{8974042E-D961-4613-A40B-A9043EE21D36}" destId="{FC1D9719-7AE2-441E-832B-7A14CFAC33DF}" srcOrd="2" destOrd="0" parTransId="{A30FA51D-6EDB-45BC-A0D0-7023FAB425D2}" sibTransId="{E2FA0B57-C481-48EC-B351-3CF5A9155272}"/>
    <dgm:cxn modelId="{D55DC6A0-5862-4235-A26C-C996FED02791}" type="presOf" srcId="{115FD098-3E72-48E9-A359-6BF70152FFF6}" destId="{66C6F487-0201-421F-B4AD-1F1E54726785}" srcOrd="1" destOrd="0" presId="urn:microsoft.com/office/officeart/2005/8/layout/process3"/>
    <dgm:cxn modelId="{B18646A4-2CB7-4440-BED5-99FB594DCCC0}" srcId="{F235035B-E717-4F0C-B1B6-A186364107F7}" destId="{D17C8E4D-96BA-4CA8-813F-94D2959EE766}" srcOrd="0" destOrd="0" parTransId="{3BC476A9-B870-4DD2-BA73-B1D7C459E21F}" sibTransId="{A68401BA-6D5E-4EA6-96F9-861D43EAC2DC}"/>
    <dgm:cxn modelId="{7CF43FA5-725C-4148-88E9-31A4D1155A9D}" type="presOf" srcId="{3C6684C3-5896-45D4-B4E3-9CF77846782D}" destId="{BF394F63-62B5-4F24-A26B-06835701ABB0}" srcOrd="1" destOrd="0" presId="urn:microsoft.com/office/officeart/2005/8/layout/process3"/>
    <dgm:cxn modelId="{A41A2BAA-9AEC-4E77-A49C-24DEC33E25B2}" srcId="{FC1D9719-7AE2-441E-832B-7A14CFAC33DF}" destId="{BD6B2692-52B6-48C5-8971-7C1783255CB0}" srcOrd="0" destOrd="0" parTransId="{95C76428-285B-4FD2-9F01-9BF96964C008}" sibTransId="{68F26F1E-5956-4E94-ADFF-E411F59778C1}"/>
    <dgm:cxn modelId="{B9D75AB2-1256-4149-8A0B-D9D3158975E4}" type="presOf" srcId="{FC1D9719-7AE2-441E-832B-7A14CFAC33DF}" destId="{6C82C1B6-462C-42BC-BD77-E07228266A79}" srcOrd="0" destOrd="3" presId="urn:microsoft.com/office/officeart/2005/8/layout/process3"/>
    <dgm:cxn modelId="{F75787BC-1CF7-474F-AA2A-184DD08CC74E}" type="presOf" srcId="{E7DC7C31-1E4C-4200-9700-F74BFAC0EFF6}" destId="{38BA515A-539D-47DD-ABCE-E8C9F616CCEA}" srcOrd="0" destOrd="2" presId="urn:microsoft.com/office/officeart/2005/8/layout/process3"/>
    <dgm:cxn modelId="{DCD41ACB-7F64-4FA6-AF88-2D2AB17CBAA1}" srcId="{A4EB6EA1-355B-454D-964F-6995DD2952AD}" destId="{BE28722E-AA79-450E-ACB1-56B50C5DB51F}" srcOrd="1" destOrd="0" parTransId="{7D343B11-3722-48E2-9108-975AEAA7E4B9}" sibTransId="{3254712F-4C4F-46AB-A77E-4DAD91355585}"/>
    <dgm:cxn modelId="{0FFBFDD4-8338-472A-90B8-6BA8B15063D2}" type="presOf" srcId="{D17C8E4D-96BA-4CA8-813F-94D2959EE766}" destId="{6C82C1B6-462C-42BC-BD77-E07228266A79}" srcOrd="0" destOrd="1" presId="urn:microsoft.com/office/officeart/2005/8/layout/process3"/>
    <dgm:cxn modelId="{228D19D6-269C-4ADA-B632-19E742C12F6E}" type="presOf" srcId="{BD6B2692-52B6-48C5-8971-7C1783255CB0}" destId="{6C82C1B6-462C-42BC-BD77-E07228266A79}" srcOrd="0" destOrd="4" presId="urn:microsoft.com/office/officeart/2005/8/layout/process3"/>
    <dgm:cxn modelId="{8C955CD7-50DE-4813-8A20-F699973A15F8}" type="presOf" srcId="{F122446B-9E2E-44FB-A1F6-1F41E9B2527D}" destId="{6C82C1B6-462C-42BC-BD77-E07228266A79}" srcOrd="0" destOrd="5" presId="urn:microsoft.com/office/officeart/2005/8/layout/process3"/>
    <dgm:cxn modelId="{89C766DA-2DE5-43B1-9683-7A07D834FB0C}" type="presOf" srcId="{8E549D32-68F3-4F8E-9670-461CB1BC80B1}" destId="{6C82C1B6-462C-42BC-BD77-E07228266A79}" srcOrd="0" destOrd="6" presId="urn:microsoft.com/office/officeart/2005/8/layout/process3"/>
    <dgm:cxn modelId="{78CB23DC-EB95-4377-8502-C638E3E069B7}" srcId="{FC1D9719-7AE2-441E-832B-7A14CFAC33DF}" destId="{F122446B-9E2E-44FB-A1F6-1F41E9B2527D}" srcOrd="1" destOrd="0" parTransId="{6DA096F3-76B6-4380-BD4A-02F05A57A636}" sibTransId="{1FD9285D-1887-4BA6-A861-206FF5345A5E}"/>
    <dgm:cxn modelId="{96ABFBDC-F119-4914-A79B-0B4F27EBE47E}" type="presOf" srcId="{2BDD5CA5-79BE-4042-A177-538EDC3D4736}" destId="{F87AA782-64D4-45A2-B3B5-1F485071BAC1}" srcOrd="0" destOrd="0" presId="urn:microsoft.com/office/officeart/2005/8/layout/process3"/>
    <dgm:cxn modelId="{2DBC66DD-E658-4E95-9B52-5BC22EFC3CC0}" srcId="{56A01712-570E-48F4-8138-0AF07F6B31A0}" destId="{E8B47081-A8D2-46ED-9DFD-64BB08F92B5F}" srcOrd="1" destOrd="0" parTransId="{3EB00D23-2D09-4F54-909B-6DE85EE8B15E}" sibTransId="{36240169-F86D-4931-B02F-F337E83C4222}"/>
    <dgm:cxn modelId="{A69516DE-304E-4B63-8A53-B52B96718C07}" srcId="{56A01712-570E-48F4-8138-0AF07F6B31A0}" destId="{2BDD5CA5-79BE-4042-A177-538EDC3D4736}" srcOrd="0" destOrd="0" parTransId="{65211C57-5488-4AE3-81C2-183727564BD3}" sibTransId="{43BDB992-4592-452B-B483-6B55FFDA6A0C}"/>
    <dgm:cxn modelId="{8EBA02E6-2FFA-4E1C-85BF-5DBD1B0C36EC}" srcId="{A4EB6EA1-355B-454D-964F-6995DD2952AD}" destId="{4E3E10A9-E197-4746-9390-C959DF59807E}" srcOrd="0" destOrd="0" parTransId="{7F2F6453-2F8A-45CF-8033-0EED58034B83}" sibTransId="{73EE9A3A-797F-41D7-91BA-D542E34747A0}"/>
    <dgm:cxn modelId="{4FA130F8-1A54-4DA8-9D73-663FB3F25C26}" type="presOf" srcId="{4E3E10A9-E197-4746-9390-C959DF59807E}" destId="{38BA515A-539D-47DD-ABCE-E8C9F616CCEA}" srcOrd="0" destOrd="0" presId="urn:microsoft.com/office/officeart/2005/8/layout/process3"/>
    <dgm:cxn modelId="{21D371F9-9065-4177-89FB-8367CC62301A}" srcId="{832F032E-622F-43EE-AD48-DF42E43BF467}" destId="{8974042E-D961-4613-A40B-A9043EE21D36}" srcOrd="2" destOrd="0" parTransId="{099B981F-7DA4-443F-9866-58DA6B38C8D2}" sibTransId="{7B1FF048-1590-42E0-9F80-7EF817D1C32A}"/>
    <dgm:cxn modelId="{D35E1AFC-7722-43A2-90E4-670D434B2F94}" type="presOf" srcId="{A4EB6EA1-355B-454D-964F-6995DD2952AD}" destId="{D1A31E4E-A734-4981-91F5-89D056FF637D}" srcOrd="1" destOrd="0" presId="urn:microsoft.com/office/officeart/2005/8/layout/process3"/>
    <dgm:cxn modelId="{6045EAFE-D8E1-4DCB-BEBC-5E5FA93C1B1D}" type="presOf" srcId="{3C6684C3-5896-45D4-B4E3-9CF77846782D}" destId="{AEA84E6B-CEAD-4AB6-963C-FC60B02D99CA}" srcOrd="0" destOrd="0" presId="urn:microsoft.com/office/officeart/2005/8/layout/process3"/>
    <dgm:cxn modelId="{8DFA9774-1E81-4888-A7CC-21688DFE749F}" type="presParOf" srcId="{B4980E48-553E-43B7-8392-EC008EBE67DE}" destId="{0C020B25-6D84-4AA7-A2D4-749081C0FF50}" srcOrd="0" destOrd="0" presId="urn:microsoft.com/office/officeart/2005/8/layout/process3"/>
    <dgm:cxn modelId="{61897766-C82D-4EA2-BB64-863B29AA9853}" type="presParOf" srcId="{0C020B25-6D84-4AA7-A2D4-749081C0FF50}" destId="{F8C71746-9D0D-40FD-B795-896069F25B3C}" srcOrd="0" destOrd="0" presId="urn:microsoft.com/office/officeart/2005/8/layout/process3"/>
    <dgm:cxn modelId="{5CB5F35A-007D-4082-909F-4BD1F33BCA9B}" type="presParOf" srcId="{0C020B25-6D84-4AA7-A2D4-749081C0FF50}" destId="{D1A31E4E-A734-4981-91F5-89D056FF637D}" srcOrd="1" destOrd="0" presId="urn:microsoft.com/office/officeart/2005/8/layout/process3"/>
    <dgm:cxn modelId="{5C86954A-7A0F-4CCB-B642-508891694C5E}" type="presParOf" srcId="{0C020B25-6D84-4AA7-A2D4-749081C0FF50}" destId="{38BA515A-539D-47DD-ABCE-E8C9F616CCEA}" srcOrd="2" destOrd="0" presId="urn:microsoft.com/office/officeart/2005/8/layout/process3"/>
    <dgm:cxn modelId="{7956E25E-F7F4-45E8-BAAD-3F4475D18737}" type="presParOf" srcId="{B4980E48-553E-43B7-8392-EC008EBE67DE}" destId="{70BED0C4-6535-47D7-BB4F-7345EA7046D6}" srcOrd="1" destOrd="0" presId="urn:microsoft.com/office/officeart/2005/8/layout/process3"/>
    <dgm:cxn modelId="{494BFADD-9D8A-453C-8BDC-46BABE616C36}" type="presParOf" srcId="{70BED0C4-6535-47D7-BB4F-7345EA7046D6}" destId="{66C6F487-0201-421F-B4AD-1F1E54726785}" srcOrd="0" destOrd="0" presId="urn:microsoft.com/office/officeart/2005/8/layout/process3"/>
    <dgm:cxn modelId="{CD83C330-46F2-4478-862B-FC870EB6316A}" type="presParOf" srcId="{B4980E48-553E-43B7-8392-EC008EBE67DE}" destId="{6DF5E322-F8F3-406E-A866-2AE7DF27A441}" srcOrd="2" destOrd="0" presId="urn:microsoft.com/office/officeart/2005/8/layout/process3"/>
    <dgm:cxn modelId="{5FBEFC1A-06B9-4EE8-98CF-5A5C9062D8C1}" type="presParOf" srcId="{6DF5E322-F8F3-406E-A866-2AE7DF27A441}" destId="{31C4FEF9-DF6A-4440-A883-34E6F939A86B}" srcOrd="0" destOrd="0" presId="urn:microsoft.com/office/officeart/2005/8/layout/process3"/>
    <dgm:cxn modelId="{4FB17D93-FFA5-4366-ADF9-20A9BEC7BEC3}" type="presParOf" srcId="{6DF5E322-F8F3-406E-A866-2AE7DF27A441}" destId="{200ABD2D-1BF6-4AA8-B36D-3089C3B4BCF6}" srcOrd="1" destOrd="0" presId="urn:microsoft.com/office/officeart/2005/8/layout/process3"/>
    <dgm:cxn modelId="{CCF0C025-3859-45DC-BAE1-55A7FC573F15}" type="presParOf" srcId="{6DF5E322-F8F3-406E-A866-2AE7DF27A441}" destId="{F87AA782-64D4-45A2-B3B5-1F485071BAC1}" srcOrd="2" destOrd="0" presId="urn:microsoft.com/office/officeart/2005/8/layout/process3"/>
    <dgm:cxn modelId="{786CB003-049A-46FF-835D-FE51A7A07E5F}" type="presParOf" srcId="{B4980E48-553E-43B7-8392-EC008EBE67DE}" destId="{AEA84E6B-CEAD-4AB6-963C-FC60B02D99CA}" srcOrd="3" destOrd="0" presId="urn:microsoft.com/office/officeart/2005/8/layout/process3"/>
    <dgm:cxn modelId="{C9358AE7-E169-4645-BF2B-F8EAA48A1071}" type="presParOf" srcId="{AEA84E6B-CEAD-4AB6-963C-FC60B02D99CA}" destId="{BF394F63-62B5-4F24-A26B-06835701ABB0}" srcOrd="0" destOrd="0" presId="urn:microsoft.com/office/officeart/2005/8/layout/process3"/>
    <dgm:cxn modelId="{57343148-2C88-45B2-9286-47910B62E387}" type="presParOf" srcId="{B4980E48-553E-43B7-8392-EC008EBE67DE}" destId="{FA333D48-EBB1-4289-896E-DAC109B5449C}" srcOrd="4" destOrd="0" presId="urn:microsoft.com/office/officeart/2005/8/layout/process3"/>
    <dgm:cxn modelId="{A24C9040-3021-4F34-BC79-17FEA6E67640}" type="presParOf" srcId="{FA333D48-EBB1-4289-896E-DAC109B5449C}" destId="{F09EFD85-3307-453A-AF69-0610B89B5984}" srcOrd="0" destOrd="0" presId="urn:microsoft.com/office/officeart/2005/8/layout/process3"/>
    <dgm:cxn modelId="{53E9DE37-ABD4-4C00-8238-9A576593BF40}" type="presParOf" srcId="{FA333D48-EBB1-4289-896E-DAC109B5449C}" destId="{8A3392BC-862D-4E1C-BFDB-A4E9D3A9739E}" srcOrd="1" destOrd="0" presId="urn:microsoft.com/office/officeart/2005/8/layout/process3"/>
    <dgm:cxn modelId="{339C6AFC-EAD8-4D9E-83DF-D231D5C869D5}" type="presParOf" srcId="{FA333D48-EBB1-4289-896E-DAC109B5449C}" destId="{6C82C1B6-462C-42BC-BD77-E07228266A79}"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A1DC0C-A718-4329-9C50-8B8E0AB6DD93}" type="doc">
      <dgm:prSet loTypeId="urn:microsoft.com/office/officeart/2005/8/layout/list1" loCatId="list" qsTypeId="urn:microsoft.com/office/officeart/2005/8/quickstyle/simple2" qsCatId="simple" csTypeId="urn:microsoft.com/office/officeart/2005/8/colors/accent2_1" csCatId="accent2" phldr="1"/>
      <dgm:spPr/>
      <dgm:t>
        <a:bodyPr/>
        <a:lstStyle/>
        <a:p>
          <a:endParaRPr lang="en-US"/>
        </a:p>
      </dgm:t>
    </dgm:pt>
    <dgm:pt modelId="{A869358F-4FE1-4D6A-A7F9-4C9E7441371D}">
      <dgm:prSet custT="1"/>
      <dgm:spPr/>
      <dgm:t>
        <a:bodyPr/>
        <a:lstStyle/>
        <a:p>
          <a:r>
            <a:rPr lang="en-US" sz="1200" b="1" dirty="0">
              <a:latin typeface="Arial" panose="020B0604020202020204" pitchFamily="34" charset="0"/>
              <a:cs typeface="Arial" panose="020B0604020202020204" pitchFamily="34" charset="0"/>
            </a:rPr>
            <a:t>Imaging</a:t>
          </a:r>
          <a:endParaRPr lang="en-US" sz="1200" dirty="0">
            <a:latin typeface="Arial" panose="020B0604020202020204" pitchFamily="34" charset="0"/>
            <a:cs typeface="Arial" panose="020B0604020202020204" pitchFamily="34" charset="0"/>
          </a:endParaRPr>
        </a:p>
      </dgm:t>
    </dgm:pt>
    <dgm:pt modelId="{6C96439C-0262-44D1-BE0B-296B658A1EE4}" type="parTrans" cxnId="{423A89D3-5219-4365-88D9-CF56B973DEC9}">
      <dgm:prSet/>
      <dgm:spPr/>
      <dgm:t>
        <a:bodyPr/>
        <a:lstStyle/>
        <a:p>
          <a:endParaRPr lang="en-US" sz="1200">
            <a:latin typeface="Arial" panose="020B0604020202020204" pitchFamily="34" charset="0"/>
            <a:cs typeface="Arial" panose="020B0604020202020204" pitchFamily="34" charset="0"/>
          </a:endParaRPr>
        </a:p>
      </dgm:t>
    </dgm:pt>
    <dgm:pt modelId="{E8B5C33A-58A1-40F6-9584-5EC40BEA572B}" type="sibTrans" cxnId="{423A89D3-5219-4365-88D9-CF56B973DEC9}">
      <dgm:prSet/>
      <dgm:spPr/>
      <dgm:t>
        <a:bodyPr/>
        <a:lstStyle/>
        <a:p>
          <a:endParaRPr lang="en-US" sz="1200">
            <a:latin typeface="Arial" panose="020B0604020202020204" pitchFamily="34" charset="0"/>
            <a:cs typeface="Arial" panose="020B0604020202020204" pitchFamily="34" charset="0"/>
          </a:endParaRPr>
        </a:p>
      </dgm:t>
    </dgm:pt>
    <dgm:pt modelId="{3B1509B4-2731-4831-9DB7-82373508707E}">
      <dgm:prSet custT="1"/>
      <dgm:spPr/>
      <dgm:t>
        <a:bodyPr/>
        <a:lstStyle/>
        <a:p>
          <a:r>
            <a:rPr lang="en-US" sz="1200" b="1" dirty="0" err="1">
              <a:latin typeface="Arial" panose="020B0604020202020204" pitchFamily="34" charset="0"/>
              <a:cs typeface="Arial" panose="020B0604020202020204" pitchFamily="34" charset="0"/>
            </a:rPr>
            <a:t>BMBx</a:t>
          </a:r>
          <a:endParaRPr lang="en-US" sz="1200" b="1" dirty="0">
            <a:latin typeface="Arial" panose="020B0604020202020204" pitchFamily="34" charset="0"/>
            <a:cs typeface="Arial" panose="020B0604020202020204" pitchFamily="34" charset="0"/>
          </a:endParaRPr>
        </a:p>
      </dgm:t>
    </dgm:pt>
    <dgm:pt modelId="{75E2427D-E8AE-4AD5-97EE-9D3C4536CD44}" type="parTrans" cxnId="{FC76AB48-26D3-4C52-8819-EF177E8AABCD}">
      <dgm:prSet/>
      <dgm:spPr/>
      <dgm:t>
        <a:bodyPr/>
        <a:lstStyle/>
        <a:p>
          <a:endParaRPr lang="en-US" sz="1200">
            <a:latin typeface="Arial" panose="020B0604020202020204" pitchFamily="34" charset="0"/>
            <a:cs typeface="Arial" panose="020B0604020202020204" pitchFamily="34" charset="0"/>
          </a:endParaRPr>
        </a:p>
      </dgm:t>
    </dgm:pt>
    <dgm:pt modelId="{35A77CB3-976C-473D-BFA7-D3516F589F2A}" type="sibTrans" cxnId="{FC76AB48-26D3-4C52-8819-EF177E8AABCD}">
      <dgm:prSet/>
      <dgm:spPr/>
      <dgm:t>
        <a:bodyPr/>
        <a:lstStyle/>
        <a:p>
          <a:endParaRPr lang="en-US" sz="1200">
            <a:latin typeface="Arial" panose="020B0604020202020204" pitchFamily="34" charset="0"/>
            <a:cs typeface="Arial" panose="020B0604020202020204" pitchFamily="34" charset="0"/>
          </a:endParaRPr>
        </a:p>
      </dgm:t>
    </dgm:pt>
    <dgm:pt modelId="{5C124150-2030-4B76-A352-7290CB502193}">
      <dgm:prSet custT="1"/>
      <dgm:spPr/>
      <dgm:t>
        <a:bodyPr/>
        <a:lstStyle/>
        <a:p>
          <a:r>
            <a:rPr lang="en-US" sz="1200" dirty="0">
              <a:latin typeface="Arial" panose="020B0604020202020204" pitchFamily="34" charset="0"/>
              <a:cs typeface="Arial" panose="020B0604020202020204" pitchFamily="34" charset="0"/>
            </a:rPr>
            <a:t>Whole Body PET/CT, low-dose CT or MRI at diagnosis, </a:t>
          </a:r>
          <a:r>
            <a:rPr lang="en-US" sz="1200" b="1" dirty="0">
              <a:latin typeface="Arial" panose="020B0604020202020204" pitchFamily="34" charset="0"/>
              <a:cs typeface="Arial" panose="020B0604020202020204" pitchFamily="34" charset="0"/>
            </a:rPr>
            <a:t>annually,</a:t>
          </a:r>
          <a:r>
            <a:rPr lang="en-US" sz="1200" dirty="0">
              <a:latin typeface="Arial" panose="020B0604020202020204" pitchFamily="34" charset="0"/>
              <a:cs typeface="Arial" panose="020B0604020202020204" pitchFamily="34" charset="0"/>
            </a:rPr>
            <a:t> and at concern for progression </a:t>
          </a:r>
          <a:endParaRPr lang="en-US" sz="1200" dirty="0"/>
        </a:p>
      </dgm:t>
    </dgm:pt>
    <dgm:pt modelId="{C6A68C98-64C9-44C0-9CAE-68988922AF66}" type="parTrans" cxnId="{F7918F8A-BF71-46E5-B862-5AEC96FF6838}">
      <dgm:prSet/>
      <dgm:spPr/>
      <dgm:t>
        <a:bodyPr/>
        <a:lstStyle/>
        <a:p>
          <a:endParaRPr lang="en-US" sz="1200"/>
        </a:p>
      </dgm:t>
    </dgm:pt>
    <dgm:pt modelId="{BB6C0676-62E4-4AAC-B1B8-A9A2F5890CF1}" type="sibTrans" cxnId="{F7918F8A-BF71-46E5-B862-5AEC96FF6838}">
      <dgm:prSet/>
      <dgm:spPr/>
      <dgm:t>
        <a:bodyPr/>
        <a:lstStyle/>
        <a:p>
          <a:endParaRPr lang="en-US" sz="1200"/>
        </a:p>
      </dgm:t>
    </dgm:pt>
    <dgm:pt modelId="{59066272-84F9-4FDC-854B-CD30D09D13A3}">
      <dgm:prSet custT="1"/>
      <dgm:spPr/>
      <dgm:t>
        <a:bodyPr/>
        <a:lstStyle/>
        <a:p>
          <a:r>
            <a:rPr lang="en-US" sz="1200" dirty="0">
              <a:latin typeface="Arial" panose="020B0604020202020204" pitchFamily="34" charset="0"/>
              <a:cs typeface="Arial" panose="020B0604020202020204" pitchFamily="34" charset="0"/>
            </a:rPr>
            <a:t>At diagnosis and at progression to symptomatic myeloma (with FISH and NGS)</a:t>
          </a:r>
          <a:endParaRPr lang="en-US" sz="1200" dirty="0"/>
        </a:p>
      </dgm:t>
    </dgm:pt>
    <dgm:pt modelId="{3A03E9C5-3E0A-4C6D-8CFE-C91B29D8A891}" type="parTrans" cxnId="{06820D22-778F-4EE0-A95D-A71E4B3D7C07}">
      <dgm:prSet/>
      <dgm:spPr/>
      <dgm:t>
        <a:bodyPr/>
        <a:lstStyle/>
        <a:p>
          <a:endParaRPr lang="en-US" sz="1200"/>
        </a:p>
      </dgm:t>
    </dgm:pt>
    <dgm:pt modelId="{D463247A-64AA-48B3-BB5E-FACC7C4B0AF9}" type="sibTrans" cxnId="{06820D22-778F-4EE0-A95D-A71E4B3D7C07}">
      <dgm:prSet/>
      <dgm:spPr/>
      <dgm:t>
        <a:bodyPr/>
        <a:lstStyle/>
        <a:p>
          <a:endParaRPr lang="en-US" sz="1200"/>
        </a:p>
      </dgm:t>
    </dgm:pt>
    <dgm:pt modelId="{C4FB9649-FEB7-4E7C-900E-C3EC3657665A}" type="pres">
      <dgm:prSet presAssocID="{D8A1DC0C-A718-4329-9C50-8B8E0AB6DD93}" presName="linear" presStyleCnt="0">
        <dgm:presLayoutVars>
          <dgm:dir/>
          <dgm:animLvl val="lvl"/>
          <dgm:resizeHandles val="exact"/>
        </dgm:presLayoutVars>
      </dgm:prSet>
      <dgm:spPr/>
    </dgm:pt>
    <dgm:pt modelId="{888A9040-324F-4E61-A4EB-BEA67F3E2A17}" type="pres">
      <dgm:prSet presAssocID="{A869358F-4FE1-4D6A-A7F9-4C9E7441371D}" presName="parentLin" presStyleCnt="0"/>
      <dgm:spPr/>
    </dgm:pt>
    <dgm:pt modelId="{D0A630D7-07E0-4AE3-ADB2-4BE94BFA80C0}" type="pres">
      <dgm:prSet presAssocID="{A869358F-4FE1-4D6A-A7F9-4C9E7441371D}" presName="parentLeftMargin" presStyleLbl="node1" presStyleIdx="0" presStyleCnt="2"/>
      <dgm:spPr/>
    </dgm:pt>
    <dgm:pt modelId="{EFDF9E9F-5828-4011-8024-BF16091F8053}" type="pres">
      <dgm:prSet presAssocID="{A869358F-4FE1-4D6A-A7F9-4C9E7441371D}" presName="parentText" presStyleLbl="node1" presStyleIdx="0" presStyleCnt="2" custScaleY="59298">
        <dgm:presLayoutVars>
          <dgm:chMax val="0"/>
          <dgm:bulletEnabled val="1"/>
        </dgm:presLayoutVars>
      </dgm:prSet>
      <dgm:spPr/>
    </dgm:pt>
    <dgm:pt modelId="{26AF7AB8-5548-43CB-89DF-7BC95476C06F}" type="pres">
      <dgm:prSet presAssocID="{A869358F-4FE1-4D6A-A7F9-4C9E7441371D}" presName="negativeSpace" presStyleCnt="0"/>
      <dgm:spPr/>
    </dgm:pt>
    <dgm:pt modelId="{D2AE4E5A-FCBB-4355-BAB6-112A48B4F143}" type="pres">
      <dgm:prSet presAssocID="{A869358F-4FE1-4D6A-A7F9-4C9E7441371D}" presName="childText" presStyleLbl="conFgAcc1" presStyleIdx="0" presStyleCnt="2">
        <dgm:presLayoutVars>
          <dgm:bulletEnabled val="1"/>
        </dgm:presLayoutVars>
      </dgm:prSet>
      <dgm:spPr/>
    </dgm:pt>
    <dgm:pt modelId="{FC8DA617-4418-4B1F-8464-5736917699D8}" type="pres">
      <dgm:prSet presAssocID="{E8B5C33A-58A1-40F6-9584-5EC40BEA572B}" presName="spaceBetweenRectangles" presStyleCnt="0"/>
      <dgm:spPr/>
    </dgm:pt>
    <dgm:pt modelId="{CF32344F-B27E-4FE5-960C-ECE290AE0E01}" type="pres">
      <dgm:prSet presAssocID="{3B1509B4-2731-4831-9DB7-82373508707E}" presName="parentLin" presStyleCnt="0"/>
      <dgm:spPr/>
    </dgm:pt>
    <dgm:pt modelId="{F03116DC-CF78-4C13-A445-EF674D873233}" type="pres">
      <dgm:prSet presAssocID="{3B1509B4-2731-4831-9DB7-82373508707E}" presName="parentLeftMargin" presStyleLbl="node1" presStyleIdx="0" presStyleCnt="2"/>
      <dgm:spPr/>
    </dgm:pt>
    <dgm:pt modelId="{B6227B6F-A18B-4347-AF8B-5B8C8F56B171}" type="pres">
      <dgm:prSet presAssocID="{3B1509B4-2731-4831-9DB7-82373508707E}" presName="parentText" presStyleLbl="node1" presStyleIdx="1" presStyleCnt="2" custScaleY="65740">
        <dgm:presLayoutVars>
          <dgm:chMax val="0"/>
          <dgm:bulletEnabled val="1"/>
        </dgm:presLayoutVars>
      </dgm:prSet>
      <dgm:spPr/>
    </dgm:pt>
    <dgm:pt modelId="{46C1F471-2CD7-4BB7-B7E4-932D488E7361}" type="pres">
      <dgm:prSet presAssocID="{3B1509B4-2731-4831-9DB7-82373508707E}" presName="negativeSpace" presStyleCnt="0"/>
      <dgm:spPr/>
    </dgm:pt>
    <dgm:pt modelId="{67B395AC-4434-460D-B4A3-13C419CC12D4}" type="pres">
      <dgm:prSet presAssocID="{3B1509B4-2731-4831-9DB7-82373508707E}" presName="childText" presStyleLbl="conFgAcc1" presStyleIdx="1" presStyleCnt="2">
        <dgm:presLayoutVars>
          <dgm:bulletEnabled val="1"/>
        </dgm:presLayoutVars>
      </dgm:prSet>
      <dgm:spPr/>
    </dgm:pt>
  </dgm:ptLst>
  <dgm:cxnLst>
    <dgm:cxn modelId="{9CF80C1E-2DF2-41A3-8BE7-012CA25390D1}" type="presOf" srcId="{5C124150-2030-4B76-A352-7290CB502193}" destId="{D2AE4E5A-FCBB-4355-BAB6-112A48B4F143}" srcOrd="0" destOrd="0" presId="urn:microsoft.com/office/officeart/2005/8/layout/list1"/>
    <dgm:cxn modelId="{06820D22-778F-4EE0-A95D-A71E4B3D7C07}" srcId="{3B1509B4-2731-4831-9DB7-82373508707E}" destId="{59066272-84F9-4FDC-854B-CD30D09D13A3}" srcOrd="0" destOrd="0" parTransId="{3A03E9C5-3E0A-4C6D-8CFE-C91B29D8A891}" sibTransId="{D463247A-64AA-48B3-BB5E-FACC7C4B0AF9}"/>
    <dgm:cxn modelId="{FC76AB48-26D3-4C52-8819-EF177E8AABCD}" srcId="{D8A1DC0C-A718-4329-9C50-8B8E0AB6DD93}" destId="{3B1509B4-2731-4831-9DB7-82373508707E}" srcOrd="1" destOrd="0" parTransId="{75E2427D-E8AE-4AD5-97EE-9D3C4536CD44}" sibTransId="{35A77CB3-976C-473D-BFA7-D3516F589F2A}"/>
    <dgm:cxn modelId="{97239E6F-BDB1-409A-A061-AA18C7A8345D}" type="presOf" srcId="{3B1509B4-2731-4831-9DB7-82373508707E}" destId="{F03116DC-CF78-4C13-A445-EF674D873233}" srcOrd="0" destOrd="0" presId="urn:microsoft.com/office/officeart/2005/8/layout/list1"/>
    <dgm:cxn modelId="{D0BA8473-8018-49D4-910A-EF88D2E328AE}" type="presOf" srcId="{D8A1DC0C-A718-4329-9C50-8B8E0AB6DD93}" destId="{C4FB9649-FEB7-4E7C-900E-C3EC3657665A}" srcOrd="0" destOrd="0" presId="urn:microsoft.com/office/officeart/2005/8/layout/list1"/>
    <dgm:cxn modelId="{E8D9F17A-96B0-4344-9B6D-A714D312E752}" type="presOf" srcId="{3B1509B4-2731-4831-9DB7-82373508707E}" destId="{B6227B6F-A18B-4347-AF8B-5B8C8F56B171}" srcOrd="1" destOrd="0" presId="urn:microsoft.com/office/officeart/2005/8/layout/list1"/>
    <dgm:cxn modelId="{F7918F8A-BF71-46E5-B862-5AEC96FF6838}" srcId="{A869358F-4FE1-4D6A-A7F9-4C9E7441371D}" destId="{5C124150-2030-4B76-A352-7290CB502193}" srcOrd="0" destOrd="0" parTransId="{C6A68C98-64C9-44C0-9CAE-68988922AF66}" sibTransId="{BB6C0676-62E4-4AAC-B1B8-A9A2F5890CF1}"/>
    <dgm:cxn modelId="{FCAC958F-90D9-402C-ACE7-92EEC4085975}" type="presOf" srcId="{A869358F-4FE1-4D6A-A7F9-4C9E7441371D}" destId="{EFDF9E9F-5828-4011-8024-BF16091F8053}" srcOrd="1" destOrd="0" presId="urn:microsoft.com/office/officeart/2005/8/layout/list1"/>
    <dgm:cxn modelId="{E14927A5-D60E-4EBD-A349-BEE2AA8952F2}" type="presOf" srcId="{A869358F-4FE1-4D6A-A7F9-4C9E7441371D}" destId="{D0A630D7-07E0-4AE3-ADB2-4BE94BFA80C0}" srcOrd="0" destOrd="0" presId="urn:microsoft.com/office/officeart/2005/8/layout/list1"/>
    <dgm:cxn modelId="{FFF793B1-0E7D-4D03-9F50-FCB62B650B73}" type="presOf" srcId="{59066272-84F9-4FDC-854B-CD30D09D13A3}" destId="{67B395AC-4434-460D-B4A3-13C419CC12D4}" srcOrd="0" destOrd="0" presId="urn:microsoft.com/office/officeart/2005/8/layout/list1"/>
    <dgm:cxn modelId="{423A89D3-5219-4365-88D9-CF56B973DEC9}" srcId="{D8A1DC0C-A718-4329-9C50-8B8E0AB6DD93}" destId="{A869358F-4FE1-4D6A-A7F9-4C9E7441371D}" srcOrd="0" destOrd="0" parTransId="{6C96439C-0262-44D1-BE0B-296B658A1EE4}" sibTransId="{E8B5C33A-58A1-40F6-9584-5EC40BEA572B}"/>
    <dgm:cxn modelId="{5EA22829-9740-40FB-B74C-2B187862E2A7}" type="presParOf" srcId="{C4FB9649-FEB7-4E7C-900E-C3EC3657665A}" destId="{888A9040-324F-4E61-A4EB-BEA67F3E2A17}" srcOrd="0" destOrd="0" presId="urn:microsoft.com/office/officeart/2005/8/layout/list1"/>
    <dgm:cxn modelId="{455929BC-D9B5-437F-A1F1-35A3FCEC2BC7}" type="presParOf" srcId="{888A9040-324F-4E61-A4EB-BEA67F3E2A17}" destId="{D0A630D7-07E0-4AE3-ADB2-4BE94BFA80C0}" srcOrd="0" destOrd="0" presId="urn:microsoft.com/office/officeart/2005/8/layout/list1"/>
    <dgm:cxn modelId="{42DE9CED-71A8-4916-AEA3-2CDC0B4D724D}" type="presParOf" srcId="{888A9040-324F-4E61-A4EB-BEA67F3E2A17}" destId="{EFDF9E9F-5828-4011-8024-BF16091F8053}" srcOrd="1" destOrd="0" presId="urn:microsoft.com/office/officeart/2005/8/layout/list1"/>
    <dgm:cxn modelId="{543283E2-1027-4AB7-89F8-E9DDBB2E4476}" type="presParOf" srcId="{C4FB9649-FEB7-4E7C-900E-C3EC3657665A}" destId="{26AF7AB8-5548-43CB-89DF-7BC95476C06F}" srcOrd="1" destOrd="0" presId="urn:microsoft.com/office/officeart/2005/8/layout/list1"/>
    <dgm:cxn modelId="{47454AD1-89AF-4146-830B-DDD4E51CF63B}" type="presParOf" srcId="{C4FB9649-FEB7-4E7C-900E-C3EC3657665A}" destId="{D2AE4E5A-FCBB-4355-BAB6-112A48B4F143}" srcOrd="2" destOrd="0" presId="urn:microsoft.com/office/officeart/2005/8/layout/list1"/>
    <dgm:cxn modelId="{F3BB64D1-73FD-4349-A319-E47EA47DDB4A}" type="presParOf" srcId="{C4FB9649-FEB7-4E7C-900E-C3EC3657665A}" destId="{FC8DA617-4418-4B1F-8464-5736917699D8}" srcOrd="3" destOrd="0" presId="urn:microsoft.com/office/officeart/2005/8/layout/list1"/>
    <dgm:cxn modelId="{17211F88-3F50-4B5B-90C2-559518099C33}" type="presParOf" srcId="{C4FB9649-FEB7-4E7C-900E-C3EC3657665A}" destId="{CF32344F-B27E-4FE5-960C-ECE290AE0E01}" srcOrd="4" destOrd="0" presId="urn:microsoft.com/office/officeart/2005/8/layout/list1"/>
    <dgm:cxn modelId="{4123CD90-D817-4510-B61D-6BDD5149BE22}" type="presParOf" srcId="{CF32344F-B27E-4FE5-960C-ECE290AE0E01}" destId="{F03116DC-CF78-4C13-A445-EF674D873233}" srcOrd="0" destOrd="0" presId="urn:microsoft.com/office/officeart/2005/8/layout/list1"/>
    <dgm:cxn modelId="{9CED5BC2-B1B6-4A8B-82F6-430DB7245FB1}" type="presParOf" srcId="{CF32344F-B27E-4FE5-960C-ECE290AE0E01}" destId="{B6227B6F-A18B-4347-AF8B-5B8C8F56B171}" srcOrd="1" destOrd="0" presId="urn:microsoft.com/office/officeart/2005/8/layout/list1"/>
    <dgm:cxn modelId="{09125740-5F66-43DE-85DC-EB28FC9DE0FE}" type="presParOf" srcId="{C4FB9649-FEB7-4E7C-900E-C3EC3657665A}" destId="{46C1F471-2CD7-4BB7-B7E4-932D488E7361}" srcOrd="5" destOrd="0" presId="urn:microsoft.com/office/officeart/2005/8/layout/list1"/>
    <dgm:cxn modelId="{FAF646E6-984B-47F7-B4AA-7D118F9B199C}" type="presParOf" srcId="{C4FB9649-FEB7-4E7C-900E-C3EC3657665A}" destId="{67B395AC-4434-460D-B4A3-13C419CC12D4}"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D1C632-B8A4-40A1-91E2-8A9736772D29}" type="doc">
      <dgm:prSet loTypeId="urn:microsoft.com/office/officeart/2005/8/layout/hProcess9" loCatId="process" qsTypeId="urn:microsoft.com/office/officeart/2005/8/quickstyle/simple5" qsCatId="simple" csTypeId="urn:microsoft.com/office/officeart/2005/8/colors/accent6_2" csCatId="accent6" phldr="1"/>
      <dgm:spPr/>
    </dgm:pt>
    <dgm:pt modelId="{A6CCE663-F142-45AD-BD80-B44156327CFC}">
      <dgm:prSet phldrT="[Text]"/>
      <dgm:spPr>
        <a:gradFill flip="none" rotWithShape="0">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dgm:spPr>
      <dgm:t>
        <a:bodyPr/>
        <a:lstStyle/>
        <a:p>
          <a:r>
            <a:rPr lang="en-US" dirty="0"/>
            <a:t>Low risk</a:t>
          </a:r>
        </a:p>
      </dgm:t>
    </dgm:pt>
    <dgm:pt modelId="{FF232461-78A7-4DB1-AA69-D0850340F90B}" type="parTrans" cxnId="{B049F2B4-5052-4435-A75E-ABCFFABA9225}">
      <dgm:prSet/>
      <dgm:spPr/>
      <dgm:t>
        <a:bodyPr/>
        <a:lstStyle/>
        <a:p>
          <a:endParaRPr lang="en-US"/>
        </a:p>
      </dgm:t>
    </dgm:pt>
    <dgm:pt modelId="{7E299A9F-7D5E-434D-936B-97E0B601B5B3}" type="sibTrans" cxnId="{B049F2B4-5052-4435-A75E-ABCFFABA9225}">
      <dgm:prSet/>
      <dgm:spPr/>
      <dgm:t>
        <a:bodyPr/>
        <a:lstStyle/>
        <a:p>
          <a:endParaRPr lang="en-US"/>
        </a:p>
      </dgm:t>
    </dgm:pt>
    <dgm:pt modelId="{602A8108-B06B-44DE-A63E-EA8F32F36B72}">
      <dgm:prSet phldrT="[Text]"/>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dgm:spPr>
      <dgm:t>
        <a:bodyPr/>
        <a:lstStyle/>
        <a:p>
          <a:r>
            <a:rPr lang="en-US" dirty="0"/>
            <a:t>Low risk</a:t>
          </a:r>
        </a:p>
      </dgm:t>
    </dgm:pt>
    <dgm:pt modelId="{8D3C29BB-40A1-44E6-9638-2E01685860E3}" type="parTrans" cxnId="{C7048D8E-A6F7-4330-8F60-1F868A5E6CA6}">
      <dgm:prSet/>
      <dgm:spPr/>
      <dgm:t>
        <a:bodyPr/>
        <a:lstStyle/>
        <a:p>
          <a:endParaRPr lang="en-US"/>
        </a:p>
      </dgm:t>
    </dgm:pt>
    <dgm:pt modelId="{91160997-2CA3-43C6-8A50-88192ABA2670}" type="sibTrans" cxnId="{C7048D8E-A6F7-4330-8F60-1F868A5E6CA6}">
      <dgm:prSet/>
      <dgm:spPr/>
      <dgm:t>
        <a:bodyPr/>
        <a:lstStyle/>
        <a:p>
          <a:endParaRPr lang="en-US"/>
        </a:p>
      </dgm:t>
    </dgm:pt>
    <dgm:pt modelId="{315A12A6-BA8C-4AA2-9664-F13D3A5E8313}">
      <dgm:prSet phldrT="[Text]"/>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dgm:spPr>
      <dgm:t>
        <a:bodyPr/>
        <a:lstStyle/>
        <a:p>
          <a:r>
            <a:rPr lang="en-US" dirty="0"/>
            <a:t>Intermediate risk</a:t>
          </a:r>
        </a:p>
      </dgm:t>
    </dgm:pt>
    <dgm:pt modelId="{E5778036-22EE-4833-ABC2-D72278A0A2FF}" type="parTrans" cxnId="{D0C66680-F494-4891-A45F-D0887E554C86}">
      <dgm:prSet/>
      <dgm:spPr/>
      <dgm:t>
        <a:bodyPr/>
        <a:lstStyle/>
        <a:p>
          <a:endParaRPr lang="en-US"/>
        </a:p>
      </dgm:t>
    </dgm:pt>
    <dgm:pt modelId="{1D1D354F-3BED-4BB1-8206-CE16F5ED4B3C}" type="sibTrans" cxnId="{D0C66680-F494-4891-A45F-D0887E554C86}">
      <dgm:prSet/>
      <dgm:spPr/>
      <dgm:t>
        <a:bodyPr/>
        <a:lstStyle/>
        <a:p>
          <a:endParaRPr lang="en-US"/>
        </a:p>
      </dgm:t>
    </dgm:pt>
    <dgm:pt modelId="{0F294F8B-EEF8-45A7-955E-8C80196AD6B0}">
      <dgm:prSet/>
      <dgm:spPr>
        <a:gradFill flip="none" rotWithShape="0">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dgm:spPr>
      <dgm:t>
        <a:bodyPr/>
        <a:lstStyle/>
        <a:p>
          <a:r>
            <a:rPr lang="en-US" dirty="0"/>
            <a:t>Intermediate risk</a:t>
          </a:r>
        </a:p>
      </dgm:t>
    </dgm:pt>
    <dgm:pt modelId="{AB2F54F1-216B-439F-8266-A23E8115AE95}" type="parTrans" cxnId="{A6C210A3-10BE-4888-87FD-6920E2EA911F}">
      <dgm:prSet/>
      <dgm:spPr/>
      <dgm:t>
        <a:bodyPr/>
        <a:lstStyle/>
        <a:p>
          <a:endParaRPr lang="en-US"/>
        </a:p>
      </dgm:t>
    </dgm:pt>
    <dgm:pt modelId="{0B061874-3A52-45C6-8875-4F9227E7ABAA}" type="sibTrans" cxnId="{A6C210A3-10BE-4888-87FD-6920E2EA911F}">
      <dgm:prSet/>
      <dgm:spPr/>
      <dgm:t>
        <a:bodyPr/>
        <a:lstStyle/>
        <a:p>
          <a:endParaRPr lang="en-US"/>
        </a:p>
      </dgm:t>
    </dgm:pt>
    <dgm:pt modelId="{9DA8902E-2CFA-4F52-8048-722F18C13448}">
      <dgm:prSet/>
      <dgm:spPr>
        <a:gradFill flip="none" rotWithShape="0">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dgm:spPr>
      <dgm:t>
        <a:bodyPr/>
        <a:lstStyle/>
        <a:p>
          <a:r>
            <a:rPr lang="en-US" dirty="0"/>
            <a:t>High risk</a:t>
          </a:r>
        </a:p>
      </dgm:t>
    </dgm:pt>
    <dgm:pt modelId="{A882C014-53A5-4142-B81D-4B7CC8672E1F}" type="parTrans" cxnId="{353D5968-2FBB-4BEE-9281-0AD4A51D0AE7}">
      <dgm:prSet/>
      <dgm:spPr/>
      <dgm:t>
        <a:bodyPr/>
        <a:lstStyle/>
        <a:p>
          <a:endParaRPr lang="en-US"/>
        </a:p>
      </dgm:t>
    </dgm:pt>
    <dgm:pt modelId="{A2258948-6784-4F7B-818A-3110219A133D}" type="sibTrans" cxnId="{353D5968-2FBB-4BEE-9281-0AD4A51D0AE7}">
      <dgm:prSet/>
      <dgm:spPr/>
      <dgm:t>
        <a:bodyPr/>
        <a:lstStyle/>
        <a:p>
          <a:endParaRPr lang="en-US"/>
        </a:p>
      </dgm:t>
    </dgm:pt>
    <dgm:pt modelId="{36854A82-BD2B-4B45-B625-EFC290365150}">
      <dgm:prSet/>
      <dgm:spPr>
        <a:gradFill flip="none" rotWithShape="0">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dgm:spPr>
      <dgm:t>
        <a:bodyPr/>
        <a:lstStyle/>
        <a:p>
          <a:r>
            <a:rPr lang="en-US" dirty="0"/>
            <a:t>Low risk</a:t>
          </a:r>
        </a:p>
      </dgm:t>
    </dgm:pt>
    <dgm:pt modelId="{F1D1172C-0D46-4260-AF9C-1DB959B1CFE5}" type="parTrans" cxnId="{3E8445B9-4457-4BA4-AF90-9F79E6605F87}">
      <dgm:prSet/>
      <dgm:spPr/>
      <dgm:t>
        <a:bodyPr/>
        <a:lstStyle/>
        <a:p>
          <a:endParaRPr lang="en-US"/>
        </a:p>
      </dgm:t>
    </dgm:pt>
    <dgm:pt modelId="{237D1358-3913-4612-B298-4C9CAF80F8F3}" type="sibTrans" cxnId="{3E8445B9-4457-4BA4-AF90-9F79E6605F87}">
      <dgm:prSet/>
      <dgm:spPr/>
      <dgm:t>
        <a:bodyPr/>
        <a:lstStyle/>
        <a:p>
          <a:endParaRPr lang="en-US"/>
        </a:p>
      </dgm:t>
    </dgm:pt>
    <dgm:pt modelId="{77639E37-3FBE-4B8C-AAD2-183DA2B6287B}">
      <dgm:prSet/>
      <dgm:spPr>
        <a:gradFill flip="none" rotWithShape="0">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dgm:spPr>
      <dgm:t>
        <a:bodyPr/>
        <a:lstStyle/>
        <a:p>
          <a:r>
            <a:rPr lang="en-US" dirty="0"/>
            <a:t>Intermediate risk</a:t>
          </a:r>
        </a:p>
      </dgm:t>
    </dgm:pt>
    <dgm:pt modelId="{B52514BE-88D2-47A9-BB61-461B2AB1210E}" type="parTrans" cxnId="{6C15DECE-CC0C-40BD-ADBB-204BFCDA3E01}">
      <dgm:prSet/>
      <dgm:spPr/>
      <dgm:t>
        <a:bodyPr/>
        <a:lstStyle/>
        <a:p>
          <a:endParaRPr lang="en-US"/>
        </a:p>
      </dgm:t>
    </dgm:pt>
    <dgm:pt modelId="{7B458666-E01C-4680-901E-D72A0C4F386B}" type="sibTrans" cxnId="{6C15DECE-CC0C-40BD-ADBB-204BFCDA3E01}">
      <dgm:prSet/>
      <dgm:spPr/>
      <dgm:t>
        <a:bodyPr/>
        <a:lstStyle/>
        <a:p>
          <a:endParaRPr lang="en-US"/>
        </a:p>
      </dgm:t>
    </dgm:pt>
    <dgm:pt modelId="{335DC3E2-A4A1-4D14-9DE4-B81CBB5078F7}">
      <dgm:prSet/>
      <dgm:spPr>
        <a:gradFill flip="none" rotWithShape="0">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dgm:spPr>
      <dgm:t>
        <a:bodyPr/>
        <a:lstStyle/>
        <a:p>
          <a:r>
            <a:rPr lang="en-US" dirty="0"/>
            <a:t>High risk</a:t>
          </a:r>
        </a:p>
      </dgm:t>
    </dgm:pt>
    <dgm:pt modelId="{021B6F98-A369-48BA-929E-4164255091E1}" type="parTrans" cxnId="{C78E2F84-5D22-47A3-8596-AF47804F5C31}">
      <dgm:prSet/>
      <dgm:spPr/>
      <dgm:t>
        <a:bodyPr/>
        <a:lstStyle/>
        <a:p>
          <a:endParaRPr lang="en-US"/>
        </a:p>
      </dgm:t>
    </dgm:pt>
    <dgm:pt modelId="{D0067B14-B628-47A9-A50E-4C68FDDE76D4}" type="sibTrans" cxnId="{C78E2F84-5D22-47A3-8596-AF47804F5C31}">
      <dgm:prSet/>
      <dgm:spPr/>
      <dgm:t>
        <a:bodyPr/>
        <a:lstStyle/>
        <a:p>
          <a:endParaRPr lang="en-US"/>
        </a:p>
      </dgm:t>
    </dgm:pt>
    <dgm:pt modelId="{029F81B5-A580-4ACE-B39A-AFF1AD9DD48F}">
      <dgm:prSet/>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dgm:spPr>
      <dgm:t>
        <a:bodyPr/>
        <a:lstStyle/>
        <a:p>
          <a:r>
            <a:rPr lang="en-US" dirty="0"/>
            <a:t>High risk</a:t>
          </a:r>
        </a:p>
      </dgm:t>
    </dgm:pt>
    <dgm:pt modelId="{9F5BFC1C-D226-4D9A-B11C-2069E7F5D4B4}" type="parTrans" cxnId="{8664F495-94FE-4A19-9F6E-41A23EEF89F7}">
      <dgm:prSet/>
      <dgm:spPr/>
      <dgm:t>
        <a:bodyPr/>
        <a:lstStyle/>
        <a:p>
          <a:endParaRPr lang="en-US"/>
        </a:p>
      </dgm:t>
    </dgm:pt>
    <dgm:pt modelId="{4BB7C09F-460B-425D-BBA1-50FEBABB60BC}" type="sibTrans" cxnId="{8664F495-94FE-4A19-9F6E-41A23EEF89F7}">
      <dgm:prSet/>
      <dgm:spPr/>
      <dgm:t>
        <a:bodyPr/>
        <a:lstStyle/>
        <a:p>
          <a:endParaRPr lang="en-US"/>
        </a:p>
      </dgm:t>
    </dgm:pt>
    <dgm:pt modelId="{03D2261C-0720-489F-98EC-F42ACF7EA74E}" type="pres">
      <dgm:prSet presAssocID="{86D1C632-B8A4-40A1-91E2-8A9736772D29}" presName="CompostProcess" presStyleCnt="0">
        <dgm:presLayoutVars>
          <dgm:dir/>
          <dgm:resizeHandles val="exact"/>
        </dgm:presLayoutVars>
      </dgm:prSet>
      <dgm:spPr/>
    </dgm:pt>
    <dgm:pt modelId="{BAD8C766-F288-45A4-851F-334B9C579AF7}" type="pres">
      <dgm:prSet presAssocID="{86D1C632-B8A4-40A1-91E2-8A9736772D29}" presName="arrow" presStyleLbl="bgShp" presStyleIdx="0" presStyleCnt="1" custScaleX="107798"/>
      <dgm:spPr>
        <a:solidFill>
          <a:schemeClr val="accent6">
            <a:lumMod val="20000"/>
            <a:lumOff val="80000"/>
          </a:schemeClr>
        </a:solidFill>
      </dgm:spPr>
    </dgm:pt>
    <dgm:pt modelId="{C55E9763-F1F3-430F-963B-BCEEB1C60F18}" type="pres">
      <dgm:prSet presAssocID="{86D1C632-B8A4-40A1-91E2-8A9736772D29}" presName="linearProcess" presStyleCnt="0"/>
      <dgm:spPr/>
    </dgm:pt>
    <dgm:pt modelId="{75DDB5C4-A8C1-4BF7-AF43-2A27083F3600}" type="pres">
      <dgm:prSet presAssocID="{A6CCE663-F142-45AD-BD80-B44156327CFC}" presName="textNode" presStyleLbl="node1" presStyleIdx="0" presStyleCnt="9" custLinFactX="79" custLinFactNeighborX="100000">
        <dgm:presLayoutVars>
          <dgm:bulletEnabled val="1"/>
        </dgm:presLayoutVars>
      </dgm:prSet>
      <dgm:spPr/>
    </dgm:pt>
    <dgm:pt modelId="{AAA23792-CAFD-4CB3-9230-D12D9B7F71EE}" type="pres">
      <dgm:prSet presAssocID="{7E299A9F-7D5E-434D-936B-97E0B601B5B3}" presName="sibTrans" presStyleCnt="0"/>
      <dgm:spPr/>
    </dgm:pt>
    <dgm:pt modelId="{65092B1C-0C9F-4078-8D87-6107D90A8747}" type="pres">
      <dgm:prSet presAssocID="{0F294F8B-EEF8-45A7-955E-8C80196AD6B0}" presName="textNode" presStyleLbl="node1" presStyleIdx="1" presStyleCnt="9">
        <dgm:presLayoutVars>
          <dgm:bulletEnabled val="1"/>
        </dgm:presLayoutVars>
      </dgm:prSet>
      <dgm:spPr/>
    </dgm:pt>
    <dgm:pt modelId="{46110F22-9CE3-40C7-BA6D-E835DBDD5883}" type="pres">
      <dgm:prSet presAssocID="{0B061874-3A52-45C6-8875-4F9227E7ABAA}" presName="sibTrans" presStyleCnt="0"/>
      <dgm:spPr/>
    </dgm:pt>
    <dgm:pt modelId="{DD1DC3D8-AB7E-4298-98ED-AD37AE018E0A}" type="pres">
      <dgm:prSet presAssocID="{9DA8902E-2CFA-4F52-8048-722F18C13448}" presName="textNode" presStyleLbl="node1" presStyleIdx="2" presStyleCnt="9" custLinFactNeighborX="-86596" custLinFactNeighborY="594">
        <dgm:presLayoutVars>
          <dgm:bulletEnabled val="1"/>
        </dgm:presLayoutVars>
      </dgm:prSet>
      <dgm:spPr/>
    </dgm:pt>
    <dgm:pt modelId="{1D562388-FD41-4850-8853-A201AD695A24}" type="pres">
      <dgm:prSet presAssocID="{A2258948-6784-4F7B-818A-3110219A133D}" presName="sibTrans" presStyleCnt="0"/>
      <dgm:spPr/>
    </dgm:pt>
    <dgm:pt modelId="{85AD3344-212A-48DC-A76E-85AD595B6435}" type="pres">
      <dgm:prSet presAssocID="{36854A82-BD2B-4B45-B625-EFC290365150}" presName="textNode" presStyleLbl="node1" presStyleIdx="3" presStyleCnt="9" custLinFactNeighborX="98142" custLinFactNeighborY="593">
        <dgm:presLayoutVars>
          <dgm:bulletEnabled val="1"/>
        </dgm:presLayoutVars>
      </dgm:prSet>
      <dgm:spPr/>
    </dgm:pt>
    <dgm:pt modelId="{ECE86F15-6F71-4320-9AC9-EEC3A9E57F0C}" type="pres">
      <dgm:prSet presAssocID="{237D1358-3913-4612-B298-4C9CAF80F8F3}" presName="sibTrans" presStyleCnt="0"/>
      <dgm:spPr/>
    </dgm:pt>
    <dgm:pt modelId="{7DB6D7D8-1C52-410F-9FD5-74AE21956B88}" type="pres">
      <dgm:prSet presAssocID="{77639E37-3FBE-4B8C-AAD2-183DA2B6287B}" presName="textNode" presStyleLbl="node1" presStyleIdx="4" presStyleCnt="9">
        <dgm:presLayoutVars>
          <dgm:bulletEnabled val="1"/>
        </dgm:presLayoutVars>
      </dgm:prSet>
      <dgm:spPr/>
    </dgm:pt>
    <dgm:pt modelId="{65EC9A35-A7F0-4B10-B5C9-8EBA8B9AE513}" type="pres">
      <dgm:prSet presAssocID="{7B458666-E01C-4680-901E-D72A0C4F386B}" presName="sibTrans" presStyleCnt="0"/>
      <dgm:spPr/>
    </dgm:pt>
    <dgm:pt modelId="{2BBC5C46-709B-4A1A-8BF5-C4EA5EBBA077}" type="pres">
      <dgm:prSet presAssocID="{335DC3E2-A4A1-4D14-9DE4-B81CBB5078F7}" presName="textNode" presStyleLbl="node1" presStyleIdx="5" presStyleCnt="9" custLinFactNeighborX="-92369" custLinFactNeighborY="594">
        <dgm:presLayoutVars>
          <dgm:bulletEnabled val="1"/>
        </dgm:presLayoutVars>
      </dgm:prSet>
      <dgm:spPr/>
    </dgm:pt>
    <dgm:pt modelId="{1E26F45E-E469-4E60-B346-99E702225398}" type="pres">
      <dgm:prSet presAssocID="{D0067B14-B628-47A9-A50E-4C68FDDE76D4}" presName="sibTrans" presStyleCnt="0"/>
      <dgm:spPr/>
    </dgm:pt>
    <dgm:pt modelId="{9391C83F-2526-48FE-B990-5593553543D0}" type="pres">
      <dgm:prSet presAssocID="{602A8108-B06B-44DE-A63E-EA8F32F36B72}" presName="textNode" presStyleLbl="node1" presStyleIdx="6" presStyleCnt="9" custLinFactNeighborX="80823" custLinFactNeighborY="-594">
        <dgm:presLayoutVars>
          <dgm:bulletEnabled val="1"/>
        </dgm:presLayoutVars>
      </dgm:prSet>
      <dgm:spPr/>
    </dgm:pt>
    <dgm:pt modelId="{2AAC209F-9792-4C4F-853A-B851EA8E74C2}" type="pres">
      <dgm:prSet presAssocID="{91160997-2CA3-43C6-8A50-88192ABA2670}" presName="sibTrans" presStyleCnt="0"/>
      <dgm:spPr/>
    </dgm:pt>
    <dgm:pt modelId="{E734FC75-B3C1-4590-8E39-1F5589B6C901}" type="pres">
      <dgm:prSet presAssocID="{315A12A6-BA8C-4AA2-9664-F13D3A5E8313}" presName="textNode" presStyleLbl="node1" presStyleIdx="7" presStyleCnt="9" custLinFactNeighborX="-17114">
        <dgm:presLayoutVars>
          <dgm:bulletEnabled val="1"/>
        </dgm:presLayoutVars>
      </dgm:prSet>
      <dgm:spPr/>
    </dgm:pt>
    <dgm:pt modelId="{B87971A4-E701-4271-941D-BA5C8EF09C51}" type="pres">
      <dgm:prSet presAssocID="{1D1D354F-3BED-4BB1-8206-CE16F5ED4B3C}" presName="sibTrans" presStyleCnt="0"/>
      <dgm:spPr/>
    </dgm:pt>
    <dgm:pt modelId="{3D7F0FD9-1FFB-4B6A-8426-E0707F11C5FE}" type="pres">
      <dgm:prSet presAssocID="{029F81B5-A580-4ACE-B39A-AFF1AD9DD48F}" presName="textNode" presStyleLbl="node1" presStyleIdx="8" presStyleCnt="9" custLinFactX="-4465" custLinFactNeighborX="-100000" custLinFactNeighborY="0">
        <dgm:presLayoutVars>
          <dgm:bulletEnabled val="1"/>
        </dgm:presLayoutVars>
      </dgm:prSet>
      <dgm:spPr/>
    </dgm:pt>
  </dgm:ptLst>
  <dgm:cxnLst>
    <dgm:cxn modelId="{6A1E2441-D229-40F5-BB31-9827B8D55370}" type="presOf" srcId="{A6CCE663-F142-45AD-BD80-B44156327CFC}" destId="{75DDB5C4-A8C1-4BF7-AF43-2A27083F3600}" srcOrd="0" destOrd="0" presId="urn:microsoft.com/office/officeart/2005/8/layout/hProcess9"/>
    <dgm:cxn modelId="{353D5968-2FBB-4BEE-9281-0AD4A51D0AE7}" srcId="{86D1C632-B8A4-40A1-91E2-8A9736772D29}" destId="{9DA8902E-2CFA-4F52-8048-722F18C13448}" srcOrd="2" destOrd="0" parTransId="{A882C014-53A5-4142-B81D-4B7CC8672E1F}" sibTransId="{A2258948-6784-4F7B-818A-3110219A133D}"/>
    <dgm:cxn modelId="{26A64959-1714-481D-A373-B5F9BFB9FEAD}" type="presOf" srcId="{315A12A6-BA8C-4AA2-9664-F13D3A5E8313}" destId="{E734FC75-B3C1-4590-8E39-1F5589B6C901}" srcOrd="0" destOrd="0" presId="urn:microsoft.com/office/officeart/2005/8/layout/hProcess9"/>
    <dgm:cxn modelId="{D0C66680-F494-4891-A45F-D0887E554C86}" srcId="{86D1C632-B8A4-40A1-91E2-8A9736772D29}" destId="{315A12A6-BA8C-4AA2-9664-F13D3A5E8313}" srcOrd="7" destOrd="0" parTransId="{E5778036-22EE-4833-ABC2-D72278A0A2FF}" sibTransId="{1D1D354F-3BED-4BB1-8206-CE16F5ED4B3C}"/>
    <dgm:cxn modelId="{C78E2F84-5D22-47A3-8596-AF47804F5C31}" srcId="{86D1C632-B8A4-40A1-91E2-8A9736772D29}" destId="{335DC3E2-A4A1-4D14-9DE4-B81CBB5078F7}" srcOrd="5" destOrd="0" parTransId="{021B6F98-A369-48BA-929E-4164255091E1}" sibTransId="{D0067B14-B628-47A9-A50E-4C68FDDE76D4}"/>
    <dgm:cxn modelId="{9C85578E-8B72-4649-BAAF-32CC7BE62531}" type="presOf" srcId="{77639E37-3FBE-4B8C-AAD2-183DA2B6287B}" destId="{7DB6D7D8-1C52-410F-9FD5-74AE21956B88}" srcOrd="0" destOrd="0" presId="urn:microsoft.com/office/officeart/2005/8/layout/hProcess9"/>
    <dgm:cxn modelId="{C7048D8E-A6F7-4330-8F60-1F868A5E6CA6}" srcId="{86D1C632-B8A4-40A1-91E2-8A9736772D29}" destId="{602A8108-B06B-44DE-A63E-EA8F32F36B72}" srcOrd="6" destOrd="0" parTransId="{8D3C29BB-40A1-44E6-9638-2E01685860E3}" sibTransId="{91160997-2CA3-43C6-8A50-88192ABA2670}"/>
    <dgm:cxn modelId="{47DCF292-4D53-429F-AE74-72F44A84FD87}" type="presOf" srcId="{0F294F8B-EEF8-45A7-955E-8C80196AD6B0}" destId="{65092B1C-0C9F-4078-8D87-6107D90A8747}" srcOrd="0" destOrd="0" presId="urn:microsoft.com/office/officeart/2005/8/layout/hProcess9"/>
    <dgm:cxn modelId="{8664F495-94FE-4A19-9F6E-41A23EEF89F7}" srcId="{86D1C632-B8A4-40A1-91E2-8A9736772D29}" destId="{029F81B5-A580-4ACE-B39A-AFF1AD9DD48F}" srcOrd="8" destOrd="0" parTransId="{9F5BFC1C-D226-4D9A-B11C-2069E7F5D4B4}" sibTransId="{4BB7C09F-460B-425D-BBA1-50FEBABB60BC}"/>
    <dgm:cxn modelId="{5334BF9B-F5A4-4871-A103-D9A27CBDB105}" type="presOf" srcId="{36854A82-BD2B-4B45-B625-EFC290365150}" destId="{85AD3344-212A-48DC-A76E-85AD595B6435}" srcOrd="0" destOrd="0" presId="urn:microsoft.com/office/officeart/2005/8/layout/hProcess9"/>
    <dgm:cxn modelId="{E3C242A2-17A0-4269-A51E-790A07CF2EB2}" type="presOf" srcId="{9DA8902E-2CFA-4F52-8048-722F18C13448}" destId="{DD1DC3D8-AB7E-4298-98ED-AD37AE018E0A}" srcOrd="0" destOrd="0" presId="urn:microsoft.com/office/officeart/2005/8/layout/hProcess9"/>
    <dgm:cxn modelId="{A6C210A3-10BE-4888-87FD-6920E2EA911F}" srcId="{86D1C632-B8A4-40A1-91E2-8A9736772D29}" destId="{0F294F8B-EEF8-45A7-955E-8C80196AD6B0}" srcOrd="1" destOrd="0" parTransId="{AB2F54F1-216B-439F-8266-A23E8115AE95}" sibTransId="{0B061874-3A52-45C6-8875-4F9227E7ABAA}"/>
    <dgm:cxn modelId="{B049F2B4-5052-4435-A75E-ABCFFABA9225}" srcId="{86D1C632-B8A4-40A1-91E2-8A9736772D29}" destId="{A6CCE663-F142-45AD-BD80-B44156327CFC}" srcOrd="0" destOrd="0" parTransId="{FF232461-78A7-4DB1-AA69-D0850340F90B}" sibTransId="{7E299A9F-7D5E-434D-936B-97E0B601B5B3}"/>
    <dgm:cxn modelId="{3E8445B9-4457-4BA4-AF90-9F79E6605F87}" srcId="{86D1C632-B8A4-40A1-91E2-8A9736772D29}" destId="{36854A82-BD2B-4B45-B625-EFC290365150}" srcOrd="3" destOrd="0" parTransId="{F1D1172C-0D46-4260-AF9C-1DB959B1CFE5}" sibTransId="{237D1358-3913-4612-B298-4C9CAF80F8F3}"/>
    <dgm:cxn modelId="{6C15DECE-CC0C-40BD-ADBB-204BFCDA3E01}" srcId="{86D1C632-B8A4-40A1-91E2-8A9736772D29}" destId="{77639E37-3FBE-4B8C-AAD2-183DA2B6287B}" srcOrd="4" destOrd="0" parTransId="{B52514BE-88D2-47A9-BB61-461B2AB1210E}" sibTransId="{7B458666-E01C-4680-901E-D72A0C4F386B}"/>
    <dgm:cxn modelId="{6B9C19E8-1737-4345-9179-76C81D4BAC8C}" type="presOf" srcId="{335DC3E2-A4A1-4D14-9DE4-B81CBB5078F7}" destId="{2BBC5C46-709B-4A1A-8BF5-C4EA5EBBA077}" srcOrd="0" destOrd="0" presId="urn:microsoft.com/office/officeart/2005/8/layout/hProcess9"/>
    <dgm:cxn modelId="{C9B207F2-DEBB-4BF4-97F4-768FC5491566}" type="presOf" srcId="{602A8108-B06B-44DE-A63E-EA8F32F36B72}" destId="{9391C83F-2526-48FE-B990-5593553543D0}" srcOrd="0" destOrd="0" presId="urn:microsoft.com/office/officeart/2005/8/layout/hProcess9"/>
    <dgm:cxn modelId="{B65E78F4-F501-4BD9-9EA2-0648C0FCC1B1}" type="presOf" srcId="{029F81B5-A580-4ACE-B39A-AFF1AD9DD48F}" destId="{3D7F0FD9-1FFB-4B6A-8426-E0707F11C5FE}" srcOrd="0" destOrd="0" presId="urn:microsoft.com/office/officeart/2005/8/layout/hProcess9"/>
    <dgm:cxn modelId="{B4B677FF-45F4-4689-A730-D16235D0B507}" type="presOf" srcId="{86D1C632-B8A4-40A1-91E2-8A9736772D29}" destId="{03D2261C-0720-489F-98EC-F42ACF7EA74E}" srcOrd="0" destOrd="0" presId="urn:microsoft.com/office/officeart/2005/8/layout/hProcess9"/>
    <dgm:cxn modelId="{AF20151A-B948-4825-941B-9AC8EBFF5363}" type="presParOf" srcId="{03D2261C-0720-489F-98EC-F42ACF7EA74E}" destId="{BAD8C766-F288-45A4-851F-334B9C579AF7}" srcOrd="0" destOrd="0" presId="urn:microsoft.com/office/officeart/2005/8/layout/hProcess9"/>
    <dgm:cxn modelId="{0A95CD64-AFBD-499A-99F1-CAB66201F55A}" type="presParOf" srcId="{03D2261C-0720-489F-98EC-F42ACF7EA74E}" destId="{C55E9763-F1F3-430F-963B-BCEEB1C60F18}" srcOrd="1" destOrd="0" presId="urn:microsoft.com/office/officeart/2005/8/layout/hProcess9"/>
    <dgm:cxn modelId="{930C5502-848D-4483-BA55-0EB7A5001727}" type="presParOf" srcId="{C55E9763-F1F3-430F-963B-BCEEB1C60F18}" destId="{75DDB5C4-A8C1-4BF7-AF43-2A27083F3600}" srcOrd="0" destOrd="0" presId="urn:microsoft.com/office/officeart/2005/8/layout/hProcess9"/>
    <dgm:cxn modelId="{C5E29A0E-DBC1-46A8-8B21-1F5D70FE41F5}" type="presParOf" srcId="{C55E9763-F1F3-430F-963B-BCEEB1C60F18}" destId="{AAA23792-CAFD-4CB3-9230-D12D9B7F71EE}" srcOrd="1" destOrd="0" presId="urn:microsoft.com/office/officeart/2005/8/layout/hProcess9"/>
    <dgm:cxn modelId="{8043B5A7-439A-437B-8957-776AE952AFEA}" type="presParOf" srcId="{C55E9763-F1F3-430F-963B-BCEEB1C60F18}" destId="{65092B1C-0C9F-4078-8D87-6107D90A8747}" srcOrd="2" destOrd="0" presId="urn:microsoft.com/office/officeart/2005/8/layout/hProcess9"/>
    <dgm:cxn modelId="{A18173CF-6171-4C7A-A65A-0F858DBC301B}" type="presParOf" srcId="{C55E9763-F1F3-430F-963B-BCEEB1C60F18}" destId="{46110F22-9CE3-40C7-BA6D-E835DBDD5883}" srcOrd="3" destOrd="0" presId="urn:microsoft.com/office/officeart/2005/8/layout/hProcess9"/>
    <dgm:cxn modelId="{6DF466F7-C5DF-45CF-BB20-77E9939C4A50}" type="presParOf" srcId="{C55E9763-F1F3-430F-963B-BCEEB1C60F18}" destId="{DD1DC3D8-AB7E-4298-98ED-AD37AE018E0A}" srcOrd="4" destOrd="0" presId="urn:microsoft.com/office/officeart/2005/8/layout/hProcess9"/>
    <dgm:cxn modelId="{808062FB-E993-4B71-A6FC-1B77FBED72FF}" type="presParOf" srcId="{C55E9763-F1F3-430F-963B-BCEEB1C60F18}" destId="{1D562388-FD41-4850-8853-A201AD695A24}" srcOrd="5" destOrd="0" presId="urn:microsoft.com/office/officeart/2005/8/layout/hProcess9"/>
    <dgm:cxn modelId="{1809A737-AC99-4AF3-8F8B-15ED8EC9A497}" type="presParOf" srcId="{C55E9763-F1F3-430F-963B-BCEEB1C60F18}" destId="{85AD3344-212A-48DC-A76E-85AD595B6435}" srcOrd="6" destOrd="0" presId="urn:microsoft.com/office/officeart/2005/8/layout/hProcess9"/>
    <dgm:cxn modelId="{D3CD862E-7001-4859-A3AC-CD835CDF76D5}" type="presParOf" srcId="{C55E9763-F1F3-430F-963B-BCEEB1C60F18}" destId="{ECE86F15-6F71-4320-9AC9-EEC3A9E57F0C}" srcOrd="7" destOrd="0" presId="urn:microsoft.com/office/officeart/2005/8/layout/hProcess9"/>
    <dgm:cxn modelId="{15E51926-E38E-42D3-8740-D22E44A7BE49}" type="presParOf" srcId="{C55E9763-F1F3-430F-963B-BCEEB1C60F18}" destId="{7DB6D7D8-1C52-410F-9FD5-74AE21956B88}" srcOrd="8" destOrd="0" presId="urn:microsoft.com/office/officeart/2005/8/layout/hProcess9"/>
    <dgm:cxn modelId="{96EDCA50-C1C7-437F-8C0D-0659C5111A45}" type="presParOf" srcId="{C55E9763-F1F3-430F-963B-BCEEB1C60F18}" destId="{65EC9A35-A7F0-4B10-B5C9-8EBA8B9AE513}" srcOrd="9" destOrd="0" presId="urn:microsoft.com/office/officeart/2005/8/layout/hProcess9"/>
    <dgm:cxn modelId="{10530729-23DA-4FAC-BAB9-062CEA0367D5}" type="presParOf" srcId="{C55E9763-F1F3-430F-963B-BCEEB1C60F18}" destId="{2BBC5C46-709B-4A1A-8BF5-C4EA5EBBA077}" srcOrd="10" destOrd="0" presId="urn:microsoft.com/office/officeart/2005/8/layout/hProcess9"/>
    <dgm:cxn modelId="{9B5162AE-DBE4-402B-AF2F-9011E2315DA7}" type="presParOf" srcId="{C55E9763-F1F3-430F-963B-BCEEB1C60F18}" destId="{1E26F45E-E469-4E60-B346-99E702225398}" srcOrd="11" destOrd="0" presId="urn:microsoft.com/office/officeart/2005/8/layout/hProcess9"/>
    <dgm:cxn modelId="{1B855401-F9EA-4394-8439-434927418EB9}" type="presParOf" srcId="{C55E9763-F1F3-430F-963B-BCEEB1C60F18}" destId="{9391C83F-2526-48FE-B990-5593553543D0}" srcOrd="12" destOrd="0" presId="urn:microsoft.com/office/officeart/2005/8/layout/hProcess9"/>
    <dgm:cxn modelId="{35592E2A-0B75-4ACD-A54A-904852FD5CE1}" type="presParOf" srcId="{C55E9763-F1F3-430F-963B-BCEEB1C60F18}" destId="{2AAC209F-9792-4C4F-853A-B851EA8E74C2}" srcOrd="13" destOrd="0" presId="urn:microsoft.com/office/officeart/2005/8/layout/hProcess9"/>
    <dgm:cxn modelId="{3FBD778B-4F16-4855-90D2-30DF383D1DA9}" type="presParOf" srcId="{C55E9763-F1F3-430F-963B-BCEEB1C60F18}" destId="{E734FC75-B3C1-4590-8E39-1F5589B6C901}" srcOrd="14" destOrd="0" presId="urn:microsoft.com/office/officeart/2005/8/layout/hProcess9"/>
    <dgm:cxn modelId="{C3AF452E-441F-4E8C-9547-9A641681317B}" type="presParOf" srcId="{C55E9763-F1F3-430F-963B-BCEEB1C60F18}" destId="{B87971A4-E701-4271-941D-BA5C8EF09C51}" srcOrd="15" destOrd="0" presId="urn:microsoft.com/office/officeart/2005/8/layout/hProcess9"/>
    <dgm:cxn modelId="{7B769DE9-DBEA-4845-8949-C58ACFDF70F1}" type="presParOf" srcId="{C55E9763-F1F3-430F-963B-BCEEB1C60F18}" destId="{3D7F0FD9-1FFB-4B6A-8426-E0707F11C5FE}" srcOrd="1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AF74F-3E43-4BA2-B30D-FDD778B75981}">
      <dsp:nvSpPr>
        <dsp:cNvPr id="0" name=""/>
        <dsp:cNvSpPr/>
      </dsp:nvSpPr>
      <dsp:spPr>
        <a:xfrm>
          <a:off x="2697" y="9194"/>
          <a:ext cx="2629991" cy="489600"/>
        </a:xfrm>
        <a:prstGeom prst="rect">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rPr>
            <a:t>MGUS</a:t>
          </a:r>
        </a:p>
      </dsp:txBody>
      <dsp:txXfrm>
        <a:off x="2697" y="9194"/>
        <a:ext cx="2629991" cy="489600"/>
      </dsp:txXfrm>
    </dsp:sp>
    <dsp:sp modelId="{8BE23B1B-86D8-4554-9C81-0F71C22F4E94}">
      <dsp:nvSpPr>
        <dsp:cNvPr id="0" name=""/>
        <dsp:cNvSpPr/>
      </dsp:nvSpPr>
      <dsp:spPr>
        <a:xfrm>
          <a:off x="2697" y="498794"/>
          <a:ext cx="2629991" cy="186805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M-spike &lt; 3g/dL</a:t>
          </a:r>
        </a:p>
        <a:p>
          <a:pPr marL="171450" lvl="1" indent="-171450" algn="l" defTabSz="755650">
            <a:lnSpc>
              <a:spcPct val="90000"/>
            </a:lnSpc>
            <a:spcBef>
              <a:spcPct val="0"/>
            </a:spcBef>
            <a:spcAft>
              <a:spcPct val="15000"/>
            </a:spcAft>
            <a:buChar char="•"/>
          </a:pPr>
          <a:r>
            <a:rPr lang="en-US" sz="1700" kern="1200" dirty="0"/>
            <a:t>Clonal marrow plasma cells &lt; 10%</a:t>
          </a:r>
        </a:p>
        <a:p>
          <a:pPr marL="171450" lvl="1" indent="-171450" algn="l" defTabSz="755650">
            <a:lnSpc>
              <a:spcPct val="90000"/>
            </a:lnSpc>
            <a:spcBef>
              <a:spcPct val="0"/>
            </a:spcBef>
            <a:spcAft>
              <a:spcPct val="15000"/>
            </a:spcAft>
            <a:buChar char="•"/>
          </a:pPr>
          <a:r>
            <a:rPr lang="en-US" sz="1700" kern="1200" dirty="0"/>
            <a:t>No myeloma-defining events </a:t>
          </a:r>
        </a:p>
      </dsp:txBody>
      <dsp:txXfrm>
        <a:off x="2697" y="498794"/>
        <a:ext cx="2629991" cy="1868058"/>
      </dsp:txXfrm>
    </dsp:sp>
    <dsp:sp modelId="{D0EDE0B2-2BC3-4697-8DCC-B6F18E4082E2}">
      <dsp:nvSpPr>
        <dsp:cNvPr id="0" name=""/>
        <dsp:cNvSpPr/>
      </dsp:nvSpPr>
      <dsp:spPr>
        <a:xfrm>
          <a:off x="3000887" y="9194"/>
          <a:ext cx="2629991" cy="489600"/>
        </a:xfrm>
        <a:prstGeom prst="rect">
          <a:avLst/>
        </a:prstGeom>
        <a:solidFill>
          <a:schemeClr val="accent2">
            <a:alpha val="90000"/>
            <a:hueOff val="0"/>
            <a:satOff val="0"/>
            <a:lumOff val="0"/>
            <a:alphaOff val="-20000"/>
          </a:schemeClr>
        </a:solidFill>
        <a:ln w="25400" cap="flat" cmpd="sng" algn="ctr">
          <a:solidFill>
            <a:schemeClr val="accent2">
              <a:alpha val="90000"/>
              <a:hueOff val="0"/>
              <a:satOff val="0"/>
              <a:lumOff val="0"/>
              <a:alphaOff val="-20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rPr>
            <a:t>Smoldering Myeloma</a:t>
          </a:r>
        </a:p>
      </dsp:txBody>
      <dsp:txXfrm>
        <a:off x="3000887" y="9194"/>
        <a:ext cx="2629991" cy="489600"/>
      </dsp:txXfrm>
    </dsp:sp>
    <dsp:sp modelId="{8C058945-23AA-43AE-8002-09F63765E0B1}">
      <dsp:nvSpPr>
        <dsp:cNvPr id="0" name=""/>
        <dsp:cNvSpPr/>
      </dsp:nvSpPr>
      <dsp:spPr>
        <a:xfrm>
          <a:off x="3000887" y="498794"/>
          <a:ext cx="2629991" cy="186805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kern="1200" dirty="0">
              <a:latin typeface="+mn-lt"/>
            </a:rPr>
            <a:t>M-spike ≥ 3g/dL (serum) or </a:t>
          </a:r>
          <a:r>
            <a:rPr lang="en-US" sz="1700" b="0" kern="1200" dirty="0">
              <a:latin typeface="+mn-lt"/>
              <a:cs typeface="Times New Roman" panose="02020603050405020304" pitchFamily="18" charset="0"/>
            </a:rPr>
            <a:t>≥ </a:t>
          </a:r>
          <a:r>
            <a:rPr lang="en-US" sz="1700" b="0" kern="1200" dirty="0">
              <a:latin typeface="+mn-lt"/>
            </a:rPr>
            <a:t>500mg/24h (urine)</a:t>
          </a:r>
        </a:p>
        <a:p>
          <a:pPr marL="171450" lvl="1" indent="-171450" algn="l" defTabSz="755650">
            <a:lnSpc>
              <a:spcPct val="90000"/>
            </a:lnSpc>
            <a:spcBef>
              <a:spcPct val="0"/>
            </a:spcBef>
            <a:spcAft>
              <a:spcPct val="15000"/>
            </a:spcAft>
            <a:buChar char="•"/>
          </a:pPr>
          <a:r>
            <a:rPr lang="en-US" sz="1700" b="0" kern="1200" dirty="0">
              <a:latin typeface="+mn-lt"/>
            </a:rPr>
            <a:t>Clonal marrow plasma cells </a:t>
          </a:r>
          <a:r>
            <a:rPr lang="en-US" sz="1700" b="0" kern="1200" dirty="0">
              <a:latin typeface="+mn-lt"/>
              <a:cs typeface="Times New Roman" panose="02020603050405020304" pitchFamily="18" charset="0"/>
            </a:rPr>
            <a:t>≥ 10% to 59%</a:t>
          </a:r>
          <a:endParaRPr lang="en-US" sz="1700" b="0" kern="1200" dirty="0">
            <a:latin typeface="+mn-lt"/>
          </a:endParaRPr>
        </a:p>
        <a:p>
          <a:pPr marL="171450" lvl="1" indent="-171450" algn="l" defTabSz="755650">
            <a:lnSpc>
              <a:spcPct val="90000"/>
            </a:lnSpc>
            <a:spcBef>
              <a:spcPct val="0"/>
            </a:spcBef>
            <a:spcAft>
              <a:spcPct val="15000"/>
            </a:spcAft>
            <a:buChar char="•"/>
          </a:pPr>
          <a:r>
            <a:rPr lang="en-US" sz="1700" b="0" kern="1200" dirty="0">
              <a:latin typeface="+mn-lt"/>
            </a:rPr>
            <a:t>No myeloma-defining events</a:t>
          </a:r>
        </a:p>
      </dsp:txBody>
      <dsp:txXfrm>
        <a:off x="3000887" y="498794"/>
        <a:ext cx="2629991" cy="1868058"/>
      </dsp:txXfrm>
    </dsp:sp>
    <dsp:sp modelId="{A9EB208B-A504-40B7-BF93-0ABC74D16257}">
      <dsp:nvSpPr>
        <dsp:cNvPr id="0" name=""/>
        <dsp:cNvSpPr/>
      </dsp:nvSpPr>
      <dsp:spPr>
        <a:xfrm>
          <a:off x="5999077" y="9194"/>
          <a:ext cx="2629991" cy="489600"/>
        </a:xfrm>
        <a:prstGeom prst="rect">
          <a:avLst/>
        </a:prstGeom>
        <a:solidFill>
          <a:schemeClr val="accent2">
            <a:alpha val="90000"/>
            <a:hueOff val="0"/>
            <a:satOff val="0"/>
            <a:lumOff val="0"/>
            <a:alphaOff val="-40000"/>
          </a:schemeClr>
        </a:solidFill>
        <a:ln w="25400" cap="flat" cmpd="sng" algn="ctr">
          <a:solidFill>
            <a:schemeClr val="accent2">
              <a:alpha val="90000"/>
              <a:hueOff val="0"/>
              <a:satOff val="0"/>
              <a:lumOff val="0"/>
              <a:alphaOff val="-40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C000"/>
              </a:solidFill>
              <a:effectLst>
                <a:outerShdw blurRad="38100" dist="38100" dir="2700000" algn="tl">
                  <a:srgbClr val="000000">
                    <a:alpha val="43137"/>
                  </a:srgbClr>
                </a:outerShdw>
              </a:effectLst>
            </a:rPr>
            <a:t>Active Myeloma</a:t>
          </a:r>
        </a:p>
      </dsp:txBody>
      <dsp:txXfrm>
        <a:off x="5999077" y="9194"/>
        <a:ext cx="2629991" cy="489600"/>
      </dsp:txXfrm>
    </dsp:sp>
    <dsp:sp modelId="{96FD6E12-C3B1-4740-A5B2-426948805604}">
      <dsp:nvSpPr>
        <dsp:cNvPr id="0" name=""/>
        <dsp:cNvSpPr/>
      </dsp:nvSpPr>
      <dsp:spPr>
        <a:xfrm>
          <a:off x="5999077" y="498794"/>
          <a:ext cx="2629991" cy="186805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kern="1200" dirty="0">
              <a:latin typeface="+mn-lt"/>
              <a:cs typeface="Times New Roman" panose="02020603050405020304" pitchFamily="18" charset="0"/>
            </a:rPr>
            <a:t>≥  10% plasma cells </a:t>
          </a:r>
          <a:r>
            <a:rPr lang="en-US" sz="1700" kern="1200" dirty="0"/>
            <a:t>AND </a:t>
          </a:r>
          <a:r>
            <a:rPr lang="en-US" sz="1700" b="0" kern="1200" dirty="0">
              <a:latin typeface="+mn-lt"/>
              <a:cs typeface="Times New Roman" panose="02020603050405020304" pitchFamily="18" charset="0"/>
            </a:rPr>
            <a:t>≥ 1 </a:t>
          </a:r>
          <a:r>
            <a:rPr lang="en-US" sz="1700" b="0" kern="1200" dirty="0" err="1">
              <a:latin typeface="+mn-lt"/>
              <a:cs typeface="Times New Roman" panose="02020603050405020304" pitchFamily="18" charset="0"/>
            </a:rPr>
            <a:t>SLiM</a:t>
          </a:r>
          <a:r>
            <a:rPr lang="en-US" sz="1700" b="0" kern="1200" dirty="0">
              <a:latin typeface="+mn-lt"/>
              <a:cs typeface="Times New Roman" panose="02020603050405020304" pitchFamily="18" charset="0"/>
            </a:rPr>
            <a:t>-CRAB criteria</a:t>
          </a:r>
          <a:endParaRPr lang="en-US" sz="1700" kern="1200" dirty="0"/>
        </a:p>
      </dsp:txBody>
      <dsp:txXfrm>
        <a:off x="5999077" y="498794"/>
        <a:ext cx="2629991" cy="18680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D0371-D1D0-2445-8E23-DE905508D046}">
      <dsp:nvSpPr>
        <dsp:cNvPr id="0" name=""/>
        <dsp:cNvSpPr/>
      </dsp:nvSpPr>
      <dsp:spPr>
        <a:xfrm>
          <a:off x="0" y="198834"/>
          <a:ext cx="6311900" cy="3944937"/>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3A79EAB-56FE-4844-89A5-56D91B83C2EB}">
      <dsp:nvSpPr>
        <dsp:cNvPr id="0" name=""/>
        <dsp:cNvSpPr/>
      </dsp:nvSpPr>
      <dsp:spPr>
        <a:xfrm>
          <a:off x="4815979" y="998868"/>
          <a:ext cx="467080" cy="46708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A9A06BC-3C4B-3047-85ED-E523031B3F0C}">
      <dsp:nvSpPr>
        <dsp:cNvPr id="0" name=""/>
        <dsp:cNvSpPr/>
      </dsp:nvSpPr>
      <dsp:spPr>
        <a:xfrm>
          <a:off x="2524760" y="1232408"/>
          <a:ext cx="2524760" cy="2911363"/>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47496" bIns="0" numCol="1" spcCol="1270" anchor="t" anchorCtr="0">
          <a:noAutofit/>
        </a:bodyPr>
        <a:lstStyle/>
        <a:p>
          <a:pPr marL="0" lvl="0" indent="0" algn="r" defTabSz="2889250">
            <a:lnSpc>
              <a:spcPct val="90000"/>
            </a:lnSpc>
            <a:spcBef>
              <a:spcPct val="0"/>
            </a:spcBef>
            <a:spcAft>
              <a:spcPct val="35000"/>
            </a:spcAft>
            <a:buNone/>
          </a:pPr>
          <a:endParaRPr lang="en-US" sz="6500" kern="1200" dirty="0"/>
        </a:p>
      </dsp:txBody>
      <dsp:txXfrm>
        <a:off x="2648009" y="1355657"/>
        <a:ext cx="2278262" cy="26648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68510-2E5D-46BB-A4D5-60CC2F3FDB61}">
      <dsp:nvSpPr>
        <dsp:cNvPr id="0" name=""/>
        <dsp:cNvSpPr/>
      </dsp:nvSpPr>
      <dsp:spPr>
        <a:xfrm rot="5400000">
          <a:off x="6767578" y="-1855268"/>
          <a:ext cx="1486702" cy="555504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Tx/>
            <a:buNone/>
          </a:pPr>
          <a:r>
            <a:rPr lang="en-US" sz="1700" kern="1200" dirty="0"/>
            <a:t>After one cycle:</a:t>
          </a:r>
        </a:p>
        <a:p>
          <a:pPr marL="171450" lvl="1" indent="-171450" algn="l" defTabSz="755650">
            <a:lnSpc>
              <a:spcPct val="90000"/>
            </a:lnSpc>
            <a:spcBef>
              <a:spcPct val="0"/>
            </a:spcBef>
            <a:spcAft>
              <a:spcPct val="15000"/>
            </a:spcAft>
            <a:buChar char="•"/>
          </a:pPr>
          <a:r>
            <a:rPr lang="en-US" sz="1700" kern="1200" dirty="0"/>
            <a:t>lambda light chains 80 </a:t>
          </a:r>
          <a:r>
            <a:rPr lang="en-US" sz="1700" kern="1200" dirty="0">
              <a:sym typeface="Wingdings" panose="05000000000000000000" pitchFamily="2" charset="2"/>
            </a:rPr>
            <a:t></a:t>
          </a:r>
          <a:r>
            <a:rPr lang="en-US" sz="1700" kern="1200" dirty="0"/>
            <a:t> 118, M-spike 5.1 </a:t>
          </a:r>
          <a:r>
            <a:rPr lang="en-US" sz="1700" kern="1200" dirty="0">
              <a:sym typeface="Wingdings" panose="05000000000000000000" pitchFamily="2" charset="2"/>
            </a:rPr>
            <a:t></a:t>
          </a:r>
          <a:r>
            <a:rPr lang="en-US" sz="1700" kern="1200" dirty="0"/>
            <a:t> 5.2</a:t>
          </a:r>
        </a:p>
        <a:p>
          <a:pPr marL="171450" lvl="1" indent="-171450" algn="l" defTabSz="755650">
            <a:lnSpc>
              <a:spcPct val="90000"/>
            </a:lnSpc>
            <a:spcBef>
              <a:spcPct val="0"/>
            </a:spcBef>
            <a:spcAft>
              <a:spcPct val="15000"/>
            </a:spcAft>
            <a:buChar char="•"/>
          </a:pPr>
          <a:r>
            <a:rPr lang="en-US" sz="1700" kern="1200" dirty="0"/>
            <a:t>Required zoledronic acid x 2 for recurrent hypercalcemia</a:t>
          </a:r>
        </a:p>
      </dsp:txBody>
      <dsp:txXfrm rot="-5400000">
        <a:off x="4733410" y="251475"/>
        <a:ext cx="5482465" cy="1341552"/>
      </dsp:txXfrm>
    </dsp:sp>
    <dsp:sp modelId="{08A05281-7C7B-4111-B533-68DBCAD0EEC4}">
      <dsp:nvSpPr>
        <dsp:cNvPr id="0" name=""/>
        <dsp:cNvSpPr/>
      </dsp:nvSpPr>
      <dsp:spPr>
        <a:xfrm>
          <a:off x="629" y="2815"/>
          <a:ext cx="4742528" cy="185837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kern="1200" dirty="0"/>
            <a:t>She was started on </a:t>
          </a:r>
          <a:r>
            <a:rPr lang="en-US" sz="2400" b="1" kern="1200" dirty="0"/>
            <a:t>daratumumab, bortezomib, dexamethasone</a:t>
          </a:r>
          <a:r>
            <a:rPr lang="en-US" sz="2400" kern="1200" dirty="0"/>
            <a:t> with plans to add lenalidomide as an outpatient</a:t>
          </a:r>
        </a:p>
      </dsp:txBody>
      <dsp:txXfrm>
        <a:off x="91347" y="93533"/>
        <a:ext cx="4561092" cy="1676941"/>
      </dsp:txXfrm>
    </dsp:sp>
    <dsp:sp modelId="{79265BB8-DF29-4934-BD7B-8ED0CAA39D82}">
      <dsp:nvSpPr>
        <dsp:cNvPr id="0" name=""/>
        <dsp:cNvSpPr/>
      </dsp:nvSpPr>
      <dsp:spPr>
        <a:xfrm rot="5400000">
          <a:off x="6793623" y="121873"/>
          <a:ext cx="1486702" cy="552285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Tx/>
            <a:buNone/>
          </a:pPr>
          <a:r>
            <a:rPr lang="en-US" sz="1700" kern="1200" dirty="0"/>
            <a:t>After one cycle:</a:t>
          </a:r>
        </a:p>
        <a:p>
          <a:pPr marL="171450" lvl="1" indent="-171450" algn="l" defTabSz="755650">
            <a:lnSpc>
              <a:spcPct val="90000"/>
            </a:lnSpc>
            <a:spcBef>
              <a:spcPct val="0"/>
            </a:spcBef>
            <a:spcAft>
              <a:spcPct val="15000"/>
            </a:spcAft>
            <a:buChar char="•"/>
          </a:pPr>
          <a:r>
            <a:rPr lang="en-US" sz="1700" kern="1200" dirty="0"/>
            <a:t>gamma gap 8.3 </a:t>
          </a:r>
          <a:r>
            <a:rPr lang="en-US" sz="1700" kern="1200" dirty="0">
              <a:sym typeface="Wingdings" panose="05000000000000000000" pitchFamily="2" charset="2"/>
            </a:rPr>
            <a:t> </a:t>
          </a:r>
          <a:r>
            <a:rPr lang="en-US" sz="1700" kern="1200" dirty="0"/>
            <a:t>8.9 </a:t>
          </a:r>
          <a:r>
            <a:rPr lang="en-US" sz="1700" kern="1200" dirty="0">
              <a:sym typeface="Wingdings" panose="05000000000000000000" pitchFamily="2" charset="2"/>
            </a:rPr>
            <a:t> </a:t>
          </a:r>
          <a:r>
            <a:rPr lang="en-US" sz="1700" kern="1200" dirty="0"/>
            <a:t>9.1. </a:t>
          </a:r>
        </a:p>
        <a:p>
          <a:pPr marL="171450" lvl="1" indent="-171450" algn="l" defTabSz="755650">
            <a:lnSpc>
              <a:spcPct val="90000"/>
            </a:lnSpc>
            <a:spcBef>
              <a:spcPct val="0"/>
            </a:spcBef>
            <a:spcAft>
              <a:spcPct val="15000"/>
            </a:spcAft>
            <a:buChar char="•"/>
          </a:pPr>
          <a:r>
            <a:rPr lang="en-US" sz="1700" kern="1200" dirty="0"/>
            <a:t>lambda light chains 118 </a:t>
          </a:r>
          <a:r>
            <a:rPr lang="en-US" sz="1700" kern="1200" dirty="0">
              <a:sym typeface="Wingdings" panose="05000000000000000000" pitchFamily="2" charset="2"/>
            </a:rPr>
            <a:t></a:t>
          </a:r>
          <a:r>
            <a:rPr lang="en-US" sz="1700" kern="1200" dirty="0"/>
            <a:t> 130, M-spike 5.2 </a:t>
          </a:r>
          <a:r>
            <a:rPr lang="en-US" sz="1700" kern="1200" dirty="0">
              <a:sym typeface="Wingdings" panose="05000000000000000000" pitchFamily="2" charset="2"/>
            </a:rPr>
            <a:t> 5.2</a:t>
          </a:r>
          <a:endParaRPr lang="en-US" sz="1700" kern="1200" dirty="0"/>
        </a:p>
        <a:p>
          <a:pPr marL="171450" lvl="1" indent="-171450" algn="l" defTabSz="755650">
            <a:lnSpc>
              <a:spcPct val="90000"/>
            </a:lnSpc>
            <a:spcBef>
              <a:spcPct val="0"/>
            </a:spcBef>
            <a:spcAft>
              <a:spcPct val="15000"/>
            </a:spcAft>
            <a:buChar char="•"/>
          </a:pPr>
          <a:r>
            <a:rPr lang="en-US" sz="1700" kern="1200" dirty="0"/>
            <a:t>She had refractory hypercalcemia requiring denosumab. </a:t>
          </a:r>
        </a:p>
      </dsp:txBody>
      <dsp:txXfrm rot="-5400000">
        <a:off x="4775547" y="2212525"/>
        <a:ext cx="5450280" cy="1341552"/>
      </dsp:txXfrm>
    </dsp:sp>
    <dsp:sp modelId="{D5DF7B66-723F-4709-B10F-42C8CE7F7EDC}">
      <dsp:nvSpPr>
        <dsp:cNvPr id="0" name=""/>
        <dsp:cNvSpPr/>
      </dsp:nvSpPr>
      <dsp:spPr>
        <a:xfrm>
          <a:off x="629" y="1954112"/>
          <a:ext cx="4774916" cy="185837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kern="1200" dirty="0"/>
            <a:t>Due to delays in getting lenalidomide, </a:t>
          </a:r>
          <a:r>
            <a:rPr lang="en-US" sz="2400" b="1" kern="1200" dirty="0"/>
            <a:t>cyclophosphamide</a:t>
          </a:r>
          <a:r>
            <a:rPr lang="en-US" sz="2400" kern="1200" dirty="0"/>
            <a:t> was added to </a:t>
          </a:r>
          <a:r>
            <a:rPr lang="en-US" sz="2400" kern="1200" dirty="0" err="1"/>
            <a:t>DaraVd</a:t>
          </a:r>
          <a:r>
            <a:rPr lang="en-US" sz="2400" kern="1200" dirty="0"/>
            <a:t>. </a:t>
          </a:r>
        </a:p>
      </dsp:txBody>
      <dsp:txXfrm>
        <a:off x="91347" y="2044830"/>
        <a:ext cx="4593480" cy="1676941"/>
      </dsp:txXfrm>
    </dsp:sp>
    <dsp:sp modelId="{883C3AA1-82CC-4018-8EFC-E55C1ABC25A0}">
      <dsp:nvSpPr>
        <dsp:cNvPr id="0" name=""/>
        <dsp:cNvSpPr/>
      </dsp:nvSpPr>
      <dsp:spPr>
        <a:xfrm rot="5400000">
          <a:off x="6796351" y="2076387"/>
          <a:ext cx="1486702" cy="5516419"/>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On C1D15, she presented with persistent epistaxis and viscosity level of 4.6. She was admitted for plasmapheresis. </a:t>
          </a:r>
        </a:p>
        <a:p>
          <a:pPr marL="171450" lvl="1" indent="-171450" algn="l" defTabSz="755650">
            <a:lnSpc>
              <a:spcPct val="90000"/>
            </a:lnSpc>
            <a:spcBef>
              <a:spcPct val="0"/>
            </a:spcBef>
            <a:spcAft>
              <a:spcPct val="15000"/>
            </a:spcAft>
            <a:buChar char="•"/>
          </a:pPr>
          <a:r>
            <a:rPr lang="en-US" sz="1700" kern="1200" dirty="0"/>
            <a:t>Post-pheresis M-spike was 3.0 and subsequently rose to 3.9 after another cycle of treatment.</a:t>
          </a:r>
        </a:p>
      </dsp:txBody>
      <dsp:txXfrm rot="-5400000">
        <a:off x="4781493" y="4163821"/>
        <a:ext cx="5443844" cy="1341552"/>
      </dsp:txXfrm>
    </dsp:sp>
    <dsp:sp modelId="{F1C1E0E8-1809-4241-B06D-433E9D1AC190}">
      <dsp:nvSpPr>
        <dsp:cNvPr id="0" name=""/>
        <dsp:cNvSpPr/>
      </dsp:nvSpPr>
      <dsp:spPr>
        <a:xfrm>
          <a:off x="629" y="3905408"/>
          <a:ext cx="4780863" cy="185837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kern="1200" dirty="0"/>
            <a:t>She was then switched to </a:t>
          </a:r>
          <a:r>
            <a:rPr lang="en-US" sz="2400" b="1" kern="1200" dirty="0"/>
            <a:t>carfilzomib, lenalidomide, cyclophosphamide, dexamethasone </a:t>
          </a:r>
          <a:r>
            <a:rPr lang="en-US" sz="2400" kern="1200" dirty="0"/>
            <a:t>for refractory disease. </a:t>
          </a:r>
        </a:p>
      </dsp:txBody>
      <dsp:txXfrm>
        <a:off x="91347" y="3996126"/>
        <a:ext cx="4599427" cy="1676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6AEC1-02E9-4065-B40A-B761CA2530D6}">
      <dsp:nvSpPr>
        <dsp:cNvPr id="0" name=""/>
        <dsp:cNvSpPr/>
      </dsp:nvSpPr>
      <dsp:spPr>
        <a:xfrm>
          <a:off x="0" y="491"/>
          <a:ext cx="3888048"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483353-CC39-4567-AB6D-F97706850891}">
      <dsp:nvSpPr>
        <dsp:cNvPr id="0" name=""/>
        <dsp:cNvSpPr/>
      </dsp:nvSpPr>
      <dsp:spPr>
        <a:xfrm>
          <a:off x="0" y="491"/>
          <a:ext cx="3888048" cy="33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FFC000"/>
              </a:solidFill>
            </a:rPr>
            <a:t>S</a:t>
          </a:r>
          <a:r>
            <a:rPr lang="en-US" sz="1200" kern="1200" dirty="0"/>
            <a:t> ≥ </a:t>
          </a:r>
          <a:r>
            <a:rPr lang="en-US" sz="1200" b="1" u="sng" kern="1200" dirty="0"/>
            <a:t>S</a:t>
          </a:r>
          <a:r>
            <a:rPr lang="en-US" sz="1200" kern="1200" dirty="0"/>
            <a:t>ixty percent (60%) clonal marrow PCs</a:t>
          </a:r>
        </a:p>
      </dsp:txBody>
      <dsp:txXfrm>
        <a:off x="0" y="491"/>
        <a:ext cx="3888048" cy="335395"/>
      </dsp:txXfrm>
    </dsp:sp>
    <dsp:sp modelId="{2DF91C95-9BA6-4EF6-A96C-EADE3740DC33}">
      <dsp:nvSpPr>
        <dsp:cNvPr id="0" name=""/>
        <dsp:cNvSpPr/>
      </dsp:nvSpPr>
      <dsp:spPr>
        <a:xfrm>
          <a:off x="0" y="335887"/>
          <a:ext cx="3888048"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AC391-5B91-4840-AF15-8EAFCBA99049}">
      <dsp:nvSpPr>
        <dsp:cNvPr id="0" name=""/>
        <dsp:cNvSpPr/>
      </dsp:nvSpPr>
      <dsp:spPr>
        <a:xfrm>
          <a:off x="0" y="335887"/>
          <a:ext cx="3888048" cy="33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FFC000"/>
              </a:solidFill>
            </a:rPr>
            <a:t>Li</a:t>
          </a:r>
          <a:r>
            <a:rPr lang="en-US" sz="1200" kern="1200" dirty="0"/>
            <a:t> Serum free </a:t>
          </a:r>
          <a:r>
            <a:rPr lang="en-US" sz="1200" b="1" u="sng" kern="1200" dirty="0"/>
            <a:t>li</a:t>
          </a:r>
          <a:r>
            <a:rPr lang="en-US" sz="1200" kern="1200" dirty="0"/>
            <a:t>ght chain ratio ≥ 100</a:t>
          </a:r>
        </a:p>
      </dsp:txBody>
      <dsp:txXfrm>
        <a:off x="0" y="335887"/>
        <a:ext cx="3888048" cy="335395"/>
      </dsp:txXfrm>
    </dsp:sp>
    <dsp:sp modelId="{FF4C1E2F-D373-4A48-BA74-054DFBCCA4EE}">
      <dsp:nvSpPr>
        <dsp:cNvPr id="0" name=""/>
        <dsp:cNvSpPr/>
      </dsp:nvSpPr>
      <dsp:spPr>
        <a:xfrm>
          <a:off x="0" y="671282"/>
          <a:ext cx="3888048"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B92A8-0861-4336-96DB-17EBEF0E8239}">
      <dsp:nvSpPr>
        <dsp:cNvPr id="0" name=""/>
        <dsp:cNvSpPr/>
      </dsp:nvSpPr>
      <dsp:spPr>
        <a:xfrm>
          <a:off x="0" y="671282"/>
          <a:ext cx="3888048" cy="33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FFC000"/>
              </a:solidFill>
            </a:rPr>
            <a:t>M</a:t>
          </a:r>
          <a:r>
            <a:rPr lang="en-US" sz="1200" kern="1200" dirty="0"/>
            <a:t> &gt; 1 focal lesion detected by </a:t>
          </a:r>
          <a:r>
            <a:rPr lang="en-US" sz="1200" b="1" u="sng" kern="1200" dirty="0"/>
            <a:t>M</a:t>
          </a:r>
          <a:r>
            <a:rPr lang="en-US" sz="1200" kern="1200" dirty="0"/>
            <a:t>RI studies</a:t>
          </a:r>
        </a:p>
      </dsp:txBody>
      <dsp:txXfrm>
        <a:off x="0" y="671282"/>
        <a:ext cx="3888048" cy="3353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991B9-A836-4A6F-B561-DCA288392ED9}">
      <dsp:nvSpPr>
        <dsp:cNvPr id="0" name=""/>
        <dsp:cNvSpPr/>
      </dsp:nvSpPr>
      <dsp:spPr>
        <a:xfrm>
          <a:off x="0" y="0"/>
          <a:ext cx="4685761"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973C0-892E-4CF2-8012-30702FDED40E}">
      <dsp:nvSpPr>
        <dsp:cNvPr id="0" name=""/>
        <dsp:cNvSpPr/>
      </dsp:nvSpPr>
      <dsp:spPr>
        <a:xfrm>
          <a:off x="0" y="0"/>
          <a:ext cx="4685761" cy="31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C</a:t>
          </a:r>
          <a:r>
            <a:rPr lang="en-US" sz="1200" kern="1200" dirty="0"/>
            <a:t>alcium elevation (&gt; 11 or &gt; 1 mg/dL above ULN)</a:t>
          </a:r>
        </a:p>
      </dsp:txBody>
      <dsp:txXfrm>
        <a:off x="0" y="0"/>
        <a:ext cx="4685761" cy="319526"/>
      </dsp:txXfrm>
    </dsp:sp>
    <dsp:sp modelId="{F65F7F24-D3BF-4ED4-AC40-9BE08750DA15}">
      <dsp:nvSpPr>
        <dsp:cNvPr id="0" name=""/>
        <dsp:cNvSpPr/>
      </dsp:nvSpPr>
      <dsp:spPr>
        <a:xfrm>
          <a:off x="0" y="319526"/>
          <a:ext cx="4685761"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7860AF-F374-457F-BC4A-61A95A7A6CEA}">
      <dsp:nvSpPr>
        <dsp:cNvPr id="0" name=""/>
        <dsp:cNvSpPr/>
      </dsp:nvSpPr>
      <dsp:spPr>
        <a:xfrm>
          <a:off x="0" y="319526"/>
          <a:ext cx="4685761" cy="31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R</a:t>
          </a:r>
          <a:r>
            <a:rPr lang="en-US" sz="1200" kern="1200" dirty="0"/>
            <a:t>enal insufficiency (</a:t>
          </a:r>
          <a:r>
            <a:rPr lang="en-US" sz="1200" kern="1200" dirty="0" err="1"/>
            <a:t>CrCl</a:t>
          </a:r>
          <a:r>
            <a:rPr lang="en-US" sz="1200" kern="1200" dirty="0"/>
            <a:t> &lt; 40 mL/min or </a:t>
          </a:r>
          <a:r>
            <a:rPr lang="en-US" sz="1200" kern="1200" dirty="0" err="1"/>
            <a:t>sCr</a:t>
          </a:r>
          <a:r>
            <a:rPr lang="en-US" sz="1200" kern="1200" dirty="0"/>
            <a:t> &gt; 2mg/dL)</a:t>
          </a:r>
        </a:p>
      </dsp:txBody>
      <dsp:txXfrm>
        <a:off x="0" y="319526"/>
        <a:ext cx="4685761" cy="319526"/>
      </dsp:txXfrm>
    </dsp:sp>
    <dsp:sp modelId="{F8CDE43E-2D65-4B70-BB66-36D1871116C5}">
      <dsp:nvSpPr>
        <dsp:cNvPr id="0" name=""/>
        <dsp:cNvSpPr/>
      </dsp:nvSpPr>
      <dsp:spPr>
        <a:xfrm>
          <a:off x="0" y="639052"/>
          <a:ext cx="4685761"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A70DED-E96F-4179-B980-35AE4E4699EC}">
      <dsp:nvSpPr>
        <dsp:cNvPr id="0" name=""/>
        <dsp:cNvSpPr/>
      </dsp:nvSpPr>
      <dsp:spPr>
        <a:xfrm>
          <a:off x="0" y="639052"/>
          <a:ext cx="4685761" cy="31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A</a:t>
          </a:r>
          <a:r>
            <a:rPr lang="en-US" sz="1200" kern="1200" dirty="0"/>
            <a:t>nemia (Hb &lt; 10 or &gt; 2g/dL below the LLN)</a:t>
          </a:r>
        </a:p>
      </dsp:txBody>
      <dsp:txXfrm>
        <a:off x="0" y="639052"/>
        <a:ext cx="4685761" cy="319526"/>
      </dsp:txXfrm>
    </dsp:sp>
    <dsp:sp modelId="{0A6AB85D-4940-43E9-8ACF-FCD3972DD3B9}">
      <dsp:nvSpPr>
        <dsp:cNvPr id="0" name=""/>
        <dsp:cNvSpPr/>
      </dsp:nvSpPr>
      <dsp:spPr>
        <a:xfrm>
          <a:off x="0" y="958578"/>
          <a:ext cx="4685761"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964202-80EB-487A-B1D5-774BEC035B32}">
      <dsp:nvSpPr>
        <dsp:cNvPr id="0" name=""/>
        <dsp:cNvSpPr/>
      </dsp:nvSpPr>
      <dsp:spPr>
        <a:xfrm>
          <a:off x="0" y="958578"/>
          <a:ext cx="4685761" cy="319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B</a:t>
          </a:r>
          <a:r>
            <a:rPr lang="en-US" sz="1200" kern="1200" dirty="0"/>
            <a:t>one disease (≥ 1 lytic lesions on skeletal survey, CT, or PET/CT)</a:t>
          </a:r>
        </a:p>
      </dsp:txBody>
      <dsp:txXfrm>
        <a:off x="0" y="958578"/>
        <a:ext cx="4685761" cy="3195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55F4E-D548-4F78-9F51-B2F8CA7A6900}">
      <dsp:nvSpPr>
        <dsp:cNvPr id="0" name=""/>
        <dsp:cNvSpPr/>
      </dsp:nvSpPr>
      <dsp:spPr>
        <a:xfrm>
          <a:off x="242216" y="1339"/>
          <a:ext cx="1660430" cy="83021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M-spike &gt; 1.5g/dL</a:t>
          </a:r>
        </a:p>
      </dsp:txBody>
      <dsp:txXfrm>
        <a:off x="266532" y="25655"/>
        <a:ext cx="1611798" cy="781583"/>
      </dsp:txXfrm>
    </dsp:sp>
    <dsp:sp modelId="{E6D95C13-CFA9-42DF-AF58-BBCDF9D7102A}">
      <dsp:nvSpPr>
        <dsp:cNvPr id="0" name=""/>
        <dsp:cNvSpPr/>
      </dsp:nvSpPr>
      <dsp:spPr>
        <a:xfrm>
          <a:off x="242216" y="956086"/>
          <a:ext cx="1660430" cy="83021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Non-IgG subtype</a:t>
          </a:r>
        </a:p>
      </dsp:txBody>
      <dsp:txXfrm>
        <a:off x="266532" y="980402"/>
        <a:ext cx="1611798" cy="781583"/>
      </dsp:txXfrm>
    </dsp:sp>
    <dsp:sp modelId="{F0AA21D8-616D-47DC-948D-E9A91B4FFB96}">
      <dsp:nvSpPr>
        <dsp:cNvPr id="0" name=""/>
        <dsp:cNvSpPr/>
      </dsp:nvSpPr>
      <dsp:spPr>
        <a:xfrm>
          <a:off x="242216" y="1910833"/>
          <a:ext cx="1660430" cy="83021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Abnormal SFLC ratio</a:t>
          </a:r>
        </a:p>
      </dsp:txBody>
      <dsp:txXfrm>
        <a:off x="266532" y="1935149"/>
        <a:ext cx="1611798" cy="7815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EDD23-D254-413C-90EF-D86E52605A52}">
      <dsp:nvSpPr>
        <dsp:cNvPr id="0" name=""/>
        <dsp:cNvSpPr/>
      </dsp:nvSpPr>
      <dsp:spPr>
        <a:xfrm rot="5400000">
          <a:off x="3290605" y="-1351656"/>
          <a:ext cx="501812" cy="3333187"/>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FontTx/>
            <a:buNone/>
          </a:pPr>
          <a:r>
            <a:rPr lang="en-US" sz="2600" kern="1200" dirty="0"/>
            <a:t>0 risk factors </a:t>
          </a:r>
          <a:r>
            <a:rPr lang="en-US" sz="2600" kern="1200" dirty="0">
              <a:solidFill>
                <a:srgbClr val="FF0000"/>
              </a:solidFill>
            </a:rPr>
            <a:t>5%</a:t>
          </a:r>
        </a:p>
      </dsp:txBody>
      <dsp:txXfrm rot="-5400000">
        <a:off x="1874918" y="88527"/>
        <a:ext cx="3308691" cy="452820"/>
      </dsp:txXfrm>
    </dsp:sp>
    <dsp:sp modelId="{815D3826-2F16-4FB1-B79C-4C94958353F0}">
      <dsp:nvSpPr>
        <dsp:cNvPr id="0" name=""/>
        <dsp:cNvSpPr/>
      </dsp:nvSpPr>
      <dsp:spPr>
        <a:xfrm>
          <a:off x="0" y="1304"/>
          <a:ext cx="1874917" cy="627265"/>
        </a:xfrm>
        <a:prstGeom prst="roundRect">
          <a:avLst/>
        </a:prstGeom>
        <a:solidFill>
          <a:schemeClr val="accent6">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Low Risk</a:t>
          </a:r>
        </a:p>
      </dsp:txBody>
      <dsp:txXfrm>
        <a:off x="30621" y="31925"/>
        <a:ext cx="1813675" cy="566023"/>
      </dsp:txXfrm>
    </dsp:sp>
    <dsp:sp modelId="{D51F1B2C-0792-419E-9A8D-BA3EC285BEBC}">
      <dsp:nvSpPr>
        <dsp:cNvPr id="0" name=""/>
        <dsp:cNvSpPr/>
      </dsp:nvSpPr>
      <dsp:spPr>
        <a:xfrm rot="5400000">
          <a:off x="3290605" y="-693027"/>
          <a:ext cx="501812" cy="3333187"/>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FontTx/>
            <a:buNone/>
          </a:pPr>
          <a:r>
            <a:rPr lang="en-US" sz="2600" kern="1200" dirty="0"/>
            <a:t>1 risk factor </a:t>
          </a:r>
          <a:r>
            <a:rPr lang="en-US" sz="2600" kern="1200" dirty="0">
              <a:solidFill>
                <a:srgbClr val="FF0000"/>
              </a:solidFill>
            </a:rPr>
            <a:t>21%</a:t>
          </a:r>
          <a:endParaRPr lang="en-US" sz="2600" kern="1200" dirty="0"/>
        </a:p>
      </dsp:txBody>
      <dsp:txXfrm rot="-5400000">
        <a:off x="1874918" y="747156"/>
        <a:ext cx="3308691" cy="452820"/>
      </dsp:txXfrm>
    </dsp:sp>
    <dsp:sp modelId="{2BE21551-D95A-4877-9F3B-96500BA5D9D7}">
      <dsp:nvSpPr>
        <dsp:cNvPr id="0" name=""/>
        <dsp:cNvSpPr/>
      </dsp:nvSpPr>
      <dsp:spPr>
        <a:xfrm>
          <a:off x="0" y="659933"/>
          <a:ext cx="1874917" cy="627265"/>
        </a:xfrm>
        <a:prstGeom prst="roundRect">
          <a:avLst/>
        </a:prstGeom>
        <a:solidFill>
          <a:schemeClr val="accent6">
            <a:shade val="80000"/>
            <a:hueOff val="0"/>
            <a:satOff val="-11274"/>
            <a:lumOff val="1127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Low-Intermediate Risk</a:t>
          </a:r>
        </a:p>
      </dsp:txBody>
      <dsp:txXfrm>
        <a:off x="30621" y="690554"/>
        <a:ext cx="1813675" cy="566023"/>
      </dsp:txXfrm>
    </dsp:sp>
    <dsp:sp modelId="{B6023FF7-6BDF-41AC-A4A9-F6A5F13154AE}">
      <dsp:nvSpPr>
        <dsp:cNvPr id="0" name=""/>
        <dsp:cNvSpPr/>
      </dsp:nvSpPr>
      <dsp:spPr>
        <a:xfrm rot="5400000">
          <a:off x="3290605" y="-34398"/>
          <a:ext cx="501812" cy="3333187"/>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FontTx/>
            <a:buNone/>
          </a:pPr>
          <a:r>
            <a:rPr lang="en-US" sz="2600" kern="1200" dirty="0"/>
            <a:t>2 risk factors </a:t>
          </a:r>
          <a:r>
            <a:rPr lang="en-US" sz="2600" kern="1200" dirty="0">
              <a:solidFill>
                <a:srgbClr val="FF0000"/>
              </a:solidFill>
            </a:rPr>
            <a:t>37%</a:t>
          </a:r>
        </a:p>
      </dsp:txBody>
      <dsp:txXfrm rot="-5400000">
        <a:off x="1874918" y="1405785"/>
        <a:ext cx="3308691" cy="452820"/>
      </dsp:txXfrm>
    </dsp:sp>
    <dsp:sp modelId="{B6FCC5DF-C5A9-4F26-B52A-AC58E08B197A}">
      <dsp:nvSpPr>
        <dsp:cNvPr id="0" name=""/>
        <dsp:cNvSpPr/>
      </dsp:nvSpPr>
      <dsp:spPr>
        <a:xfrm>
          <a:off x="0" y="1318562"/>
          <a:ext cx="1874917" cy="627265"/>
        </a:xfrm>
        <a:prstGeom prst="roundRect">
          <a:avLst/>
        </a:prstGeom>
        <a:solidFill>
          <a:schemeClr val="accent6">
            <a:shade val="80000"/>
            <a:hueOff val="0"/>
            <a:satOff val="-22547"/>
            <a:lumOff val="2254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High-Intermediate Risk</a:t>
          </a:r>
        </a:p>
      </dsp:txBody>
      <dsp:txXfrm>
        <a:off x="30621" y="1349183"/>
        <a:ext cx="1813675" cy="566023"/>
      </dsp:txXfrm>
    </dsp:sp>
    <dsp:sp modelId="{0C1A1EEA-8FA9-44AF-93BC-BBA16A9C68D7}">
      <dsp:nvSpPr>
        <dsp:cNvPr id="0" name=""/>
        <dsp:cNvSpPr/>
      </dsp:nvSpPr>
      <dsp:spPr>
        <a:xfrm rot="5400000">
          <a:off x="3290605" y="624230"/>
          <a:ext cx="501812" cy="3333187"/>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FontTx/>
            <a:buNone/>
          </a:pPr>
          <a:r>
            <a:rPr lang="en-US" sz="2600" kern="1200" dirty="0"/>
            <a:t>3 risk factors </a:t>
          </a:r>
          <a:r>
            <a:rPr lang="en-US" sz="2600" kern="1200" dirty="0">
              <a:solidFill>
                <a:srgbClr val="FF0000"/>
              </a:solidFill>
            </a:rPr>
            <a:t>58%</a:t>
          </a:r>
        </a:p>
      </dsp:txBody>
      <dsp:txXfrm rot="-5400000">
        <a:off x="1874918" y="2064413"/>
        <a:ext cx="3308691" cy="452820"/>
      </dsp:txXfrm>
    </dsp:sp>
    <dsp:sp modelId="{7BA08A29-F584-42A5-A5E5-B4F403E64985}">
      <dsp:nvSpPr>
        <dsp:cNvPr id="0" name=""/>
        <dsp:cNvSpPr/>
      </dsp:nvSpPr>
      <dsp:spPr>
        <a:xfrm>
          <a:off x="0" y="1977191"/>
          <a:ext cx="1874917" cy="627265"/>
        </a:xfrm>
        <a:prstGeom prst="roundRect">
          <a:avLst/>
        </a:prstGeom>
        <a:solidFill>
          <a:schemeClr val="accent6">
            <a:shade val="80000"/>
            <a:hueOff val="0"/>
            <a:satOff val="-33821"/>
            <a:lumOff val="338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High Risk</a:t>
          </a:r>
        </a:p>
      </dsp:txBody>
      <dsp:txXfrm>
        <a:off x="30621" y="2007812"/>
        <a:ext cx="1813675" cy="5660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A48C3-57A1-43E0-AF0B-7E72F4B9C1F7}">
      <dsp:nvSpPr>
        <dsp:cNvPr id="0" name=""/>
        <dsp:cNvSpPr/>
      </dsp:nvSpPr>
      <dsp:spPr>
        <a:xfrm>
          <a:off x="0" y="210905"/>
          <a:ext cx="8351235" cy="108045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8149" tIns="291592" rIns="64814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If high risk, obtain bone marrow biopsy and PET-CT scan*</a:t>
          </a:r>
        </a:p>
        <a:p>
          <a:pPr marL="171450" lvl="1" indent="-171450" algn="l" defTabSz="711200">
            <a:lnSpc>
              <a:spcPct val="90000"/>
            </a:lnSpc>
            <a:spcBef>
              <a:spcPct val="0"/>
            </a:spcBef>
            <a:spcAft>
              <a:spcPct val="15000"/>
            </a:spcAft>
            <a:buChar char="•"/>
          </a:pPr>
          <a:r>
            <a:rPr lang="en-US" sz="1600" kern="1200" dirty="0"/>
            <a:t>Consider other plasma cell dyscrasias (AL amyloidosis, POEMS, </a:t>
          </a:r>
          <a:r>
            <a:rPr lang="en-US" sz="1600" kern="1200" dirty="0" err="1"/>
            <a:t>Waldenstrom’s</a:t>
          </a:r>
          <a:r>
            <a:rPr lang="en-US" sz="1600" kern="1200" dirty="0"/>
            <a:t>)</a:t>
          </a:r>
        </a:p>
      </dsp:txBody>
      <dsp:txXfrm>
        <a:off x="0" y="210905"/>
        <a:ext cx="8351235" cy="1080450"/>
      </dsp:txXfrm>
    </dsp:sp>
    <dsp:sp modelId="{AE1462BD-372C-4250-9AFA-A056259D17EF}">
      <dsp:nvSpPr>
        <dsp:cNvPr id="0" name=""/>
        <dsp:cNvSpPr/>
      </dsp:nvSpPr>
      <dsp:spPr>
        <a:xfrm>
          <a:off x="417561" y="4265"/>
          <a:ext cx="5845864" cy="4132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60" tIns="0" rIns="220960" bIns="0" numCol="1" spcCol="1270" anchor="ctr" anchorCtr="0">
          <a:noAutofit/>
        </a:bodyPr>
        <a:lstStyle/>
        <a:p>
          <a:pPr marL="0" lvl="0" indent="0" algn="l" defTabSz="711200">
            <a:lnSpc>
              <a:spcPct val="90000"/>
            </a:lnSpc>
            <a:spcBef>
              <a:spcPct val="0"/>
            </a:spcBef>
            <a:spcAft>
              <a:spcPct val="35000"/>
            </a:spcAft>
            <a:buNone/>
          </a:pPr>
          <a:r>
            <a:rPr lang="en-US" sz="1600" b="1" kern="1200" dirty="0"/>
            <a:t>Based on risk factors and presentation</a:t>
          </a:r>
        </a:p>
      </dsp:txBody>
      <dsp:txXfrm>
        <a:off x="437736" y="24440"/>
        <a:ext cx="5805514" cy="372930"/>
      </dsp:txXfrm>
    </dsp:sp>
    <dsp:sp modelId="{03A7357B-6D98-4291-A763-E06EF257B403}">
      <dsp:nvSpPr>
        <dsp:cNvPr id="0" name=""/>
        <dsp:cNvSpPr/>
      </dsp:nvSpPr>
      <dsp:spPr>
        <a:xfrm>
          <a:off x="0" y="1573596"/>
          <a:ext cx="8351235" cy="8820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8149" tIns="291592" rIns="64814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6 months after initial visit, then annually if stable</a:t>
          </a:r>
        </a:p>
        <a:p>
          <a:pPr marL="171450" lvl="1" indent="-171450" algn="l" defTabSz="711200">
            <a:lnSpc>
              <a:spcPct val="90000"/>
            </a:lnSpc>
            <a:spcBef>
              <a:spcPct val="0"/>
            </a:spcBef>
            <a:spcAft>
              <a:spcPct val="15000"/>
            </a:spcAft>
            <a:buChar char="•"/>
          </a:pPr>
          <a:r>
            <a:rPr lang="en-US" sz="1600" kern="1200" dirty="0"/>
            <a:t>High risk patients may need to be followed more frequently (q3-6mos)</a:t>
          </a:r>
        </a:p>
      </dsp:txBody>
      <dsp:txXfrm>
        <a:off x="0" y="1573596"/>
        <a:ext cx="8351235" cy="882000"/>
      </dsp:txXfrm>
    </dsp:sp>
    <dsp:sp modelId="{4D7489CD-696F-421D-8AC2-7FEB1522592E}">
      <dsp:nvSpPr>
        <dsp:cNvPr id="0" name=""/>
        <dsp:cNvSpPr/>
      </dsp:nvSpPr>
      <dsp:spPr>
        <a:xfrm>
          <a:off x="417561" y="1366956"/>
          <a:ext cx="5845864" cy="4132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60" tIns="0" rIns="220960" bIns="0" numCol="1" spcCol="1270" anchor="ctr" anchorCtr="0">
          <a:noAutofit/>
        </a:bodyPr>
        <a:lstStyle/>
        <a:p>
          <a:pPr marL="0" lvl="0" indent="0" algn="l" defTabSz="711200">
            <a:lnSpc>
              <a:spcPct val="90000"/>
            </a:lnSpc>
            <a:spcBef>
              <a:spcPct val="0"/>
            </a:spcBef>
            <a:spcAft>
              <a:spcPct val="35000"/>
            </a:spcAft>
            <a:buNone/>
          </a:pPr>
          <a:r>
            <a:rPr lang="en-US" sz="1600" b="1" kern="1200" dirty="0"/>
            <a:t>Follow-up</a:t>
          </a:r>
        </a:p>
      </dsp:txBody>
      <dsp:txXfrm>
        <a:off x="437736" y="1387131"/>
        <a:ext cx="5805514" cy="372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31E4E-A734-4981-91F5-89D056FF637D}">
      <dsp:nvSpPr>
        <dsp:cNvPr id="0" name=""/>
        <dsp:cNvSpPr/>
      </dsp:nvSpPr>
      <dsp:spPr>
        <a:xfrm>
          <a:off x="4124" y="2842"/>
          <a:ext cx="1875523" cy="1005948"/>
        </a:xfrm>
        <a:prstGeom prst="roundRect">
          <a:avLst>
            <a:gd name="adj" fmla="val 10000"/>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Diagnosis</a:t>
          </a:r>
        </a:p>
      </dsp:txBody>
      <dsp:txXfrm>
        <a:off x="4124" y="2842"/>
        <a:ext cx="1875523" cy="670632"/>
      </dsp:txXfrm>
    </dsp:sp>
    <dsp:sp modelId="{38BA515A-539D-47DD-ABCE-E8C9F616CCEA}">
      <dsp:nvSpPr>
        <dsp:cNvPr id="0" name=""/>
        <dsp:cNvSpPr/>
      </dsp:nvSpPr>
      <dsp:spPr>
        <a:xfrm>
          <a:off x="388268" y="673475"/>
          <a:ext cx="1875523" cy="1697400"/>
        </a:xfrm>
        <a:prstGeom prst="roundRect">
          <a:avLst>
            <a:gd name="adj" fmla="val 10000"/>
          </a:avLst>
        </a:prstGeom>
        <a:solidFill>
          <a:schemeClr val="lt1">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BMPCs 10-59%</a:t>
          </a:r>
        </a:p>
        <a:p>
          <a:pPr marL="114300" lvl="1" indent="-114300" algn="l" defTabSz="533400">
            <a:lnSpc>
              <a:spcPct val="90000"/>
            </a:lnSpc>
            <a:spcBef>
              <a:spcPct val="0"/>
            </a:spcBef>
            <a:spcAft>
              <a:spcPct val="15000"/>
            </a:spcAft>
            <a:buChar char="•"/>
          </a:pPr>
          <a:r>
            <a:rPr lang="en-US" sz="1200" kern="1200" dirty="0">
              <a:latin typeface="+mn-lt"/>
            </a:rPr>
            <a:t>M-spike </a:t>
          </a:r>
          <a:r>
            <a:rPr lang="en-US" sz="1200" kern="1200" dirty="0">
              <a:latin typeface="+mn-lt"/>
              <a:cs typeface="Times New Roman" panose="02020603050405020304" pitchFamily="18" charset="0"/>
            </a:rPr>
            <a:t>≥</a:t>
          </a:r>
          <a:r>
            <a:rPr lang="en-US" sz="1200" kern="1200" dirty="0">
              <a:latin typeface="+mn-lt"/>
            </a:rPr>
            <a:t> 3</a:t>
          </a:r>
        </a:p>
        <a:p>
          <a:pPr marL="114300" lvl="1" indent="-114300" algn="l" defTabSz="533400">
            <a:lnSpc>
              <a:spcPct val="90000"/>
            </a:lnSpc>
            <a:spcBef>
              <a:spcPct val="0"/>
            </a:spcBef>
            <a:spcAft>
              <a:spcPct val="15000"/>
            </a:spcAft>
            <a:buChar char="•"/>
          </a:pPr>
          <a:r>
            <a:rPr lang="en-US" sz="1200" kern="1200" dirty="0"/>
            <a:t>No </a:t>
          </a:r>
          <a:r>
            <a:rPr lang="en-US" sz="1200" kern="1200" dirty="0" err="1"/>
            <a:t>SLiM</a:t>
          </a:r>
          <a:r>
            <a:rPr lang="en-US" sz="1200" kern="1200" dirty="0"/>
            <a:t>-CRAB criteria</a:t>
          </a:r>
        </a:p>
      </dsp:txBody>
      <dsp:txXfrm>
        <a:off x="437983" y="723190"/>
        <a:ext cx="1776093" cy="1597970"/>
      </dsp:txXfrm>
    </dsp:sp>
    <dsp:sp modelId="{70BED0C4-6535-47D7-BB4F-7345EA7046D6}">
      <dsp:nvSpPr>
        <dsp:cNvPr id="0" name=""/>
        <dsp:cNvSpPr/>
      </dsp:nvSpPr>
      <dsp:spPr>
        <a:xfrm>
          <a:off x="2163971" y="104683"/>
          <a:ext cx="602763" cy="466951"/>
        </a:xfrm>
        <a:prstGeom prst="rightArrow">
          <a:avLst>
            <a:gd name="adj1" fmla="val 60000"/>
            <a:gd name="adj2" fmla="val 50000"/>
          </a:avLst>
        </a:prstGeom>
        <a:solidFill>
          <a:schemeClr val="accent2">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163971" y="198073"/>
        <a:ext cx="462678" cy="280171"/>
      </dsp:txXfrm>
    </dsp:sp>
    <dsp:sp modelId="{200ABD2D-1BF6-4AA8-B36D-3089C3B4BCF6}">
      <dsp:nvSpPr>
        <dsp:cNvPr id="0" name=""/>
        <dsp:cNvSpPr/>
      </dsp:nvSpPr>
      <dsp:spPr>
        <a:xfrm>
          <a:off x="3016938" y="2842"/>
          <a:ext cx="1875523" cy="1005948"/>
        </a:xfrm>
        <a:prstGeom prst="roundRect">
          <a:avLst>
            <a:gd name="adj" fmla="val 10000"/>
          </a:avLst>
        </a:prstGeom>
        <a:solidFill>
          <a:schemeClr val="accent2">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Risk Stratification</a:t>
          </a:r>
        </a:p>
      </dsp:txBody>
      <dsp:txXfrm>
        <a:off x="3016938" y="2842"/>
        <a:ext cx="1875523" cy="670632"/>
      </dsp:txXfrm>
    </dsp:sp>
    <dsp:sp modelId="{F87AA782-64D4-45A2-B3B5-1F485071BAC1}">
      <dsp:nvSpPr>
        <dsp:cNvPr id="0" name=""/>
        <dsp:cNvSpPr/>
      </dsp:nvSpPr>
      <dsp:spPr>
        <a:xfrm>
          <a:off x="3401082" y="673475"/>
          <a:ext cx="1875523" cy="1697400"/>
        </a:xfrm>
        <a:prstGeom prst="roundRect">
          <a:avLst>
            <a:gd name="adj" fmla="val 10000"/>
          </a:avLst>
        </a:prstGeom>
        <a:solidFill>
          <a:schemeClr val="lt1">
            <a:alpha val="90000"/>
            <a:hueOff val="0"/>
            <a:satOff val="0"/>
            <a:lumOff val="0"/>
            <a:alphaOff val="0"/>
          </a:schemeClr>
        </a:solidFill>
        <a:ln w="254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IMWG 2020</a:t>
          </a:r>
        </a:p>
        <a:p>
          <a:pPr marL="114300" lvl="1" indent="-114300" algn="l" defTabSz="533400">
            <a:lnSpc>
              <a:spcPct val="90000"/>
            </a:lnSpc>
            <a:spcBef>
              <a:spcPct val="0"/>
            </a:spcBef>
            <a:spcAft>
              <a:spcPct val="15000"/>
            </a:spcAft>
            <a:buChar char="•"/>
          </a:pPr>
          <a:r>
            <a:rPr lang="en-US" sz="1200" kern="1200" dirty="0"/>
            <a:t>Mayo 20/2/20 </a:t>
          </a:r>
        </a:p>
        <a:p>
          <a:pPr marL="114300" lvl="1" indent="-114300" algn="l" defTabSz="533400">
            <a:lnSpc>
              <a:spcPct val="90000"/>
            </a:lnSpc>
            <a:spcBef>
              <a:spcPct val="0"/>
            </a:spcBef>
            <a:spcAft>
              <a:spcPct val="15000"/>
            </a:spcAft>
            <a:buChar char="•"/>
          </a:pPr>
          <a:r>
            <a:rPr lang="en-US" sz="1200" kern="1200" dirty="0"/>
            <a:t>PETHEMA 2007</a:t>
          </a:r>
        </a:p>
      </dsp:txBody>
      <dsp:txXfrm>
        <a:off x="3450797" y="723190"/>
        <a:ext cx="1776093" cy="1597970"/>
      </dsp:txXfrm>
    </dsp:sp>
    <dsp:sp modelId="{AEA84E6B-CEAD-4AB6-963C-FC60B02D99CA}">
      <dsp:nvSpPr>
        <dsp:cNvPr id="0" name=""/>
        <dsp:cNvSpPr/>
      </dsp:nvSpPr>
      <dsp:spPr>
        <a:xfrm>
          <a:off x="5176785" y="104683"/>
          <a:ext cx="602763" cy="466951"/>
        </a:xfrm>
        <a:prstGeom prst="rightArrow">
          <a:avLst>
            <a:gd name="adj1" fmla="val 60000"/>
            <a:gd name="adj2" fmla="val 50000"/>
          </a:avLst>
        </a:prstGeom>
        <a:solidFill>
          <a:schemeClr val="accent2">
            <a:shade val="90000"/>
            <a:hueOff val="0"/>
            <a:satOff val="-29999"/>
            <a:lumOff val="4085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176785" y="198073"/>
        <a:ext cx="462678" cy="280171"/>
      </dsp:txXfrm>
    </dsp:sp>
    <dsp:sp modelId="{8A3392BC-862D-4E1C-BFDB-A4E9D3A9739E}">
      <dsp:nvSpPr>
        <dsp:cNvPr id="0" name=""/>
        <dsp:cNvSpPr/>
      </dsp:nvSpPr>
      <dsp:spPr>
        <a:xfrm>
          <a:off x="6029753" y="2842"/>
          <a:ext cx="1875523" cy="1005948"/>
        </a:xfrm>
        <a:prstGeom prst="roundRect">
          <a:avLst>
            <a:gd name="adj" fmla="val 10000"/>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Management</a:t>
          </a:r>
        </a:p>
      </dsp:txBody>
      <dsp:txXfrm>
        <a:off x="6029753" y="2842"/>
        <a:ext cx="1875523" cy="670632"/>
      </dsp:txXfrm>
    </dsp:sp>
    <dsp:sp modelId="{6C82C1B6-462C-42BC-BD77-E07228266A79}">
      <dsp:nvSpPr>
        <dsp:cNvPr id="0" name=""/>
        <dsp:cNvSpPr/>
      </dsp:nvSpPr>
      <dsp:spPr>
        <a:xfrm>
          <a:off x="6418021" y="673475"/>
          <a:ext cx="1875523" cy="1697400"/>
        </a:xfrm>
        <a:prstGeom prst="roundRect">
          <a:avLst>
            <a:gd name="adj" fmla="val 10000"/>
          </a:avLst>
        </a:prstGeom>
        <a:solidFill>
          <a:schemeClr val="lt1">
            <a:alpha val="90000"/>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FontTx/>
            <a:buNone/>
          </a:pPr>
          <a:r>
            <a:rPr lang="en-US" sz="1200" kern="1200" dirty="0">
              <a:highlight>
                <a:srgbClr val="FFC92A"/>
              </a:highlight>
            </a:rPr>
            <a:t>Low/Intermediate Risk</a:t>
          </a:r>
        </a:p>
        <a:p>
          <a:pPr marL="228600" lvl="2" indent="-114300" algn="l" defTabSz="533400">
            <a:lnSpc>
              <a:spcPct val="90000"/>
            </a:lnSpc>
            <a:spcBef>
              <a:spcPct val="0"/>
            </a:spcBef>
            <a:spcAft>
              <a:spcPct val="15000"/>
            </a:spcAft>
            <a:buFont typeface="Arial" panose="020B0604020202020204" pitchFamily="34" charset="0"/>
            <a:buChar char="•"/>
          </a:pPr>
          <a:r>
            <a:rPr lang="en-US" sz="1200" kern="1200" dirty="0"/>
            <a:t>Surveillance                   (q3-6mos)</a:t>
          </a:r>
        </a:p>
        <a:p>
          <a:pPr marL="114300" lvl="1" indent="-114300" algn="l" defTabSz="533400">
            <a:lnSpc>
              <a:spcPct val="90000"/>
            </a:lnSpc>
            <a:spcBef>
              <a:spcPct val="0"/>
            </a:spcBef>
            <a:spcAft>
              <a:spcPct val="15000"/>
            </a:spcAft>
            <a:buFontTx/>
            <a:buNone/>
          </a:pPr>
          <a:endParaRPr lang="en-US" sz="1200" kern="1200" dirty="0"/>
        </a:p>
        <a:p>
          <a:pPr marL="114300" lvl="1" indent="-114300" algn="l" defTabSz="533400">
            <a:lnSpc>
              <a:spcPct val="90000"/>
            </a:lnSpc>
            <a:spcBef>
              <a:spcPct val="0"/>
            </a:spcBef>
            <a:spcAft>
              <a:spcPct val="15000"/>
            </a:spcAft>
            <a:buFontTx/>
            <a:buNone/>
          </a:pPr>
          <a:r>
            <a:rPr lang="en-US" sz="1200" kern="1200" dirty="0">
              <a:highlight>
                <a:srgbClr val="FFC92A"/>
              </a:highlight>
            </a:rPr>
            <a:t>High Risk                    </a:t>
          </a:r>
        </a:p>
        <a:p>
          <a:pPr marL="228600" lvl="2" indent="-114300" algn="l" defTabSz="533400">
            <a:lnSpc>
              <a:spcPct val="90000"/>
            </a:lnSpc>
            <a:spcBef>
              <a:spcPct val="0"/>
            </a:spcBef>
            <a:spcAft>
              <a:spcPct val="15000"/>
            </a:spcAft>
            <a:buFont typeface="Arial" panose="020B0604020202020204" pitchFamily="34" charset="0"/>
            <a:buChar char="•"/>
          </a:pPr>
          <a:r>
            <a:rPr lang="en-US" sz="1200" kern="1200" dirty="0"/>
            <a:t>Revlimid</a:t>
          </a:r>
        </a:p>
        <a:p>
          <a:pPr marL="228600" lvl="2" indent="-114300" algn="l" defTabSz="533400">
            <a:lnSpc>
              <a:spcPct val="90000"/>
            </a:lnSpc>
            <a:spcBef>
              <a:spcPct val="0"/>
            </a:spcBef>
            <a:spcAft>
              <a:spcPct val="15000"/>
            </a:spcAft>
            <a:buFont typeface="Arial" panose="020B0604020202020204" pitchFamily="34" charset="0"/>
            <a:buChar char="•"/>
          </a:pPr>
          <a:r>
            <a:rPr lang="en-US" sz="1200" kern="1200" dirty="0"/>
            <a:t>Rev/</a:t>
          </a:r>
          <a:r>
            <a:rPr lang="en-US" sz="1200" kern="1200" dirty="0" err="1"/>
            <a:t>Dex</a:t>
          </a:r>
          <a:endParaRPr lang="en-US" sz="1200" kern="1200" dirty="0"/>
        </a:p>
        <a:p>
          <a:pPr marL="228600" lvl="2" indent="-114300" algn="l" defTabSz="533400">
            <a:lnSpc>
              <a:spcPct val="90000"/>
            </a:lnSpc>
            <a:spcBef>
              <a:spcPct val="0"/>
            </a:spcBef>
            <a:spcAft>
              <a:spcPct val="15000"/>
            </a:spcAft>
            <a:buFont typeface="Arial" panose="020B0604020202020204" pitchFamily="34" charset="0"/>
            <a:buChar char="•"/>
          </a:pPr>
          <a:r>
            <a:rPr lang="en-US" sz="1200" kern="1200" dirty="0"/>
            <a:t>Clinical trials</a:t>
          </a:r>
        </a:p>
      </dsp:txBody>
      <dsp:txXfrm>
        <a:off x="6467736" y="723190"/>
        <a:ext cx="1776093" cy="1597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E4E5A-FCBB-4355-BAB6-112A48B4F143}">
      <dsp:nvSpPr>
        <dsp:cNvPr id="0" name=""/>
        <dsp:cNvSpPr/>
      </dsp:nvSpPr>
      <dsp:spPr>
        <a:xfrm>
          <a:off x="0" y="47775"/>
          <a:ext cx="8554612" cy="476437"/>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3933" tIns="229108" rIns="66393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Whole Body PET/CT, low-dose CT or MRI at diagnosis, </a:t>
          </a:r>
          <a:r>
            <a:rPr lang="en-US" sz="1200" b="1" kern="1200" dirty="0">
              <a:latin typeface="Arial" panose="020B0604020202020204" pitchFamily="34" charset="0"/>
              <a:cs typeface="Arial" panose="020B0604020202020204" pitchFamily="34" charset="0"/>
            </a:rPr>
            <a:t>annually,</a:t>
          </a:r>
          <a:r>
            <a:rPr lang="en-US" sz="1200" kern="1200" dirty="0">
              <a:latin typeface="Arial" panose="020B0604020202020204" pitchFamily="34" charset="0"/>
              <a:cs typeface="Arial" panose="020B0604020202020204" pitchFamily="34" charset="0"/>
            </a:rPr>
            <a:t> and at concern for progression </a:t>
          </a:r>
          <a:endParaRPr lang="en-US" sz="1200" kern="1200" dirty="0"/>
        </a:p>
      </dsp:txBody>
      <dsp:txXfrm>
        <a:off x="0" y="47775"/>
        <a:ext cx="8554612" cy="476437"/>
      </dsp:txXfrm>
    </dsp:sp>
    <dsp:sp modelId="{EFDF9E9F-5828-4011-8024-BF16091F8053}">
      <dsp:nvSpPr>
        <dsp:cNvPr id="0" name=""/>
        <dsp:cNvSpPr/>
      </dsp:nvSpPr>
      <dsp:spPr>
        <a:xfrm>
          <a:off x="427312" y="17583"/>
          <a:ext cx="5982380" cy="192552"/>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6341" tIns="0" rIns="226341"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Imaging</a:t>
          </a:r>
          <a:endParaRPr lang="en-US" sz="1200" kern="1200" dirty="0">
            <a:latin typeface="Arial" panose="020B0604020202020204" pitchFamily="34" charset="0"/>
            <a:cs typeface="Arial" panose="020B0604020202020204" pitchFamily="34" charset="0"/>
          </a:endParaRPr>
        </a:p>
      </dsp:txBody>
      <dsp:txXfrm>
        <a:off x="436712" y="26983"/>
        <a:ext cx="5963580" cy="173752"/>
      </dsp:txXfrm>
    </dsp:sp>
    <dsp:sp modelId="{67B395AC-4434-460D-B4A3-13C419CC12D4}">
      <dsp:nvSpPr>
        <dsp:cNvPr id="0" name=""/>
        <dsp:cNvSpPr/>
      </dsp:nvSpPr>
      <dsp:spPr>
        <a:xfrm>
          <a:off x="0" y="634724"/>
          <a:ext cx="8554612" cy="476437"/>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3933" tIns="229108" rIns="663933"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At diagnosis and at progression to symptomatic myeloma (with FISH and NGS)</a:t>
          </a:r>
          <a:endParaRPr lang="en-US" sz="1200" kern="1200" dirty="0"/>
        </a:p>
      </dsp:txBody>
      <dsp:txXfrm>
        <a:off x="0" y="634724"/>
        <a:ext cx="8554612" cy="476437"/>
      </dsp:txXfrm>
    </dsp:sp>
    <dsp:sp modelId="{B6227B6F-A18B-4347-AF8B-5B8C8F56B171}">
      <dsp:nvSpPr>
        <dsp:cNvPr id="0" name=""/>
        <dsp:cNvSpPr/>
      </dsp:nvSpPr>
      <dsp:spPr>
        <a:xfrm>
          <a:off x="427312" y="583613"/>
          <a:ext cx="5982380" cy="213470"/>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6341" tIns="0" rIns="226341" bIns="0" numCol="1" spcCol="1270" anchor="ctr" anchorCtr="0">
          <a:noAutofit/>
        </a:bodyPr>
        <a:lstStyle/>
        <a:p>
          <a:pPr marL="0" lvl="0" indent="0" algn="l" defTabSz="533400">
            <a:lnSpc>
              <a:spcPct val="90000"/>
            </a:lnSpc>
            <a:spcBef>
              <a:spcPct val="0"/>
            </a:spcBef>
            <a:spcAft>
              <a:spcPct val="35000"/>
            </a:spcAft>
            <a:buNone/>
          </a:pPr>
          <a:r>
            <a:rPr lang="en-US" sz="1200" b="1" kern="1200" dirty="0" err="1">
              <a:latin typeface="Arial" panose="020B0604020202020204" pitchFamily="34" charset="0"/>
              <a:cs typeface="Arial" panose="020B0604020202020204" pitchFamily="34" charset="0"/>
            </a:rPr>
            <a:t>BMBx</a:t>
          </a:r>
          <a:endParaRPr lang="en-US" sz="1200" b="1" kern="1200" dirty="0">
            <a:latin typeface="Arial" panose="020B0604020202020204" pitchFamily="34" charset="0"/>
            <a:cs typeface="Arial" panose="020B0604020202020204" pitchFamily="34" charset="0"/>
          </a:endParaRPr>
        </a:p>
      </dsp:txBody>
      <dsp:txXfrm>
        <a:off x="437733" y="594034"/>
        <a:ext cx="5961538" cy="1926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8C766-F288-45A4-851F-334B9C579AF7}">
      <dsp:nvSpPr>
        <dsp:cNvPr id="0" name=""/>
        <dsp:cNvSpPr/>
      </dsp:nvSpPr>
      <dsp:spPr>
        <a:xfrm>
          <a:off x="342883" y="0"/>
          <a:ext cx="7505732" cy="2270760"/>
        </a:xfrm>
        <a:prstGeom prst="rightArrow">
          <a:avLst/>
        </a:prstGeom>
        <a:solidFill>
          <a:schemeClr val="accent6">
            <a:lumMod val="20000"/>
            <a:lumOff val="8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5DDB5C4-A8C1-4BF7-AF43-2A27083F3600}">
      <dsp:nvSpPr>
        <dsp:cNvPr id="0" name=""/>
        <dsp:cNvSpPr/>
      </dsp:nvSpPr>
      <dsp:spPr>
        <a:xfrm>
          <a:off x="84667" y="681228"/>
          <a:ext cx="836235" cy="908304"/>
        </a:xfrm>
        <a:prstGeom prst="roundRect">
          <a:avLst/>
        </a:prstGeom>
        <a:gradFill flip="none" rotWithShape="0">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Low risk</a:t>
          </a:r>
        </a:p>
      </dsp:txBody>
      <dsp:txXfrm>
        <a:off x="125489" y="722050"/>
        <a:ext cx="754591" cy="826660"/>
      </dsp:txXfrm>
    </dsp:sp>
    <dsp:sp modelId="{65092B1C-0C9F-4078-8D87-6107D90A8747}">
      <dsp:nvSpPr>
        <dsp:cNvPr id="0" name=""/>
        <dsp:cNvSpPr/>
      </dsp:nvSpPr>
      <dsp:spPr>
        <a:xfrm>
          <a:off x="920242" y="681228"/>
          <a:ext cx="836235" cy="908304"/>
        </a:xfrm>
        <a:prstGeom prst="roundRect">
          <a:avLst/>
        </a:prstGeom>
        <a:gradFill flip="none" rotWithShape="0">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Intermediate risk</a:t>
          </a:r>
        </a:p>
      </dsp:txBody>
      <dsp:txXfrm>
        <a:off x="961064" y="722050"/>
        <a:ext cx="754591" cy="826660"/>
      </dsp:txXfrm>
    </dsp:sp>
    <dsp:sp modelId="{DD1DC3D8-AB7E-4298-98ED-AD37AE018E0A}">
      <dsp:nvSpPr>
        <dsp:cNvPr id="0" name=""/>
        <dsp:cNvSpPr/>
      </dsp:nvSpPr>
      <dsp:spPr>
        <a:xfrm>
          <a:off x="1767588" y="686623"/>
          <a:ext cx="836235" cy="908304"/>
        </a:xfrm>
        <a:prstGeom prst="roundRect">
          <a:avLst/>
        </a:prstGeom>
        <a:gradFill flip="none" rotWithShape="0">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High risk</a:t>
          </a:r>
        </a:p>
      </dsp:txBody>
      <dsp:txXfrm>
        <a:off x="1808410" y="727445"/>
        <a:ext cx="754591" cy="826660"/>
      </dsp:txXfrm>
    </dsp:sp>
    <dsp:sp modelId="{85AD3344-212A-48DC-A76E-85AD595B6435}">
      <dsp:nvSpPr>
        <dsp:cNvPr id="0" name=""/>
        <dsp:cNvSpPr/>
      </dsp:nvSpPr>
      <dsp:spPr>
        <a:xfrm>
          <a:off x="2839857" y="686614"/>
          <a:ext cx="836235" cy="908304"/>
        </a:xfrm>
        <a:prstGeom prst="roundRect">
          <a:avLst/>
        </a:prstGeom>
        <a:gradFill flip="none" rotWithShape="0">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Low risk</a:t>
          </a:r>
        </a:p>
      </dsp:txBody>
      <dsp:txXfrm>
        <a:off x="2880679" y="727436"/>
        <a:ext cx="754591" cy="826660"/>
      </dsp:txXfrm>
    </dsp:sp>
    <dsp:sp modelId="{7DB6D7D8-1C52-410F-9FD5-74AE21956B88}">
      <dsp:nvSpPr>
        <dsp:cNvPr id="0" name=""/>
        <dsp:cNvSpPr/>
      </dsp:nvSpPr>
      <dsp:spPr>
        <a:xfrm>
          <a:off x="3677632" y="681228"/>
          <a:ext cx="836235" cy="908304"/>
        </a:xfrm>
        <a:prstGeom prst="roundRect">
          <a:avLst/>
        </a:prstGeom>
        <a:gradFill flip="none" rotWithShape="0">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Intermediate risk</a:t>
          </a:r>
        </a:p>
      </dsp:txBody>
      <dsp:txXfrm>
        <a:off x="3718454" y="722050"/>
        <a:ext cx="754591" cy="826660"/>
      </dsp:txXfrm>
    </dsp:sp>
    <dsp:sp modelId="{2BBC5C46-709B-4A1A-8BF5-C4EA5EBBA077}">
      <dsp:nvSpPr>
        <dsp:cNvPr id="0" name=""/>
        <dsp:cNvSpPr/>
      </dsp:nvSpPr>
      <dsp:spPr>
        <a:xfrm>
          <a:off x="4520193" y="686623"/>
          <a:ext cx="836235" cy="908304"/>
        </a:xfrm>
        <a:prstGeom prst="roundRect">
          <a:avLst/>
        </a:prstGeom>
        <a:gradFill flip="none" rotWithShape="0">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High risk</a:t>
          </a:r>
        </a:p>
      </dsp:txBody>
      <dsp:txXfrm>
        <a:off x="4561015" y="727445"/>
        <a:ext cx="754591" cy="826660"/>
      </dsp:txXfrm>
    </dsp:sp>
    <dsp:sp modelId="{9391C83F-2526-48FE-B990-5593553543D0}">
      <dsp:nvSpPr>
        <dsp:cNvPr id="0" name=""/>
        <dsp:cNvSpPr/>
      </dsp:nvSpPr>
      <dsp:spPr>
        <a:xfrm>
          <a:off x="5582890" y="675832"/>
          <a:ext cx="836235" cy="908304"/>
        </a:xfrm>
        <a:prstGeom prst="round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Low risk</a:t>
          </a:r>
        </a:p>
      </dsp:txBody>
      <dsp:txXfrm>
        <a:off x="5623712" y="716654"/>
        <a:ext cx="754591" cy="826660"/>
      </dsp:txXfrm>
    </dsp:sp>
    <dsp:sp modelId="{E734FC75-B3C1-4590-8E39-1F5589B6C901}">
      <dsp:nvSpPr>
        <dsp:cNvPr id="0" name=""/>
        <dsp:cNvSpPr/>
      </dsp:nvSpPr>
      <dsp:spPr>
        <a:xfrm>
          <a:off x="6420835" y="681228"/>
          <a:ext cx="836235" cy="908304"/>
        </a:xfrm>
        <a:prstGeom prst="round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Intermediate risk</a:t>
          </a:r>
        </a:p>
      </dsp:txBody>
      <dsp:txXfrm>
        <a:off x="6461657" y="722050"/>
        <a:ext cx="754591" cy="826660"/>
      </dsp:txXfrm>
    </dsp:sp>
    <dsp:sp modelId="{3D7F0FD9-1FFB-4B6A-8426-E0707F11C5FE}">
      <dsp:nvSpPr>
        <dsp:cNvPr id="0" name=""/>
        <dsp:cNvSpPr/>
      </dsp:nvSpPr>
      <dsp:spPr>
        <a:xfrm>
          <a:off x="7233919" y="681228"/>
          <a:ext cx="836235" cy="908304"/>
        </a:xfrm>
        <a:prstGeom prst="roundRect">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High risk</a:t>
          </a:r>
        </a:p>
      </dsp:txBody>
      <dsp:txXfrm>
        <a:off x="7274741" y="722050"/>
        <a:ext cx="754591" cy="8266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0.4033</cdr:x>
      <cdr:y>0.29528</cdr:y>
    </cdr:from>
    <cdr:to>
      <cdr:x>0.41547</cdr:x>
      <cdr:y>0.55624</cdr:y>
    </cdr:to>
    <cdr:sp macro="" textlink="">
      <cdr:nvSpPr>
        <cdr:cNvPr id="3" name="Right Brace 2">
          <a:extLst xmlns:a="http://schemas.openxmlformats.org/drawingml/2006/main">
            <a:ext uri="{FF2B5EF4-FFF2-40B4-BE49-F238E27FC236}">
              <a16:creationId xmlns:a16="http://schemas.microsoft.com/office/drawing/2014/main" id="{0D02233A-7738-9E2A-D38B-691DDAD16848}"/>
            </a:ext>
          </a:extLst>
        </cdr:cNvPr>
        <cdr:cNvSpPr/>
      </cdr:nvSpPr>
      <cdr:spPr>
        <a:xfrm xmlns:a="http://schemas.openxmlformats.org/drawingml/2006/main">
          <a:off x="3260946" y="1148470"/>
          <a:ext cx="98402" cy="1014972"/>
        </a:xfrm>
        <a:prstGeom xmlns:a="http://schemas.openxmlformats.org/drawingml/2006/main" prst="rightBrace">
          <a:avLst>
            <a:gd name="adj1" fmla="val 34632"/>
            <a:gd name="adj2" fmla="val 50000"/>
          </a:avLst>
        </a:prstGeom>
        <a:ln xmlns:a="http://schemas.openxmlformats.org/drawingml/2006/main" w="9525" cap="sq">
          <a:solidFill>
            <a:srgbClr val="0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0.68774</cdr:x>
      <cdr:y>0.22822</cdr:y>
    </cdr:from>
    <cdr:to>
      <cdr:x>0.70329</cdr:x>
      <cdr:y>0.73356</cdr:y>
    </cdr:to>
    <cdr:sp macro="" textlink="">
      <cdr:nvSpPr>
        <cdr:cNvPr id="4" name="Right Brace 3">
          <a:extLst xmlns:a="http://schemas.openxmlformats.org/drawingml/2006/main">
            <a:ext uri="{FF2B5EF4-FFF2-40B4-BE49-F238E27FC236}">
              <a16:creationId xmlns:a16="http://schemas.microsoft.com/office/drawing/2014/main" id="{5DD92554-BAA5-AA30-E637-CD11A90000CF}"/>
            </a:ext>
          </a:extLst>
        </cdr:cNvPr>
        <cdr:cNvSpPr/>
      </cdr:nvSpPr>
      <cdr:spPr>
        <a:xfrm xmlns:a="http://schemas.openxmlformats.org/drawingml/2006/main">
          <a:off x="4476355" y="887630"/>
          <a:ext cx="101184" cy="1965462"/>
        </a:xfrm>
        <a:prstGeom xmlns:a="http://schemas.openxmlformats.org/drawingml/2006/main" prst="rightBrace">
          <a:avLst>
            <a:gd name="adj1" fmla="val 34632"/>
            <a:gd name="adj2" fmla="val 50000"/>
          </a:avLst>
        </a:prstGeom>
        <a:ln xmlns:a="http://schemas.openxmlformats.org/drawingml/2006/main" w="9525" cap="sq">
          <a:solidFill>
            <a:srgbClr val="0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0.83065</cdr:x>
      <cdr:y>0.29089</cdr:y>
    </cdr:from>
    <cdr:to>
      <cdr:x>0.84281</cdr:x>
      <cdr:y>0.57771</cdr:y>
    </cdr:to>
    <cdr:sp macro="" textlink="">
      <cdr:nvSpPr>
        <cdr:cNvPr id="5" name="Right Brace 4">
          <a:extLst xmlns:a="http://schemas.openxmlformats.org/drawingml/2006/main">
            <a:ext uri="{FF2B5EF4-FFF2-40B4-BE49-F238E27FC236}">
              <a16:creationId xmlns:a16="http://schemas.microsoft.com/office/drawing/2014/main" id="{8A2B7FCB-55E4-F86C-EA3D-7FF2AE1E16EA}"/>
            </a:ext>
          </a:extLst>
        </cdr:cNvPr>
        <cdr:cNvSpPr/>
      </cdr:nvSpPr>
      <cdr:spPr>
        <a:xfrm xmlns:a="http://schemas.openxmlformats.org/drawingml/2006/main">
          <a:off x="5406489" y="1131363"/>
          <a:ext cx="79180" cy="1115568"/>
        </a:xfrm>
        <a:prstGeom xmlns:a="http://schemas.openxmlformats.org/drawingml/2006/main" prst="rightBrace">
          <a:avLst>
            <a:gd name="adj1" fmla="val 34632"/>
            <a:gd name="adj2" fmla="val 50000"/>
          </a:avLst>
        </a:prstGeom>
        <a:ln xmlns:a="http://schemas.openxmlformats.org/drawingml/2006/main" w="9525" cap="sq">
          <a:solidFill>
            <a:srgbClr val="0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0.4084</cdr:x>
      <cdr:y>0.36849</cdr:y>
    </cdr:from>
    <cdr:to>
      <cdr:x>0.46396</cdr:x>
      <cdr:y>0.47928</cdr:y>
    </cdr:to>
    <cdr:sp macro="" textlink="">
      <cdr:nvSpPr>
        <cdr:cNvPr id="6" name="TextBox 9">
          <a:extLst xmlns:a="http://schemas.openxmlformats.org/drawingml/2006/main">
            <a:ext uri="{FF2B5EF4-FFF2-40B4-BE49-F238E27FC236}">
              <a16:creationId xmlns:a16="http://schemas.microsoft.com/office/drawing/2014/main" id="{4B60BEA5-7263-AD39-FFD0-4F93AE0A327B}"/>
            </a:ext>
          </a:extLst>
        </cdr:cNvPr>
        <cdr:cNvSpPr txBox="1"/>
      </cdr:nvSpPr>
      <cdr:spPr>
        <a:xfrm xmlns:a="http://schemas.openxmlformats.org/drawingml/2006/main">
          <a:off x="3302226" y="1433196"/>
          <a:ext cx="449162" cy="4308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100" b="1" dirty="0">
              <a:solidFill>
                <a:srgbClr val="333333"/>
              </a:solidFill>
            </a:rPr>
            <a:t>≥CR</a:t>
          </a:r>
        </a:p>
        <a:p xmlns:a="http://schemas.openxmlformats.org/drawingml/2006/main">
          <a:pPr algn="ctr"/>
          <a:r>
            <a:rPr lang="en-US" sz="1100" b="1" dirty="0">
              <a:solidFill>
                <a:srgbClr val="333333"/>
              </a:solidFill>
            </a:rPr>
            <a:t>35.3</a:t>
          </a:r>
          <a:endParaRPr lang="en-US" sz="1100" dirty="0">
            <a:solidFill>
              <a:srgbClr val="333333"/>
            </a:solidFill>
          </a:endParaRPr>
        </a:p>
      </cdr:txBody>
    </cdr:sp>
  </cdr:relSizeAnchor>
  <cdr:relSizeAnchor xmlns:cdr="http://schemas.openxmlformats.org/drawingml/2006/chartDrawing">
    <cdr:from>
      <cdr:x>0.26541</cdr:x>
      <cdr:y>0.42271</cdr:y>
    </cdr:from>
    <cdr:to>
      <cdr:x>0.32096</cdr:x>
      <cdr:y>0.5335</cdr:y>
    </cdr:to>
    <cdr:sp macro="" textlink="">
      <cdr:nvSpPr>
        <cdr:cNvPr id="7" name="TextBox 9">
          <a:extLst xmlns:a="http://schemas.openxmlformats.org/drawingml/2006/main">
            <a:ext uri="{FF2B5EF4-FFF2-40B4-BE49-F238E27FC236}">
              <a16:creationId xmlns:a16="http://schemas.microsoft.com/office/drawing/2014/main" id="{536DD64D-1C6F-705E-B58C-F4C6B352EA9F}"/>
            </a:ext>
          </a:extLst>
        </cdr:cNvPr>
        <cdr:cNvSpPr txBox="1"/>
      </cdr:nvSpPr>
      <cdr:spPr>
        <a:xfrm xmlns:a="http://schemas.openxmlformats.org/drawingml/2006/main">
          <a:off x="2146015" y="1644078"/>
          <a:ext cx="449162" cy="4308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a:solidFill>
                <a:srgbClr val="333333"/>
              </a:solidFill>
            </a:rPr>
            <a:t>≥CR</a:t>
          </a:r>
        </a:p>
        <a:p xmlns:a="http://schemas.openxmlformats.org/drawingml/2006/main">
          <a:pPr algn="ctr"/>
          <a:r>
            <a:rPr lang="en-US" sz="1100" b="1" dirty="0">
              <a:solidFill>
                <a:srgbClr val="333333"/>
              </a:solidFill>
            </a:rPr>
            <a:t>70.6</a:t>
          </a:r>
          <a:endParaRPr lang="en-US" sz="1100" dirty="0">
            <a:solidFill>
              <a:srgbClr val="333333"/>
            </a:solidFill>
          </a:endParaRPr>
        </a:p>
      </cdr:txBody>
    </cdr:sp>
  </cdr:relSizeAnchor>
  <cdr:relSizeAnchor xmlns:cdr="http://schemas.openxmlformats.org/drawingml/2006/chartDrawing">
    <cdr:from>
      <cdr:x>0.69647</cdr:x>
      <cdr:y>0.44911</cdr:y>
    </cdr:from>
    <cdr:to>
      <cdr:x>0.75203</cdr:x>
      <cdr:y>0.5599</cdr:y>
    </cdr:to>
    <cdr:sp macro="" textlink="">
      <cdr:nvSpPr>
        <cdr:cNvPr id="8" name="TextBox 9">
          <a:extLst xmlns:a="http://schemas.openxmlformats.org/drawingml/2006/main">
            <a:ext uri="{FF2B5EF4-FFF2-40B4-BE49-F238E27FC236}">
              <a16:creationId xmlns:a16="http://schemas.microsoft.com/office/drawing/2014/main" id="{A77393CB-5B31-BCBB-64BF-9AC1D0C0541E}"/>
            </a:ext>
          </a:extLst>
        </cdr:cNvPr>
        <cdr:cNvSpPr txBox="1"/>
      </cdr:nvSpPr>
      <cdr:spPr>
        <a:xfrm xmlns:a="http://schemas.openxmlformats.org/drawingml/2006/main">
          <a:off x="5631464" y="1746757"/>
          <a:ext cx="449162" cy="4308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a:solidFill>
                <a:srgbClr val="333333"/>
              </a:solidFill>
            </a:rPr>
            <a:t>≥CR</a:t>
          </a:r>
        </a:p>
        <a:p xmlns:a="http://schemas.openxmlformats.org/drawingml/2006/main">
          <a:pPr algn="ctr"/>
          <a:r>
            <a:rPr lang="en-US" sz="1100" b="1" dirty="0">
              <a:solidFill>
                <a:srgbClr val="333333"/>
              </a:solidFill>
            </a:rPr>
            <a:t>67.5</a:t>
          </a:r>
          <a:endParaRPr lang="en-US" sz="1100" dirty="0">
            <a:solidFill>
              <a:srgbClr val="333333"/>
            </a:solidFill>
          </a:endParaRPr>
        </a:p>
      </cdr:txBody>
    </cdr:sp>
  </cdr:relSizeAnchor>
  <cdr:relSizeAnchor xmlns:cdr="http://schemas.openxmlformats.org/drawingml/2006/chartDrawing">
    <cdr:from>
      <cdr:x>0.8377</cdr:x>
      <cdr:y>0.40205</cdr:y>
    </cdr:from>
    <cdr:to>
      <cdr:x>0.89495</cdr:x>
      <cdr:y>0.51284</cdr:y>
    </cdr:to>
    <cdr:sp macro="" textlink="">
      <cdr:nvSpPr>
        <cdr:cNvPr id="9" name="TextBox 9">
          <a:extLst xmlns:a="http://schemas.openxmlformats.org/drawingml/2006/main">
            <a:ext uri="{FF2B5EF4-FFF2-40B4-BE49-F238E27FC236}">
              <a16:creationId xmlns:a16="http://schemas.microsoft.com/office/drawing/2014/main" id="{65E3B69E-8CAA-7B0B-2D48-6D186500120E}"/>
            </a:ext>
          </a:extLst>
        </cdr:cNvPr>
        <cdr:cNvSpPr txBox="1"/>
      </cdr:nvSpPr>
      <cdr:spPr>
        <a:xfrm xmlns:a="http://schemas.openxmlformats.org/drawingml/2006/main">
          <a:off x="6773363" y="1563723"/>
          <a:ext cx="462905"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a:solidFill>
                <a:srgbClr val="333333"/>
              </a:solidFill>
            </a:rPr>
            <a:t>≥CR</a:t>
          </a:r>
        </a:p>
        <a:p xmlns:a="http://schemas.openxmlformats.org/drawingml/2006/main">
          <a:pPr algn="ctr"/>
          <a:r>
            <a:rPr lang="en-US" sz="1100" b="1" dirty="0">
              <a:solidFill>
                <a:srgbClr val="333333"/>
              </a:solidFill>
            </a:rPr>
            <a:t>38.5</a:t>
          </a:r>
          <a:endParaRPr lang="en-US" sz="1100" dirty="0">
            <a:solidFill>
              <a:srgbClr val="333333"/>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6/28/2024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4T17:53:25.079"/>
    </inkml:context>
    <inkml:brush xml:id="br0">
      <inkml:brushProperty name="width" value="0.05" units="cm"/>
      <inkml:brushProperty name="height" value="0.05" units="cm"/>
      <inkml:brushProperty name="color" value="#E71224"/>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6/28/2024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ubmed.ncbi.nlm.nih.gov/29759418/" TargetMode="External"/><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hyperlink" Target="https://pubmed.ncbi.nlm.nih.gov/27501122/"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01" rtl="0" eaLnBrk="1" fontAlgn="auto" latinLnBrk="0" hangingPunct="1">
              <a:lnSpc>
                <a:spcPct val="100000"/>
              </a:lnSpc>
              <a:spcBef>
                <a:spcPts val="0"/>
              </a:spcBef>
              <a:spcAft>
                <a:spcPts val="0"/>
              </a:spcAft>
              <a:buClrTx/>
              <a:buSzTx/>
              <a:buFontTx/>
              <a:buNone/>
              <a:tabLst/>
              <a:defRPr/>
            </a:pPr>
            <a:fld id="{E73249DB-0243-49D5-B0B3-1736652404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1"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F4F22-81FC-377B-D0CA-AAC11B45F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48B12-76A7-B10D-54FA-0AED9C0AB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1CAFE-6E72-B171-9C6D-15E77E83F0B8}"/>
              </a:ext>
            </a:extLst>
          </p:cNvPr>
          <p:cNvSpPr>
            <a:spLocks noGrp="1"/>
          </p:cNvSpPr>
          <p:nvPr>
            <p:ph type="body" idx="1"/>
          </p:nvPr>
        </p:nvSpPr>
        <p:spPr/>
        <p:txBody>
          <a:bodyPr/>
          <a:lstStyle/>
          <a:p>
            <a:r>
              <a:rPr lang="en-GB"/>
              <a:t>Synergy effect with SPd</a:t>
            </a:r>
          </a:p>
          <a:p>
            <a:endParaRPr lang="en-GB"/>
          </a:p>
          <a:p>
            <a:r>
              <a:rPr lang="en-GB"/>
              <a:t>Can this be modified into something more visualizable? </a:t>
            </a:r>
            <a:endParaRPr lang="en-GB" dirty="0"/>
          </a:p>
        </p:txBody>
      </p:sp>
      <p:sp>
        <p:nvSpPr>
          <p:cNvPr id="4" name="Slide Number Placeholder 3">
            <a:extLst>
              <a:ext uri="{FF2B5EF4-FFF2-40B4-BE49-F238E27FC236}">
                <a16:creationId xmlns:a16="http://schemas.microsoft.com/office/drawing/2014/main" id="{6435A0C7-5832-DA46-FD77-67A0372D5792}"/>
              </a:ext>
            </a:extLst>
          </p:cNvPr>
          <p:cNvSpPr>
            <a:spLocks noGrp="1"/>
          </p:cNvSpPr>
          <p:nvPr>
            <p:ph type="sldNum" sz="quarter" idx="5"/>
          </p:nvPr>
        </p:nvSpPr>
        <p:spPr/>
        <p:txBody>
          <a:bodyPr/>
          <a:lstStyle/>
          <a:p>
            <a:fld id="{228FEC8B-4F83-410F-A4AF-D613E7AA6302}" type="slidenum">
              <a:rPr lang="en-GB" smtClean="0"/>
              <a:t>64</a:t>
            </a:fld>
            <a:endParaRPr lang="en-GB"/>
          </a:p>
        </p:txBody>
      </p:sp>
    </p:spTree>
    <p:extLst>
      <p:ext uri="{BB962C8B-B14F-4D97-AF65-F5344CB8AC3E}">
        <p14:creationId xmlns:p14="http://schemas.microsoft.com/office/powerpoint/2010/main" val="4237150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06F24-CA4A-7275-DDF1-EFAB36475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C9A89-13EE-A9D2-0D6E-F50737E72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A1AD6-2EC9-D149-B4B7-54ED057A7FA5}"/>
              </a:ext>
            </a:extLst>
          </p:cNvPr>
          <p:cNvSpPr>
            <a:spLocks noGrp="1"/>
          </p:cNvSpPr>
          <p:nvPr>
            <p:ph type="body" idx="1"/>
          </p:nvPr>
        </p:nvSpPr>
        <p:spPr/>
        <p:txBody>
          <a:bodyPr/>
          <a:lstStyle/>
          <a:p>
            <a:r>
              <a:rPr lang="en-US"/>
              <a:t>Shows synergistic effect of CART and </a:t>
            </a:r>
            <a:r>
              <a:rPr lang="en-US" err="1"/>
              <a:t>seli</a:t>
            </a:r>
            <a:endParaRPr lang="en-US"/>
          </a:p>
        </p:txBody>
      </p:sp>
      <p:sp>
        <p:nvSpPr>
          <p:cNvPr id="4" name="Slide Number Placeholder 3">
            <a:extLst>
              <a:ext uri="{FF2B5EF4-FFF2-40B4-BE49-F238E27FC236}">
                <a16:creationId xmlns:a16="http://schemas.microsoft.com/office/drawing/2014/main" id="{00B5A1AB-BBA2-5846-50D9-A94B09196191}"/>
              </a:ext>
            </a:extLst>
          </p:cNvPr>
          <p:cNvSpPr>
            <a:spLocks noGrp="1"/>
          </p:cNvSpPr>
          <p:nvPr>
            <p:ph type="sldNum" sz="quarter" idx="5"/>
          </p:nvPr>
        </p:nvSpPr>
        <p:spPr/>
        <p:txBody>
          <a:bodyPr/>
          <a:lstStyle/>
          <a:p>
            <a:fld id="{E73249DB-0243-49D5-B0B3-173665240491}" type="slidenum">
              <a:rPr lang="en-US" smtClean="0"/>
              <a:t>65</a:t>
            </a:fld>
            <a:endParaRPr lang="en-US"/>
          </a:p>
        </p:txBody>
      </p:sp>
    </p:spTree>
    <p:extLst>
      <p:ext uri="{BB962C8B-B14F-4D97-AF65-F5344CB8AC3E}">
        <p14:creationId xmlns:p14="http://schemas.microsoft.com/office/powerpoint/2010/main" val="3055315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3913" y="1006475"/>
            <a:ext cx="612298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Response to Talquetamab Therapy in Patients with Relapsed or Refractory Multiple Myeloma. The investigator-assessed response is shown for patients who received the doses of talquetamab recommended for a phase 2 study and who had a response that could be evaluated. These doses were the following: 405 μg per kilogram of body weight per week subcutaneously (median follow-up, 11.7 months; range, 1.0 to 21.2) and 800 μg per kilogram every other week subcutaneously (median follow-up, 4.2 months; range, 0.7 to 13.7). The most active subcutaneous doses were 135, 405, and 800 μg per kilogram weekly and 800 and 1200 μg per kilogram every other week (median follow-up, 7.7 months; range, 0.7 to 24.0). The most active intravenous doses were 20, 60, and 180 μg per kilogram weekly (median follow-up, 10.2 months; range, 0.9 to 22.6). The percentage of patients with a response, which includes unconfirmed responses, is shown at the top of each column. A stringent complete response was defined as a complete response with a normal serum free light-chain ratio and an absence of clonal plasma cells according to the International Myeloma Working Group response criteria. Differences in percentage totals are due to rounding.</a:t>
            </a:r>
            <a:endParaRPr lang="en-GB" dirty="0">
              <a:latin typeface="Arial" charset="0"/>
              <a:ea typeface="Gothic" charset="0"/>
              <a:cs typeface="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aHCT, autologous hematopoietic cell transplantation;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085AE6-73E2-4A06-BD60-54604DA003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9143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6D76C2-58B0-4F28-B7EB-7F69110126B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62418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6D76C2-58B0-4F28-B7EB-7F69110126B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74739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922994-E095-A04B-BE06-E3CC2BEE61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18759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2. Progression-free Survival (Intention-to-Treat Population). Progression-free survival was assessed by the independent response committee on the basis of International Myeloma Working Group criteria.</a:t>
            </a:r>
            <a:r>
              <a:rPr lang="en-US" sz="1000" b="0" strike="noStrike" spc="-1" baseline="101000">
                <a:latin typeface="Arial Unicode MS"/>
                <a:ea typeface="Arial Unicode MS"/>
              </a:rPr>
              <a:t>23</a:t>
            </a:r>
            <a:r>
              <a:rPr lang="en-US" sz="1000" b="0" strike="noStrike" spc="-1">
                <a:latin typeface="Arial Unicode MS"/>
                <a:ea typeface="Arial Unicode MS"/>
              </a:rPr>
              <a:t> The P value was based on a stratified two-sided log-rank test. Data at the dashed lines show the probability of progression-free survival at 6 months and 12 months. Tick marks indicate censored data.</a:t>
            </a:r>
            <a:endParaRPr lang="en-US" sz="1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a:t>
            </a:fld>
            <a:endParaRPr lang="en-US" dirty="0"/>
          </a:p>
        </p:txBody>
      </p:sp>
    </p:spTree>
    <p:extLst>
      <p:ext uri="{BB962C8B-B14F-4D97-AF65-F5344CB8AC3E}">
        <p14:creationId xmlns:p14="http://schemas.microsoft.com/office/powerpoint/2010/main" val="2149834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144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source: Table 14.2.4.1.1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CE722-9E5D-40F0-98F9-A0A9D29E7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852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13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152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B24FD-C79B-8C48-97D0-D77E862E0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5EB0E-1B4D-DCE0-AB76-D1AE52B45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2D5E4-87A5-36DE-0725-F6499C3BCE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082592-EE99-8C74-1FE8-6990E7BEFE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832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4EEE7-CE86-6C3F-AC0C-2EE918C63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9F589-BC0D-FDEC-E1B1-EEB8C7F96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FD043-A77D-8F81-48F5-7673BED46E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E47E97-6A26-A9AE-7253-25F7E66C34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353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FE4EF-1852-2C88-32C6-ECBD4716A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69257-11EC-CDB0-F0DD-0D78018C3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C0E631-95DA-189E-3B11-56EF730B1C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8A2B65-BC72-4902-76F9-7F326AB877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Johnson Text"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Johnson Text" panose="00000500000000000000" pitchFamily="2" charset="0"/>
              <a:ea typeface="+mn-ea"/>
              <a:cs typeface="+mn-cs"/>
            </a:endParaRPr>
          </a:p>
        </p:txBody>
      </p:sp>
    </p:spTree>
    <p:extLst>
      <p:ext uri="{BB962C8B-B14F-4D97-AF65-F5344CB8AC3E}">
        <p14:creationId xmlns:p14="http://schemas.microsoft.com/office/powerpoint/2010/main" val="4063432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45863-C3CA-5CC0-713C-689E53268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AF6C6-1807-D1CA-91F3-10C1DB645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542EB-AB5A-A4A7-9A92-7666BC43591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87BEFA02-34A8-CBD6-4B1E-0FE583876461}"/>
              </a:ext>
            </a:extLst>
          </p:cNvPr>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a:ln>
                  <a:noFill/>
                </a:ln>
                <a:solidFill>
                  <a:prstClr val="black"/>
                </a:solidFill>
                <a:effectLst/>
                <a:uLnTx/>
                <a:uFillTx/>
                <a:latin typeface="Johnson Text" panose="00000500000000000000" pitchFamily="2" charset="0"/>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Johnson Text" panose="00000500000000000000" pitchFamily="2" charset="0"/>
              <a:ea typeface="+mn-ea"/>
              <a:cs typeface="+mn-cs"/>
            </a:endParaRPr>
          </a:p>
        </p:txBody>
      </p:sp>
    </p:spTree>
    <p:extLst>
      <p:ext uri="{BB962C8B-B14F-4D97-AF65-F5344CB8AC3E}">
        <p14:creationId xmlns:p14="http://schemas.microsoft.com/office/powerpoint/2010/main" val="683098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51490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17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a:t>
            </a:fld>
            <a:endParaRPr lang="en-US" dirty="0"/>
          </a:p>
        </p:txBody>
      </p:sp>
    </p:spTree>
    <p:extLst>
      <p:ext uri="{BB962C8B-B14F-4D97-AF65-F5344CB8AC3E}">
        <p14:creationId xmlns:p14="http://schemas.microsoft.com/office/powerpoint/2010/main" val="239806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already exists on this slide, </a:t>
            </a:r>
            <a:r>
              <a:rPr lang="en-US" dirty="0" err="1"/>
              <a:t>congo</a:t>
            </a:r>
            <a:r>
              <a:rPr lang="en-US" dirty="0"/>
              <a:t> red staining is not required on a renal biopsy; corollary, the kidney is the ONLY organ where you don’t need to send for mass spec at Mayo or another reference lab.</a:t>
            </a:r>
          </a:p>
          <a:p>
            <a:r>
              <a:rPr lang="en-US" dirty="0"/>
              <a:t>Remember, </a:t>
            </a:r>
            <a:r>
              <a:rPr lang="en-US" dirty="0" err="1"/>
              <a:t>congo</a:t>
            </a:r>
            <a:r>
              <a:rPr lang="en-US" dirty="0"/>
              <a:t> red staining is institution specific, and fat aspirates are easy to perform and even easier to misread.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3976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patients with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9150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PYP scan compares cardiac uptake to rib uptake at 1 or 3 hours after tracer injection both qualitatively and quantitatively;  single-photon emission computed tomography using a gamma camera has the added advantage of facilitating 3-dimentionsal reconstruction and ensuring that radiotracer is out of the blood pool.  In the </a:t>
            </a:r>
            <a:r>
              <a:rPr lang="en-US" sz="18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Perugini</a:t>
            </a:r>
            <a:r>
              <a:rPr lang="en-US"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grading system</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grade 0 indicated no cardiac uptake, grade 1 indicates mild uptake less than the rib, grade 2 indicates moderate uptake equal to the rib, and grade 3 indicates higher uptake compared to the rib.  Grade 2 or 3 is considered diagnostic of TTR cardiomyopathy.  Reference </a:t>
            </a:r>
            <a:r>
              <a:rPr lang="en-US"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Minutoli</a:t>
            </a:r>
            <a:r>
              <a:rPr lang="en-U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F, et al (PMID 35031838) and Hanna M et al (PMID 32498813).    </a:t>
            </a:r>
          </a:p>
          <a:p>
            <a:endParaRPr lang="en-US" dirty="0"/>
          </a:p>
          <a:p>
            <a:r>
              <a:rPr lang="en-US" b="0" i="0" u="none" strike="noStrike" dirty="0">
                <a:solidFill>
                  <a:srgbClr val="202122"/>
                </a:solidFill>
                <a:effectLst/>
                <a:latin typeface="Arial" panose="020B0604020202020204" pitchFamily="34" charset="0"/>
              </a:rPr>
              <a:t>A famous apocryphal story is that Willie Sutton was asked by reporter Mitch </a:t>
            </a:r>
            <a:r>
              <a:rPr lang="en-US" b="0" i="0" u="none" strike="noStrike" dirty="0" err="1">
                <a:solidFill>
                  <a:srgbClr val="202122"/>
                </a:solidFill>
                <a:effectLst/>
                <a:latin typeface="Arial" panose="020B0604020202020204" pitchFamily="34" charset="0"/>
              </a:rPr>
              <a:t>Ohnstad</a:t>
            </a:r>
            <a:r>
              <a:rPr lang="en-US" b="0" i="0" u="none" strike="noStrike" dirty="0">
                <a:solidFill>
                  <a:srgbClr val="202122"/>
                </a:solidFill>
                <a:effectLst/>
                <a:latin typeface="Arial" panose="020B0604020202020204" pitchFamily="34" charset="0"/>
              </a:rPr>
              <a:t> why he robbed banks. According to </a:t>
            </a:r>
            <a:r>
              <a:rPr lang="en-US" b="0" i="0" u="none" strike="noStrike" dirty="0" err="1">
                <a:solidFill>
                  <a:srgbClr val="202122"/>
                </a:solidFill>
                <a:effectLst/>
                <a:latin typeface="Arial" panose="020B0604020202020204" pitchFamily="34" charset="0"/>
              </a:rPr>
              <a:t>Ohnstad</a:t>
            </a:r>
            <a:r>
              <a:rPr lang="en-US" b="0" i="0" u="none" strike="noStrike" dirty="0">
                <a:solidFill>
                  <a:srgbClr val="202122"/>
                </a:solidFill>
                <a:effectLst/>
                <a:latin typeface="Arial" panose="020B0604020202020204" pitchFamily="34" charset="0"/>
              </a:rPr>
              <a:t>, he replied, "Because that's where the money is”.  In his autobiography, Willie Sutton denied this.  However, he did say this: Why did I rob banks? Because I enjoyed it. I loved it. I was more alive when I was inside a bank, robbing it, than at any other time in my life. I enjoyed everything about it so much that one or two weeks later I'd be out looking for the next job. But to me the money was the chips, that's all.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7536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9b40c2f3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9b40c2f3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US" b="1" u="sng" dirty="0"/>
              <a:t>POEMS</a:t>
            </a:r>
          </a:p>
          <a:p>
            <a:r>
              <a:rPr lang="en-US" b="1" dirty="0">
                <a:solidFill>
                  <a:srgbClr val="1A1A1A"/>
                </a:solidFill>
                <a:effectLst/>
                <a:latin typeface="Helvetica" pitchFamily="2" charset="0"/>
              </a:rPr>
              <a:t>P</a:t>
            </a:r>
            <a:r>
              <a:rPr lang="en-US" dirty="0">
                <a:solidFill>
                  <a:srgbClr val="1A1A1A"/>
                </a:solidFill>
                <a:effectLst/>
                <a:latin typeface="Helvetica" pitchFamily="2" charset="0"/>
              </a:rPr>
              <a:t>olyneuropathy, </a:t>
            </a:r>
            <a:r>
              <a:rPr lang="en-US" b="1" dirty="0">
                <a:solidFill>
                  <a:srgbClr val="1A1A1A"/>
                </a:solidFill>
                <a:effectLst/>
                <a:latin typeface="Helvetica" pitchFamily="2" charset="0"/>
              </a:rPr>
              <a:t>O</a:t>
            </a:r>
            <a:r>
              <a:rPr lang="en-US" dirty="0">
                <a:solidFill>
                  <a:srgbClr val="1A1A1A"/>
                </a:solidFill>
                <a:effectLst/>
                <a:latin typeface="Helvetica" pitchFamily="2" charset="0"/>
              </a:rPr>
              <a:t>rganomegaly, </a:t>
            </a:r>
            <a:r>
              <a:rPr lang="en-US" b="1" dirty="0">
                <a:solidFill>
                  <a:srgbClr val="1A1A1A"/>
                </a:solidFill>
                <a:effectLst/>
                <a:latin typeface="Helvetica" pitchFamily="2" charset="0"/>
              </a:rPr>
              <a:t>E</a:t>
            </a:r>
            <a:r>
              <a:rPr lang="en-US" dirty="0">
                <a:solidFill>
                  <a:srgbClr val="1A1A1A"/>
                </a:solidFill>
                <a:effectLst/>
                <a:latin typeface="Helvetica" pitchFamily="2" charset="0"/>
              </a:rPr>
              <a:t>ndocrinopathy, </a:t>
            </a:r>
            <a:r>
              <a:rPr lang="en-US" b="1" dirty="0">
                <a:solidFill>
                  <a:srgbClr val="1A1A1A"/>
                </a:solidFill>
                <a:effectLst/>
                <a:latin typeface="Helvetica" pitchFamily="2" charset="0"/>
              </a:rPr>
              <a:t>M</a:t>
            </a:r>
            <a:r>
              <a:rPr lang="en-US" dirty="0">
                <a:solidFill>
                  <a:srgbClr val="1A1A1A"/>
                </a:solidFill>
                <a:effectLst/>
                <a:latin typeface="Helvetica" pitchFamily="2" charset="0"/>
              </a:rPr>
              <a:t>onoclonal plasma cell disorder, </a:t>
            </a:r>
            <a:r>
              <a:rPr lang="en-US" b="1" dirty="0">
                <a:solidFill>
                  <a:srgbClr val="1A1A1A"/>
                </a:solidFill>
                <a:effectLst/>
                <a:latin typeface="Helvetica" pitchFamily="2" charset="0"/>
              </a:rPr>
              <a:t>S</a:t>
            </a:r>
            <a:r>
              <a:rPr lang="en-US" dirty="0">
                <a:solidFill>
                  <a:srgbClr val="1A1A1A"/>
                </a:solidFill>
                <a:effectLst/>
                <a:latin typeface="Helvetica" pitchFamily="2" charset="0"/>
              </a:rPr>
              <a:t>kin changes </a:t>
            </a:r>
            <a:r>
              <a:rPr lang="en-US" dirty="0">
                <a:solidFill>
                  <a:srgbClr val="000000"/>
                </a:solidFill>
                <a:effectLst/>
                <a:latin typeface="Helvetica" pitchFamily="2" charset="0"/>
              </a:rPr>
              <a:t>requires the following (</a:t>
            </a:r>
            <a:r>
              <a:rPr lang="en-US" dirty="0" err="1">
                <a:solidFill>
                  <a:srgbClr val="000000"/>
                </a:solidFill>
                <a:effectLst/>
                <a:latin typeface="Helvetica" pitchFamily="2" charset="0"/>
              </a:rPr>
              <a:t>Dispenzieri</a:t>
            </a:r>
            <a:r>
              <a:rPr lang="en-US" dirty="0">
                <a:solidFill>
                  <a:srgbClr val="000000"/>
                </a:solidFill>
                <a:effectLst/>
                <a:latin typeface="Helvetica" pitchFamily="2" charset="0"/>
              </a:rPr>
              <a:t>, </a:t>
            </a:r>
            <a:r>
              <a:rPr lang="en-US" i="1" dirty="0">
                <a:solidFill>
                  <a:srgbClr val="000000"/>
                </a:solidFill>
                <a:effectLst/>
                <a:latin typeface="Helvetica" pitchFamily="2" charset="0"/>
              </a:rPr>
              <a:t>Am J Hem</a:t>
            </a:r>
            <a:r>
              <a:rPr lang="en-US" dirty="0">
                <a:solidFill>
                  <a:srgbClr val="000000"/>
                </a:solidFill>
                <a:effectLst/>
                <a:latin typeface="Helvetica" pitchFamily="2" charset="0"/>
              </a:rPr>
              <a:t> 2021):</a:t>
            </a:r>
            <a:endParaRPr lang="en-US" dirty="0">
              <a:solidFill>
                <a:srgbClr val="1A1A1A"/>
              </a:solidFill>
              <a:effectLst/>
              <a:latin typeface="Helvetica" pitchFamily="2" charset="0"/>
            </a:endParaRPr>
          </a:p>
          <a:p>
            <a:endParaRPr lang="en-US" dirty="0">
              <a:effectLst/>
              <a:latin typeface="Helvetica" pitchFamily="2" charset="0"/>
            </a:endParaRPr>
          </a:p>
          <a:p>
            <a:pPr marL="228600" indent="-228600">
              <a:buFont typeface="+mj-lt"/>
              <a:buAutoNum type="arabicPeriod"/>
            </a:pPr>
            <a:r>
              <a:rPr lang="en-US" dirty="0">
                <a:effectLst/>
                <a:latin typeface="Helvetica" pitchFamily="2" charset="0"/>
              </a:rPr>
              <a:t>Mandatory criteria include both polyradiculopathy (usually demyelinating, symmetrical, peripheral, ascending, sensorimotor) AND monoclonal plasma cell disorder (almost always lambda) AND</a:t>
            </a:r>
          </a:p>
          <a:p>
            <a:pPr marL="228600" indent="-228600">
              <a:buFont typeface="+mj-lt"/>
              <a:buAutoNum type="arabicPeriod"/>
            </a:pPr>
            <a:r>
              <a:rPr lang="en-US" dirty="0">
                <a:effectLst/>
                <a:latin typeface="Helvetica" pitchFamily="2" charset="0"/>
              </a:rPr>
              <a:t>One of the following major criteria including HHV8 -</a:t>
            </a:r>
            <a:r>
              <a:rPr lang="en-US" dirty="0" err="1">
                <a:effectLst/>
                <a:latin typeface="Helvetica" pitchFamily="2" charset="0"/>
              </a:rPr>
              <a:t>ve</a:t>
            </a:r>
            <a:r>
              <a:rPr lang="en-US" dirty="0">
                <a:effectLst/>
                <a:latin typeface="Helvetica" pitchFamily="2" charset="0"/>
              </a:rPr>
              <a:t> Castleman disease (</a:t>
            </a:r>
            <a:r>
              <a:rPr lang="en-US" dirty="0" err="1">
                <a:effectLst/>
                <a:latin typeface="Helvetica" pitchFamily="2" charset="0"/>
              </a:rPr>
              <a:t>angiofollicular</a:t>
            </a:r>
            <a:r>
              <a:rPr lang="en-US" dirty="0">
                <a:effectLst/>
                <a:latin typeface="Helvetica" pitchFamily="2" charset="0"/>
              </a:rPr>
              <a:t> hyperplasia), sclerotic bone lesions, or VEGF elevation (200 </a:t>
            </a:r>
            <a:r>
              <a:rPr lang="en-US" dirty="0" err="1">
                <a:effectLst/>
                <a:latin typeface="Helvetica" pitchFamily="2" charset="0"/>
              </a:rPr>
              <a:t>pg</a:t>
            </a:r>
            <a:r>
              <a:rPr lang="en-US" dirty="0">
                <a:effectLst/>
                <a:latin typeface="Helvetica" pitchFamily="2" charset="0"/>
              </a:rPr>
              <a:t>/mL is 95% specific and 68% sensitive while 1920 </a:t>
            </a:r>
            <a:r>
              <a:rPr lang="en-US" dirty="0" err="1">
                <a:effectLst/>
                <a:latin typeface="Helvetica" pitchFamily="2" charset="0"/>
              </a:rPr>
              <a:t>pg</a:t>
            </a:r>
            <a:r>
              <a:rPr lang="en-US" dirty="0">
                <a:effectLst/>
                <a:latin typeface="Helvetica" pitchFamily="2" charset="0"/>
              </a:rPr>
              <a:t>/mL is 98% specific and 73% sensitive); AND </a:t>
            </a:r>
          </a:p>
          <a:p>
            <a:pPr marL="228600" indent="-228600">
              <a:buFont typeface="+mj-lt"/>
              <a:buAutoNum type="arabicPeriod"/>
            </a:pPr>
            <a:r>
              <a:rPr lang="en-US" dirty="0">
                <a:effectLst/>
                <a:latin typeface="Helvetica" pitchFamily="2" charset="0"/>
              </a:rPr>
              <a:t>One of the following minor criteria including organomegaly (splenomegaly, hepatomegaly, or lymphadenopathy), extravascular volume overload (edema, pleural effusion, or ascites), endocrinopathy (adrenal, thyroid, pituitary, gonadal, parathyroid, pancreatic), skin changes (hyperpigmentation, hypertrichosis, </a:t>
            </a:r>
            <a:r>
              <a:rPr lang="en-US" dirty="0" err="1">
                <a:effectLst/>
                <a:latin typeface="Helvetica" pitchFamily="2" charset="0"/>
              </a:rPr>
              <a:t>glomeruloid</a:t>
            </a:r>
            <a:r>
              <a:rPr lang="en-US" dirty="0">
                <a:effectLst/>
                <a:latin typeface="Helvetica" pitchFamily="2" charset="0"/>
              </a:rPr>
              <a:t> hemangiomata, plethora, acrocyanosis, flushing, white nails), papilledema (33% of patients), thrombocytosis/polycythemia. </a:t>
            </a:r>
            <a:r>
              <a:rPr lang="en-US" dirty="0">
                <a:solidFill>
                  <a:srgbClr val="1A1A1A"/>
                </a:solidFill>
                <a:effectLst/>
                <a:latin typeface="Helvetica" pitchFamily="2" charset="0"/>
              </a:rPr>
              <a:t>Because of the high prevalence of diabetes mellitus and thyroid abnormalities, this diagnosis alone is not sufficient to meet this minor criterion.</a:t>
            </a:r>
            <a:endParaRPr lang="en-US"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US" b="1" u="sng" dirty="0"/>
              <a:t>Tempi</a:t>
            </a:r>
          </a:p>
          <a:p>
            <a:pPr marL="171450" marR="0" lvl="0" indent="-171450" algn="l" defTabSz="914400" rtl="0" eaLnBrk="1" fontAlgn="auto" latinLnBrk="0" hangingPunct="1">
              <a:lnSpc>
                <a:spcPct val="100000"/>
              </a:lnSpc>
              <a:spcBef>
                <a:spcPts val="0"/>
              </a:spcBef>
              <a:spcAft>
                <a:spcPts val="0"/>
              </a:spcAft>
              <a:buClr>
                <a:schemeClr val="dk1"/>
              </a:buClr>
              <a:buSzPts val="1200"/>
              <a:buFontTx/>
              <a:buChar char="•"/>
              <a:tabLst/>
              <a:defRPr/>
            </a:pPr>
            <a:r>
              <a:rPr lang="en-US" dirty="0"/>
              <a:t>Sykes DB et al. Complete Responses in the TEMPI Syndrome after Treatment with Daratumumab. 2018 Jun 7;378(23):2240-2242.  </a:t>
            </a:r>
            <a:r>
              <a:rPr lang="en-US" dirty="0" err="1"/>
              <a:t>doi</a:t>
            </a:r>
            <a:r>
              <a:rPr lang="en-US" dirty="0"/>
              <a:t>: 10.1056/NEJMc1804415. PMID: 29874534  DOI: 10.1056/NEJMc1804415</a:t>
            </a:r>
          </a:p>
          <a:p>
            <a:pPr marL="171450" lvl="0" indent="-171450" algn="l" rtl="0">
              <a:spcBef>
                <a:spcPts val="0"/>
              </a:spcBef>
              <a:spcAft>
                <a:spcPts val="0"/>
              </a:spcAft>
              <a:buClr>
                <a:schemeClr val="dk1"/>
              </a:buClr>
              <a:buSzPts val="1200"/>
              <a:buChar char="•"/>
            </a:pPr>
            <a:r>
              <a:rPr lang="en-US" dirty="0" err="1"/>
              <a:t>Schroyens</a:t>
            </a:r>
            <a:r>
              <a:rPr lang="en-US" dirty="0"/>
              <a:t> W et al.  Complete and partial responses of the TEMPI syndrome to bortezomib. N </a:t>
            </a:r>
            <a:r>
              <a:rPr lang="en-US" dirty="0" err="1"/>
              <a:t>Engl</a:t>
            </a:r>
            <a:r>
              <a:rPr lang="en-US" dirty="0"/>
              <a:t> J Med. 2012 Aug 23;367(8):778-80. </a:t>
            </a:r>
            <a:r>
              <a:rPr lang="en-US" dirty="0" err="1"/>
              <a:t>doi</a:t>
            </a:r>
            <a:r>
              <a:rPr lang="en-US" dirty="0"/>
              <a:t>: 10.1056/NEJMc1205806. PMID: 22913703.</a:t>
            </a:r>
          </a:p>
          <a:p>
            <a:pPr marL="171450" lvl="0" indent="-171450" algn="l" rtl="0">
              <a:spcBef>
                <a:spcPts val="0"/>
              </a:spcBef>
              <a:spcAft>
                <a:spcPts val="0"/>
              </a:spcAft>
              <a:buClr>
                <a:schemeClr val="dk1"/>
              </a:buClr>
              <a:buSzPts val="1200"/>
              <a:buChar char="•"/>
            </a:pPr>
            <a:endParaRPr lang="en-US" dirty="0"/>
          </a:p>
          <a:p>
            <a:pPr marL="0" lvl="0" indent="0" algn="l" rtl="0">
              <a:spcBef>
                <a:spcPts val="0"/>
              </a:spcBef>
              <a:spcAft>
                <a:spcPts val="0"/>
              </a:spcAft>
              <a:buClr>
                <a:schemeClr val="dk1"/>
              </a:buClr>
              <a:buSzPts val="1200"/>
              <a:buNone/>
            </a:pPr>
            <a:r>
              <a:rPr lang="en-US" b="1" dirty="0" err="1"/>
              <a:t>aVWS</a:t>
            </a:r>
            <a:r>
              <a:rPr lang="en-US" b="1" dirty="0"/>
              <a:t> / AHA</a:t>
            </a:r>
          </a:p>
          <a:p>
            <a:pPr marL="171450" lvl="0" indent="-171450" algn="l" rtl="0">
              <a:spcBef>
                <a:spcPts val="0"/>
              </a:spcBef>
              <a:spcAft>
                <a:spcPts val="0"/>
              </a:spcAft>
              <a:buClr>
                <a:schemeClr val="dk1"/>
              </a:buClr>
              <a:buSzPts val="1200"/>
              <a:buFont typeface="Arial" panose="020B0604020202020204" pitchFamily="34" charset="0"/>
              <a:buChar char="•"/>
            </a:pPr>
            <a:r>
              <a:rPr lang="en-US" b="0" dirty="0"/>
              <a:t>20% of acquired hemophilia associated with lymphoproliferative disorders (PMID 28960809).  Bleeding pattern is generally large subcutaneous or muscle bleeding, not joint bleeding.</a:t>
            </a:r>
          </a:p>
          <a:p>
            <a:pPr marL="171450" lvl="0" indent="-171450" algn="l" rtl="0">
              <a:spcBef>
                <a:spcPts val="0"/>
              </a:spcBef>
              <a:spcAft>
                <a:spcPts val="0"/>
              </a:spcAft>
              <a:buClr>
                <a:schemeClr val="dk1"/>
              </a:buClr>
              <a:buSzPts val="1200"/>
              <a:buFont typeface="Arial" panose="020B0604020202020204" pitchFamily="34" charset="0"/>
              <a:buChar char="•"/>
            </a:pPr>
            <a:r>
              <a:rPr lang="en-US" b="0" dirty="0"/>
              <a:t>50% have a lymphoproliferative disorder, 20% cardiovascular cause (including AS and LVAD placement), 15% due to ET. </a:t>
            </a:r>
            <a:r>
              <a:rPr lang="en-US" b="0" dirty="0" err="1"/>
              <a:t>aVWS</a:t>
            </a:r>
            <a:r>
              <a:rPr lang="en-US" b="0" dirty="0"/>
              <a:t> results in a severe bleeding diathesis, not only due to the reduced VWF level, but also due to the concomitant decrease of FVIII. Therefore, the bleeding spectrum ranges from mucosal bleeding, including nose bleeds, cutaneous hematomas, hematuria, and gastrointestinal bleeding, to joint and muscle bleeds.  Treatment with IVIG for ”pathologic” IgG MGUS is effective, but is NOT effective in IgM secreting lymphoproliferative disease.</a:t>
            </a:r>
          </a:p>
          <a:p>
            <a:pPr marL="0" lvl="0" indent="0" algn="l" rtl="0">
              <a:spcBef>
                <a:spcPts val="0"/>
              </a:spcBef>
              <a:spcAft>
                <a:spcPts val="0"/>
              </a:spcAft>
              <a:buClr>
                <a:schemeClr val="dk1"/>
              </a:buClr>
              <a:buSzPts val="1200"/>
              <a:buNone/>
            </a:pPr>
            <a:endParaRPr lang="en-US" b="0" dirty="0"/>
          </a:p>
        </p:txBody>
      </p:sp>
    </p:spTree>
    <p:extLst>
      <p:ext uri="{BB962C8B-B14F-4D97-AF65-F5344CB8AC3E}">
        <p14:creationId xmlns:p14="http://schemas.microsoft.com/office/powerpoint/2010/main" val="3452158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9b40c2f3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9b40c2f3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None/>
            </a:pPr>
            <a:r>
              <a:rPr lang="en" sz="1800" dirty="0">
                <a:solidFill>
                  <a:schemeClr val="dk1"/>
                </a:solidFill>
              </a:rPr>
              <a:t>- Whenever there is a concern for cryoglobulinemia and pathologic immune complexes, make sure to check HIV, hep C, and Hep B</a:t>
            </a:r>
          </a:p>
          <a:p>
            <a:pPr marL="285750" lvl="0" indent="-285750" algn="l" rtl="0">
              <a:spcBef>
                <a:spcPts val="0"/>
              </a:spcBef>
              <a:spcAft>
                <a:spcPts val="0"/>
              </a:spcAft>
              <a:buClr>
                <a:schemeClr val="dk1"/>
              </a:buClr>
              <a:buSzPts val="1200"/>
              <a:buFontTx/>
              <a:buChar char="-"/>
            </a:pPr>
            <a:r>
              <a:rPr lang="en-US" sz="1800" dirty="0">
                <a:solidFill>
                  <a:schemeClr val="dk1"/>
                </a:solidFill>
              </a:rPr>
              <a:t>M</a:t>
            </a:r>
            <a:r>
              <a:rPr lang="en" sz="1800" dirty="0">
                <a:solidFill>
                  <a:schemeClr val="dk1"/>
                </a:solidFill>
              </a:rPr>
              <a:t>ay need to add a column for goals of treatment as treatment with light chain proximal tubulopathy and deposition disease may </a:t>
            </a:r>
            <a:r>
              <a:rPr lang="en" sz="1800" u="sng" dirty="0">
                <a:solidFill>
                  <a:schemeClr val="dk1"/>
                </a:solidFill>
              </a:rPr>
              <a:t>not</a:t>
            </a:r>
            <a:r>
              <a:rPr lang="en" sz="1800" u="none" dirty="0">
                <a:solidFill>
                  <a:schemeClr val="dk1"/>
                </a:solidFill>
              </a:rPr>
              <a:t> improve kidney lifespan</a:t>
            </a:r>
          </a:p>
          <a:p>
            <a:pPr marL="285750" lvl="0" indent="-285750" algn="l" rtl="0">
              <a:spcBef>
                <a:spcPts val="0"/>
              </a:spcBef>
              <a:spcAft>
                <a:spcPts val="0"/>
              </a:spcAft>
              <a:buClr>
                <a:schemeClr val="dk1"/>
              </a:buClr>
              <a:buSzPts val="1200"/>
              <a:buFontTx/>
              <a:buChar char="-"/>
            </a:pPr>
            <a:r>
              <a:rPr lang="en" sz="1800" u="none" dirty="0">
                <a:solidFill>
                  <a:schemeClr val="dk1"/>
                </a:solidFill>
              </a:rPr>
              <a:t>FYI – heavy chain deposition disease is NOT the same as the ultra-rare and malignant heavy chain disease (gamma, hu, </a:t>
            </a:r>
            <a:r>
              <a:rPr lang="en" sz="1800" u="none" dirty="0" err="1">
                <a:solidFill>
                  <a:schemeClr val="dk1"/>
                </a:solidFill>
              </a:rPr>
              <a:t>etc</a:t>
            </a:r>
            <a:r>
              <a:rPr lang="en" sz="1800" u="none" dirty="0">
                <a:solidFill>
                  <a:schemeClr val="dk1"/>
                </a:solidFill>
              </a:rPr>
              <a:t>)</a:t>
            </a:r>
          </a:p>
          <a:p>
            <a:pPr marL="285750" lvl="0" indent="-285750" algn="l" rtl="0">
              <a:spcBef>
                <a:spcPts val="0"/>
              </a:spcBef>
              <a:spcAft>
                <a:spcPts val="0"/>
              </a:spcAft>
              <a:buClr>
                <a:schemeClr val="dk1"/>
              </a:buClr>
              <a:buSzPts val="1200"/>
              <a:buFontTx/>
              <a:buChar char="-"/>
            </a:pPr>
            <a:endParaRPr lang="en" sz="1800" u="none" dirty="0">
              <a:solidFill>
                <a:schemeClr val="dk1"/>
              </a:solidFill>
            </a:endParaRPr>
          </a:p>
          <a:p>
            <a:pPr marL="171450" indent="-171450">
              <a:buFont typeface="Arial" panose="020B0604020202020204" pitchFamily="34" charset="0"/>
              <a:buChar char="•"/>
            </a:pPr>
            <a:r>
              <a:rPr lang="en-US" sz="1800" i="0" u="none" strike="noStrike" dirty="0" err="1">
                <a:solidFill>
                  <a:srgbClr val="212121"/>
                </a:solidFill>
                <a:effectLst/>
                <a:latin typeface="Merriweather" panose="020F0502020204030204" pitchFamily="34" charset="0"/>
              </a:rPr>
              <a:t>Gumber</a:t>
            </a:r>
            <a:r>
              <a:rPr lang="en-US" sz="1800" i="0" u="none" strike="noStrike" dirty="0">
                <a:solidFill>
                  <a:srgbClr val="212121"/>
                </a:solidFill>
                <a:effectLst/>
                <a:latin typeface="Merriweather" panose="020F0502020204030204" pitchFamily="34" charset="0"/>
              </a:rPr>
              <a:t> R et al. </a:t>
            </a:r>
            <a:r>
              <a:rPr lang="en-US" sz="1800" i="0" u="none" strike="noStrike" dirty="0">
                <a:solidFill>
                  <a:srgbClr val="212121"/>
                </a:solidFill>
                <a:effectLst/>
                <a:latin typeface="Merriweather" panose="020F0502020204030204" pitchFamily="34" charset="0"/>
                <a:hlinkClick r:id="rId3"/>
              </a:rPr>
              <a:t>A clone-directed approach may improve diagnosis and treatment of proliferative glomerulonephritis with monoclonal immunoglobulin deposits</a:t>
            </a:r>
            <a:r>
              <a:rPr lang="en-US" sz="1800" i="0" u="none" strike="noStrike" dirty="0">
                <a:solidFill>
                  <a:srgbClr val="212121"/>
                </a:solidFill>
                <a:effectLst/>
                <a:latin typeface="Merriweather" panose="020F0502020204030204" pitchFamily="34" charset="0"/>
              </a:rPr>
              <a:t>. 2018.  </a:t>
            </a:r>
          </a:p>
          <a:p>
            <a:pPr marL="171450" indent="-171450">
              <a:buFont typeface="Arial" panose="020B0604020202020204" pitchFamily="34" charset="0"/>
              <a:buChar char="•"/>
            </a:pPr>
            <a:r>
              <a:rPr lang="en-US" sz="1800" dirty="0" err="1">
                <a:solidFill>
                  <a:srgbClr val="212121"/>
                </a:solidFill>
                <a:latin typeface="Merriweather" panose="020F0502020204030204" pitchFamily="34" charset="0"/>
              </a:rPr>
              <a:t>Kourelis</a:t>
            </a:r>
            <a:r>
              <a:rPr lang="en-US" sz="1800" dirty="0">
                <a:solidFill>
                  <a:srgbClr val="212121"/>
                </a:solidFill>
                <a:latin typeface="Merriweather" panose="020F0502020204030204" pitchFamily="34" charset="0"/>
              </a:rPr>
              <a:t> T et al. </a:t>
            </a:r>
            <a:r>
              <a:rPr lang="en-US" sz="1800" dirty="0">
                <a:solidFill>
                  <a:srgbClr val="212121"/>
                </a:solidFill>
                <a:latin typeface="Merriweather" panose="020F0502020204030204" pitchFamily="34" charset="0"/>
                <a:hlinkClick r:id="rId4"/>
              </a:rPr>
              <a:t>Outcomes of patients with renal monoclonal immunoglobulin deposition disease</a:t>
            </a:r>
            <a:r>
              <a:rPr lang="en-US" sz="1800" dirty="0">
                <a:solidFill>
                  <a:srgbClr val="212121"/>
                </a:solidFill>
                <a:latin typeface="Merriweather" panose="020F0502020204030204" pitchFamily="34" charset="0"/>
              </a:rPr>
              <a:t>. 2016.  </a:t>
            </a:r>
          </a:p>
          <a:p>
            <a:pPr marL="0" lvl="0" indent="0" algn="l" rtl="0">
              <a:spcBef>
                <a:spcPts val="0"/>
              </a:spcBef>
              <a:spcAft>
                <a:spcPts val="0"/>
              </a:spcAft>
              <a:buClr>
                <a:schemeClr val="dk1"/>
              </a:buClr>
              <a:buSzPts val="1200"/>
              <a:buFontTx/>
              <a:buNone/>
            </a:pPr>
            <a:endParaRPr lang="en" sz="1800" u="none" dirty="0">
              <a:solidFill>
                <a:schemeClr val="dk1"/>
              </a:solidFill>
            </a:endParaRPr>
          </a:p>
        </p:txBody>
      </p:sp>
    </p:spTree>
    <p:extLst>
      <p:ext uri="{BB962C8B-B14F-4D97-AF65-F5344CB8AC3E}">
        <p14:creationId xmlns:p14="http://schemas.microsoft.com/office/powerpoint/2010/main" val="847201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9b40c2f37d_0_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9b40c2f3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None/>
            </a:pPr>
            <a:endParaRPr b="1" dirty="0"/>
          </a:p>
        </p:txBody>
      </p:sp>
    </p:spTree>
    <p:extLst>
      <p:ext uri="{BB962C8B-B14F-4D97-AF65-F5344CB8AC3E}">
        <p14:creationId xmlns:p14="http://schemas.microsoft.com/office/powerpoint/2010/main" val="108191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94ad5205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94ad5205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9974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c2bb90248_2_73:notes"/>
          <p:cNvSpPr>
            <a:spLocks noGrp="1" noRot="1" noChangeAspect="1"/>
          </p:cNvSpPr>
          <p:nvPr>
            <p:ph type="sldImg" idx="2"/>
          </p:nvPr>
        </p:nvSpPr>
        <p:spPr>
          <a:xfrm>
            <a:off x="657225" y="1069975"/>
            <a:ext cx="5394325" cy="3035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1" name="Google Shape;231;g5c2bb90248_2_73:notes"/>
          <p:cNvSpPr txBox="1">
            <a:spLocks noGrp="1"/>
          </p:cNvSpPr>
          <p:nvPr>
            <p:ph type="body" idx="1"/>
          </p:nvPr>
        </p:nvSpPr>
        <p:spPr>
          <a:xfrm>
            <a:off x="685800" y="4400550"/>
            <a:ext cx="5486400" cy="360045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 sz="1400" i="1">
                <a:latin typeface="Arial"/>
                <a:ea typeface="Arial"/>
                <a:cs typeface="Arial"/>
                <a:sym typeface="Arial"/>
              </a:rPr>
              <a:t>BM, bone marrow; CrCl ,creatinine clearance; CT, computed tomography; FLC, free light chain; Hb, hemoglobin</a:t>
            </a:r>
            <a:r>
              <a:rPr lang="en" sz="1400">
                <a:latin typeface="Arial"/>
                <a:ea typeface="Arial"/>
                <a:cs typeface="Arial"/>
                <a:sym typeface="Arial"/>
              </a:rPr>
              <a:t>; </a:t>
            </a:r>
            <a:r>
              <a:rPr lang="en" sz="1400" i="1">
                <a:latin typeface="Calibri"/>
                <a:ea typeface="Calibri"/>
                <a:cs typeface="Calibri"/>
                <a:sym typeface="Calibri"/>
              </a:rPr>
              <a:t>IMWG, International Myeloma Working Group; </a:t>
            </a:r>
            <a:r>
              <a:rPr lang="en" sz="1400" i="1">
                <a:latin typeface="Arial"/>
                <a:ea typeface="Arial"/>
                <a:cs typeface="Arial"/>
                <a:sym typeface="Arial"/>
              </a:rPr>
              <a:t>MGUS, monoclonal gammopathy of undetermined significance; MM, multiple myeloma; MRI, magnetic resonance imaging; PET, positron emission tomography; ULN, upper limit of normal.</a:t>
            </a:r>
            <a:endParaRPr sz="1400"/>
          </a:p>
        </p:txBody>
      </p:sp>
      <p:sp>
        <p:nvSpPr>
          <p:cNvPr id="232" name="Google Shape;232;g5c2bb90248_2_73:notes"/>
          <p:cNvSpPr txBox="1">
            <a:spLocks noGrp="1"/>
          </p:cNvSpPr>
          <p:nvPr>
            <p:ph type="sldNum" idx="12"/>
          </p:nvPr>
        </p:nvSpPr>
        <p:spPr>
          <a:xfrm>
            <a:off x="3884613" y="8685214"/>
            <a:ext cx="2971800" cy="458787"/>
          </a:xfrm>
          <a:prstGeom prst="rect">
            <a:avLst/>
          </a:prstGeom>
          <a:noFill/>
          <a:ln>
            <a:noFill/>
          </a:ln>
        </p:spPr>
        <p:txBody>
          <a:bodyPr spcFirstLastPara="1" wrap="square" lIns="91325" tIns="45650" rIns="91325" bIns="456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 A total of 75,422 participants of the </a:t>
            </a:r>
            <a:r>
              <a:rPr lang="en-US" dirty="0" err="1">
                <a:effectLst/>
                <a:latin typeface="Helvetica" pitchFamily="2" charset="0"/>
              </a:rPr>
              <a:t>iStopMM</a:t>
            </a:r>
            <a:r>
              <a:rPr lang="en-US" dirty="0">
                <a:effectLst/>
                <a:latin typeface="Helvetica" pitchFamily="2" charset="0"/>
              </a:rPr>
              <a:t> (Iceland) study were screened with serum FLC, serum protein electrophoresis and immunofixation. </a:t>
            </a:r>
          </a:p>
          <a:p>
            <a:r>
              <a:rPr lang="en-US" dirty="0">
                <a:effectLst/>
                <a:latin typeface="Helvetica" pitchFamily="2" charset="0"/>
              </a:rPr>
              <a:t>- Central 99% reference intervals were determined, and 95% confidence intervals calculated.</a:t>
            </a:r>
          </a:p>
          <a:p>
            <a:r>
              <a:rPr lang="en-US" dirty="0">
                <a:effectLst/>
                <a:latin typeface="Helvetica" pitchFamily="2" charset="0"/>
              </a:rPr>
              <a:t>- New reference intervals for the FLC ratio were 0.46–2.62, 0.48–3.38, and 0.54–3.30 for eGFR 45–59, 30–44, and &lt; 30 mL/</a:t>
            </a:r>
          </a:p>
          <a:p>
            <a:r>
              <a:rPr lang="en-US" dirty="0">
                <a:effectLst/>
                <a:latin typeface="Helvetica" pitchFamily="2" charset="0"/>
              </a:rPr>
              <a:t>min/1.73m2 groups, respectively. </a:t>
            </a:r>
          </a:p>
          <a:p>
            <a:r>
              <a:rPr lang="en-US" dirty="0">
                <a:effectLst/>
                <a:latin typeface="Helvetica" pitchFamily="2" charset="0"/>
              </a:rPr>
              <a:t>- Conclusion that the current reference intervals for FLC and FLC ratio are inaccurate in CKD patients and propose new eGFR based reference intervals to be implemented.</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7A01-895D-044A-A80C-19997EDAAA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504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AL amyloidosis with acellular, pale, eosinophilic, silver-negative material typical of amyloid deposits in the arteriole (asterisk), </a:t>
            </a:r>
            <a:r>
              <a:rPr lang="en-US" dirty="0" err="1">
                <a:effectLst/>
                <a:latin typeface="Helvetica" pitchFamily="2" charset="0"/>
              </a:rPr>
              <a:t>mesangium</a:t>
            </a:r>
            <a:r>
              <a:rPr lang="en-US" dirty="0">
                <a:effectLst/>
                <a:latin typeface="Helvetica" pitchFamily="2" charset="0"/>
              </a:rPr>
              <a:t> (red arrow), and peripheral capillary (black arrow) loops within the glomerulus (Jones silver stain). In this case, there was also concomitant light chain cast nephropathy, with metachromatic cast on left (periodic acid–Schiff stain).</a:t>
            </a:r>
            <a:endParaRPr lang="en-US" altLang="en-US" sz="1200" dirty="0">
              <a:solidFill>
                <a:srgbClr val="FFFF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FFFF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FFFF"/>
                </a:solidFill>
                <a:latin typeface="Times New Roman" panose="02020603050405020304" pitchFamily="18" charset="0"/>
                <a:cs typeface="Times New Roman" panose="02020603050405020304" pitchFamily="18" charset="0"/>
              </a:rPr>
              <a:t>Location of amyloid deposits: glomerulus (97%), vascular (85%), interstitial (58%). Said et al. CJASN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FFFF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FFFFFF"/>
                </a:solidFill>
                <a:latin typeface="Times New Roman" panose="02020603050405020304" pitchFamily="18" charset="0"/>
                <a:cs typeface="Times New Roman" panose="02020603050405020304" pitchFamily="18" charset="0"/>
              </a:rPr>
              <a:t>Answer</a:t>
            </a:r>
            <a:r>
              <a:rPr lang="en-US" altLang="en-US" sz="1200" dirty="0">
                <a:solidFill>
                  <a:srgbClr val="FFFFFF"/>
                </a:solidFill>
                <a:latin typeface="Times New Roman" panose="02020603050405020304" pitchFamily="18" charset="0"/>
                <a:cs typeface="Times New Roman" panose="02020603050405020304" pitchFamily="18" charset="0"/>
              </a:rPr>
              <a:t>: MM (due to cast nephropathy) with renal AL Amyloidosis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FFFF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0684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3338172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light chain–restricted staining in glomeruli, arteries, and interstitium (immunofluorescence microscopy, staining for [A] k and [B] l light chains).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FFFF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FFFF"/>
                </a:solidFill>
                <a:latin typeface="Times New Roman" panose="02020603050405020304" pitchFamily="18" charset="0"/>
                <a:cs typeface="Times New Roman" panose="02020603050405020304" pitchFamily="18" charset="0"/>
              </a:rPr>
              <a:t>What’s the diagnosis: MM with light chain deposition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FFFF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5396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a:rPr>
              <a:t> 2D echocardiography. (a) (parasternal long axis) and (b (parasternal short axis) demonstrate increased LV wall thickness with a sparkling</a:t>
            </a:r>
          </a:p>
          <a:p>
            <a:r>
              <a:rPr lang="en-US" dirty="0">
                <a:effectLst/>
                <a:latin typeface="Times"/>
              </a:rPr>
              <a:t>texture of the myocardium (yellow arrows) in a patient with primary (AL) cardiac amyloidosis. Also, note the small pericardial effusion (white arrows), which is often seen in patients with cardiac amyloidosis. (c ) (apical 4-chamber view) demonstrates increased biventricular wall thickness, </a:t>
            </a:r>
            <a:r>
              <a:rPr lang="en-US" dirty="0" err="1">
                <a:effectLst/>
                <a:latin typeface="Times"/>
              </a:rPr>
              <a:t>biatrial</a:t>
            </a:r>
            <a:r>
              <a:rPr lang="en-US" dirty="0">
                <a:effectLst/>
                <a:latin typeface="Times"/>
              </a:rPr>
              <a:t> enlargement, and increased thickening of the interatrial septum (yellow arrow)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FFFF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FFFF"/>
                </a:solidFill>
                <a:latin typeface="Times New Roman" panose="02020603050405020304" pitchFamily="18" charset="0"/>
                <a:cs typeface="Times New Roman" panose="02020603050405020304" pitchFamily="18" charset="0"/>
              </a:rPr>
              <a:t>What’s the diagnosis: MGUS with AL cardiac amyloidosis.  Patient died 2 weeks from diagnosis.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4579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9cb19f8ebf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9cb19f8ebf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85750" algn="l" rtl="0">
              <a:spcBef>
                <a:spcPts val="0"/>
              </a:spcBef>
              <a:spcAft>
                <a:spcPts val="0"/>
              </a:spcAft>
              <a:buSzPts val="900"/>
              <a:buChar char="●"/>
            </a:pPr>
            <a:r>
              <a:rPr lang="en" sz="900"/>
              <a:t>How to define the stages and models?  </a:t>
            </a:r>
            <a:endParaRPr sz="900"/>
          </a:p>
          <a:p>
            <a:pPr marL="914400" lvl="1" indent="-285750" algn="l" rtl="0">
              <a:spcBef>
                <a:spcPts val="0"/>
              </a:spcBef>
              <a:spcAft>
                <a:spcPts val="0"/>
              </a:spcAft>
              <a:buSzPts val="900"/>
              <a:buChar char="○"/>
            </a:pPr>
            <a:r>
              <a:rPr lang="en" sz="900" b="1"/>
              <a:t>BUMC</a:t>
            </a:r>
            <a:r>
              <a:rPr lang="en" sz="900"/>
              <a:t>: Stage 0 met no criteria, stage 1 met either BNP and TnI, stage 2 meets both BNP and TnI, and stage 3b meets stage 3 plus BNP&gt;700.  </a:t>
            </a:r>
            <a:endParaRPr sz="900"/>
          </a:p>
          <a:p>
            <a:pPr marL="914400" lvl="1" indent="-285750" algn="l" rtl="0">
              <a:spcBef>
                <a:spcPts val="0"/>
              </a:spcBef>
              <a:spcAft>
                <a:spcPts val="0"/>
              </a:spcAft>
              <a:buSzPts val="900"/>
              <a:buChar char="○"/>
            </a:pPr>
            <a:r>
              <a:rPr lang="en" sz="900" b="1"/>
              <a:t>Mayo</a:t>
            </a:r>
            <a:r>
              <a:rPr lang="en" sz="900"/>
              <a:t>: Stage 1 is no criteria met, while each subsequent stage is defined by total # of points with one point for cTnT, NT-ProBNP, and ∆FLC</a:t>
            </a:r>
            <a:endParaRPr sz="900"/>
          </a:p>
          <a:p>
            <a:pPr marL="457200" lvl="0" indent="-285750" algn="l" rtl="0">
              <a:spcBef>
                <a:spcPts val="0"/>
              </a:spcBef>
              <a:spcAft>
                <a:spcPts val="0"/>
              </a:spcAft>
              <a:buSzPts val="900"/>
              <a:buChar char="●"/>
            </a:pPr>
            <a:r>
              <a:rPr lang="en" sz="900"/>
              <a:t>MAYO 2012 model can use cTnT ≥ 0.025 mcg/L OR ≥ Hs-cTnT &lt; 40 ng/L based on subsequent analysis</a:t>
            </a:r>
            <a:endParaRPr sz="900"/>
          </a:p>
          <a:p>
            <a:pPr marL="457200" lvl="0" indent="-285750" algn="l" rtl="0">
              <a:spcBef>
                <a:spcPts val="0"/>
              </a:spcBef>
              <a:spcAft>
                <a:spcPts val="0"/>
              </a:spcAft>
              <a:buSzPts val="900"/>
              <a:buChar char="●"/>
            </a:pPr>
            <a:r>
              <a:rPr lang="en" sz="900"/>
              <a:t>MAYO ASCT troponin risk marker: cTnT &lt; 0.06 mcg/L OR Hs-cTnT &lt; 75 ng/L (25% vs 4%)</a:t>
            </a:r>
            <a:endParaRPr sz="900"/>
          </a:p>
        </p:txBody>
      </p:sp>
    </p:spTree>
    <p:extLst>
      <p:ext uri="{BB962C8B-B14F-4D97-AF65-F5344CB8AC3E}">
        <p14:creationId xmlns:p14="http://schemas.microsoft.com/office/powerpoint/2010/main" val="763988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Palladini</a:t>
            </a:r>
            <a:r>
              <a:rPr lang="en-US" dirty="0"/>
              <a:t> G et al. </a:t>
            </a:r>
            <a:r>
              <a:rPr lang="en-US" b="0" i="0" u="none" strike="noStrike" dirty="0">
                <a:solidFill>
                  <a:srgbClr val="212121"/>
                </a:solidFill>
                <a:effectLst/>
                <a:latin typeface="BlinkMacSystemFont"/>
              </a:rPr>
              <a:t>New criteria for response to treatment in immunoglobulin light chain amyloidosis based on free light chain measurement and cardiac biomarkers: impact on survival outcomes. </a:t>
            </a:r>
            <a:r>
              <a:rPr lang="en-US" b="0" i="1" u="none" strike="noStrike" dirty="0">
                <a:solidFill>
                  <a:srgbClr val="212121"/>
                </a:solidFill>
                <a:effectLst/>
                <a:latin typeface="BlinkMacSystemFont"/>
              </a:rPr>
              <a:t>J Clin Oncol</a:t>
            </a:r>
            <a:r>
              <a:rPr lang="en-US" b="0" i="0" u="none" strike="noStrike" dirty="0">
                <a:solidFill>
                  <a:srgbClr val="212121"/>
                </a:solidFill>
                <a:effectLst/>
                <a:latin typeface="BlinkMacSystemFont"/>
              </a:rPr>
              <a:t>. 2012 Dec 20;30(36):4541-9.</a:t>
            </a:r>
          </a:p>
          <a:p>
            <a:endParaRPr lang="en-US" b="0" i="0" u="none" strike="noStrike" dirty="0">
              <a:solidFill>
                <a:srgbClr val="212121"/>
              </a:solidFill>
              <a:effectLst/>
              <a:latin typeface="BlinkMacSystemFont"/>
            </a:endParaRPr>
          </a:p>
          <a:p>
            <a:r>
              <a:rPr lang="en-US" b="0" i="0" u="none" strike="noStrike" dirty="0" err="1">
                <a:solidFill>
                  <a:srgbClr val="212121"/>
                </a:solidFill>
                <a:effectLst/>
                <a:latin typeface="BlinkMacSystemFont"/>
              </a:rPr>
              <a:t>Sidana</a:t>
            </a:r>
            <a:r>
              <a:rPr lang="en-US" b="0" i="0" u="none" strike="noStrike" dirty="0">
                <a:solidFill>
                  <a:srgbClr val="212121"/>
                </a:solidFill>
                <a:effectLst/>
                <a:latin typeface="BlinkMacSystemFont"/>
              </a:rPr>
              <a:t> S. et al. Revisiting complete response in light chain amyloidosis. </a:t>
            </a:r>
            <a:r>
              <a:rPr lang="en-US" b="0" i="1" u="none" strike="noStrike" dirty="0">
                <a:solidFill>
                  <a:srgbClr val="212121"/>
                </a:solidFill>
                <a:effectLst/>
                <a:latin typeface="BlinkMacSystemFont"/>
              </a:rPr>
              <a:t>Leukemia</a:t>
            </a:r>
            <a:r>
              <a:rPr lang="en-US" b="0" i="0" u="none" strike="noStrike" dirty="0">
                <a:solidFill>
                  <a:srgbClr val="212121"/>
                </a:solidFill>
                <a:effectLst/>
                <a:latin typeface="BlinkMacSystemFont"/>
              </a:rPr>
              <a:t>. 2020 May;34(5):1472-1475.</a:t>
            </a:r>
          </a:p>
          <a:p>
            <a:r>
              <a:rPr lang="en-US" b="0" i="0" u="none" strike="noStrike" dirty="0">
                <a:solidFill>
                  <a:srgbClr val="212121"/>
                </a:solidFill>
                <a:effectLst/>
                <a:latin typeface="BlinkMacSystemFont"/>
              </a:rPr>
              <a:t> </a:t>
            </a:r>
          </a:p>
          <a:p>
            <a:r>
              <a:rPr lang="en-US" b="0" i="0" u="none" strike="noStrike" dirty="0" err="1">
                <a:solidFill>
                  <a:srgbClr val="212121"/>
                </a:solidFill>
                <a:effectLst/>
                <a:latin typeface="BlinkMacSystemFont"/>
              </a:rPr>
              <a:t>Oligosecretory</a:t>
            </a:r>
            <a:r>
              <a:rPr lang="en-US" b="0" i="0" u="none" strike="noStrike" dirty="0">
                <a:solidFill>
                  <a:srgbClr val="212121"/>
                </a:solidFill>
                <a:effectLst/>
                <a:latin typeface="BlinkMacSystemFont"/>
              </a:rPr>
              <a:t> AL Amyloidosis references </a:t>
            </a:r>
            <a:r>
              <a:rPr lang="en-US" b="0" i="0" u="none" strike="noStrike" dirty="0">
                <a:solidFill>
                  <a:srgbClr val="212121"/>
                </a:solidFill>
                <a:effectLst/>
                <a:latin typeface="BlinkMacSystemFont"/>
                <a:sym typeface="Wingdings" pitchFamily="2" charset="2"/>
              </a:rPr>
              <a:t> </a:t>
            </a:r>
            <a:r>
              <a:rPr lang="en-US" dirty="0">
                <a:effectLst/>
                <a:latin typeface="Helvetica" pitchFamily="2" charset="0"/>
              </a:rPr>
              <a:t>Milani P et al, </a:t>
            </a:r>
            <a:r>
              <a:rPr lang="en-US" i="1" dirty="0">
                <a:effectLst/>
                <a:latin typeface="Helvetica" pitchFamily="2" charset="0"/>
              </a:rPr>
              <a:t>Blood</a:t>
            </a:r>
            <a:r>
              <a:rPr lang="en-US" dirty="0">
                <a:effectLst/>
                <a:latin typeface="Helvetica" pitchFamily="2" charset="0"/>
              </a:rPr>
              <a:t>, 2017 and Dittrich T. et al, </a:t>
            </a:r>
            <a:r>
              <a:rPr lang="en-US" i="1" dirty="0">
                <a:effectLst/>
                <a:latin typeface="Helvetica" pitchFamily="2" charset="0"/>
              </a:rPr>
              <a:t>Blood</a:t>
            </a:r>
            <a:r>
              <a:rPr lang="en-US" dirty="0">
                <a:effectLst/>
                <a:latin typeface="Helvetica" pitchFamily="2" charset="0"/>
              </a:rPr>
              <a:t> 2017</a:t>
            </a:r>
            <a:endParaRPr lang="en-US" b="0" i="0" u="none" strike="noStrike" dirty="0">
              <a:solidFill>
                <a:srgbClr val="212121"/>
              </a:solidFill>
              <a:effectLst/>
              <a:latin typeface="BlinkMacSystemFont"/>
            </a:endParaRPr>
          </a:p>
          <a:p>
            <a:endParaRPr lang="en-US" dirty="0"/>
          </a:p>
          <a:p>
            <a:r>
              <a:rPr lang="en-US" dirty="0" err="1"/>
              <a:t>Muchtar</a:t>
            </a:r>
            <a:r>
              <a:rPr lang="en-US" dirty="0"/>
              <a:t> E. et al.  Graded Cardiac Response Criteria for Patients with Systemic Light Chain Amyloidosis. </a:t>
            </a:r>
            <a:r>
              <a:rPr lang="en-US" b="0" i="1" u="none" strike="noStrike" dirty="0">
                <a:solidFill>
                  <a:srgbClr val="212121"/>
                </a:solidFill>
                <a:effectLst/>
                <a:latin typeface="BlinkMacSystemFont"/>
              </a:rPr>
              <a:t>J Clin Oncol</a:t>
            </a:r>
            <a:r>
              <a:rPr lang="en-US" b="0" i="0" u="none" strike="noStrike" dirty="0">
                <a:solidFill>
                  <a:srgbClr val="212121"/>
                </a:solidFill>
                <a:effectLst/>
                <a:latin typeface="BlinkMacSystemFont"/>
              </a:rPr>
              <a:t>. 2023 Mar 1;41(7):1393-1403.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5771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Arial" panose="020B0604020202020204" pitchFamily="34" charset="0"/>
            </a:endParaRPr>
          </a:p>
          <a:p>
            <a:r>
              <a:rPr lang="en-US" dirty="0" err="1">
                <a:effectLst/>
                <a:latin typeface="Arial" panose="020B0604020202020204" pitchFamily="34" charset="0"/>
              </a:rPr>
              <a:t>Lentzsch</a:t>
            </a:r>
            <a:r>
              <a:rPr lang="en-US" dirty="0">
                <a:effectLst/>
                <a:latin typeface="Arial" panose="020B0604020202020204" pitchFamily="34" charset="0"/>
              </a:rPr>
              <a:t> S, Lagos GG, </a:t>
            </a:r>
            <a:r>
              <a:rPr lang="en-US" dirty="0" err="1">
                <a:effectLst/>
                <a:latin typeface="Arial" panose="020B0604020202020204" pitchFamily="34" charset="0"/>
              </a:rPr>
              <a:t>Comenzo</a:t>
            </a:r>
            <a:r>
              <a:rPr lang="en-US" dirty="0">
                <a:effectLst/>
                <a:latin typeface="Arial" panose="020B0604020202020204" pitchFamily="34" charset="0"/>
              </a:rPr>
              <a:t> RL, et </a:t>
            </a:r>
            <a:r>
              <a:rPr lang="en-US" dirty="0" err="1">
                <a:effectLst/>
                <a:latin typeface="Arial" panose="020B0604020202020204" pitchFamily="34" charset="0"/>
              </a:rPr>
              <a:t>al.Bendamustine</a:t>
            </a:r>
            <a:r>
              <a:rPr lang="en-US" dirty="0">
                <a:effectLst/>
                <a:latin typeface="Arial" panose="020B0604020202020204" pitchFamily="34" charset="0"/>
              </a:rPr>
              <a:t> with dexamethasone </a:t>
            </a:r>
            <a:r>
              <a:rPr lang="en-US" dirty="0" err="1">
                <a:effectLst/>
                <a:latin typeface="Arial" panose="020B0604020202020204" pitchFamily="34" charset="0"/>
              </a:rPr>
              <a:t>inrelapsed</a:t>
            </a:r>
            <a:r>
              <a:rPr lang="en-US" dirty="0">
                <a:effectLst/>
                <a:latin typeface="Arial" panose="020B0604020202020204" pitchFamily="34" charset="0"/>
              </a:rPr>
              <a:t>/refractory systemic light-</a:t>
            </a:r>
            <a:r>
              <a:rPr lang="en-US" dirty="0" err="1">
                <a:effectLst/>
                <a:latin typeface="Arial" panose="020B0604020202020204" pitchFamily="34" charset="0"/>
              </a:rPr>
              <a:t>chainamyloidosis</a:t>
            </a:r>
            <a:r>
              <a:rPr lang="en-US" dirty="0">
                <a:effectLst/>
                <a:latin typeface="Arial" panose="020B0604020202020204" pitchFamily="34" charset="0"/>
              </a:rPr>
              <a:t>: Results of a phase II study. J </a:t>
            </a:r>
            <a:r>
              <a:rPr lang="en-US" dirty="0" err="1">
                <a:effectLst/>
                <a:latin typeface="Arial" panose="020B0604020202020204" pitchFamily="34" charset="0"/>
              </a:rPr>
              <a:t>ClinOncol</a:t>
            </a:r>
            <a:r>
              <a:rPr lang="en-US" dirty="0">
                <a:effectLst/>
                <a:latin typeface="Arial" panose="020B0604020202020204" pitchFamily="34" charset="0"/>
              </a:rPr>
              <a:t> 2020;38:1455-1462.</a:t>
            </a:r>
          </a:p>
          <a:p>
            <a:r>
              <a:rPr lang="en-US" dirty="0">
                <a:effectLst/>
                <a:latin typeface="Arial" panose="020B0604020202020204" pitchFamily="34" charset="0"/>
              </a:rPr>
              <a:t>•</a:t>
            </a:r>
            <a:r>
              <a:rPr lang="en-US" dirty="0" err="1">
                <a:effectLst/>
                <a:latin typeface="Arial" panose="020B0604020202020204" pitchFamily="34" charset="0"/>
              </a:rPr>
              <a:t>Manwani</a:t>
            </a:r>
            <a:r>
              <a:rPr lang="en-US" dirty="0">
                <a:effectLst/>
                <a:latin typeface="Arial" panose="020B0604020202020204" pitchFamily="34" charset="0"/>
              </a:rPr>
              <a:t> R, Mahmood S, </a:t>
            </a:r>
            <a:r>
              <a:rPr lang="en-US" dirty="0" err="1">
                <a:effectLst/>
                <a:latin typeface="Arial" panose="020B0604020202020204" pitchFamily="34" charset="0"/>
              </a:rPr>
              <a:t>Sachchithanantham</a:t>
            </a:r>
            <a:r>
              <a:rPr lang="en-US" dirty="0">
                <a:effectLst/>
                <a:latin typeface="Arial" panose="020B0604020202020204" pitchFamily="34" charset="0"/>
              </a:rPr>
              <a:t> </a:t>
            </a:r>
            <a:r>
              <a:rPr lang="en-US" dirty="0" err="1">
                <a:effectLst/>
                <a:latin typeface="Arial" panose="020B0604020202020204" pitchFamily="34" charset="0"/>
              </a:rPr>
              <a:t>S,et</a:t>
            </a:r>
            <a:r>
              <a:rPr lang="en-US" dirty="0">
                <a:effectLst/>
                <a:latin typeface="Arial" panose="020B0604020202020204" pitchFamily="34" charset="0"/>
              </a:rPr>
              <a:t> al. Carfilzomib is an effective upfront </a:t>
            </a:r>
            <a:r>
              <a:rPr lang="en-US" dirty="0" err="1">
                <a:effectLst/>
                <a:latin typeface="Arial" panose="020B0604020202020204" pitchFamily="34" charset="0"/>
              </a:rPr>
              <a:t>treatmentin</a:t>
            </a:r>
            <a:r>
              <a:rPr lang="en-US" dirty="0">
                <a:effectLst/>
                <a:latin typeface="Arial" panose="020B0604020202020204" pitchFamily="34" charset="0"/>
              </a:rPr>
              <a:t> AL amyloidosis patients with peripheral </a:t>
            </a:r>
            <a:r>
              <a:rPr lang="en-US" dirty="0" err="1">
                <a:effectLst/>
                <a:latin typeface="Arial" panose="020B0604020202020204" pitchFamily="34" charset="0"/>
              </a:rPr>
              <a:t>andautonomic</a:t>
            </a:r>
            <a:r>
              <a:rPr lang="en-US" dirty="0">
                <a:effectLst/>
                <a:latin typeface="Arial" panose="020B0604020202020204" pitchFamily="34" charset="0"/>
              </a:rPr>
              <a:t> neuropathy. Br J Haematol2019;187:638-641.</a:t>
            </a:r>
          </a:p>
          <a:p>
            <a:r>
              <a:rPr lang="en-US" dirty="0">
                <a:effectLst/>
                <a:latin typeface="Arial" panose="020B0604020202020204" pitchFamily="34" charset="0"/>
              </a:rPr>
              <a:t>•</a:t>
            </a:r>
            <a:r>
              <a:rPr lang="en-US" dirty="0" err="1">
                <a:effectLst/>
                <a:latin typeface="Arial" panose="020B0604020202020204" pitchFamily="34" charset="0"/>
              </a:rPr>
              <a:t>Premkumar</a:t>
            </a:r>
            <a:r>
              <a:rPr lang="en-US" dirty="0">
                <a:effectLst/>
                <a:latin typeface="Arial" panose="020B0604020202020204" pitchFamily="34" charset="0"/>
              </a:rPr>
              <a:t> VJ, </a:t>
            </a:r>
            <a:r>
              <a:rPr lang="en-US" dirty="0" err="1">
                <a:effectLst/>
                <a:latin typeface="Arial" panose="020B0604020202020204" pitchFamily="34" charset="0"/>
              </a:rPr>
              <a:t>Lentzsch</a:t>
            </a:r>
            <a:r>
              <a:rPr lang="en-US" dirty="0">
                <a:effectLst/>
                <a:latin typeface="Arial" panose="020B0604020202020204" pitchFamily="34" charset="0"/>
              </a:rPr>
              <a:t>, Pan S, et </a:t>
            </a:r>
            <a:r>
              <a:rPr lang="en-US" dirty="0" err="1">
                <a:effectLst/>
                <a:latin typeface="Arial" panose="020B0604020202020204" pitchFamily="34" charset="0"/>
              </a:rPr>
              <a:t>al.Venetoclax</a:t>
            </a:r>
            <a:r>
              <a:rPr lang="en-US" dirty="0">
                <a:effectLst/>
                <a:latin typeface="Arial" panose="020B0604020202020204" pitchFamily="34" charset="0"/>
              </a:rPr>
              <a:t> induces deep hematologic </a:t>
            </a:r>
            <a:r>
              <a:rPr lang="en-US" dirty="0" err="1">
                <a:effectLst/>
                <a:latin typeface="Arial" panose="020B0604020202020204" pitchFamily="34" charset="0"/>
              </a:rPr>
              <a:t>remissionsin</a:t>
            </a:r>
            <a:r>
              <a:rPr lang="en-US" dirty="0">
                <a:effectLst/>
                <a:latin typeface="Arial" panose="020B0604020202020204" pitchFamily="34" charset="0"/>
              </a:rPr>
              <a:t> t(11;14) relapsed/refractory AL </a:t>
            </a:r>
            <a:r>
              <a:rPr lang="en-US" dirty="0" err="1">
                <a:effectLst/>
                <a:latin typeface="Arial" panose="020B0604020202020204" pitchFamily="34" charset="0"/>
              </a:rPr>
              <a:t>amyloidosis.Blood</a:t>
            </a:r>
            <a:r>
              <a:rPr lang="en-US" dirty="0">
                <a:effectLst/>
                <a:latin typeface="Arial" panose="020B0604020202020204" pitchFamily="34" charset="0"/>
              </a:rPr>
              <a:t> Cancer J 2021;11:10.</a:t>
            </a:r>
          </a:p>
          <a:p>
            <a:br>
              <a:rPr lang="en-US" dirty="0">
                <a:effectLst/>
                <a:latin typeface="Arial" panose="020B0604020202020204" pitchFamily="34" charset="0"/>
              </a:rPr>
            </a:br>
            <a:endParaRPr lang="en-US"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EDB6-DA93-1C40-924A-DCD4B3A35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2978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9cb19f8ebf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9cb19f8ebf_7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9cb19f8ebf_7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384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9cb19f8ebf_7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9cb19f8ebf_7_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9cb19f8ebf_7_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5631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9cb19f8ebf_7_8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g9cb19f8ebf_7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8437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ccda0041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9ccda0041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none" strike="noStrike" dirty="0">
                <a:solidFill>
                  <a:srgbClr val="212121"/>
                </a:solidFill>
                <a:effectLst/>
                <a:latin typeface="BlinkMacSystemFont"/>
              </a:rPr>
              <a:t>Achieving a hematologic complete response was associated with a significantly higher probability of achieving an organ response (P = .02).</a:t>
            </a:r>
          </a:p>
          <a:p>
            <a:pPr marL="0" lvl="0" indent="0" algn="l" rtl="0">
              <a:spcBef>
                <a:spcPts val="0"/>
              </a:spcBef>
              <a:spcAft>
                <a:spcPts val="0"/>
              </a:spcAft>
              <a:buNone/>
            </a:pPr>
            <a:endParaRPr lang="en-US" b="0" i="0" u="none" strike="noStrike" dirty="0">
              <a:solidFill>
                <a:srgbClr val="212121"/>
              </a:solidFill>
              <a:effectLst/>
              <a:latin typeface="BlinkMacSystemFont"/>
            </a:endParaRPr>
          </a:p>
          <a:p>
            <a:pPr marL="0" lvl="0" indent="0" algn="l" rtl="0">
              <a:spcBef>
                <a:spcPts val="0"/>
              </a:spcBef>
              <a:spcAft>
                <a:spcPts val="0"/>
              </a:spcAft>
              <a:buNone/>
            </a:pPr>
            <a:r>
              <a:rPr lang="en-US" b="0" i="0" u="none" strike="noStrike" dirty="0" err="1">
                <a:solidFill>
                  <a:srgbClr val="212121"/>
                </a:solidFill>
                <a:effectLst/>
                <a:latin typeface="BlinkMacSystemFont"/>
              </a:rPr>
              <a:t>Afrough</a:t>
            </a:r>
            <a:r>
              <a:rPr lang="en-US" b="0" i="0" u="none" strike="noStrike" dirty="0">
                <a:solidFill>
                  <a:srgbClr val="212121"/>
                </a:solidFill>
                <a:effectLst/>
                <a:latin typeface="BlinkMacSystemFont"/>
              </a:rPr>
              <a:t> A, et al. Impact of Induction Therapy on the Outcome of Immunoglobulin Light Chain Amyloidosis after Autologous Hematopoietic Stem Cell Transplantation. Biol Blood Marrow Transplant. 2018 Nov;24(11):2197-2203.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10.1016/j.bbmt.2018.07.010. </a:t>
            </a:r>
            <a:r>
              <a:rPr lang="en-US" b="0" i="0" u="none" strike="noStrike" dirty="0" err="1">
                <a:solidFill>
                  <a:srgbClr val="212121"/>
                </a:solidFill>
                <a:effectLst/>
                <a:latin typeface="BlinkMacSystemFont"/>
              </a:rPr>
              <a:t>Epub</a:t>
            </a:r>
            <a:r>
              <a:rPr lang="en-US" b="0" i="0" u="none" strike="noStrike" dirty="0">
                <a:solidFill>
                  <a:srgbClr val="212121"/>
                </a:solidFill>
                <a:effectLst/>
                <a:latin typeface="BlinkMacSystemFont"/>
              </a:rPr>
              <a:t> 2018 Aug 9. PMID: 30016656.</a:t>
            </a:r>
            <a:endParaRPr dirty="0"/>
          </a:p>
        </p:txBody>
      </p:sp>
    </p:spTree>
    <p:extLst>
      <p:ext uri="{BB962C8B-B14F-4D97-AF65-F5344CB8AC3E}">
        <p14:creationId xmlns:p14="http://schemas.microsoft.com/office/powerpoint/2010/main" val="426365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59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Note:</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Results from a Phase 2 study of the selinexor + pomalidomide + dexamethasone (SPd) in patients with heavily pretreated MM showed that: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The recommended phase 2 dose (RP2D) was selinexor 60 mg once weekly + pomalidomide 4 mg daily (days 1-21) + once weekly dexamethasone 40 mg (SPd-60) administered in 28-day cycles.</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Times New Roman" panose="02020603050405020304" pitchFamily="18" charset="0"/>
              </a:rPr>
              <a:t>A post-hoc analysis analyzed the RP2D expansion cohort (60 mg dose) and a combined SPd group who received 40 mg from two trials: STOMP (n= 15) and XPORT-MM-28 (n=12). XPORT-MM-28 was a parallel study with similar objectives and eligibility criteria (NCT04414475).</a:t>
            </a:r>
          </a:p>
          <a:p>
            <a:pPr marL="742950" marR="0" lvl="1" indent="-285750">
              <a:lnSpc>
                <a:spcPct val="107000"/>
              </a:lnSpc>
              <a:spcBef>
                <a:spcPts val="0"/>
              </a:spcBef>
              <a:spcAft>
                <a:spcPts val="0"/>
              </a:spcAft>
              <a:buFont typeface="Courier New" panose="02070309020205020404" pitchFamily="49" charset="0"/>
              <a:buChar char="o"/>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Reference</a:t>
            </a:r>
            <a:r>
              <a:rPr lang="en-US"/>
              <a:t>: White D, et al. Presented at: 63rd American Society of Hematology Annual Meeting; Dec 10-14, 2021; Atlanta, GA. Abstract 2748</a:t>
            </a:r>
          </a:p>
          <a:p>
            <a:endParaRPr lang="en-US"/>
          </a:p>
        </p:txBody>
      </p:sp>
      <p:sp>
        <p:nvSpPr>
          <p:cNvPr id="4" name="Slide Number Placeholder 3"/>
          <p:cNvSpPr>
            <a:spLocks noGrp="1"/>
          </p:cNvSpPr>
          <p:nvPr>
            <p:ph type="sldNum" sz="quarter" idx="5"/>
          </p:nvPr>
        </p:nvSpPr>
        <p:spPr/>
        <p:txBody>
          <a:bodyPr/>
          <a:lstStyle/>
          <a:p>
            <a:pPr marL="0" marR="0" lvl="0" indent="0" algn="r" defTabSz="914201" rtl="0" eaLnBrk="1" fontAlgn="auto" latinLnBrk="0" hangingPunct="1">
              <a:lnSpc>
                <a:spcPct val="100000"/>
              </a:lnSpc>
              <a:spcBef>
                <a:spcPts val="0"/>
              </a:spcBef>
              <a:spcAft>
                <a:spcPts val="0"/>
              </a:spcAft>
              <a:buClrTx/>
              <a:buSzTx/>
              <a:buFontTx/>
              <a:buNone/>
              <a:tabLst/>
              <a:defRPr/>
            </a:pPr>
            <a:fld id="{6DD95EAE-9220-B840-B62F-92F0C4F5B2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1"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34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01" rtl="0" eaLnBrk="1" fontAlgn="auto" latinLnBrk="0" hangingPunct="1">
              <a:lnSpc>
                <a:spcPct val="100000"/>
              </a:lnSpc>
              <a:spcBef>
                <a:spcPts val="0"/>
              </a:spcBef>
              <a:spcAft>
                <a:spcPts val="0"/>
              </a:spcAft>
              <a:buClrTx/>
              <a:buSzTx/>
              <a:buFontTx/>
              <a:buNone/>
              <a:tabLst/>
              <a:defRPr/>
            </a:pPr>
            <a:fld id="{E73249DB-0243-49D5-B0B3-1736652404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1"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06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201" rtl="0" eaLnBrk="1" fontAlgn="auto" latinLnBrk="0" hangingPunct="1">
              <a:lnSpc>
                <a:spcPct val="100000"/>
              </a:lnSpc>
              <a:spcBef>
                <a:spcPts val="0"/>
              </a:spcBef>
              <a:spcAft>
                <a:spcPts val="0"/>
              </a:spcAft>
              <a:buClrTx/>
              <a:buSzTx/>
              <a:buFontTx/>
              <a:buNone/>
              <a:tabLst/>
              <a:defRPr/>
            </a:pPr>
            <a:fld id="{6DD95EAE-9220-B840-B62F-92F0C4F5B2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1"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83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844936"/>
            <a:ext cx="8229600" cy="3548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4DD77F0-297C-2C44-A012-B741AF397B45}"/>
              </a:ext>
            </a:extLst>
          </p:cNvPr>
          <p:cNvSpPr>
            <a:spLocks noGrp="1"/>
          </p:cNvSpPr>
          <p:nvPr>
            <p:ph type="body" sz="quarter" idx="15" hasCustomPrompt="1"/>
          </p:nvPr>
        </p:nvSpPr>
        <p:spPr>
          <a:xfrm>
            <a:off x="3734628" y="4708241"/>
            <a:ext cx="3624245" cy="211211"/>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
        <p:nvSpPr>
          <p:cNvPr id="4" name="Title 3">
            <a:extLst>
              <a:ext uri="{FF2B5EF4-FFF2-40B4-BE49-F238E27FC236}">
                <a16:creationId xmlns:a16="http://schemas.microsoft.com/office/drawing/2014/main" id="{60BC8359-242A-FD06-23F9-B25B9E001722}"/>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1278A9-D901-7439-0323-B16C13631444}"/>
              </a:ext>
            </a:extLst>
          </p:cNvPr>
          <p:cNvSpPr>
            <a:spLocks noGrp="1"/>
          </p:cNvSpPr>
          <p:nvPr>
            <p:ph type="body" sz="quarter" idx="16" hasCustomPrompt="1"/>
          </p:nvPr>
        </p:nvSpPr>
        <p:spPr>
          <a:xfrm>
            <a:off x="482204" y="4509948"/>
            <a:ext cx="8227219" cy="92419"/>
          </a:xfrm>
        </p:spPr>
        <p:txBody>
          <a:bodyPr lIns="0" tIns="0" rIns="0" bIns="0" anchor="b">
            <a:spAutoFit/>
          </a:bodyPr>
          <a:lstStyle>
            <a:lvl1pPr marL="0" indent="0">
              <a:spcBef>
                <a:spcPts val="0"/>
              </a:spcBef>
              <a:buNone/>
              <a:defRPr sz="600"/>
            </a:lvl1pPr>
          </a:lstStyle>
          <a:p>
            <a:pPr lvl="0"/>
            <a:r>
              <a:rPr lang="en-GB"/>
              <a:t>Footnotes</a:t>
            </a:r>
          </a:p>
        </p:txBody>
      </p:sp>
    </p:spTree>
    <p:extLst>
      <p:ext uri="{BB962C8B-B14F-4D97-AF65-F5344CB8AC3E}">
        <p14:creationId xmlns:p14="http://schemas.microsoft.com/office/powerpoint/2010/main" val="3263353062"/>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4098"/>
            <a:ext cx="7886700" cy="99509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2" name="Google Shape;52;p13"/>
          <p:cNvSpPr txBox="1">
            <a:spLocks noGrp="1"/>
          </p:cNvSpPr>
          <p:nvPr>
            <p:ph type="body" idx="1"/>
          </p:nvPr>
        </p:nvSpPr>
        <p:spPr>
          <a:xfrm>
            <a:off x="628650" y="1370487"/>
            <a:ext cx="7886700" cy="3266526"/>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sz="1100"/>
            </a:lvl1pPr>
            <a:lvl2pPr marL="914378" lvl="1" indent="-317492" algn="l">
              <a:lnSpc>
                <a:spcPct val="90000"/>
              </a:lnSpc>
              <a:spcBef>
                <a:spcPts val="1600"/>
              </a:spcBef>
              <a:spcAft>
                <a:spcPts val="0"/>
              </a:spcAft>
              <a:buClr>
                <a:schemeClr val="dk1"/>
              </a:buClr>
              <a:buSzPts val="1400"/>
              <a:buChar char="○"/>
              <a:defRPr sz="1100"/>
            </a:lvl2pPr>
            <a:lvl3pPr marL="1371566" lvl="2" indent="-317492" algn="l">
              <a:lnSpc>
                <a:spcPct val="90000"/>
              </a:lnSpc>
              <a:spcBef>
                <a:spcPts val="1600"/>
              </a:spcBef>
              <a:spcAft>
                <a:spcPts val="0"/>
              </a:spcAft>
              <a:buClr>
                <a:schemeClr val="dk1"/>
              </a:buClr>
              <a:buSzPts val="1400"/>
              <a:buChar char="■"/>
              <a:defRPr sz="1100"/>
            </a:lvl3pPr>
            <a:lvl4pPr marL="1828754" lvl="3" indent="-317492" algn="l">
              <a:lnSpc>
                <a:spcPct val="90000"/>
              </a:lnSpc>
              <a:spcBef>
                <a:spcPts val="1600"/>
              </a:spcBef>
              <a:spcAft>
                <a:spcPts val="0"/>
              </a:spcAft>
              <a:buClr>
                <a:schemeClr val="dk1"/>
              </a:buClr>
              <a:buSzPts val="1400"/>
              <a:buChar char="●"/>
              <a:defRPr sz="1100"/>
            </a:lvl4pPr>
            <a:lvl5pPr marL="2285943" lvl="4" indent="-317492" algn="l">
              <a:lnSpc>
                <a:spcPct val="90000"/>
              </a:lnSpc>
              <a:spcBef>
                <a:spcPts val="1600"/>
              </a:spcBef>
              <a:spcAft>
                <a:spcPts val="0"/>
              </a:spcAft>
              <a:buClr>
                <a:schemeClr val="dk1"/>
              </a:buClr>
              <a:buSzPts val="1400"/>
              <a:buChar char="○"/>
              <a:defRPr sz="1100"/>
            </a:lvl5pPr>
            <a:lvl6pPr marL="2743132" lvl="5" indent="-317492" algn="l">
              <a:lnSpc>
                <a:spcPct val="90000"/>
              </a:lnSpc>
              <a:spcBef>
                <a:spcPts val="1600"/>
              </a:spcBef>
              <a:spcAft>
                <a:spcPts val="0"/>
              </a:spcAft>
              <a:buClr>
                <a:schemeClr val="dk1"/>
              </a:buClr>
              <a:buSzPts val="1400"/>
              <a:buChar char="■"/>
              <a:defRPr sz="1100"/>
            </a:lvl6pPr>
            <a:lvl7pPr marL="3200320" lvl="6" indent="-317492" algn="l">
              <a:lnSpc>
                <a:spcPct val="90000"/>
              </a:lnSpc>
              <a:spcBef>
                <a:spcPts val="1600"/>
              </a:spcBef>
              <a:spcAft>
                <a:spcPts val="0"/>
              </a:spcAft>
              <a:buClr>
                <a:schemeClr val="dk1"/>
              </a:buClr>
              <a:buSzPts val="1400"/>
              <a:buChar char="●"/>
              <a:defRPr sz="1100"/>
            </a:lvl7pPr>
            <a:lvl8pPr marL="3657509" lvl="7" indent="-317492" algn="l">
              <a:lnSpc>
                <a:spcPct val="90000"/>
              </a:lnSpc>
              <a:spcBef>
                <a:spcPts val="1600"/>
              </a:spcBef>
              <a:spcAft>
                <a:spcPts val="0"/>
              </a:spcAft>
              <a:buClr>
                <a:schemeClr val="dk1"/>
              </a:buClr>
              <a:buSzPts val="1400"/>
              <a:buChar char="○"/>
              <a:defRPr sz="1100"/>
            </a:lvl8pPr>
            <a:lvl9pPr marL="4114697" lvl="8" indent="-317492" algn="l">
              <a:lnSpc>
                <a:spcPct val="90000"/>
              </a:lnSpc>
              <a:spcBef>
                <a:spcPts val="1600"/>
              </a:spcBef>
              <a:spcAft>
                <a:spcPts val="1600"/>
              </a:spcAft>
              <a:buClr>
                <a:schemeClr val="dk1"/>
              </a:buClr>
              <a:buSzPts val="1400"/>
              <a:buChar char="■"/>
              <a:defRPr sz="1100"/>
            </a:lvl9pPr>
          </a:lstStyle>
          <a:p>
            <a:endParaRPr/>
          </a:p>
        </p:txBody>
      </p:sp>
      <p:sp>
        <p:nvSpPr>
          <p:cNvPr id="53" name="Google Shape;53;p13"/>
          <p:cNvSpPr txBox="1">
            <a:spLocks noGrp="1"/>
          </p:cNvSpPr>
          <p:nvPr>
            <p:ph type="dt" idx="10"/>
          </p:nvPr>
        </p:nvSpPr>
        <p:spPr>
          <a:xfrm>
            <a:off x="628650" y="4771678"/>
            <a:ext cx="2057400" cy="274097"/>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71678"/>
            <a:ext cx="3086100" cy="274097"/>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71678"/>
            <a:ext cx="2057400" cy="27409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54285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3" name="Picture 2" descr="A close-up of a logo&#10;&#10;Description automatically generated">
            <a:extLst>
              <a:ext uri="{FF2B5EF4-FFF2-40B4-BE49-F238E27FC236}">
                <a16:creationId xmlns:a16="http://schemas.microsoft.com/office/drawing/2014/main" id="{C5CA3237-8896-C645-CFBF-EF539B5120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9553" b="29240"/>
          <a:stretch/>
        </p:blipFill>
        <p:spPr>
          <a:xfrm>
            <a:off x="6075496" y="4332660"/>
            <a:ext cx="2971514" cy="642149"/>
          </a:xfrm>
          <a:prstGeom prst="rect">
            <a:avLst/>
          </a:prstGeom>
        </p:spPr>
      </p:pic>
    </p:spTree>
    <p:extLst>
      <p:ext uri="{BB962C8B-B14F-4D97-AF65-F5344CB8AC3E}">
        <p14:creationId xmlns:p14="http://schemas.microsoft.com/office/powerpoint/2010/main" val="27999493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24419452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28998343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10518164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20910073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240256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844936"/>
            <a:ext cx="8229600" cy="3548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4DD77F0-297C-2C44-A012-B741AF397B45}"/>
              </a:ext>
            </a:extLst>
          </p:cNvPr>
          <p:cNvSpPr>
            <a:spLocks noGrp="1"/>
          </p:cNvSpPr>
          <p:nvPr>
            <p:ph type="body" sz="quarter" idx="15" hasCustomPrompt="1"/>
          </p:nvPr>
        </p:nvSpPr>
        <p:spPr>
          <a:xfrm>
            <a:off x="3734628" y="4708241"/>
            <a:ext cx="3624245" cy="211211"/>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
        <p:nvSpPr>
          <p:cNvPr id="4" name="Title 3">
            <a:extLst>
              <a:ext uri="{FF2B5EF4-FFF2-40B4-BE49-F238E27FC236}">
                <a16:creationId xmlns:a16="http://schemas.microsoft.com/office/drawing/2014/main" id="{60BC8359-242A-FD06-23F9-B25B9E001722}"/>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1278A9-D901-7439-0323-B16C13631444}"/>
              </a:ext>
            </a:extLst>
          </p:cNvPr>
          <p:cNvSpPr>
            <a:spLocks noGrp="1"/>
          </p:cNvSpPr>
          <p:nvPr>
            <p:ph type="body" sz="quarter" idx="16" hasCustomPrompt="1"/>
          </p:nvPr>
        </p:nvSpPr>
        <p:spPr>
          <a:xfrm>
            <a:off x="482204" y="4509948"/>
            <a:ext cx="8227219" cy="92419"/>
          </a:xfrm>
        </p:spPr>
        <p:txBody>
          <a:bodyPr lIns="0" tIns="0" rIns="0" bIns="0" anchor="b">
            <a:spAutoFit/>
          </a:bodyPr>
          <a:lstStyle>
            <a:lvl1pPr marL="0" indent="0">
              <a:spcBef>
                <a:spcPts val="0"/>
              </a:spcBef>
              <a:buNone/>
              <a:defRPr sz="600"/>
            </a:lvl1pPr>
          </a:lstStyle>
          <a:p>
            <a:pPr lvl="0"/>
            <a:r>
              <a:rPr lang="en-GB"/>
              <a:t>Footnotes</a:t>
            </a:r>
          </a:p>
        </p:txBody>
      </p:sp>
    </p:spTree>
    <p:extLst>
      <p:ext uri="{BB962C8B-B14F-4D97-AF65-F5344CB8AC3E}">
        <p14:creationId xmlns:p14="http://schemas.microsoft.com/office/powerpoint/2010/main" val="321711369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844936"/>
            <a:ext cx="8229600" cy="3548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4DD77F0-297C-2C44-A012-B741AF397B45}"/>
              </a:ext>
            </a:extLst>
          </p:cNvPr>
          <p:cNvSpPr>
            <a:spLocks noGrp="1"/>
          </p:cNvSpPr>
          <p:nvPr>
            <p:ph type="body" sz="quarter" idx="15" hasCustomPrompt="1"/>
          </p:nvPr>
        </p:nvSpPr>
        <p:spPr>
          <a:xfrm>
            <a:off x="3734628" y="4708241"/>
            <a:ext cx="3624245" cy="211211"/>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
        <p:nvSpPr>
          <p:cNvPr id="4" name="Title 3">
            <a:extLst>
              <a:ext uri="{FF2B5EF4-FFF2-40B4-BE49-F238E27FC236}">
                <a16:creationId xmlns:a16="http://schemas.microsoft.com/office/drawing/2014/main" id="{60BC8359-242A-FD06-23F9-B25B9E001722}"/>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1278A9-D901-7439-0323-B16C13631444}"/>
              </a:ext>
            </a:extLst>
          </p:cNvPr>
          <p:cNvSpPr>
            <a:spLocks noGrp="1"/>
          </p:cNvSpPr>
          <p:nvPr>
            <p:ph type="body" sz="quarter" idx="16" hasCustomPrompt="1"/>
          </p:nvPr>
        </p:nvSpPr>
        <p:spPr>
          <a:xfrm>
            <a:off x="482204" y="4509948"/>
            <a:ext cx="8227219" cy="92419"/>
          </a:xfrm>
        </p:spPr>
        <p:txBody>
          <a:bodyPr lIns="0" tIns="0" rIns="0" bIns="0" anchor="b">
            <a:spAutoFit/>
          </a:bodyPr>
          <a:lstStyle>
            <a:lvl1pPr marL="0" indent="0">
              <a:spcBef>
                <a:spcPts val="0"/>
              </a:spcBef>
              <a:buNone/>
              <a:defRPr sz="600"/>
            </a:lvl1pPr>
          </a:lstStyle>
          <a:p>
            <a:pPr lvl="0"/>
            <a:r>
              <a:rPr lang="en-GB"/>
              <a:t>Footnotes</a:t>
            </a:r>
          </a:p>
        </p:txBody>
      </p:sp>
    </p:spTree>
    <p:extLst>
      <p:ext uri="{BB962C8B-B14F-4D97-AF65-F5344CB8AC3E}">
        <p14:creationId xmlns:p14="http://schemas.microsoft.com/office/powerpoint/2010/main" val="58222727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xternal 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7D2967-E771-484E-B946-AAD8DE45038B}"/>
              </a:ext>
            </a:extLst>
          </p:cNvPr>
          <p:cNvSpPr>
            <a:spLocks noGrp="1"/>
          </p:cNvSpPr>
          <p:nvPr>
            <p:ph idx="1" hasCustomPrompt="1"/>
          </p:nvPr>
        </p:nvSpPr>
        <p:spPr>
          <a:xfrm>
            <a:off x="284110" y="787017"/>
            <a:ext cx="8572500" cy="3657119"/>
          </a:xfrm>
        </p:spPr>
        <p:txBody>
          <a:bodyPr>
            <a:noAutofit/>
          </a:bodyPr>
          <a:lstStyle>
            <a:lvl1pPr marL="274320" indent="-274320">
              <a:buClr>
                <a:schemeClr val="tx2"/>
              </a:buClr>
              <a:defRPr sz="1350"/>
            </a:lvl1pPr>
            <a:lvl2pPr marL="548640" indent="-274320">
              <a:buClr>
                <a:schemeClr val="tx2"/>
              </a:buClr>
              <a:defRPr/>
            </a:lvl2pPr>
            <a:lvl3pPr marL="822960" indent="-274320">
              <a:buClr>
                <a:schemeClr val="tx2"/>
              </a:buClr>
              <a:defRPr lang="en-US" sz="1200" b="0" kern="1200" dirty="0">
                <a:solidFill>
                  <a:schemeClr val="tx1"/>
                </a:solidFill>
                <a:latin typeface="Arial" panose="020B0604020202020204" pitchFamily="34" charset="0"/>
                <a:ea typeface="+mn-ea"/>
                <a:cs typeface="Arial" panose="020B0604020202020204" pitchFamily="34" charset="0"/>
              </a:defRPr>
            </a:lvl3pPr>
            <a:lvl4pPr marL="1097280" indent="-274320">
              <a:buClr>
                <a:schemeClr val="tx2"/>
              </a:buClr>
              <a:defRPr lang="en-US" b="0" kern="1200" dirty="0">
                <a:solidFill>
                  <a:schemeClr val="tx1"/>
                </a:solidFill>
                <a:latin typeface="Arial" panose="020B0604020202020204" pitchFamily="34" charset="0"/>
                <a:ea typeface="+mn-ea"/>
                <a:cs typeface="Arial" panose="020B0604020202020204" pitchFamily="34" charset="0"/>
              </a:defRPr>
            </a:lvl4pPr>
            <a:lvl5pPr marL="1097280" indent="-274320">
              <a:buClr>
                <a:schemeClr val="tx2"/>
              </a:buClr>
              <a:defRPr lang="en-US" b="0" kern="1200" dirty="0">
                <a:solidFill>
                  <a:schemeClr val="tx1"/>
                </a:solidFill>
                <a:latin typeface="Arial" panose="020B0604020202020204" pitchFamily="34" charset="0"/>
                <a:ea typeface="+mn-ea"/>
                <a:cs typeface="Arial" panose="020B0604020202020204" pitchFamily="34" charset="0"/>
              </a:defRPr>
            </a:lvl5pPr>
          </a:lstStyle>
          <a:p>
            <a:pPr lvl="0"/>
            <a:r>
              <a:rPr lang="en-US"/>
              <a:t>Edit Master text styles</a:t>
            </a:r>
          </a:p>
          <a:p>
            <a:pPr marL="548640" lvl="2" indent="-274320" algn="l" rtl="0" eaLnBrk="1" fontAlgn="base" hangingPunct="1">
              <a:lnSpc>
                <a:spcPct val="100000"/>
              </a:lnSpc>
              <a:spcBef>
                <a:spcPts val="450"/>
              </a:spcBef>
              <a:spcAft>
                <a:spcPct val="0"/>
              </a:spcAft>
              <a:buClr>
                <a:schemeClr val="tx2"/>
              </a:buClr>
              <a:buFont typeface="Arial" panose="020B0604020202020204" pitchFamily="34" charset="0"/>
              <a:buChar char="–"/>
            </a:pPr>
            <a:r>
              <a:rPr lang="en-US"/>
              <a:t>Second level</a:t>
            </a:r>
          </a:p>
          <a:p>
            <a:pPr marL="822960" lvl="3" indent="-274320" algn="l" rtl="0" eaLnBrk="1" fontAlgn="base" hangingPunct="1">
              <a:lnSpc>
                <a:spcPct val="100000"/>
              </a:lnSpc>
              <a:spcBef>
                <a:spcPts val="450"/>
              </a:spcBef>
              <a:spcAft>
                <a:spcPct val="0"/>
              </a:spcAft>
              <a:buClr>
                <a:schemeClr val="tx2"/>
              </a:buClr>
              <a:buFont typeface="Arial" charset="0"/>
              <a:buChar char="•"/>
            </a:pPr>
            <a:r>
              <a:rPr lang="en-US"/>
              <a:t>Third level</a:t>
            </a:r>
          </a:p>
          <a:p>
            <a:pPr marL="1097280" lvl="4" indent="-274320" algn="l" rtl="0" eaLnBrk="1" fontAlgn="base" hangingPunct="1">
              <a:lnSpc>
                <a:spcPct val="100000"/>
              </a:lnSpc>
              <a:spcBef>
                <a:spcPts val="450"/>
              </a:spcBef>
              <a:spcAft>
                <a:spcPct val="0"/>
              </a:spcAft>
              <a:buClr>
                <a:schemeClr val="tx2"/>
              </a:buClr>
              <a:buFont typeface="Arial Nova Light" panose="020B0304020202020204" pitchFamily="34" charset="0"/>
              <a:buChar char="–"/>
            </a:pPr>
            <a:r>
              <a:rPr lang="en-US"/>
              <a:t>Fourth level</a:t>
            </a:r>
          </a:p>
        </p:txBody>
      </p:sp>
      <p:sp>
        <p:nvSpPr>
          <p:cNvPr id="11" name="Title Placeholder 1">
            <a:extLst>
              <a:ext uri="{FF2B5EF4-FFF2-40B4-BE49-F238E27FC236}">
                <a16:creationId xmlns:a16="http://schemas.microsoft.com/office/drawing/2014/main" id="{FB28C0C0-370C-42D8-B3FE-4EA7D0296991}"/>
              </a:ext>
            </a:extLst>
          </p:cNvPr>
          <p:cNvSpPr>
            <a:spLocks noGrp="1"/>
          </p:cNvSpPr>
          <p:nvPr>
            <p:ph type="title"/>
          </p:nvPr>
        </p:nvSpPr>
        <p:spPr>
          <a:xfrm>
            <a:off x="284111" y="20053"/>
            <a:ext cx="8572500" cy="646331"/>
          </a:xfrm>
          <a:prstGeom prst="rect">
            <a:avLst/>
          </a:prstGeom>
          <a:noFill/>
          <a:ln>
            <a:noFill/>
          </a:ln>
        </p:spPr>
        <p:txBody>
          <a:bodyPr wrap="square" rtlCol="0" anchor="ctr">
            <a:spAutoFit/>
          </a:bodyPr>
          <a:lstStyle>
            <a:lvl1pPr>
              <a:defRPr/>
            </a:lvl1pPr>
          </a:lstStyle>
          <a:p>
            <a:pPr marL="0" marR="0" lvl="0" indent="0" defTabSz="685800" eaLnBrk="0" latinLnBrk="0" hangingPunct="0">
              <a:lnSpc>
                <a:spcPct val="100000"/>
              </a:lnSpc>
              <a:buClrTx/>
              <a:buSzTx/>
              <a:buFontTx/>
              <a:buNone/>
              <a:tabLst/>
            </a:pPr>
            <a:r>
              <a:rPr lang="en-US"/>
              <a:t>Click to edit Master title style</a:t>
            </a:r>
          </a:p>
        </p:txBody>
      </p:sp>
      <p:sp>
        <p:nvSpPr>
          <p:cNvPr id="7" name="Text Placeholder 3">
            <a:extLst>
              <a:ext uri="{FF2B5EF4-FFF2-40B4-BE49-F238E27FC236}">
                <a16:creationId xmlns:a16="http://schemas.microsoft.com/office/drawing/2014/main" id="{F9AE01F2-B6F8-4DE6-965A-1EAFE7A3397A}"/>
              </a:ext>
            </a:extLst>
          </p:cNvPr>
          <p:cNvSpPr>
            <a:spLocks noGrp="1"/>
          </p:cNvSpPr>
          <p:nvPr>
            <p:ph type="body" sz="quarter" idx="10"/>
          </p:nvPr>
        </p:nvSpPr>
        <p:spPr>
          <a:xfrm>
            <a:off x="284111" y="4528565"/>
            <a:ext cx="8327681" cy="345601"/>
          </a:xfrm>
        </p:spPr>
        <p:txBody>
          <a:bodyPr anchor="b"/>
          <a:lstStyle>
            <a:lvl1pPr marL="0" indent="0">
              <a:spcBef>
                <a:spcPts val="0"/>
              </a:spcBef>
              <a:buNone/>
              <a:defRPr sz="750"/>
            </a:lvl1pPr>
          </a:lstStyle>
          <a:p>
            <a:pPr lvl="0"/>
            <a:endParaRPr lang="en-US"/>
          </a:p>
        </p:txBody>
      </p:sp>
      <p:sp>
        <p:nvSpPr>
          <p:cNvPr id="6" name="Slide Number Placeholder 2">
            <a:extLst>
              <a:ext uri="{FF2B5EF4-FFF2-40B4-BE49-F238E27FC236}">
                <a16:creationId xmlns:a16="http://schemas.microsoft.com/office/drawing/2014/main" id="{E60B93A4-7FFF-40C0-B8C2-425DB23E9460}"/>
              </a:ext>
            </a:extLst>
          </p:cNvPr>
          <p:cNvSpPr>
            <a:spLocks noGrp="1"/>
          </p:cNvSpPr>
          <p:nvPr>
            <p:ph type="sldNum" sz="quarter" idx="4"/>
          </p:nvPr>
        </p:nvSpPr>
        <p:spPr>
          <a:xfrm>
            <a:off x="8698380" y="4876357"/>
            <a:ext cx="316461" cy="175135"/>
          </a:xfrm>
          <a:prstGeom prst="rect">
            <a:avLst/>
          </a:prstGeom>
        </p:spPr>
        <p:txBody>
          <a:bodyPr vert="horz" lIns="0" tIns="45720" rIns="91440" bIns="45720" rtlCol="0" anchor="ctr"/>
          <a:lstStyle>
            <a:lvl1pPr algn="l">
              <a:defRPr lang="en-US" sz="675" kern="1200" smtClean="0">
                <a:solidFill>
                  <a:schemeClr val="tx1"/>
                </a:solidFill>
                <a:latin typeface="+mn-lt"/>
                <a:ea typeface="+mn-ea"/>
                <a:cs typeface="+mn-cs"/>
              </a:defRPr>
            </a:lvl1pPr>
          </a:lstStyle>
          <a:p>
            <a:fld id="{ACACDCC2-A4AF-FB44-B2B2-D552A29314C5}" type="slidenum">
              <a:rPr lang="en-US" smtClean="0"/>
              <a:pPr/>
              <a:t>‹#›</a:t>
            </a:fld>
            <a:endParaRPr lang="en-US"/>
          </a:p>
        </p:txBody>
      </p:sp>
    </p:spTree>
    <p:custDataLst>
      <p:tags r:id="rId1"/>
    </p:custDataLst>
    <p:extLst>
      <p:ext uri="{BB962C8B-B14F-4D97-AF65-F5344CB8AC3E}">
        <p14:creationId xmlns:p14="http://schemas.microsoft.com/office/powerpoint/2010/main" val="298898505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52869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320841557"/>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85186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1698765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2420102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76509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034115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3132304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556698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3" name="Picture 2" descr="A close-up of a logo&#10;&#10;Description automatically generated">
            <a:extLst>
              <a:ext uri="{FF2B5EF4-FFF2-40B4-BE49-F238E27FC236}">
                <a16:creationId xmlns:a16="http://schemas.microsoft.com/office/drawing/2014/main" id="{65B184F2-0BF7-BF14-4425-6B7DB78EA5EA}"/>
              </a:ext>
            </a:extLst>
          </p:cNvPr>
          <p:cNvPicPr>
            <a:picLocks noChangeAspect="1"/>
          </p:cNvPicPr>
          <p:nvPr userDrawn="1"/>
        </p:nvPicPr>
        <p:blipFill rotWithShape="1">
          <a:blip r:embed="rId3"/>
          <a:srcRect t="26747" b="26990"/>
          <a:stretch/>
        </p:blipFill>
        <p:spPr>
          <a:xfrm>
            <a:off x="6081132" y="4276260"/>
            <a:ext cx="2937623" cy="712054"/>
          </a:xfrm>
          <a:prstGeom prst="rect">
            <a:avLst/>
          </a:prstGeom>
        </p:spPr>
      </p:pic>
    </p:spTree>
    <p:extLst>
      <p:ext uri="{BB962C8B-B14F-4D97-AF65-F5344CB8AC3E}">
        <p14:creationId xmlns:p14="http://schemas.microsoft.com/office/powerpoint/2010/main" val="1191662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6777" indent="0" algn="ctr">
              <a:buNone/>
              <a:defRPr/>
            </a:lvl2pPr>
            <a:lvl3pPr marL="913554" indent="0" algn="ctr">
              <a:buNone/>
              <a:defRPr/>
            </a:lvl3pPr>
            <a:lvl4pPr marL="1370331" indent="0" algn="ctr">
              <a:buNone/>
              <a:defRPr/>
            </a:lvl4pPr>
            <a:lvl5pPr marL="1827108" indent="0" algn="ctr">
              <a:buNone/>
              <a:defRPr/>
            </a:lvl5pPr>
            <a:lvl6pPr marL="2283886" indent="0" algn="ctr">
              <a:buNone/>
              <a:defRPr/>
            </a:lvl6pPr>
            <a:lvl7pPr marL="2740663" indent="0" algn="ctr">
              <a:buNone/>
              <a:defRPr/>
            </a:lvl7pPr>
            <a:lvl8pPr marL="3197440" indent="0" algn="ctr">
              <a:buNone/>
              <a:defRPr/>
            </a:lvl8pPr>
            <a:lvl9pPr marL="3654217"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1134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1464965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1"/>
            <a:ext cx="3810000" cy="293624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1"/>
            <a:ext cx="3810000" cy="293624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1006050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3912292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773265"/>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1998"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2"/>
            <a:ext cx="5486400" cy="544973"/>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6"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
        <p:nvSpPr>
          <p:cNvPr id="5"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2361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3412804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3" y="4593883"/>
            <a:ext cx="3903712" cy="417515"/>
          </a:xfrm>
          <a:prstGeom prst="rect">
            <a:avLst/>
          </a:prstGeom>
        </p:spPr>
        <p:txBody>
          <a:bodyPr/>
          <a:lstStyle/>
          <a:p>
            <a:endParaRPr lang="en-US" dirty="0"/>
          </a:p>
        </p:txBody>
      </p:sp>
    </p:spTree>
    <p:extLst>
      <p:ext uri="{BB962C8B-B14F-4D97-AF65-F5344CB8AC3E}">
        <p14:creationId xmlns:p14="http://schemas.microsoft.com/office/powerpoint/2010/main" val="2102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C6A3A-C9E1-1945-67B7-F98488668C49}"/>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332F719-23AB-37D5-327B-3D55F2A7BC2D}"/>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1B85C85-5204-D912-D272-F280B530F65A}"/>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5" name="Footer Placeholder 4">
            <a:extLst>
              <a:ext uri="{FF2B5EF4-FFF2-40B4-BE49-F238E27FC236}">
                <a16:creationId xmlns:a16="http://schemas.microsoft.com/office/drawing/2014/main" id="{18E47DB4-B335-2347-187B-5D3991331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89D28-6F89-5B49-F8E1-E4683FD8E172}"/>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58684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D9A2-600E-58F9-EAAC-0A5BF774C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BB75B-4460-1B2B-6335-FDE83E644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82923-F77B-9F59-29D0-F5570F6DBFED}"/>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5" name="Footer Placeholder 4">
            <a:extLst>
              <a:ext uri="{FF2B5EF4-FFF2-40B4-BE49-F238E27FC236}">
                <a16:creationId xmlns:a16="http://schemas.microsoft.com/office/drawing/2014/main" id="{B2C157F2-C8E5-8BE8-33CE-98BD58F80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3E488-6056-5D2C-86E1-48343A195303}"/>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1680041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0283-3719-022A-D33B-1044EAB6FFA9}"/>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2AADF63-248E-0B97-CC73-CFCEBEA37741}"/>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12B378-86C4-D502-5D4F-73D865CC0EF6}"/>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5" name="Footer Placeholder 4">
            <a:extLst>
              <a:ext uri="{FF2B5EF4-FFF2-40B4-BE49-F238E27FC236}">
                <a16:creationId xmlns:a16="http://schemas.microsoft.com/office/drawing/2014/main" id="{E43323F5-6DD8-54AF-826B-C0AA5BBF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E35A8-4736-5805-94CB-52C1FC1F27DD}"/>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3019489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F94F-BD0C-8633-6847-0D239924F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C99811-67BD-9E6F-9997-94A057ED0662}"/>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8F66B1-2AEE-C3DA-82B5-A1C0C81F51A8}"/>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1BCA8-2CCE-9164-B5FB-A6E29DDE6411}"/>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6" name="Footer Placeholder 5">
            <a:extLst>
              <a:ext uri="{FF2B5EF4-FFF2-40B4-BE49-F238E27FC236}">
                <a16:creationId xmlns:a16="http://schemas.microsoft.com/office/drawing/2014/main" id="{A8B16B65-8C1C-4717-351D-595BF3918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AA0A5-55A3-01F3-A3B6-1BC1FAAB415A}"/>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732876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62DF-8E2E-02AC-9CEE-5BBFEC5B396A}"/>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C3F5F5-C4E0-3AAF-2990-FFD2BBC29BEB}"/>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8704F80-B3A6-69E7-337D-567D8F0D437B}"/>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FF763D-528E-FA33-9597-01169C12D0F1}"/>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5FFFBE8-2E86-FC52-F293-7E9C0300CDDD}"/>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8095C5-72D4-4569-B84A-21A94599AE47}"/>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8" name="Footer Placeholder 7">
            <a:extLst>
              <a:ext uri="{FF2B5EF4-FFF2-40B4-BE49-F238E27FC236}">
                <a16:creationId xmlns:a16="http://schemas.microsoft.com/office/drawing/2014/main" id="{37839F2F-3F37-7AE0-412C-1C3FD42DD3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FF406C-6DE8-6FA3-4169-69A3BC7E7DCE}"/>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308304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AFA9-B811-E0DC-363B-342E168F33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CB538B-F669-33F6-A2AB-0C058A6A73AE}"/>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4" name="Footer Placeholder 3">
            <a:extLst>
              <a:ext uri="{FF2B5EF4-FFF2-40B4-BE49-F238E27FC236}">
                <a16:creationId xmlns:a16="http://schemas.microsoft.com/office/drawing/2014/main" id="{FA096003-9EEB-0341-AC90-ADDA82B651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B2872A-117A-C919-F365-0750273AD79F}"/>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629665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9849FB-221E-F102-3085-7673B99DC20C}"/>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3" name="Footer Placeholder 2">
            <a:extLst>
              <a:ext uri="{FF2B5EF4-FFF2-40B4-BE49-F238E27FC236}">
                <a16:creationId xmlns:a16="http://schemas.microsoft.com/office/drawing/2014/main" id="{D6E615D0-5D9B-90E1-40A7-A18D5A2E6B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0B6756-1C15-FD15-FC48-67F617001419}"/>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4028658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F267-53C2-606E-60E5-CAB4850B2039}"/>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DFAA97A-E71F-8D8E-2D10-0CA4643FF45E}"/>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C88BD-C2F4-D28B-C688-1DF715CAD337}"/>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D64B25E-D9F5-CED9-3FD2-8B0D117EF85C}"/>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6" name="Footer Placeholder 5">
            <a:extLst>
              <a:ext uri="{FF2B5EF4-FFF2-40B4-BE49-F238E27FC236}">
                <a16:creationId xmlns:a16="http://schemas.microsoft.com/office/drawing/2014/main" id="{A136BF4E-0C4F-7C3F-AB91-37A0B26D4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8951D-F4BE-5BD3-AD5A-6B9055B8AC3E}"/>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37321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F57B-1AE6-C755-5ABA-A7BA3E9DBDB9}"/>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06ACB14-6894-90CB-22E3-9B4048CEB854}"/>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26A07E-5245-70F8-6EC0-582111EDA3B2}"/>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BF16A4E-9FCE-CCFB-B4BA-9862B4EE4E31}"/>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6" name="Footer Placeholder 5">
            <a:extLst>
              <a:ext uri="{FF2B5EF4-FFF2-40B4-BE49-F238E27FC236}">
                <a16:creationId xmlns:a16="http://schemas.microsoft.com/office/drawing/2014/main" id="{82DECAF4-C5E0-40B4-E364-F6C53E2D8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3AF68-B95A-83CE-6155-843A3D33E685}"/>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442960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FA5-8472-C925-2ABA-3C188C8186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52222D-5584-64DD-2F40-29DE4E526D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F7BA7-F9F8-BF6A-C34F-861E2C9EC63A}"/>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5" name="Footer Placeholder 4">
            <a:extLst>
              <a:ext uri="{FF2B5EF4-FFF2-40B4-BE49-F238E27FC236}">
                <a16:creationId xmlns:a16="http://schemas.microsoft.com/office/drawing/2014/main" id="{AE554AED-3379-31E4-BA90-F5B71010C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B6AB4-DDD0-A827-2295-14B501F56704}"/>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2343724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C0FBA-E290-E7D2-5981-FC4B8C1FD4DF}"/>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2139D-05BC-4A69-1117-F5DFCAC7C576}"/>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CCB8E-E280-38F0-53B2-487834FCFFA5}"/>
              </a:ext>
            </a:extLst>
          </p:cNvPr>
          <p:cNvSpPr>
            <a:spLocks noGrp="1"/>
          </p:cNvSpPr>
          <p:nvPr>
            <p:ph type="dt" sz="half" idx="10"/>
          </p:nvPr>
        </p:nvSpPr>
        <p:spPr/>
        <p:txBody>
          <a:bodyPr/>
          <a:lstStyle/>
          <a:p>
            <a:fld id="{935F62DD-08B2-DD46-8CFA-CDDC34D65C09}" type="datetimeFigureOut">
              <a:rPr lang="en-US" smtClean="0"/>
              <a:t>6/28/2024</a:t>
            </a:fld>
            <a:endParaRPr lang="en-US"/>
          </a:p>
        </p:txBody>
      </p:sp>
      <p:sp>
        <p:nvSpPr>
          <p:cNvPr id="5" name="Footer Placeholder 4">
            <a:extLst>
              <a:ext uri="{FF2B5EF4-FFF2-40B4-BE49-F238E27FC236}">
                <a16:creationId xmlns:a16="http://schemas.microsoft.com/office/drawing/2014/main" id="{464273E4-1190-C46F-2193-2ADE9397C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93889-AC7C-19F1-0F98-44CC3600746A}"/>
              </a:ext>
            </a:extLst>
          </p:cNvPr>
          <p:cNvSpPr>
            <a:spLocks noGrp="1"/>
          </p:cNvSpPr>
          <p:nvPr>
            <p:ph type="sldNum" sz="quarter" idx="12"/>
          </p:nvPr>
        </p:nvSpPr>
        <p:spPr/>
        <p:txBody>
          <a:bodyPr/>
          <a:lstStyle/>
          <a:p>
            <a:fld id="{423DB541-4147-9E41-941F-E86911BD940F}" type="slidenum">
              <a:rPr lang="en-US" smtClean="0"/>
              <a:t>‹#›</a:t>
            </a:fld>
            <a:endParaRPr lang="en-US"/>
          </a:p>
        </p:txBody>
      </p:sp>
    </p:spTree>
    <p:extLst>
      <p:ext uri="{BB962C8B-B14F-4D97-AF65-F5344CB8AC3E}">
        <p14:creationId xmlns:p14="http://schemas.microsoft.com/office/powerpoint/2010/main" val="789403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310"/>
            <a:ext cx="8229273" cy="859395"/>
          </a:xfrm>
          <a:prstGeom prst="rect">
            <a:avLst/>
          </a:prstGeom>
        </p:spPr>
        <p:txBody>
          <a:bodyPr lIns="0" tIns="0" rIns="0" bIns="0" anchor="ctr"/>
          <a:lstStyle/>
          <a:p>
            <a:pPr algn="ctr"/>
            <a:endParaRPr lang="en-US" sz="2912" b="0" strike="noStrike" spc="-1">
              <a:latin typeface="Arial"/>
            </a:endParaRPr>
          </a:p>
        </p:txBody>
      </p:sp>
      <p:sp>
        <p:nvSpPr>
          <p:cNvPr id="3" name="PlaceHolder 2"/>
          <p:cNvSpPr>
            <a:spLocks noGrp="1"/>
          </p:cNvSpPr>
          <p:nvPr>
            <p:ph type="subTitle"/>
          </p:nvPr>
        </p:nvSpPr>
        <p:spPr>
          <a:xfrm>
            <a:off x="457200" y="1204679"/>
            <a:ext cx="8229273" cy="2985707"/>
          </a:xfrm>
          <a:prstGeom prst="rect">
            <a:avLst/>
          </a:prstGeom>
        </p:spPr>
        <p:txBody>
          <a:bodyPr lIns="0" tIns="0" rIns="0" bIns="0" anchor="ctr"/>
          <a:lstStyle/>
          <a:p>
            <a:pPr algn="ctr"/>
            <a:endParaRPr lang="en-US" sz="2118" b="0" strike="noStrike" spc="-1">
              <a:latin typeface="Arial"/>
            </a:endParaRPr>
          </a:p>
        </p:txBody>
      </p:sp>
    </p:spTree>
    <p:extLst>
      <p:ext uri="{BB962C8B-B14F-4D97-AF65-F5344CB8AC3E}">
        <p14:creationId xmlns:p14="http://schemas.microsoft.com/office/powerpoint/2010/main" val="2248481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0169CC9-E48A-4A98-8478-7E438438D46A}"/>
              </a:ext>
            </a:extLst>
          </p:cNvPr>
          <p:cNvSpPr>
            <a:spLocks noGrp="1"/>
          </p:cNvSpPr>
          <p:nvPr>
            <p:ph type="body" sz="quarter" idx="12" hasCustomPrompt="1"/>
          </p:nvPr>
        </p:nvSpPr>
        <p:spPr>
          <a:xfrm>
            <a:off x="7249364" y="1"/>
            <a:ext cx="1894637" cy="187135"/>
          </a:xfrm>
        </p:spPr>
        <p:txBody>
          <a:bodyPr/>
          <a:lstStyle>
            <a:lvl1pPr algn="r">
              <a:defRPr sz="800">
                <a:solidFill>
                  <a:schemeClr val="tx2"/>
                </a:solidFill>
              </a:defRPr>
            </a:lvl1pPr>
          </a:lstStyle>
          <a:p>
            <a:pPr lvl="0"/>
            <a:r>
              <a:rPr lang="en-US" dirty="0"/>
              <a:t>Study name</a:t>
            </a:r>
          </a:p>
        </p:txBody>
      </p:sp>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6" name="Slide Number Placeholder 5"/>
          <p:cNvSpPr>
            <a:spLocks noGrp="1"/>
          </p:cNvSpPr>
          <p:nvPr>
            <p:ph type="sldNum" sz="quarter" idx="4"/>
          </p:nvPr>
        </p:nvSpPr>
        <p:spPr>
          <a:xfrm>
            <a:off x="8361935" y="4753470"/>
            <a:ext cx="497205" cy="274097"/>
          </a:xfrm>
          <a:prstGeom prst="rect">
            <a:avLst/>
          </a:prstGeom>
        </p:spPr>
        <p:txBody>
          <a:bodyPr vert="horz" lIns="0" tIns="0" rIns="0" bIns="0" rtlCol="0" anchor="b" anchorCtr="0"/>
          <a:lstStyle>
            <a:lvl1pPr algn="r">
              <a:defRPr lang="en-US" sz="900" smtClean="0"/>
            </a:lvl1pPr>
          </a:lstStyle>
          <a:p>
            <a:fld id="{AF1AFCDA-ABCC-4704-AB71-48FDE4F2FA4C}" type="slidenum">
              <a:rPr lang="en-GB" smtClean="0"/>
              <a:pPr/>
              <a:t>‹#›</a:t>
            </a:fld>
            <a:endParaRPr lang="en-GB" dirty="0"/>
          </a:p>
        </p:txBody>
      </p:sp>
    </p:spTree>
    <p:custDataLst>
      <p:tags r:id="rId1"/>
    </p:custDataLst>
    <p:extLst>
      <p:ext uri="{BB962C8B-B14F-4D97-AF65-F5344CB8AC3E}">
        <p14:creationId xmlns:p14="http://schemas.microsoft.com/office/powerpoint/2010/main" val="268912033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0169CC9-E48A-4A98-8478-7E438438D46A}"/>
              </a:ext>
            </a:extLst>
          </p:cNvPr>
          <p:cNvSpPr>
            <a:spLocks noGrp="1"/>
          </p:cNvSpPr>
          <p:nvPr>
            <p:ph type="body" sz="quarter" idx="12" hasCustomPrompt="1"/>
          </p:nvPr>
        </p:nvSpPr>
        <p:spPr>
          <a:xfrm>
            <a:off x="7249364" y="1"/>
            <a:ext cx="1894637" cy="187135"/>
          </a:xfrm>
        </p:spPr>
        <p:txBody>
          <a:bodyPr/>
          <a:lstStyle>
            <a:lvl1pPr algn="r">
              <a:defRPr sz="800">
                <a:solidFill>
                  <a:schemeClr val="tx2"/>
                </a:solidFill>
              </a:defRPr>
            </a:lvl1pPr>
          </a:lstStyle>
          <a:p>
            <a:pPr lvl="0"/>
            <a:r>
              <a:rPr lang="en-US" dirty="0"/>
              <a:t>Study name</a:t>
            </a:r>
          </a:p>
        </p:txBody>
      </p:sp>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6" name="Slide Number Placeholder 5"/>
          <p:cNvSpPr>
            <a:spLocks noGrp="1"/>
          </p:cNvSpPr>
          <p:nvPr>
            <p:ph type="sldNum" sz="quarter" idx="4"/>
          </p:nvPr>
        </p:nvSpPr>
        <p:spPr>
          <a:xfrm>
            <a:off x="8361935" y="4753470"/>
            <a:ext cx="497205" cy="274097"/>
          </a:xfrm>
          <a:prstGeom prst="rect">
            <a:avLst/>
          </a:prstGeom>
        </p:spPr>
        <p:txBody>
          <a:bodyPr vert="horz" lIns="0" tIns="0" rIns="0" bIns="0" rtlCol="0" anchor="b" anchorCtr="0"/>
          <a:lstStyle>
            <a:lvl1pPr algn="r">
              <a:defRPr lang="en-US" sz="900" smtClean="0"/>
            </a:lvl1pPr>
          </a:lstStyle>
          <a:p>
            <a:fld id="{AF1AFCDA-ABCC-4704-AB71-48FDE4F2FA4C}" type="slidenum">
              <a:rPr lang="en-GB" smtClean="0"/>
              <a:pPr/>
              <a:t>‹#›</a:t>
            </a:fld>
            <a:endParaRPr lang="en-GB" dirty="0"/>
          </a:p>
        </p:txBody>
      </p:sp>
    </p:spTree>
    <p:custDataLst>
      <p:tags r:id="rId1"/>
    </p:custDataLst>
    <p:extLst>
      <p:ext uri="{BB962C8B-B14F-4D97-AF65-F5344CB8AC3E}">
        <p14:creationId xmlns:p14="http://schemas.microsoft.com/office/powerpoint/2010/main" val="32583966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5A8A82-4A27-FEC3-4A36-BE0121A61EA0}"/>
              </a:ext>
            </a:extLst>
          </p:cNvPr>
          <p:cNvSpPr txBox="1"/>
          <p:nvPr userDrawn="1"/>
        </p:nvSpPr>
        <p:spPr>
          <a:xfrm rot="19792225">
            <a:off x="330768" y="2493766"/>
            <a:ext cx="8482466" cy="507831"/>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a:ln>
                  <a:noFill/>
                </a:ln>
                <a:solidFill>
                  <a:srgbClr val="A69F9F">
                    <a:lumMod val="20000"/>
                    <a:lumOff val="80000"/>
                  </a:srgbClr>
                </a:solidFill>
                <a:effectLst/>
                <a:uLnTx/>
                <a:uFillTx/>
              </a:rPr>
              <a:t>HIGHLY CONFIDENTIAL. Please do not share</a:t>
            </a:r>
          </a:p>
        </p:txBody>
      </p:sp>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500832" y="4814295"/>
            <a:ext cx="497205" cy="274097"/>
          </a:xfrm>
          <a:prstGeom prst="rect">
            <a:avLst/>
          </a:prstGeom>
        </p:spPr>
        <p:txBody>
          <a:bodyPr vert="horz" lIns="91440" tIns="45720" rIns="91440" bIns="45720" rtlCol="0" anchor="ctr"/>
          <a:lstStyle>
            <a:lvl1pPr algn="r">
              <a:defRPr lang="en-US" sz="1050" smtClean="0"/>
            </a:lvl1pPr>
          </a:lstStyle>
          <a:p>
            <a:fld id="{AF1AFCDA-ABCC-4704-AB71-48FDE4F2FA4C}" type="slidenum">
              <a:rPr lang="en-US" smtClean="0"/>
              <a:pPr/>
              <a:t>‹#›</a:t>
            </a:fld>
            <a:endParaRPr lang="en-US"/>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283500" y="1048570"/>
            <a:ext cx="8575200" cy="3470010"/>
          </a:xfrm>
        </p:spPr>
        <p:txBody>
          <a:bodyPr/>
          <a:lstStyle>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691634090"/>
      </p:ext>
    </p:extLst>
  </p:cSld>
  <p:clrMapOvr>
    <a:masterClrMapping/>
  </p:clrMapOvr>
  <p:transition>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3847" y="109129"/>
            <a:ext cx="8576308" cy="508470"/>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283847" y="1048720"/>
            <a:ext cx="8576308" cy="3470311"/>
          </a:xfrm>
        </p:spPr>
        <p:txBody>
          <a:bodyPr/>
          <a:lstStyle>
            <a:lvl1pPr marL="0" indent="0">
              <a:buNone/>
              <a:defRPr b="0">
                <a:solidFill>
                  <a:schemeClr val="tx2"/>
                </a:solidFill>
              </a:defRPr>
            </a:lvl1pPr>
            <a:lvl2pPr marL="192020" indent="-192020">
              <a:buFont typeface="Arial" panose="020B0604020202020204" pitchFamily="34" charset="0"/>
              <a:buChar char="•"/>
              <a:defRPr sz="1350"/>
            </a:lvl2pPr>
            <a:lvl3pPr marL="566914" indent="-256025">
              <a:buFont typeface="Arial" panose="020B0604020202020204" pitchFamily="34" charset="0"/>
              <a:buChar char="–"/>
              <a:defRPr sz="1200"/>
            </a:lvl3pPr>
            <a:lvl4pPr marL="886946" indent="-201163">
              <a:buFont typeface="Arial" panose="020B0604020202020204" pitchFamily="34" charset="0"/>
              <a:buChar char="•"/>
              <a:defRPr sz="1050"/>
            </a:lvl4pPr>
            <a:lvl5pPr marL="1206978" indent="-228594">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361935" y="4753470"/>
            <a:ext cx="497205" cy="274097"/>
          </a:xfrm>
          <a:prstGeom prst="rect">
            <a:avLst/>
          </a:prstGeom>
        </p:spPr>
        <p:txBody>
          <a:bodyPr vert="horz" lIns="0" tIns="0" rIns="0" bIns="0" rtlCol="0" anchor="b" anchorCtr="0"/>
          <a:lstStyle>
            <a:lvl1pPr algn="r">
              <a:defRPr lang="en-US" sz="900" smtClean="0"/>
            </a:lvl1pPr>
          </a:lstStyle>
          <a:p>
            <a:fld id="{AF1AFCDA-ABCC-4704-AB71-48FDE4F2FA4C}" type="slidenum">
              <a:rPr lang="en-GB" smtClean="0"/>
              <a:pPr/>
              <a:t>‹#›</a:t>
            </a:fld>
            <a:endParaRPr lang="en-GB" dirty="0"/>
          </a:p>
        </p:txBody>
      </p:sp>
      <p:sp>
        <p:nvSpPr>
          <p:cNvPr id="4" name="Footer Placeholder 3">
            <a:extLst>
              <a:ext uri="{FF2B5EF4-FFF2-40B4-BE49-F238E27FC236}">
                <a16:creationId xmlns:a16="http://schemas.microsoft.com/office/drawing/2014/main" id="{06604FB1-BAAF-42A4-8F0F-109AB7DA65F9}"/>
              </a:ext>
            </a:extLst>
          </p:cNvPr>
          <p:cNvSpPr>
            <a:spLocks noGrp="1"/>
          </p:cNvSpPr>
          <p:nvPr>
            <p:ph type="ftr" sz="quarter" idx="13"/>
          </p:nvPr>
        </p:nvSpPr>
        <p:spPr/>
        <p:txBody>
          <a:bodyPr/>
          <a:lstStyle/>
          <a:p>
            <a:endParaRPr lang="en-US"/>
          </a:p>
        </p:txBody>
      </p:sp>
      <p:sp>
        <p:nvSpPr>
          <p:cNvPr id="6" name="Text Placeholder 1">
            <a:extLst>
              <a:ext uri="{FF2B5EF4-FFF2-40B4-BE49-F238E27FC236}">
                <a16:creationId xmlns:a16="http://schemas.microsoft.com/office/drawing/2014/main" id="{0B1FC529-F7A3-20CE-A897-E8E79E82671B}"/>
              </a:ext>
            </a:extLst>
          </p:cNvPr>
          <p:cNvSpPr>
            <a:spLocks noGrp="1"/>
          </p:cNvSpPr>
          <p:nvPr>
            <p:ph type="body" sz="quarter" idx="12"/>
          </p:nvPr>
        </p:nvSpPr>
        <p:spPr>
          <a:xfrm>
            <a:off x="7249364" y="1"/>
            <a:ext cx="1894637" cy="187135"/>
          </a:xfrm>
        </p:spPr>
        <p:txBody>
          <a:bodyPr/>
          <a:lstStyle>
            <a:lvl1pPr algn="r">
              <a:defRPr sz="825"/>
            </a:lvl1pPr>
          </a:lstStyle>
          <a:p>
            <a:r>
              <a:rPr lang="en-GB" dirty="0"/>
              <a:t>KarMMa-3 final PFS</a:t>
            </a:r>
          </a:p>
        </p:txBody>
      </p:sp>
    </p:spTree>
    <p:custDataLst>
      <p:tags r:id="rId1"/>
    </p:custDataLst>
    <p:extLst>
      <p:ext uri="{BB962C8B-B14F-4D97-AF65-F5344CB8AC3E}">
        <p14:creationId xmlns:p14="http://schemas.microsoft.com/office/powerpoint/2010/main" val="3420679151"/>
      </p:ext>
    </p:extLst>
  </p:cSld>
  <p:clrMapOvr>
    <a:masterClrMapping/>
  </p:clrMapOvr>
  <p:transition spd="slow">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2966766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RGB New PP_5_cj.jpg"/>
          <p:cNvPicPr>
            <a:picLocks noChangeAspect="1"/>
          </p:cNvPicPr>
          <p:nvPr userDrawn="1"/>
        </p:nvPicPr>
        <p:blipFill>
          <a:blip r:embed="rId2">
            <a:extLst>
              <a:ext uri="{28A0092B-C50C-407E-A947-70E740481C1C}">
                <a14:useLocalDpi xmlns:a14="http://schemas.microsoft.com/office/drawing/2010/main" val="0"/>
              </a:ext>
            </a:extLst>
          </a:blip>
          <a:srcRect l="2280" t="3252" r="2521" b="25790"/>
          <a:stretch>
            <a:fillRect/>
          </a:stretch>
        </p:blipFill>
        <p:spPr bwMode="auto">
          <a:xfrm>
            <a:off x="0" y="0"/>
            <a:ext cx="920115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14288" y="4109076"/>
            <a:ext cx="9215438" cy="1114088"/>
          </a:xfrm>
          <a:prstGeom prst="rect">
            <a:avLst/>
          </a:prstGeom>
          <a:solidFill>
            <a:schemeClr val="bg1"/>
          </a:solidFill>
        </p:spPr>
        <p:txBody>
          <a:bodyPr>
            <a:spAutoFit/>
          </a:bodyPr>
          <a:lstStyle/>
          <a:p>
            <a:pPr marL="3514725">
              <a:defRPr/>
            </a:pPr>
            <a:endParaRPr lang="en-US" sz="788" dirty="0">
              <a:solidFill>
                <a:schemeClr val="tx1">
                  <a:lumMod val="50000"/>
                  <a:lumOff val="50000"/>
                </a:schemeClr>
              </a:solidFill>
            </a:endParaRPr>
          </a:p>
          <a:p>
            <a:pPr marL="3814763">
              <a:defRPr/>
            </a:pPr>
            <a:endParaRPr lang="en-US" sz="788" dirty="0">
              <a:solidFill>
                <a:schemeClr val="tx1">
                  <a:lumMod val="50000"/>
                  <a:lumOff val="50000"/>
                </a:schemeClr>
              </a:solidFill>
            </a:endParaRPr>
          </a:p>
          <a:p>
            <a:pPr marL="3814763">
              <a:defRPr/>
            </a:pPr>
            <a:endParaRPr lang="en-US" sz="788" dirty="0">
              <a:solidFill>
                <a:schemeClr val="tx1">
                  <a:lumMod val="50000"/>
                  <a:lumOff val="50000"/>
                </a:schemeClr>
              </a:solidFill>
            </a:endParaRPr>
          </a:p>
          <a:p>
            <a:pPr marL="3729038">
              <a:defRPr/>
            </a:pPr>
            <a:endParaRPr lang="en-US" sz="788" dirty="0">
              <a:solidFill>
                <a:schemeClr val="tx1">
                  <a:lumMod val="50000"/>
                  <a:lumOff val="50000"/>
                </a:schemeClr>
              </a:solidFill>
            </a:endParaRPr>
          </a:p>
          <a:p>
            <a:pPr marL="3043238">
              <a:defRPr/>
            </a:pPr>
            <a:r>
              <a:rPr lang="en-US" sz="900" dirty="0">
                <a:solidFill>
                  <a:schemeClr val="tx1">
                    <a:lumMod val="50000"/>
                    <a:lumOff val="50000"/>
                  </a:schemeClr>
                </a:solidFill>
              </a:rPr>
              <a:t>The CIBMTR</a:t>
            </a:r>
            <a:r>
              <a:rPr lang="en-US" sz="900" baseline="30000" dirty="0">
                <a:solidFill>
                  <a:schemeClr val="tx1">
                    <a:lumMod val="50000"/>
                    <a:lumOff val="50000"/>
                  </a:schemeClr>
                </a:solidFill>
              </a:rPr>
              <a:t>®</a:t>
            </a:r>
            <a:r>
              <a:rPr lang="en-US" sz="900" dirty="0">
                <a:solidFill>
                  <a:schemeClr val="tx1">
                    <a:lumMod val="50000"/>
                    <a:lumOff val="50000"/>
                  </a:schemeClr>
                </a:solidFill>
              </a:rPr>
              <a:t> (Center for International Blood and Marrow Transplant Research</a:t>
            </a:r>
            <a:r>
              <a:rPr lang="en-US" sz="900" baseline="30000" dirty="0">
                <a:solidFill>
                  <a:schemeClr val="tx1">
                    <a:lumMod val="50000"/>
                    <a:lumOff val="50000"/>
                  </a:schemeClr>
                </a:solidFill>
              </a:rPr>
              <a:t>®</a:t>
            </a:r>
            <a:r>
              <a:rPr lang="en-US" sz="900" dirty="0">
                <a:solidFill>
                  <a:schemeClr val="tx1">
                    <a:lumMod val="50000"/>
                    <a:lumOff val="50000"/>
                  </a:schemeClr>
                </a:solidFill>
              </a:rPr>
              <a:t>) is a research collaboration between the National Marrow Donor Program</a:t>
            </a:r>
            <a:r>
              <a:rPr lang="en-US" sz="900" baseline="30000" dirty="0">
                <a:solidFill>
                  <a:schemeClr val="tx1">
                    <a:lumMod val="50000"/>
                    <a:lumOff val="50000"/>
                  </a:schemeClr>
                </a:solidFill>
              </a:rPr>
              <a:t>®</a:t>
            </a:r>
            <a:r>
              <a:rPr lang="en-US" sz="900" dirty="0">
                <a:solidFill>
                  <a:schemeClr val="tx1">
                    <a:lumMod val="50000"/>
                    <a:lumOff val="50000"/>
                  </a:schemeClr>
                </a:solidFill>
              </a:rPr>
              <a:t> (NMDP)/Be The Match</a:t>
            </a:r>
            <a:r>
              <a:rPr lang="en-US" sz="900" baseline="30000" dirty="0">
                <a:solidFill>
                  <a:schemeClr val="tx1">
                    <a:lumMod val="50000"/>
                    <a:lumOff val="50000"/>
                  </a:schemeClr>
                </a:solidFill>
              </a:rPr>
              <a:t>®</a:t>
            </a:r>
            <a:r>
              <a:rPr lang="en-US" sz="900" dirty="0">
                <a:solidFill>
                  <a:schemeClr val="tx1">
                    <a:lumMod val="50000"/>
                    <a:lumOff val="50000"/>
                  </a:schemeClr>
                </a:solidFill>
              </a:rPr>
              <a:t> and the Medical College of Wisconsin (MCW).</a:t>
            </a:r>
          </a:p>
          <a:p>
            <a:pPr marL="3043238">
              <a:defRPr/>
            </a:pPr>
            <a:endParaRPr lang="en-US" sz="900" dirty="0">
              <a:solidFill>
                <a:schemeClr val="tx1">
                  <a:lumMod val="50000"/>
                  <a:lumOff val="50000"/>
                </a:schemeClr>
              </a:solidFill>
            </a:endParaRPr>
          </a:p>
          <a:p>
            <a:pPr marL="3514725">
              <a:defRPr/>
            </a:pPr>
            <a:endParaRPr lang="en-US" sz="788" dirty="0">
              <a:solidFill>
                <a:schemeClr val="tx1">
                  <a:lumMod val="50000"/>
                  <a:lumOff val="50000"/>
                </a:schemeClr>
              </a:solidFill>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1" y="4371257"/>
            <a:ext cx="1983581" cy="51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1258465"/>
            <a:ext cx="7955280" cy="915246"/>
          </a:xfrm>
        </p:spPr>
        <p:txBody>
          <a:bodyPr anchor="t">
            <a:normAutofit/>
          </a:bodyPr>
          <a:lstStyle>
            <a:lvl1pPr algn="l">
              <a:defRPr sz="3000" b="0" cap="none" baseline="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609600" y="2173710"/>
            <a:ext cx="7955280" cy="743638"/>
          </a:xfrm>
        </p:spPr>
        <p:txBody>
          <a:bodyPr/>
          <a:lstStyle>
            <a:lvl1pPr marL="0" indent="0" algn="l">
              <a:buNone/>
              <a:defRPr>
                <a:solidFill>
                  <a:schemeClr val="bg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0502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972450"/>
            <a:ext cx="8686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14406"/>
            <a:ext cx="8229600" cy="858044"/>
          </a:xfrm>
        </p:spPr>
        <p:txBody>
          <a:bodyPr/>
          <a:lstStyle/>
          <a:p>
            <a:r>
              <a:rPr lang="en-US" dirty="0"/>
              <a:t>Click to edit Master title style</a:t>
            </a:r>
          </a:p>
        </p:txBody>
      </p:sp>
      <p:sp>
        <p:nvSpPr>
          <p:cNvPr id="3" name="Content Placeholder 2"/>
          <p:cNvSpPr>
            <a:spLocks noGrp="1"/>
          </p:cNvSpPr>
          <p:nvPr>
            <p:ph idx="1"/>
          </p:nvPr>
        </p:nvSpPr>
        <p:spPr>
          <a:xfrm>
            <a:off x="457200" y="1029653"/>
            <a:ext cx="8229600" cy="348937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sz="1500" baseline="0">
                <a:solidFill>
                  <a:srgbClr val="000000"/>
                </a:solidFill>
              </a:defRPr>
            </a:lvl1pPr>
          </a:lstStyle>
          <a:p>
            <a:pPr>
              <a:defRPr/>
            </a:pPr>
            <a:endParaRPr lang="en-US"/>
          </a:p>
        </p:txBody>
      </p:sp>
      <p:sp>
        <p:nvSpPr>
          <p:cNvPr id="6" name="Slide Number Placeholder 5"/>
          <p:cNvSpPr>
            <a:spLocks noGrp="1"/>
          </p:cNvSpPr>
          <p:nvPr>
            <p:ph type="sldNum" sz="quarter" idx="11"/>
          </p:nvPr>
        </p:nvSpPr>
        <p:spPr/>
        <p:txBody>
          <a:bodyPr/>
          <a:lstStyle>
            <a:lvl1pPr>
              <a:defRPr baseline="0">
                <a:solidFill>
                  <a:srgbClr val="000000"/>
                </a:solidFill>
              </a:defRPr>
            </a:lvl1pPr>
          </a:lstStyle>
          <a:p>
            <a:pPr>
              <a:defRPr/>
            </a:pPr>
            <a:fld id="{100A5761-1B3C-4150-A85D-55D21464807F}" type="slidenum">
              <a:rPr lang="en-US" altLang="en-US"/>
              <a:pPr>
                <a:defRPr/>
              </a:pPr>
              <a:t>‹#›</a:t>
            </a:fld>
            <a:endParaRPr lang="en-US" altLang="en-US" dirty="0"/>
          </a:p>
        </p:txBody>
      </p:sp>
    </p:spTree>
    <p:extLst>
      <p:ext uri="{BB962C8B-B14F-4D97-AF65-F5344CB8AC3E}">
        <p14:creationId xmlns:p14="http://schemas.microsoft.com/office/powerpoint/2010/main" val="4238777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57200" y="1029653"/>
            <a:ext cx="8229600" cy="34893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C1B6749-673E-4084-89BF-33E7B4670C92}" type="slidenum">
              <a:rPr lang="en-US" altLang="en-US"/>
              <a:pPr>
                <a:defRPr/>
              </a:pPr>
              <a:t>‹#›</a:t>
            </a:fld>
            <a:endParaRPr lang="en-US" altLang="en-US" dirty="0"/>
          </a:p>
        </p:txBody>
      </p:sp>
    </p:spTree>
    <p:extLst>
      <p:ext uri="{BB962C8B-B14F-4D97-AF65-F5344CB8AC3E}">
        <p14:creationId xmlns:p14="http://schemas.microsoft.com/office/powerpoint/2010/main" val="49599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972450"/>
            <a:ext cx="8686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57200" y="1029653"/>
            <a:ext cx="4038600" cy="34893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29653"/>
            <a:ext cx="4038600" cy="348937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457200" y="114406"/>
            <a:ext cx="8229600" cy="858044"/>
          </a:xfrm>
        </p:spPr>
        <p:txBody>
          <a:bodyPr/>
          <a:lstStyle/>
          <a:p>
            <a:r>
              <a:rPr lang="en-US" dirty="0"/>
              <a:t>Click to edit Master title style</a:t>
            </a:r>
          </a:p>
        </p:txBody>
      </p:sp>
      <p:sp>
        <p:nvSpPr>
          <p:cNvPr id="6" name="Footer Placeholder 5"/>
          <p:cNvSpPr>
            <a:spLocks noGrp="1"/>
          </p:cNvSpPr>
          <p:nvPr>
            <p:ph type="ftr" sz="quarter"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08ED0A92-EB8F-4DDB-8F16-D9CA43F8C2D8}" type="slidenum">
              <a:rPr lang="en-US" altLang="en-US"/>
              <a:pPr>
                <a:defRPr/>
              </a:pPr>
              <a:t>‹#›</a:t>
            </a:fld>
            <a:endParaRPr lang="en-US" altLang="en-US"/>
          </a:p>
        </p:txBody>
      </p:sp>
    </p:spTree>
    <p:extLst>
      <p:ext uri="{BB962C8B-B14F-4D97-AF65-F5344CB8AC3E}">
        <p14:creationId xmlns:p14="http://schemas.microsoft.com/office/powerpoint/2010/main" val="1542806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972450"/>
            <a:ext cx="8686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029653"/>
            <a:ext cx="4040188" cy="603014"/>
          </a:xfrm>
        </p:spPr>
        <p:txBody>
          <a:bodyPr anchor="b">
            <a:noAutofit/>
          </a:bodyPr>
          <a:lstStyle>
            <a:lvl1pPr marL="0" indent="0">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029653"/>
            <a:ext cx="4041775" cy="603014"/>
          </a:xfrm>
        </p:spPr>
        <p:txBody>
          <a:bodyPr anchor="b">
            <a:noAutofit/>
          </a:bodyPr>
          <a:lstStyle>
            <a:lvl1pPr marL="0" indent="0">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457200" y="114406"/>
            <a:ext cx="8229600" cy="858044"/>
          </a:xfrm>
        </p:spPr>
        <p:txBody>
          <a:bodyPr/>
          <a:lstStyle/>
          <a:p>
            <a:r>
              <a:rPr lang="en-US" dirty="0"/>
              <a:t>Click to edit Master title style</a:t>
            </a:r>
          </a:p>
        </p:txBody>
      </p:sp>
      <p:sp>
        <p:nvSpPr>
          <p:cNvPr id="8" name="Footer Placeholder 7"/>
          <p:cNvSpPr>
            <a:spLocks noGrp="1"/>
          </p:cNvSpPr>
          <p:nvPr>
            <p:ph type="ftr" sz="quarter" idx="10"/>
          </p:nvPr>
        </p:nvSpPr>
        <p:spPr/>
        <p:txBody>
          <a:bodyPr/>
          <a:lstStyle>
            <a:lvl1pPr>
              <a:defRPr/>
            </a:lvl1pPr>
          </a:lstStyle>
          <a:p>
            <a:pPr>
              <a:defRPr/>
            </a:pPr>
            <a:endParaRPr lang="en-US"/>
          </a:p>
        </p:txBody>
      </p:sp>
      <p:sp>
        <p:nvSpPr>
          <p:cNvPr id="9" name="Slide Number Placeholder 8"/>
          <p:cNvSpPr>
            <a:spLocks noGrp="1"/>
          </p:cNvSpPr>
          <p:nvPr>
            <p:ph type="sldNum" sz="quarter" idx="11"/>
          </p:nvPr>
        </p:nvSpPr>
        <p:spPr/>
        <p:txBody>
          <a:bodyPr/>
          <a:lstStyle>
            <a:lvl1pPr>
              <a:defRPr/>
            </a:lvl1pPr>
          </a:lstStyle>
          <a:p>
            <a:pPr>
              <a:defRPr/>
            </a:pPr>
            <a:fld id="{E2499B6F-DC29-4E5F-9C37-C66D964CC423}" type="slidenum">
              <a:rPr lang="en-US" altLang="en-US"/>
              <a:pPr>
                <a:defRPr/>
              </a:pPr>
              <a:t>‹#›</a:t>
            </a:fld>
            <a:endParaRPr lang="en-US" altLang="en-US"/>
          </a:p>
        </p:txBody>
      </p:sp>
    </p:spTree>
    <p:extLst>
      <p:ext uri="{BB962C8B-B14F-4D97-AF65-F5344CB8AC3E}">
        <p14:creationId xmlns:p14="http://schemas.microsoft.com/office/powerpoint/2010/main" val="1327692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78A9-E4EC-4F43-A15D-9A77B5C2082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CF646BE-9E4B-A712-7FD8-D4222A45F1E4}"/>
              </a:ext>
            </a:extLst>
          </p:cNvPr>
          <p:cNvSpPr>
            <a:spLocks noGrp="1"/>
          </p:cNvSpPr>
          <p:nvPr>
            <p:ph type="ftr" sz="quarter" idx="10"/>
          </p:nvPr>
        </p:nvSpPr>
        <p:spPr/>
        <p:txBody>
          <a:bodyPr/>
          <a:lstStyle/>
          <a:p>
            <a:pPr>
              <a:defRPr/>
            </a:pPr>
            <a:endParaRPr lang="en-US"/>
          </a:p>
        </p:txBody>
      </p:sp>
      <p:sp>
        <p:nvSpPr>
          <p:cNvPr id="4" name="Slide Number Placeholder 3">
            <a:extLst>
              <a:ext uri="{FF2B5EF4-FFF2-40B4-BE49-F238E27FC236}">
                <a16:creationId xmlns:a16="http://schemas.microsoft.com/office/drawing/2014/main" id="{74925B98-2F12-17EF-AC9D-4C9F6B48056D}"/>
              </a:ext>
            </a:extLst>
          </p:cNvPr>
          <p:cNvSpPr>
            <a:spLocks noGrp="1"/>
          </p:cNvSpPr>
          <p:nvPr>
            <p:ph type="sldNum" sz="quarter" idx="11"/>
          </p:nvPr>
        </p:nvSpPr>
        <p:spPr/>
        <p:txBody>
          <a:bodyPr/>
          <a:lstStyle/>
          <a:p>
            <a:pPr>
              <a:defRPr/>
            </a:pPr>
            <a:fld id="{91A45E4F-9F34-4F04-B372-B3089D55FBAD}" type="slidenum">
              <a:rPr lang="en-US" altLang="en-US" smtClean="0"/>
              <a:pPr>
                <a:defRPr/>
              </a:pPr>
              <a:t>‹#›</a:t>
            </a:fld>
            <a:endParaRPr lang="en-US" altLang="en-US" dirty="0"/>
          </a:p>
        </p:txBody>
      </p:sp>
      <p:graphicFrame>
        <p:nvGraphicFramePr>
          <p:cNvPr id="5" name="Table 5">
            <a:extLst>
              <a:ext uri="{FF2B5EF4-FFF2-40B4-BE49-F238E27FC236}">
                <a16:creationId xmlns:a16="http://schemas.microsoft.com/office/drawing/2014/main" id="{F4711055-DF6E-B3D1-7332-FC81968B3EA8}"/>
              </a:ext>
            </a:extLst>
          </p:cNvPr>
          <p:cNvGraphicFramePr>
            <a:graphicFrameLocks noGrp="1"/>
          </p:cNvGraphicFramePr>
          <p:nvPr userDrawn="1">
            <p:extLst>
              <p:ext uri="{D42A27DB-BD31-4B8C-83A1-F6EECF244321}">
                <p14:modId xmlns:p14="http://schemas.microsoft.com/office/powerpoint/2010/main" val="261493416"/>
              </p:ext>
            </p:extLst>
          </p:nvPr>
        </p:nvGraphicFramePr>
        <p:xfrm>
          <a:off x="1524000" y="1029653"/>
          <a:ext cx="6096000" cy="2697690"/>
        </p:xfrm>
        <a:graphic>
          <a:graphicData uri="http://schemas.openxmlformats.org/drawingml/2006/table">
            <a:tbl>
              <a:tblPr firstRow="1" bandRow="1">
                <a:tableStyleId>{21E4AEA4-8DFA-4A89-87EB-49C32662AFE0}</a:tableStyleId>
              </a:tblPr>
              <a:tblGrid>
                <a:gridCol w="1219200">
                  <a:extLst>
                    <a:ext uri="{9D8B030D-6E8A-4147-A177-3AD203B41FA5}">
                      <a16:colId xmlns:a16="http://schemas.microsoft.com/office/drawing/2014/main" val="2753186102"/>
                    </a:ext>
                  </a:extLst>
                </a:gridCol>
                <a:gridCol w="1219200">
                  <a:extLst>
                    <a:ext uri="{9D8B030D-6E8A-4147-A177-3AD203B41FA5}">
                      <a16:colId xmlns:a16="http://schemas.microsoft.com/office/drawing/2014/main" val="466724078"/>
                    </a:ext>
                  </a:extLst>
                </a:gridCol>
                <a:gridCol w="1219200">
                  <a:extLst>
                    <a:ext uri="{9D8B030D-6E8A-4147-A177-3AD203B41FA5}">
                      <a16:colId xmlns:a16="http://schemas.microsoft.com/office/drawing/2014/main" val="1119159721"/>
                    </a:ext>
                  </a:extLst>
                </a:gridCol>
                <a:gridCol w="1219200">
                  <a:extLst>
                    <a:ext uri="{9D8B030D-6E8A-4147-A177-3AD203B41FA5}">
                      <a16:colId xmlns:a16="http://schemas.microsoft.com/office/drawing/2014/main" val="1739688600"/>
                    </a:ext>
                  </a:extLst>
                </a:gridCol>
                <a:gridCol w="1219200">
                  <a:extLst>
                    <a:ext uri="{9D8B030D-6E8A-4147-A177-3AD203B41FA5}">
                      <a16:colId xmlns:a16="http://schemas.microsoft.com/office/drawing/2014/main" val="2600774654"/>
                    </a:ext>
                  </a:extLst>
                </a:gridCol>
              </a:tblGrid>
              <a:tr h="295167">
                <a:tc>
                  <a:txBody>
                    <a:bodyPr/>
                    <a:lstStyle/>
                    <a:p>
                      <a:endParaRPr lang="en-US" sz="1000" dirty="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dirty="0"/>
                    </a:p>
                  </a:txBody>
                  <a:tcPr marL="68580" marR="68580" marT="34322" marB="34322"/>
                </a:tc>
                <a:extLst>
                  <a:ext uri="{0D108BD9-81ED-4DB2-BD59-A6C34878D82A}">
                    <a16:rowId xmlns:a16="http://schemas.microsoft.com/office/drawing/2014/main" val="2390713575"/>
                  </a:ext>
                </a:extLst>
              </a:tr>
              <a:tr h="343218">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dirty="0"/>
                    </a:p>
                  </a:txBody>
                  <a:tcPr marL="68580" marR="68580" marT="34322" marB="34322"/>
                </a:tc>
                <a:extLst>
                  <a:ext uri="{0D108BD9-81ED-4DB2-BD59-A6C34878D82A}">
                    <a16:rowId xmlns:a16="http://schemas.microsoft.com/office/drawing/2014/main" val="2355438408"/>
                  </a:ext>
                </a:extLst>
              </a:tr>
              <a:tr h="343218">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dirty="0"/>
                    </a:p>
                  </a:txBody>
                  <a:tcPr marL="68580" marR="68580" marT="34322" marB="34322"/>
                </a:tc>
                <a:extLst>
                  <a:ext uri="{0D108BD9-81ED-4DB2-BD59-A6C34878D82A}">
                    <a16:rowId xmlns:a16="http://schemas.microsoft.com/office/drawing/2014/main" val="2764460509"/>
                  </a:ext>
                </a:extLst>
              </a:tr>
              <a:tr h="343218">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dirty="0"/>
                    </a:p>
                  </a:txBody>
                  <a:tcPr marL="68580" marR="68580" marT="34322" marB="34322"/>
                </a:tc>
                <a:extLst>
                  <a:ext uri="{0D108BD9-81ED-4DB2-BD59-A6C34878D82A}">
                    <a16:rowId xmlns:a16="http://schemas.microsoft.com/office/drawing/2014/main" val="2551867069"/>
                  </a:ext>
                </a:extLst>
              </a:tr>
              <a:tr h="343218">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dirty="0"/>
                    </a:p>
                  </a:txBody>
                  <a:tcPr marL="68580" marR="68580" marT="34322" marB="34322"/>
                </a:tc>
                <a:extLst>
                  <a:ext uri="{0D108BD9-81ED-4DB2-BD59-A6C34878D82A}">
                    <a16:rowId xmlns:a16="http://schemas.microsoft.com/office/drawing/2014/main" val="2759134150"/>
                  </a:ext>
                </a:extLst>
              </a:tr>
              <a:tr h="343218">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dirty="0"/>
                    </a:p>
                  </a:txBody>
                  <a:tcPr marL="68580" marR="68580" marT="34322" marB="34322"/>
                </a:tc>
                <a:extLst>
                  <a:ext uri="{0D108BD9-81ED-4DB2-BD59-A6C34878D82A}">
                    <a16:rowId xmlns:a16="http://schemas.microsoft.com/office/drawing/2014/main" val="967015980"/>
                  </a:ext>
                </a:extLst>
              </a:tr>
              <a:tr h="343218">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dirty="0"/>
                    </a:p>
                  </a:txBody>
                  <a:tcPr marL="68580" marR="68580" marT="34322" marB="34322"/>
                </a:tc>
                <a:extLst>
                  <a:ext uri="{0D108BD9-81ED-4DB2-BD59-A6C34878D82A}">
                    <a16:rowId xmlns:a16="http://schemas.microsoft.com/office/drawing/2014/main" val="4224031677"/>
                  </a:ext>
                </a:extLst>
              </a:tr>
              <a:tr h="343218">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a:p>
                  </a:txBody>
                  <a:tcPr marL="68580" marR="68580" marT="34322" marB="34322"/>
                </a:tc>
                <a:tc>
                  <a:txBody>
                    <a:bodyPr/>
                    <a:lstStyle/>
                    <a:p>
                      <a:endParaRPr lang="en-US" sz="1000" dirty="0"/>
                    </a:p>
                  </a:txBody>
                  <a:tcPr marL="68580" marR="68580" marT="34322" marB="34322"/>
                </a:tc>
                <a:extLst>
                  <a:ext uri="{0D108BD9-81ED-4DB2-BD59-A6C34878D82A}">
                    <a16:rowId xmlns:a16="http://schemas.microsoft.com/office/drawing/2014/main" val="2067764305"/>
                  </a:ext>
                </a:extLst>
              </a:tr>
            </a:tbl>
          </a:graphicData>
        </a:graphic>
      </p:graphicFrame>
    </p:spTree>
    <p:extLst>
      <p:ext uri="{BB962C8B-B14F-4D97-AF65-F5344CB8AC3E}">
        <p14:creationId xmlns:p14="http://schemas.microsoft.com/office/powerpoint/2010/main" val="1270257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972450"/>
            <a:ext cx="86868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742907F8-43D1-4656-BB09-1480E8860D59}" type="slidenum">
              <a:rPr lang="en-US" altLang="en-US"/>
              <a:pPr>
                <a:defRPr/>
              </a:pPr>
              <a:t>‹#›</a:t>
            </a:fld>
            <a:endParaRPr lang="en-US" altLang="en-US"/>
          </a:p>
        </p:txBody>
      </p:sp>
    </p:spTree>
    <p:extLst>
      <p:ext uri="{BB962C8B-B14F-4D97-AF65-F5344CB8AC3E}">
        <p14:creationId xmlns:p14="http://schemas.microsoft.com/office/powerpoint/2010/main" val="4111411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BBD5F355-974D-4379-B514-DD459BD11BD1}" type="slidenum">
              <a:rPr lang="en-US" altLang="en-US"/>
              <a:pPr>
                <a:defRPr/>
              </a:pPr>
              <a:t>‹#›</a:t>
            </a:fld>
            <a:endParaRPr lang="en-US" altLang="en-US" dirty="0"/>
          </a:p>
        </p:txBody>
      </p:sp>
    </p:spTree>
    <p:extLst>
      <p:ext uri="{BB962C8B-B14F-4D97-AF65-F5344CB8AC3E}">
        <p14:creationId xmlns:p14="http://schemas.microsoft.com/office/powerpoint/2010/main" val="1350300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78"/>
            <a:ext cx="5111750"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7323"/>
            <a:ext cx="3008313"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52BFA9E-6852-4447-B74C-6212F9388E3E}" type="slidenum">
              <a:rPr lang="en-US" altLang="en-US"/>
              <a:pPr>
                <a:defRPr/>
              </a:pPr>
              <a:t>‹#›</a:t>
            </a:fld>
            <a:endParaRPr lang="en-US" altLang="en-US" dirty="0"/>
          </a:p>
        </p:txBody>
      </p:sp>
    </p:spTree>
    <p:extLst>
      <p:ext uri="{BB962C8B-B14F-4D97-AF65-F5344CB8AC3E}">
        <p14:creationId xmlns:p14="http://schemas.microsoft.com/office/powerpoint/2010/main" val="1008456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75DDE7A-8910-45FB-A945-E4202BC4F6BA}" type="slidenum">
              <a:rPr lang="en-US" altLang="en-US"/>
              <a:pPr>
                <a:defRPr/>
              </a:pPr>
              <a:t>‹#›</a:t>
            </a:fld>
            <a:endParaRPr lang="en-US" altLang="en-US" dirty="0"/>
          </a:p>
        </p:txBody>
      </p:sp>
    </p:spTree>
    <p:extLst>
      <p:ext uri="{BB962C8B-B14F-4D97-AF65-F5344CB8AC3E}">
        <p14:creationId xmlns:p14="http://schemas.microsoft.com/office/powerpoint/2010/main" val="23596415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A5397-F6F2-F93A-7ED3-AA85AAE9E071}"/>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9DF4663-5DC6-402A-E985-E2FD755E7323}"/>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200B2C4-3C5C-879B-57AF-85E0FBE1063C}"/>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5" name="Footer Placeholder 4">
            <a:extLst>
              <a:ext uri="{FF2B5EF4-FFF2-40B4-BE49-F238E27FC236}">
                <a16:creationId xmlns:a16="http://schemas.microsoft.com/office/drawing/2014/main" id="{3DCBBF19-6141-676D-F39B-030D7F714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2B883-A23A-4E1D-53D9-A63CFA194C82}"/>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171771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681D-5682-8D2E-895B-394B1EAF3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C0FC0A-EAB4-CF2F-AF91-8281595E5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B5A77-F185-ADB2-50A6-F4AF6E97B296}"/>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5" name="Footer Placeholder 4">
            <a:extLst>
              <a:ext uri="{FF2B5EF4-FFF2-40B4-BE49-F238E27FC236}">
                <a16:creationId xmlns:a16="http://schemas.microsoft.com/office/drawing/2014/main" id="{89EB5D59-A66A-02DE-B37F-3F8759338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E929D-9686-894C-3212-D20463D24C7D}"/>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4229837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6F07-3EFF-CC8F-E170-A029C6FAC702}"/>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35548C2-2E5A-5746-066B-F58BC03BCD97}"/>
              </a:ext>
            </a:extLst>
          </p:cNvPr>
          <p:cNvSpPr>
            <a:spLocks noGrp="1"/>
          </p:cNvSpPr>
          <p:nvPr>
            <p:ph type="body" idx="1"/>
          </p:nvPr>
        </p:nvSpPr>
        <p:spPr>
          <a:xfrm>
            <a:off x="623888" y="3445285"/>
            <a:ext cx="7886700" cy="1126182"/>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DE17E-776C-224B-141D-1F5B18512B6C}"/>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5" name="Footer Placeholder 4">
            <a:extLst>
              <a:ext uri="{FF2B5EF4-FFF2-40B4-BE49-F238E27FC236}">
                <a16:creationId xmlns:a16="http://schemas.microsoft.com/office/drawing/2014/main" id="{F3056EC5-A6AC-F7F9-46B7-51B014B22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E7A23-FA78-E44C-618A-C52D834C3471}"/>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432267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5EBF-0763-011A-F6F8-EEDE30AAD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85D15C-FB3E-16EE-8139-7305CE754038}"/>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A73327-C201-C864-6C9E-1ACD974F2F7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47F2CB-1307-6859-377C-87C65B6B4067}"/>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6" name="Footer Placeholder 5">
            <a:extLst>
              <a:ext uri="{FF2B5EF4-FFF2-40B4-BE49-F238E27FC236}">
                <a16:creationId xmlns:a16="http://schemas.microsoft.com/office/drawing/2014/main" id="{20374564-72EC-4014-F947-4F69CE8615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35202D-5A5E-3310-A3BB-160D35E3C751}"/>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984638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BD613-AE90-89A4-A4B1-048EEAA5FBE1}"/>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AFC198-B9EE-3FBB-6B03-43EA883DEB29}"/>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D1DA3C5-27A1-ED08-8350-64AA33F57292}"/>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7C1968-CBDE-E857-55AE-BAD30073238F}"/>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E30E2D-7FEB-3CCC-CCAF-7DE0BAD2E8B9}"/>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9563C4-9581-130D-9236-FDCEA2CB7E19}"/>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8" name="Footer Placeholder 7">
            <a:extLst>
              <a:ext uri="{FF2B5EF4-FFF2-40B4-BE49-F238E27FC236}">
                <a16:creationId xmlns:a16="http://schemas.microsoft.com/office/drawing/2014/main" id="{558336C9-2EB4-08DF-63EB-6D3FF8F35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0D37A-F145-B7CA-108B-522D63E0EED0}"/>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1442133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3B6F-5EF2-A2CE-8C5E-669A927A6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82C44F-DBD4-1142-84AD-E09CAE406A18}"/>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4" name="Footer Placeholder 3">
            <a:extLst>
              <a:ext uri="{FF2B5EF4-FFF2-40B4-BE49-F238E27FC236}">
                <a16:creationId xmlns:a16="http://schemas.microsoft.com/office/drawing/2014/main" id="{9ABDB92C-63AB-AB72-0408-66F35DF36C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551659-0543-385D-B588-31B39DF7800F}"/>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29483337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09A83-AEB0-CAE2-2C4A-9822EE6754CF}"/>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3" name="Footer Placeholder 2">
            <a:extLst>
              <a:ext uri="{FF2B5EF4-FFF2-40B4-BE49-F238E27FC236}">
                <a16:creationId xmlns:a16="http://schemas.microsoft.com/office/drawing/2014/main" id="{E7F564E8-FE25-012E-39E6-AD285FC1F1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9D02F0-8A9C-6F8A-9D52-956575930891}"/>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13224629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427D-94CC-8880-2F95-B452A97C8211}"/>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61F5107-E587-D042-3E94-FF0BF2677DB0}"/>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EA7D4-A19A-F290-5E3B-C5698268E9AB}"/>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DB3BB7-950A-F1A4-6F7B-00CC14C42896}"/>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6" name="Footer Placeholder 5">
            <a:extLst>
              <a:ext uri="{FF2B5EF4-FFF2-40B4-BE49-F238E27FC236}">
                <a16:creationId xmlns:a16="http://schemas.microsoft.com/office/drawing/2014/main" id="{D2A7E4DA-8C4B-3138-0D40-5631D3BF8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0C789-2385-5953-D81B-6B5D78BA7EC0}"/>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2407166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9FE0-0B04-1A04-75D3-941B73578A7F}"/>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92A0024-50C6-6240-E85C-5BD6C2EFFDCF}"/>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8D58284-B9CE-0422-C673-0DD35493D590}"/>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6803B0-9DEC-A51B-9CF1-C3C6714D61D6}"/>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6" name="Footer Placeholder 5">
            <a:extLst>
              <a:ext uri="{FF2B5EF4-FFF2-40B4-BE49-F238E27FC236}">
                <a16:creationId xmlns:a16="http://schemas.microsoft.com/office/drawing/2014/main" id="{91680DFA-4DF6-4787-C79F-D4FA21E97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776121-7267-907F-22CB-1A9BD854DA37}"/>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4126278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8D29-6649-ADED-AEDE-1D12B5F71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0E58F5-F412-FF9C-3BD6-994A4C6A05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22B92-7BB4-220C-328A-0CE2223EC286}"/>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5" name="Footer Placeholder 4">
            <a:extLst>
              <a:ext uri="{FF2B5EF4-FFF2-40B4-BE49-F238E27FC236}">
                <a16:creationId xmlns:a16="http://schemas.microsoft.com/office/drawing/2014/main" id="{83F2827B-8252-9E41-B667-1EEC0FD5F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96E98-8CE8-C500-C1D6-89393B5D7BEE}"/>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766602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ED3E2-4418-EFA2-1BAA-B733DB33A4E9}"/>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ED5257-80DD-530F-9958-6F33578ABFDA}"/>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25D7B-887E-D3F0-BA89-4D31CEC55046}"/>
              </a:ext>
            </a:extLst>
          </p:cNvPr>
          <p:cNvSpPr>
            <a:spLocks noGrp="1"/>
          </p:cNvSpPr>
          <p:nvPr>
            <p:ph type="dt" sz="half" idx="10"/>
          </p:nvPr>
        </p:nvSpPr>
        <p:spPr/>
        <p:txBody>
          <a:bodyPr/>
          <a:lstStyle/>
          <a:p>
            <a:fld id="{45563342-F7B5-F144-8668-A83FD05BD176}" type="datetimeFigureOut">
              <a:rPr lang="en-US" smtClean="0"/>
              <a:t>6/28/2024</a:t>
            </a:fld>
            <a:endParaRPr lang="en-US"/>
          </a:p>
        </p:txBody>
      </p:sp>
      <p:sp>
        <p:nvSpPr>
          <p:cNvPr id="5" name="Footer Placeholder 4">
            <a:extLst>
              <a:ext uri="{FF2B5EF4-FFF2-40B4-BE49-F238E27FC236}">
                <a16:creationId xmlns:a16="http://schemas.microsoft.com/office/drawing/2014/main" id="{5798600F-12CB-7925-4420-46B7C4050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B499-4760-D590-A17C-F701144FB464}"/>
              </a:ext>
            </a:extLst>
          </p:cNvPr>
          <p:cNvSpPr>
            <a:spLocks noGrp="1"/>
          </p:cNvSpPr>
          <p:nvPr>
            <p:ph type="sldNum" sz="quarter" idx="12"/>
          </p:nvPr>
        </p:nvSpPr>
        <p:spPr/>
        <p:txBody>
          <a:bodyPr/>
          <a:lstStyle/>
          <a:p>
            <a:fld id="{64600CF7-801E-F449-B6A9-FBDD9FFD4109}" type="slidenum">
              <a:rPr lang="en-US" smtClean="0"/>
              <a:t>‹#›</a:t>
            </a:fld>
            <a:endParaRPr lang="en-US"/>
          </a:p>
        </p:txBody>
      </p:sp>
    </p:spTree>
    <p:extLst>
      <p:ext uri="{BB962C8B-B14F-4D97-AF65-F5344CB8AC3E}">
        <p14:creationId xmlns:p14="http://schemas.microsoft.com/office/powerpoint/2010/main" val="1685335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7427068" y="0"/>
            <a:ext cx="1716932" cy="5148263"/>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281"/>
              </a:spcAft>
            </a:pPr>
            <a:endParaRPr lang="en-US" sz="197" dirty="0">
              <a:latin typeface="Johnson Text" pitchFamily="2" charset="77"/>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613" y="2"/>
            <a:ext cx="9144613" cy="2634909"/>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281"/>
                </a:spcAft>
              </a:pPr>
              <a:endParaRPr lang="en-US" sz="300" dirty="0">
                <a:latin typeface="Johnson Display" pitchFamily="2" charset="77"/>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281"/>
                </a:spcAft>
              </a:pPr>
              <a:endParaRPr lang="en-US" sz="225" dirty="0">
                <a:latin typeface="Johnson Display" pitchFamily="2" charset="77"/>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590550" y="594266"/>
            <a:ext cx="6723000" cy="1792358"/>
          </a:xfrm>
        </p:spPr>
        <p:txBody>
          <a:bodyPr anchor="b">
            <a:noAutofit/>
          </a:bodyPr>
          <a:lstStyle>
            <a:lvl1pPr algn="l">
              <a:defRPr sz="27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590549" y="2784361"/>
            <a:ext cx="6723000" cy="231047"/>
          </a:xfrm>
        </p:spPr>
        <p:txBody>
          <a:bodyPr>
            <a:noAutofit/>
          </a:bodyPr>
          <a:lstStyle>
            <a:lvl1pPr marL="0" indent="0" algn="l">
              <a:lnSpc>
                <a:spcPct val="100000"/>
              </a:lnSpc>
              <a:spcBef>
                <a:spcPts val="0"/>
              </a:spcBef>
              <a:spcAft>
                <a:spcPts val="0"/>
              </a:spcAft>
              <a:buNone/>
              <a:defRPr sz="1050">
                <a:solidFill>
                  <a:schemeClr val="bg1"/>
                </a:solidFill>
                <a:latin typeface="Johnson Tex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590550" y="3625235"/>
            <a:ext cx="6723000" cy="161733"/>
          </a:xfrm>
        </p:spPr>
        <p:txBody>
          <a:bodyPr anchor="t">
            <a:noAutofit/>
          </a:bodyPr>
          <a:lstStyle>
            <a:lvl1pPr marL="0" indent="0">
              <a:lnSpc>
                <a:spcPct val="100000"/>
              </a:lnSpc>
              <a:spcBef>
                <a:spcPts val="0"/>
              </a:spcBef>
              <a:buNone/>
              <a:defRPr sz="600" b="0">
                <a:solidFill>
                  <a:schemeClr val="bg1"/>
                </a:solidFill>
                <a:latin typeface="Johnson Text" pitchFamily="2" charset="77"/>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7546866" y="2799091"/>
            <a:ext cx="1479332" cy="629660"/>
          </a:xfrm>
          <a:prstGeom prst="rect">
            <a:avLst/>
          </a:prstGeom>
        </p:spPr>
        <p:txBody>
          <a:bodyPr wrap="square" lIns="0" tIns="0" rIns="0" bIns="0" anchor="b" anchorCtr="0">
            <a:spAutoFit/>
          </a:bodyPr>
          <a:lstStyle/>
          <a:p>
            <a:pPr algn="r" defTabSz="104859">
              <a:lnSpc>
                <a:spcPct val="100000"/>
              </a:lnSpc>
              <a:spcAft>
                <a:spcPts val="450"/>
              </a:spcAft>
            </a:pPr>
            <a:r>
              <a:rPr lang="en-GB" sz="525" spc="-8" baseline="0" noProof="0" dirty="0">
                <a:solidFill>
                  <a:schemeClr val="tx1"/>
                </a:solidFill>
                <a:latin typeface="Johnson Text" pitchFamily="2" charset="77"/>
              </a:rPr>
              <a:t>https://www.congresshub.com/Oncology/</a:t>
            </a:r>
            <a:br>
              <a:rPr lang="en-GB" sz="525" spc="-8" baseline="0" noProof="0" dirty="0">
                <a:solidFill>
                  <a:schemeClr val="tx1"/>
                </a:solidFill>
                <a:latin typeface="Johnson Text" pitchFamily="2" charset="77"/>
              </a:rPr>
            </a:br>
            <a:r>
              <a:rPr lang="en-GB" sz="525" spc="-8" baseline="0" noProof="0" dirty="0">
                <a:solidFill>
                  <a:schemeClr val="tx1"/>
                </a:solidFill>
                <a:latin typeface="Johnson Text" pitchFamily="2" charset="77"/>
              </a:rPr>
              <a:t>AM2024/Cilta-cel/Costa</a:t>
            </a:r>
          </a:p>
          <a:p>
            <a:pPr algn="r" defTabSz="104859">
              <a:lnSpc>
                <a:spcPct val="100000"/>
              </a:lnSpc>
              <a:spcAft>
                <a:spcPts val="450"/>
              </a:spcAft>
            </a:pPr>
            <a:r>
              <a:rPr lang="en-GB" sz="525" noProof="0" dirty="0">
                <a:solidFill>
                  <a:schemeClr val="tx1"/>
                </a:solidFill>
                <a:latin typeface="Johnson Text" pitchFamily="2" charset="77"/>
              </a:rPr>
              <a:t>Copies of this presentation obtained</a:t>
            </a:r>
            <a:br>
              <a:rPr lang="en-GB" sz="525" noProof="0" dirty="0">
                <a:solidFill>
                  <a:schemeClr val="tx1"/>
                </a:solidFill>
                <a:latin typeface="Johnson Text" pitchFamily="2" charset="77"/>
              </a:rPr>
            </a:br>
            <a:r>
              <a:rPr lang="en-GB" sz="525" noProof="0" dirty="0">
                <a:solidFill>
                  <a:schemeClr val="tx1"/>
                </a:solidFill>
                <a:latin typeface="Johnson Text" pitchFamily="2" charset="77"/>
              </a:rPr>
              <a:t>through Quick Response (QR) Codes are</a:t>
            </a:r>
            <a:br>
              <a:rPr lang="en-GB" sz="525" noProof="0" dirty="0">
                <a:solidFill>
                  <a:schemeClr val="tx1"/>
                </a:solidFill>
                <a:latin typeface="Johnson Text" pitchFamily="2" charset="77"/>
              </a:rPr>
            </a:br>
            <a:r>
              <a:rPr lang="en-GB" sz="525" noProof="0" dirty="0">
                <a:solidFill>
                  <a:schemeClr val="tx1"/>
                </a:solidFill>
                <a:latin typeface="Johnson Text" pitchFamily="2" charset="77"/>
              </a:rPr>
              <a:t>for personal use only and may not be</a:t>
            </a:r>
            <a:br>
              <a:rPr lang="en-GB" sz="525" noProof="0" dirty="0">
                <a:solidFill>
                  <a:schemeClr val="tx1"/>
                </a:solidFill>
                <a:latin typeface="Johnson Text" pitchFamily="2" charset="77"/>
              </a:rPr>
            </a:br>
            <a:r>
              <a:rPr lang="en-GB" sz="525" noProof="0" dirty="0">
                <a:solidFill>
                  <a:schemeClr val="tx1"/>
                </a:solidFill>
                <a:latin typeface="Johnson Text" pitchFamily="2" charset="77"/>
              </a:rPr>
              <a:t>reproduced without permission from</a:t>
            </a:r>
            <a:br>
              <a:rPr lang="en-GB" sz="525" noProof="0" dirty="0">
                <a:solidFill>
                  <a:schemeClr val="tx1"/>
                </a:solidFill>
                <a:latin typeface="Johnson Text" pitchFamily="2" charset="77"/>
              </a:rPr>
            </a:br>
            <a:r>
              <a:rPr lang="en-GB" sz="525" noProof="0" dirty="0">
                <a:solidFill>
                  <a:schemeClr val="tx1"/>
                </a:solidFill>
                <a:latin typeface="Johnson Text" pitchFamily="2" charset="77"/>
              </a:rPr>
              <a:t>ASCO® or the author of this presentation.</a:t>
            </a:r>
            <a:endParaRPr lang="en-US" sz="525" noProof="0" dirty="0">
              <a:solidFill>
                <a:schemeClr val="tx1"/>
              </a:solidFill>
              <a:latin typeface="Johnson Text" pitchFamily="2" charset="77"/>
            </a:endParaRP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590550" y="4794787"/>
            <a:ext cx="6723000" cy="353476"/>
          </a:xfrm>
        </p:spPr>
        <p:txBody>
          <a:bodyPr tIns="46800" bIns="46800"/>
          <a:lstStyle>
            <a:lvl1pPr>
              <a:lnSpc>
                <a:spcPct val="100000"/>
              </a:lnSpc>
              <a:spcAft>
                <a:spcPts val="0"/>
              </a:spcAft>
              <a:defRPr lang="en-GB" sz="900" kern="1200" dirty="0">
                <a:solidFill>
                  <a:schemeClr val="accent1"/>
                </a:solidFill>
                <a:latin typeface="Johnson Text" pitchFamily="2" charset="77"/>
                <a:ea typeface="+mn-ea"/>
                <a:cs typeface="+mn-cs"/>
              </a:defRPr>
            </a:lvl1pPr>
          </a:lstStyle>
          <a:p>
            <a:r>
              <a:rPr lang="en-GB" dirty="0"/>
              <a:t>Presented by [Initial Last Name]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7544870" y="3547157"/>
            <a:ext cx="1481328" cy="148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450" spc="-15" baseline="0" dirty="0">
                <a:solidFill>
                  <a:schemeClr val="bg1"/>
                </a:solidFill>
                <a:latin typeface="Johnson Text" pitchFamily="2" charset="77"/>
              </a:rPr>
              <a:t>Add QR </a:t>
            </a:r>
            <a:br>
              <a:rPr lang="en-GB" sz="450" spc="-15" baseline="0" dirty="0">
                <a:solidFill>
                  <a:schemeClr val="bg1"/>
                </a:solidFill>
                <a:latin typeface="Johnson Text" pitchFamily="2" charset="77"/>
              </a:rPr>
            </a:br>
            <a:r>
              <a:rPr lang="en-GB" sz="450" spc="-15" baseline="0" dirty="0">
                <a:solidFill>
                  <a:schemeClr val="bg1"/>
                </a:solidFill>
                <a:latin typeface="Johnson Text" pitchFamily="2" charset="77"/>
              </a:rPr>
              <a:t>code here on </a:t>
            </a:r>
            <a:br>
              <a:rPr lang="en-GB" sz="450" spc="-15" baseline="0" dirty="0">
                <a:solidFill>
                  <a:schemeClr val="bg1"/>
                </a:solidFill>
                <a:latin typeface="Johnson Text" pitchFamily="2" charset="77"/>
              </a:rPr>
            </a:br>
            <a:r>
              <a:rPr lang="en-GB" sz="450" spc="-15" baseline="0" dirty="0">
                <a:solidFill>
                  <a:schemeClr val="bg1"/>
                </a:solidFill>
                <a:latin typeface="Johnson Text" pitchFamily="2" charset="77"/>
              </a:rPr>
              <a:t>slide master</a:t>
            </a:r>
          </a:p>
        </p:txBody>
      </p:sp>
      <p:pic>
        <p:nvPicPr>
          <p:cNvPr id="5" name="Picture 4" descr="A qr code with a few squares&#10;&#10;Description automatically generated">
            <a:extLst>
              <a:ext uri="{FF2B5EF4-FFF2-40B4-BE49-F238E27FC236}">
                <a16:creationId xmlns:a16="http://schemas.microsoft.com/office/drawing/2014/main" id="{C545D608-5D65-E2ED-A720-570BE7001455}"/>
              </a:ext>
            </a:extLst>
          </p:cNvPr>
          <p:cNvPicPr>
            <a:picLocks noChangeAspect="1"/>
          </p:cNvPicPr>
          <p:nvPr userDrawn="1"/>
        </p:nvPicPr>
        <p:blipFill>
          <a:blip r:embed="rId2"/>
          <a:stretch>
            <a:fillRect/>
          </a:stretch>
        </p:blipFill>
        <p:spPr>
          <a:xfrm>
            <a:off x="7544869" y="3528447"/>
            <a:ext cx="1500020" cy="1501409"/>
          </a:xfrm>
          <a:prstGeom prst="rect">
            <a:avLst/>
          </a:prstGeom>
        </p:spPr>
      </p:pic>
    </p:spTree>
    <p:extLst>
      <p:ext uri="{BB962C8B-B14F-4D97-AF65-F5344CB8AC3E}">
        <p14:creationId xmlns:p14="http://schemas.microsoft.com/office/powerpoint/2010/main" val="2614489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590550" y="594266"/>
            <a:ext cx="6723000" cy="1792358"/>
          </a:xfrm>
        </p:spPr>
        <p:txBody>
          <a:bodyPr anchor="b">
            <a:noAutofit/>
          </a:bodyPr>
          <a:lstStyle>
            <a:lvl1pPr algn="l">
              <a:defRPr sz="27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590549" y="2784361"/>
            <a:ext cx="6723000" cy="231047"/>
          </a:xfrm>
        </p:spPr>
        <p:txBody>
          <a:bodyPr>
            <a:noAutofit/>
          </a:bodyPr>
          <a:lstStyle>
            <a:lvl1pPr marL="0" indent="0" algn="l">
              <a:lnSpc>
                <a:spcPct val="100000"/>
              </a:lnSpc>
              <a:spcBef>
                <a:spcPts val="0"/>
              </a:spcBef>
              <a:spcAft>
                <a:spcPts val="0"/>
              </a:spcAft>
              <a:buNone/>
              <a:defRPr sz="1050">
                <a:solidFill>
                  <a:schemeClr val="bg1"/>
                </a:solidFill>
                <a:latin typeface="Johnson Tex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590550" y="3625235"/>
            <a:ext cx="6723000" cy="161733"/>
          </a:xfrm>
        </p:spPr>
        <p:txBody>
          <a:bodyPr anchor="t">
            <a:noAutofit/>
          </a:bodyPr>
          <a:lstStyle>
            <a:lvl1pPr marL="0" indent="0">
              <a:lnSpc>
                <a:spcPct val="100000"/>
              </a:lnSpc>
              <a:spcBef>
                <a:spcPts val="0"/>
              </a:spcBef>
              <a:buNone/>
              <a:defRPr sz="600" b="0">
                <a:solidFill>
                  <a:schemeClr val="bg1"/>
                </a:solidFill>
                <a:latin typeface="Johnson Text" pitchFamily="2" charset="77"/>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590550" y="4794785"/>
            <a:ext cx="6723000" cy="353476"/>
          </a:xfrm>
        </p:spPr>
        <p:txBody>
          <a:bodyPr tIns="46800" bIns="46800"/>
          <a:lstStyle>
            <a:lvl1pPr>
              <a:lnSpc>
                <a:spcPct val="100000"/>
              </a:lnSpc>
              <a:spcAft>
                <a:spcPts val="0"/>
              </a:spcAft>
              <a:defRPr lang="en-GB" sz="900" kern="1200" dirty="0">
                <a:solidFill>
                  <a:schemeClr val="bg2"/>
                </a:solidFill>
                <a:latin typeface="Johnson Text" pitchFamily="2" charset="77"/>
                <a:ea typeface="+mn-ea"/>
                <a:cs typeface="+mn-cs"/>
              </a:defRPr>
            </a:lvl1pPr>
          </a:lstStyle>
          <a:p>
            <a:r>
              <a:rPr lang="en-GB" dirty="0"/>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7546866" y="2879883"/>
            <a:ext cx="1479332" cy="548868"/>
          </a:xfrm>
          <a:prstGeom prst="rect">
            <a:avLst/>
          </a:prstGeom>
        </p:spPr>
        <p:txBody>
          <a:bodyPr wrap="square" lIns="0" tIns="0" rIns="0" bIns="0" anchor="b" anchorCtr="0">
            <a:spAutoFit/>
          </a:bodyPr>
          <a:lstStyle/>
          <a:p>
            <a:pPr algn="r" defTabSz="104859">
              <a:lnSpc>
                <a:spcPct val="100000"/>
              </a:lnSpc>
              <a:spcAft>
                <a:spcPts val="450"/>
              </a:spcAft>
            </a:pPr>
            <a:r>
              <a:rPr lang="en-GB" sz="525" spc="-8" baseline="0" noProof="0" dirty="0">
                <a:solidFill>
                  <a:schemeClr val="bg1"/>
                </a:solidFill>
                <a:latin typeface="Johnson Text" pitchFamily="2" charset="77"/>
              </a:rPr>
              <a:t>https://www.congresshub.com/Oncology/</a:t>
            </a:r>
            <a:br>
              <a:rPr lang="en-GB" sz="525" spc="-8" baseline="0" noProof="0" dirty="0">
                <a:solidFill>
                  <a:schemeClr val="bg1"/>
                </a:solidFill>
                <a:latin typeface="Johnson Text" pitchFamily="2" charset="77"/>
              </a:rPr>
            </a:br>
            <a:r>
              <a:rPr lang="en-GB" sz="525" spc="-8" baseline="0" noProof="0" dirty="0">
                <a:solidFill>
                  <a:schemeClr val="bg1"/>
                </a:solidFill>
                <a:latin typeface="Johnson Text" pitchFamily="2" charset="77"/>
              </a:rPr>
              <a:t>CONGRESS2024/Product/Author Last Name</a:t>
            </a:r>
          </a:p>
          <a:p>
            <a:pPr algn="r" defTabSz="104859">
              <a:lnSpc>
                <a:spcPct val="100000"/>
              </a:lnSpc>
              <a:spcAft>
                <a:spcPts val="450"/>
              </a:spcAft>
            </a:pPr>
            <a:r>
              <a:rPr lang="en-US" sz="525" noProof="0" dirty="0">
                <a:solidFill>
                  <a:schemeClr val="bg1"/>
                </a:solidFill>
                <a:latin typeface="Johnson Text" pitchFamily="2" charset="77"/>
              </a:rPr>
              <a:t>The QR code is intended to provide scientific information for individual reference, and the information should not be altered or </a:t>
            </a:r>
            <a:br>
              <a:rPr lang="en-US" sz="525" noProof="0" dirty="0">
                <a:solidFill>
                  <a:schemeClr val="bg1"/>
                </a:solidFill>
                <a:latin typeface="Johnson Text" pitchFamily="2" charset="77"/>
              </a:rPr>
            </a:br>
            <a:r>
              <a:rPr lang="en-US" sz="525" noProof="0" dirty="0">
                <a:solidFill>
                  <a:schemeClr val="bg1"/>
                </a:solidFill>
                <a:latin typeface="Johnson Text" pitchFamily="2" charset="77"/>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7544870" y="3547157"/>
            <a:ext cx="1481328" cy="14827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50" spc="-15" baseline="0" noProof="0" dirty="0">
                <a:solidFill>
                  <a:schemeClr val="bg1"/>
                </a:solidFill>
                <a:latin typeface="Johnson Text" pitchFamily="2" charset="77"/>
              </a:rPr>
              <a:t>Add QR </a:t>
            </a:r>
            <a:br>
              <a:rPr lang="en-US" sz="450" spc="-15" baseline="0" noProof="0" dirty="0">
                <a:solidFill>
                  <a:schemeClr val="bg1"/>
                </a:solidFill>
                <a:latin typeface="Johnson Text" pitchFamily="2" charset="77"/>
              </a:rPr>
            </a:br>
            <a:r>
              <a:rPr lang="en-US" sz="450" spc="-15" baseline="0" noProof="0" dirty="0">
                <a:solidFill>
                  <a:schemeClr val="bg1"/>
                </a:solidFill>
                <a:latin typeface="Johnson Text" pitchFamily="2" charset="77"/>
              </a:rPr>
              <a:t>code here on </a:t>
            </a:r>
            <a:br>
              <a:rPr lang="en-US" sz="450" spc="-15" baseline="0" noProof="0" dirty="0">
                <a:solidFill>
                  <a:schemeClr val="bg1"/>
                </a:solidFill>
                <a:latin typeface="Johnson Text" pitchFamily="2" charset="77"/>
              </a:rPr>
            </a:br>
            <a:r>
              <a:rPr lang="en-US" sz="450" spc="-15" baseline="0" noProof="0" dirty="0">
                <a:solidFill>
                  <a:schemeClr val="bg1"/>
                </a:solidFill>
                <a:latin typeface="Johnson Text" pitchFamily="2" charset="77"/>
              </a:rPr>
              <a:t>slide master</a:t>
            </a:r>
          </a:p>
        </p:txBody>
      </p:sp>
    </p:spTree>
    <p:extLst>
      <p:ext uri="{BB962C8B-B14F-4D97-AF65-F5344CB8AC3E}">
        <p14:creationId xmlns:p14="http://schemas.microsoft.com/office/powerpoint/2010/main" val="3290447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266699" y="1198878"/>
            <a:ext cx="8613000" cy="3294888"/>
          </a:xfrm>
        </p:spPr>
        <p:txBody>
          <a:bodyPr>
            <a:noAutofit/>
          </a:bodyPr>
          <a:lstStyle>
            <a:lvl1pPr>
              <a:lnSpc>
                <a:spcPct val="100000"/>
              </a:lnSpc>
              <a:defRPr sz="1350" b="1">
                <a:solidFill>
                  <a:schemeClr val="bg1"/>
                </a:solidFill>
                <a:latin typeface="Johnson Text" panose="00000500000000000000" pitchFamily="2" charset="0"/>
              </a:defRPr>
            </a:lvl1pPr>
            <a:lvl2pPr marL="128588" indent="-128588">
              <a:lnSpc>
                <a:spcPct val="100000"/>
              </a:lnSpc>
              <a:defRPr sz="1350">
                <a:solidFill>
                  <a:schemeClr val="bg1"/>
                </a:solidFill>
                <a:latin typeface="Johnson Text" panose="00000500000000000000" pitchFamily="2" charset="0"/>
              </a:defRPr>
            </a:lvl2pPr>
            <a:lvl3pPr marL="255985" indent="-128588">
              <a:lnSpc>
                <a:spcPct val="100000"/>
              </a:lnSpc>
              <a:defRPr sz="1350">
                <a:solidFill>
                  <a:schemeClr val="bg1"/>
                </a:solidFill>
                <a:latin typeface="Johnson Text" panose="00000500000000000000" pitchFamily="2" charset="0"/>
              </a:defRPr>
            </a:lvl3pPr>
            <a:lvl4pPr marL="384572" indent="-128588">
              <a:lnSpc>
                <a:spcPct val="100000"/>
              </a:lnSpc>
              <a:buClr>
                <a:schemeClr val="accent1"/>
              </a:buClr>
              <a:buFont typeface="Wingdings" panose="05000000000000000000" pitchFamily="2" charset="2"/>
              <a:buChar char="§"/>
              <a:defRPr sz="1350">
                <a:solidFill>
                  <a:schemeClr val="bg1"/>
                </a:solidFill>
                <a:latin typeface="Johnson Text" panose="00000500000000000000" pitchFamily="2" charset="0"/>
              </a:defRPr>
            </a:lvl4pPr>
            <a:lvl5pPr>
              <a:defRPr sz="1350">
                <a:solidFill>
                  <a:schemeClr val="bg1"/>
                </a:solidFill>
                <a:latin typeface="Johnson Text" panose="00000500000000000000" pitchFamily="2" charset="0"/>
              </a:defRPr>
            </a:lvl5pPr>
          </a:lstStyle>
          <a:p>
            <a:pPr lvl="0"/>
            <a:r>
              <a:rPr lang="en-US" noProof="0"/>
              <a:t>Subhead if necessary</a:t>
            </a:r>
          </a:p>
          <a:p>
            <a:pPr marL="128588" lvl="1"/>
            <a:r>
              <a:rPr lang="en-US" noProof="0"/>
              <a:t>First bullet</a:t>
            </a:r>
          </a:p>
          <a:p>
            <a:pPr marL="255985" lvl="2"/>
            <a:r>
              <a:rPr lang="en-US" noProof="0"/>
              <a:t>Second bullet</a:t>
            </a:r>
          </a:p>
          <a:p>
            <a:pPr marL="384572" marR="0" lvl="3" indent="-114300" algn="l" defTabSz="685797" rtl="0" eaLnBrk="1" fontAlgn="auto" latinLnBrk="0" hangingPunct="1">
              <a:lnSpc>
                <a:spcPct val="100000"/>
              </a:lnSpc>
              <a:spcBef>
                <a:spcPts val="450"/>
              </a:spcBef>
              <a:spcAft>
                <a:spcPts val="0"/>
              </a:spcAft>
              <a:buClr>
                <a:schemeClr val="accent1"/>
              </a:buClr>
              <a:buSzPct val="80000"/>
              <a:buFont typeface="Wingdings" panose="05000000000000000000" pitchFamily="2" charset="2"/>
              <a:buChar char="§"/>
              <a:tabLst/>
              <a:defRPr/>
            </a:pPr>
            <a:r>
              <a:rPr lang="en-US" noProof="0"/>
              <a:t>Third bullet</a:t>
            </a:r>
          </a:p>
          <a:p>
            <a:pPr marL="539354" marR="0" lvl="4" indent="-134541" algn="l" defTabSz="685797" rtl="0" eaLnBrk="1" fontAlgn="auto" latinLnBrk="0" hangingPunct="1">
              <a:lnSpc>
                <a:spcPct val="100000"/>
              </a:lnSpc>
              <a:spcBef>
                <a:spcPts val="45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dirty="0"/>
          </a:p>
        </p:txBody>
      </p:sp>
      <p:pic>
        <p:nvPicPr>
          <p:cNvPr id="5" name="Picture 4" descr="A qr code with a few squares&#10;&#10;Description automatically generated">
            <a:extLst>
              <a:ext uri="{FF2B5EF4-FFF2-40B4-BE49-F238E27FC236}">
                <a16:creationId xmlns:a16="http://schemas.microsoft.com/office/drawing/2014/main" id="{A8554373-C0DC-3D3F-AC93-18ED2D2EA618}"/>
              </a:ext>
            </a:extLst>
          </p:cNvPr>
          <p:cNvPicPr>
            <a:picLocks noChangeAspect="1"/>
          </p:cNvPicPr>
          <p:nvPr userDrawn="1"/>
        </p:nvPicPr>
        <p:blipFill>
          <a:blip r:embed="rId2"/>
          <a:stretch>
            <a:fillRect/>
          </a:stretch>
        </p:blipFill>
        <p:spPr>
          <a:xfrm>
            <a:off x="8515678" y="4513687"/>
            <a:ext cx="516563" cy="517041"/>
          </a:xfrm>
          <a:prstGeom prst="rect">
            <a:avLst/>
          </a:prstGeom>
        </p:spPr>
      </p:pic>
    </p:spTree>
    <p:extLst>
      <p:ext uri="{BB962C8B-B14F-4D97-AF65-F5344CB8AC3E}">
        <p14:creationId xmlns:p14="http://schemas.microsoft.com/office/powerpoint/2010/main" val="132651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239793" y="0"/>
            <a:ext cx="6904207" cy="5148263"/>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281"/>
              </a:spcAft>
            </a:pPr>
            <a:endParaRPr lang="en-US" sz="197" noProof="0" dirty="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613" y="-3"/>
            <a:ext cx="9144613" cy="767724"/>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281"/>
                </a:spcAft>
              </a:pPr>
              <a:endParaRPr lang="en-US" sz="197" noProof="0" dirty="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281"/>
                </a:spcAft>
              </a:pPr>
              <a:endParaRPr lang="en-US" sz="150" noProof="0" dirty="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2524328" y="1261583"/>
            <a:ext cx="5897386" cy="1922307"/>
          </a:xfrm>
        </p:spPr>
        <p:txBody>
          <a:bodyPr anchor="b">
            <a:noAutofit/>
          </a:bodyPr>
          <a:lstStyle>
            <a:lvl1pPr>
              <a:defRPr sz="27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2524328" y="3445285"/>
            <a:ext cx="5897386" cy="1126182"/>
          </a:xfrm>
        </p:spPr>
        <p:txBody>
          <a:bodyPr>
            <a:noAutofit/>
          </a:bodyPr>
          <a:lstStyle>
            <a:lvl1pPr marL="0" indent="0">
              <a:spcBef>
                <a:spcPts val="0"/>
              </a:spcBef>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dirty="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8512978" y="4516020"/>
            <a:ext cx="514350" cy="514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50" spc="-15" baseline="0" noProof="0" dirty="0">
                <a:solidFill>
                  <a:schemeClr val="bg1"/>
                </a:solidFill>
                <a:latin typeface="Johnson Text" panose="00000500000000000000" pitchFamily="2" charset="0"/>
              </a:rPr>
              <a:t>Add QR </a:t>
            </a:r>
            <a:br>
              <a:rPr lang="en-US" sz="450" spc="-15" baseline="0" noProof="0" dirty="0">
                <a:solidFill>
                  <a:schemeClr val="bg1"/>
                </a:solidFill>
                <a:latin typeface="Johnson Text" panose="00000500000000000000" pitchFamily="2" charset="0"/>
              </a:rPr>
            </a:br>
            <a:r>
              <a:rPr lang="en-US" sz="450" spc="-15" baseline="0" noProof="0" dirty="0">
                <a:solidFill>
                  <a:schemeClr val="bg1"/>
                </a:solidFill>
                <a:latin typeface="Johnson Text" panose="00000500000000000000" pitchFamily="2" charset="0"/>
              </a:rPr>
              <a:t>code here on </a:t>
            </a:r>
            <a:br>
              <a:rPr lang="en-US" sz="450" spc="-15" baseline="0" noProof="0" dirty="0">
                <a:solidFill>
                  <a:schemeClr val="bg1"/>
                </a:solidFill>
                <a:latin typeface="Johnson Text" panose="00000500000000000000" pitchFamily="2" charset="0"/>
              </a:rPr>
            </a:br>
            <a:r>
              <a:rPr lang="en-US" sz="450" spc="-15" baseline="0" noProof="0" dirty="0">
                <a:solidFill>
                  <a:schemeClr val="bg1"/>
                </a:solidFill>
                <a:latin typeface="Johnson Text" panose="00000500000000000000" pitchFamily="2" charset="0"/>
              </a:rPr>
              <a:t>slide master</a:t>
            </a:r>
          </a:p>
          <a:p>
            <a:pPr algn="ctr"/>
            <a:r>
              <a:rPr lang="en-US" sz="450" spc="-15" baseline="0" noProof="0" dirty="0">
                <a:solidFill>
                  <a:schemeClr val="bg1"/>
                </a:solidFill>
                <a:latin typeface="Johnson Text" panose="00000500000000000000" pitchFamily="2" charset="0"/>
              </a:rPr>
              <a:t>0.75” x 0.75“</a:t>
            </a:r>
          </a:p>
        </p:txBody>
      </p:sp>
    </p:spTree>
    <p:extLst>
      <p:ext uri="{BB962C8B-B14F-4D97-AF65-F5344CB8AC3E}">
        <p14:creationId xmlns:p14="http://schemas.microsoft.com/office/powerpoint/2010/main" val="138443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dirty="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266698" y="1198877"/>
            <a:ext cx="4169348" cy="3294888"/>
          </a:xfrm>
        </p:spPr>
        <p:txBody>
          <a:bodyPr>
            <a:noAutofit/>
          </a:bodyPr>
          <a:lstStyle>
            <a:lvl1pPr>
              <a:lnSpc>
                <a:spcPct val="100000"/>
              </a:lnSpc>
              <a:defRPr sz="1350" b="1">
                <a:solidFill>
                  <a:schemeClr val="bg1"/>
                </a:solidFill>
                <a:latin typeface="Johnson Text" panose="00000500000000000000" pitchFamily="2" charset="0"/>
              </a:defRPr>
            </a:lvl1pPr>
            <a:lvl2pPr marL="128588" indent="-128588">
              <a:lnSpc>
                <a:spcPct val="100000"/>
              </a:lnSpc>
              <a:defRPr sz="1350">
                <a:solidFill>
                  <a:schemeClr val="bg1"/>
                </a:solidFill>
                <a:latin typeface="Johnson Text" panose="00000500000000000000" pitchFamily="2" charset="0"/>
              </a:defRPr>
            </a:lvl2pPr>
            <a:lvl3pPr marL="255985" indent="-128588">
              <a:lnSpc>
                <a:spcPct val="100000"/>
              </a:lnSpc>
              <a:defRPr sz="1350">
                <a:solidFill>
                  <a:schemeClr val="bg1"/>
                </a:solidFill>
                <a:latin typeface="Johnson Text" panose="00000500000000000000" pitchFamily="2" charset="0"/>
              </a:defRPr>
            </a:lvl3pPr>
            <a:lvl4pPr marL="384572" indent="-116586">
              <a:lnSpc>
                <a:spcPct val="100000"/>
              </a:lnSpc>
              <a:buClr>
                <a:schemeClr val="accent1"/>
              </a:buClr>
              <a:buFont typeface="Wingdings" panose="05000000000000000000" pitchFamily="2" charset="2"/>
              <a:buChar char="§"/>
              <a:defRPr sz="1350">
                <a:solidFill>
                  <a:schemeClr val="bg1"/>
                </a:solidFill>
                <a:latin typeface="Johnson Text" panose="00000500000000000000" pitchFamily="2" charset="0"/>
              </a:defRPr>
            </a:lvl4pPr>
            <a:lvl5pPr marL="539354" indent="-134541">
              <a:lnSpc>
                <a:spcPct val="100000"/>
              </a:lnSpc>
              <a:buClr>
                <a:schemeClr val="accent1"/>
              </a:buClr>
              <a:buSzPct val="80000"/>
              <a:buFont typeface="Johnson Text" panose="02070309020205020404" pitchFamily="49" charset="0"/>
              <a:buChar char="o"/>
              <a:defRPr sz="1350">
                <a:solidFill>
                  <a:schemeClr val="bg1"/>
                </a:solidFill>
                <a:latin typeface="Johnson Text" panose="00000500000000000000" pitchFamily="2" charset="0"/>
              </a:defRPr>
            </a:lvl5pPr>
          </a:lstStyle>
          <a:p>
            <a:pPr lvl="0"/>
            <a:r>
              <a:rPr lang="en-US" noProof="0"/>
              <a:t>Subhead if necessary</a:t>
            </a:r>
          </a:p>
          <a:p>
            <a:pPr marL="128588" lvl="1"/>
            <a:r>
              <a:rPr lang="en-US" noProof="0"/>
              <a:t>First bullet</a:t>
            </a:r>
          </a:p>
          <a:p>
            <a:pPr marL="255985" lvl="2"/>
            <a:r>
              <a:rPr lang="en-US" noProof="0"/>
              <a:t>Second bullet</a:t>
            </a:r>
          </a:p>
          <a:p>
            <a:pPr marL="384572" marR="0" lvl="3" indent="-114300" algn="l" defTabSz="685797" rtl="0" eaLnBrk="1" fontAlgn="auto" latinLnBrk="0" hangingPunct="1">
              <a:lnSpc>
                <a:spcPct val="100000"/>
              </a:lnSpc>
              <a:spcBef>
                <a:spcPts val="450"/>
              </a:spcBef>
              <a:spcAft>
                <a:spcPts val="0"/>
              </a:spcAft>
              <a:buClr>
                <a:schemeClr val="accent1"/>
              </a:buClr>
              <a:buSzPct val="80000"/>
              <a:buFont typeface="Wingdings" panose="05000000000000000000" pitchFamily="2" charset="2"/>
              <a:buChar char="§"/>
              <a:tabLst/>
              <a:defRPr/>
            </a:pPr>
            <a:r>
              <a:rPr lang="en-US" noProof="0"/>
              <a:t>Third bullet</a:t>
            </a:r>
          </a:p>
          <a:p>
            <a:pPr marL="539354" marR="0" lvl="4" indent="-134541" algn="l" defTabSz="685797" rtl="0" eaLnBrk="1" fontAlgn="auto" latinLnBrk="0" hangingPunct="1">
              <a:lnSpc>
                <a:spcPct val="100000"/>
              </a:lnSpc>
              <a:spcBef>
                <a:spcPts val="45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4718721" y="1198877"/>
            <a:ext cx="4158000" cy="3294888"/>
          </a:xfrm>
        </p:spPr>
        <p:txBody>
          <a:bodyPr>
            <a:noAutofit/>
          </a:bodyPr>
          <a:lstStyle>
            <a:lvl1pPr>
              <a:lnSpc>
                <a:spcPct val="100000"/>
              </a:lnSpc>
              <a:defRPr sz="1350" b="1">
                <a:solidFill>
                  <a:schemeClr val="bg1"/>
                </a:solidFill>
                <a:latin typeface="Johnson Text" panose="00000500000000000000" pitchFamily="2" charset="0"/>
              </a:defRPr>
            </a:lvl1pPr>
            <a:lvl2pPr marL="128588" indent="-128588">
              <a:lnSpc>
                <a:spcPct val="100000"/>
              </a:lnSpc>
              <a:defRPr sz="1350">
                <a:solidFill>
                  <a:schemeClr val="bg1"/>
                </a:solidFill>
                <a:latin typeface="Johnson Text" panose="00000500000000000000" pitchFamily="2" charset="0"/>
              </a:defRPr>
            </a:lvl2pPr>
            <a:lvl3pPr marL="255985" indent="-128588">
              <a:lnSpc>
                <a:spcPct val="100000"/>
              </a:lnSpc>
              <a:defRPr sz="1350">
                <a:solidFill>
                  <a:schemeClr val="bg1"/>
                </a:solidFill>
                <a:latin typeface="Johnson Text" panose="00000500000000000000" pitchFamily="2" charset="0"/>
              </a:defRPr>
            </a:lvl3pPr>
            <a:lvl4pPr marL="384572" indent="-116586">
              <a:lnSpc>
                <a:spcPct val="100000"/>
              </a:lnSpc>
              <a:buClr>
                <a:schemeClr val="accent1"/>
              </a:buClr>
              <a:buFont typeface="Wingdings" panose="05000000000000000000" pitchFamily="2" charset="2"/>
              <a:buChar char="§"/>
              <a:defRPr sz="1350">
                <a:solidFill>
                  <a:schemeClr val="bg1"/>
                </a:solidFill>
                <a:latin typeface="Johnson Text" panose="00000500000000000000" pitchFamily="2" charset="0"/>
              </a:defRPr>
            </a:lvl4pPr>
            <a:lvl5pPr marL="539354" indent="-134541">
              <a:lnSpc>
                <a:spcPct val="100000"/>
              </a:lnSpc>
              <a:buClr>
                <a:schemeClr val="bg2"/>
              </a:buClr>
              <a:buSzPct val="80000"/>
              <a:buFont typeface="Johnson Text" panose="02070309020205020404" pitchFamily="49" charset="0"/>
              <a:buChar char="o"/>
              <a:defRPr lang="en-US" sz="1350" kern="1200" dirty="0">
                <a:solidFill>
                  <a:schemeClr val="bg1"/>
                </a:solidFill>
                <a:latin typeface="Johnson Text" panose="00000500000000000000" pitchFamily="2" charset="0"/>
                <a:ea typeface="+mn-ea"/>
                <a:cs typeface="+mn-cs"/>
              </a:defRPr>
            </a:lvl5pPr>
          </a:lstStyle>
          <a:p>
            <a:pPr lvl="0"/>
            <a:r>
              <a:rPr lang="en-US" noProof="0"/>
              <a:t>Subhead if necessary</a:t>
            </a:r>
          </a:p>
          <a:p>
            <a:pPr marL="128588" lvl="1"/>
            <a:r>
              <a:rPr lang="en-US" noProof="0"/>
              <a:t>First bullet</a:t>
            </a:r>
          </a:p>
          <a:p>
            <a:pPr marL="255985" lvl="2"/>
            <a:r>
              <a:rPr lang="en-US" noProof="0"/>
              <a:t>Second bullet</a:t>
            </a:r>
          </a:p>
          <a:p>
            <a:pPr marL="384572" marR="0" lvl="3" indent="-114300" algn="l" defTabSz="685797" rtl="0" eaLnBrk="1" fontAlgn="auto" latinLnBrk="0" hangingPunct="1">
              <a:lnSpc>
                <a:spcPct val="100000"/>
              </a:lnSpc>
              <a:spcBef>
                <a:spcPts val="450"/>
              </a:spcBef>
              <a:spcAft>
                <a:spcPts val="0"/>
              </a:spcAft>
              <a:buClr>
                <a:schemeClr val="accent1"/>
              </a:buClr>
              <a:buSzPct val="80000"/>
              <a:buFont typeface="Wingdings" panose="05000000000000000000" pitchFamily="2" charset="2"/>
              <a:buChar char="§"/>
              <a:tabLst/>
              <a:defRPr/>
            </a:pPr>
            <a:r>
              <a:rPr lang="en-US" noProof="0"/>
              <a:t>Third bullet</a:t>
            </a:r>
          </a:p>
          <a:p>
            <a:pPr marL="539354" marR="0" lvl="4" indent="-134541" algn="l" defTabSz="685797" rtl="0" eaLnBrk="1" fontAlgn="auto" latinLnBrk="0" hangingPunct="1">
              <a:lnSpc>
                <a:spcPct val="100000"/>
              </a:lnSpc>
              <a:spcBef>
                <a:spcPts val="45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dirty="0"/>
          </a:p>
        </p:txBody>
      </p:sp>
    </p:spTree>
    <p:extLst>
      <p:ext uri="{BB962C8B-B14F-4D97-AF65-F5344CB8AC3E}">
        <p14:creationId xmlns:p14="http://schemas.microsoft.com/office/powerpoint/2010/main" val="1964202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265510" y="1083281"/>
            <a:ext cx="4170536" cy="618506"/>
          </a:xfrm>
        </p:spPr>
        <p:txBody>
          <a:bodyPr anchor="b">
            <a:noAutofit/>
          </a:bodyPr>
          <a:lstStyle>
            <a:lvl1pPr marL="0" indent="0">
              <a:lnSpc>
                <a:spcPct val="100000"/>
              </a:lnSpc>
              <a:spcBef>
                <a:spcPts val="0"/>
              </a:spcBef>
              <a:buNone/>
              <a:defRPr sz="1500" b="1" cap="none" spc="0" baseline="0">
                <a:solidFill>
                  <a:schemeClr val="bg1"/>
                </a:solidFill>
                <a:latin typeface="Johnson Text" panose="000005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4718721" y="1083281"/>
            <a:ext cx="4160978" cy="618506"/>
          </a:xfrm>
        </p:spPr>
        <p:txBody>
          <a:bodyPr anchor="b">
            <a:noAutofit/>
          </a:bodyPr>
          <a:lstStyle>
            <a:lvl1pPr marL="0" indent="0">
              <a:lnSpc>
                <a:spcPct val="100000"/>
              </a:lnSpc>
              <a:spcBef>
                <a:spcPts val="0"/>
              </a:spcBef>
              <a:buNone/>
              <a:defRPr sz="1500" b="1" cap="none" spc="0" baseline="0">
                <a:solidFill>
                  <a:schemeClr val="bg1"/>
                </a:solidFill>
                <a:latin typeface="Johnson Text" panose="000005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dirty="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267462" y="1811020"/>
            <a:ext cx="4158000" cy="2677097"/>
          </a:xfrm>
        </p:spPr>
        <p:txBody>
          <a:bodyPr>
            <a:noAutofit/>
          </a:bodyPr>
          <a:lstStyle>
            <a:lvl1pPr>
              <a:lnSpc>
                <a:spcPct val="100000"/>
              </a:lnSpc>
              <a:defRPr sz="1350" b="0">
                <a:solidFill>
                  <a:schemeClr val="bg1"/>
                </a:solidFill>
                <a:latin typeface="Johnson Text" panose="00000500000000000000" pitchFamily="2" charset="0"/>
              </a:defRPr>
            </a:lvl1pPr>
            <a:lvl2pPr marL="128588" indent="-128588" algn="l" defTabSz="685797" rtl="0" eaLnBrk="1" latinLnBrk="0" hangingPunct="1">
              <a:lnSpc>
                <a:spcPct val="100000"/>
              </a:lnSpc>
              <a:spcBef>
                <a:spcPts val="450"/>
              </a:spcBef>
              <a:buClr>
                <a:schemeClr val="tx1"/>
              </a:buClr>
              <a:defRPr lang="en-US" sz="1350" kern="1200" dirty="0">
                <a:solidFill>
                  <a:schemeClr val="bg1"/>
                </a:solidFill>
                <a:latin typeface="Johnson Text" panose="00000500000000000000" pitchFamily="2" charset="0"/>
                <a:ea typeface="+mn-ea"/>
                <a:cs typeface="+mn-cs"/>
              </a:defRPr>
            </a:lvl2pPr>
            <a:lvl3pPr marL="255985" indent="-128588" algn="l" defTabSz="685797" rtl="0" eaLnBrk="1" latinLnBrk="0" hangingPunct="1">
              <a:lnSpc>
                <a:spcPct val="100000"/>
              </a:lnSpc>
              <a:spcBef>
                <a:spcPts val="450"/>
              </a:spcBef>
              <a:buClr>
                <a:schemeClr val="bg2"/>
              </a:buClr>
              <a:defRPr lang="en-US" sz="1350" kern="1200" dirty="0">
                <a:solidFill>
                  <a:schemeClr val="bg1"/>
                </a:solidFill>
                <a:latin typeface="Johnson Text" panose="00000500000000000000" pitchFamily="2" charset="0"/>
                <a:ea typeface="+mn-ea"/>
                <a:cs typeface="+mn-cs"/>
              </a:defRPr>
            </a:lvl3pPr>
            <a:lvl4pPr marL="384572" indent="-128588" algn="l" defTabSz="685797" rtl="0" eaLnBrk="1" latinLnBrk="0" hangingPunct="1">
              <a:lnSpc>
                <a:spcPct val="100000"/>
              </a:lnSpc>
              <a:spcBef>
                <a:spcPts val="450"/>
              </a:spcBef>
              <a:buClr>
                <a:schemeClr val="accent1"/>
              </a:buClr>
              <a:buFont typeface="Wingdings" panose="05000000000000000000" pitchFamily="2" charset="2"/>
              <a:buChar char="§"/>
              <a:defRPr lang="en-US" sz="1350" kern="1200" dirty="0">
                <a:solidFill>
                  <a:schemeClr val="bg1"/>
                </a:solidFill>
                <a:latin typeface="Johnson Text" panose="00000500000000000000" pitchFamily="2" charset="0"/>
                <a:ea typeface="+mn-ea"/>
                <a:cs typeface="+mn-cs"/>
              </a:defRPr>
            </a:lvl4pPr>
            <a:lvl5pPr marL="539354" indent="-134541" algn="l" defTabSz="685797" rtl="0" eaLnBrk="1" latinLnBrk="0" hangingPunct="1">
              <a:lnSpc>
                <a:spcPct val="100000"/>
              </a:lnSpc>
              <a:spcBef>
                <a:spcPts val="450"/>
              </a:spcBef>
              <a:buClr>
                <a:schemeClr val="accent1"/>
              </a:buClr>
              <a:buFont typeface="Johnson Text" panose="02070309020205020404" pitchFamily="49" charset="0"/>
              <a:buChar char="o"/>
              <a:defRPr lang="en-US" sz="135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28588" lvl="1" indent="-128588" algn="l" defTabSz="685797" rtl="0" eaLnBrk="1" latinLnBrk="0" hangingPunct="1">
              <a:lnSpc>
                <a:spcPts val="1575"/>
              </a:lnSpc>
              <a:spcBef>
                <a:spcPts val="45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539354" lvl="4" indent="-134541" algn="l" defTabSz="685797" rtl="0" eaLnBrk="1" latinLnBrk="0" hangingPunct="1">
              <a:lnSpc>
                <a:spcPts val="1575"/>
              </a:lnSpc>
              <a:spcBef>
                <a:spcPts val="45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4718721" y="1811020"/>
            <a:ext cx="4158000" cy="2677097"/>
          </a:xfrm>
        </p:spPr>
        <p:txBody>
          <a:bodyPr>
            <a:noAutofit/>
          </a:bodyPr>
          <a:lstStyle>
            <a:lvl1pPr>
              <a:lnSpc>
                <a:spcPct val="100000"/>
              </a:lnSpc>
              <a:defRPr sz="1350" b="0">
                <a:solidFill>
                  <a:schemeClr val="bg1"/>
                </a:solidFill>
                <a:latin typeface="Johnson Text" panose="00000500000000000000" pitchFamily="2" charset="0"/>
              </a:defRPr>
            </a:lvl1pPr>
            <a:lvl2pPr marL="128588" indent="-128588">
              <a:lnSpc>
                <a:spcPct val="100000"/>
              </a:lnSpc>
              <a:defRPr sz="1350">
                <a:solidFill>
                  <a:schemeClr val="bg1"/>
                </a:solidFill>
                <a:latin typeface="Johnson Text" panose="00000500000000000000" pitchFamily="2" charset="0"/>
              </a:defRPr>
            </a:lvl2pPr>
            <a:lvl3pPr marL="255985" indent="-128588">
              <a:lnSpc>
                <a:spcPct val="100000"/>
              </a:lnSpc>
              <a:defRPr sz="1350">
                <a:solidFill>
                  <a:schemeClr val="bg1"/>
                </a:solidFill>
                <a:latin typeface="Johnson Text" panose="00000500000000000000" pitchFamily="2" charset="0"/>
              </a:defRPr>
            </a:lvl3pPr>
            <a:lvl4pPr marL="470297" indent="-214313">
              <a:lnSpc>
                <a:spcPct val="100000"/>
              </a:lnSpc>
              <a:buClr>
                <a:schemeClr val="accent1"/>
              </a:buClr>
              <a:buFont typeface="Arial" panose="020B0604020202020204" pitchFamily="34" charset="0"/>
              <a:buChar char="•"/>
              <a:defRPr lang="en-US" sz="1350" kern="1200" dirty="0">
                <a:solidFill>
                  <a:schemeClr val="bg1"/>
                </a:solidFill>
                <a:latin typeface="Johnson Text" panose="00000500000000000000" pitchFamily="2" charset="0"/>
                <a:ea typeface="+mn-ea"/>
                <a:cs typeface="+mn-cs"/>
              </a:defRPr>
            </a:lvl4pPr>
            <a:lvl5pPr marL="619125" indent="-214313">
              <a:lnSpc>
                <a:spcPct val="100000"/>
              </a:lnSpc>
              <a:buClr>
                <a:schemeClr val="accent5">
                  <a:lumMod val="60000"/>
                  <a:lumOff val="40000"/>
                </a:schemeClr>
              </a:buClr>
              <a:buFontTx/>
              <a:buChar char="–"/>
              <a:defRPr lang="en-US" sz="135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384572" lvl="3" indent="-128588" algn="l" defTabSz="685797" rtl="0" eaLnBrk="1" latinLnBrk="0" hangingPunct="1">
              <a:lnSpc>
                <a:spcPts val="1575"/>
              </a:lnSpc>
              <a:spcBef>
                <a:spcPts val="450"/>
              </a:spcBef>
              <a:buClr>
                <a:schemeClr val="accent1"/>
              </a:buClr>
              <a:buSzPct val="80000"/>
              <a:buFont typeface="Wingdings" panose="05000000000000000000" pitchFamily="2" charset="2"/>
              <a:buChar char="§"/>
            </a:pPr>
            <a:r>
              <a:rPr lang="en-US" noProof="0"/>
              <a:t>Third bullet</a:t>
            </a:r>
          </a:p>
          <a:p>
            <a:pPr marL="539354" lvl="4" indent="-134541" algn="l" defTabSz="685797" rtl="0" eaLnBrk="1" latinLnBrk="0" hangingPunct="1">
              <a:lnSpc>
                <a:spcPts val="1575"/>
              </a:lnSpc>
              <a:spcBef>
                <a:spcPts val="45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dirty="0"/>
          </a:p>
        </p:txBody>
      </p:sp>
    </p:spTree>
    <p:extLst>
      <p:ext uri="{BB962C8B-B14F-4D97-AF65-F5344CB8AC3E}">
        <p14:creationId xmlns:p14="http://schemas.microsoft.com/office/powerpoint/2010/main" val="803712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dirty="0"/>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dirty="0"/>
          </a:p>
        </p:txBody>
      </p:sp>
    </p:spTree>
    <p:extLst>
      <p:ext uri="{BB962C8B-B14F-4D97-AF65-F5344CB8AC3E}">
        <p14:creationId xmlns:p14="http://schemas.microsoft.com/office/powerpoint/2010/main" val="1191947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613" y="-4"/>
            <a:ext cx="9144613" cy="5148262"/>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281"/>
              </a:spcAft>
            </a:pPr>
            <a:endParaRPr lang="en-US" sz="197" noProof="0" dirty="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dirty="0"/>
          </a:p>
        </p:txBody>
      </p:sp>
      <p:sp>
        <p:nvSpPr>
          <p:cNvPr id="9" name="Rectangle 8">
            <a:extLst>
              <a:ext uri="{FF2B5EF4-FFF2-40B4-BE49-F238E27FC236}">
                <a16:creationId xmlns:a16="http://schemas.microsoft.com/office/drawing/2014/main" id="{A0F30C89-5B4A-472E-2E82-BF8E38D5951D}"/>
              </a:ext>
            </a:extLst>
          </p:cNvPr>
          <p:cNvSpPr/>
          <p:nvPr userDrawn="1"/>
        </p:nvSpPr>
        <p:spPr>
          <a:xfrm>
            <a:off x="8512978" y="4516020"/>
            <a:ext cx="514350" cy="514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50" spc="-15" baseline="0" noProof="0" dirty="0">
                <a:solidFill>
                  <a:sysClr val="windowText" lastClr="000000"/>
                </a:solidFill>
                <a:latin typeface="Johnson Text" pitchFamily="2" charset="77"/>
              </a:rPr>
              <a:t>Add QR </a:t>
            </a:r>
            <a:br>
              <a:rPr lang="en-US" sz="450" spc="-15" baseline="0" noProof="0" dirty="0">
                <a:solidFill>
                  <a:sysClr val="windowText" lastClr="000000"/>
                </a:solidFill>
                <a:latin typeface="Johnson Text" pitchFamily="2" charset="77"/>
              </a:rPr>
            </a:br>
            <a:r>
              <a:rPr lang="en-US" sz="450" spc="-15" baseline="0" noProof="0" dirty="0">
                <a:solidFill>
                  <a:sysClr val="windowText" lastClr="000000"/>
                </a:solidFill>
                <a:latin typeface="Johnson Text" pitchFamily="2" charset="77"/>
              </a:rPr>
              <a:t>code here on </a:t>
            </a:r>
            <a:br>
              <a:rPr lang="en-US" sz="450" spc="-15" baseline="0" noProof="0" dirty="0">
                <a:solidFill>
                  <a:sysClr val="windowText" lastClr="000000"/>
                </a:solidFill>
                <a:latin typeface="Johnson Text" pitchFamily="2" charset="77"/>
              </a:rPr>
            </a:br>
            <a:r>
              <a:rPr lang="en-US" sz="450" spc="-15" baseline="0" noProof="0" dirty="0">
                <a:solidFill>
                  <a:sysClr val="windowText" lastClr="000000"/>
                </a:solidFill>
                <a:latin typeface="Johnson Text" pitchFamily="2" charset="77"/>
              </a:rPr>
              <a:t>slide master</a:t>
            </a:r>
          </a:p>
          <a:p>
            <a:pPr algn="ctr"/>
            <a:r>
              <a:rPr lang="en-US" sz="450" spc="-15" baseline="0" noProof="0" dirty="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dirty="0"/>
          </a:p>
        </p:txBody>
      </p:sp>
    </p:spTree>
    <p:extLst>
      <p:ext uri="{BB962C8B-B14F-4D97-AF65-F5344CB8AC3E}">
        <p14:creationId xmlns:p14="http://schemas.microsoft.com/office/powerpoint/2010/main" val="23243859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Last slide">
    <p:bg>
      <p:bgRef idx="1001">
        <a:schemeClr val="bg2"/>
      </p:bgRef>
    </p:bg>
    <p:spTree>
      <p:nvGrpSpPr>
        <p:cNvPr id="1" name=""/>
        <p:cNvGrpSpPr/>
        <p:nvPr/>
      </p:nvGrpSpPr>
      <p:grpSpPr>
        <a:xfrm>
          <a:off x="0" y="0"/>
          <a:ext cx="0" cy="0"/>
          <a:chOff x="0" y="0"/>
          <a:chExt cx="0" cy="0"/>
        </a:xfrm>
      </p:grpSpPr>
      <p:sp>
        <p:nvSpPr>
          <p:cNvPr id="3" name="Freeform 15">
            <a:extLst>
              <a:ext uri="{FF2B5EF4-FFF2-40B4-BE49-F238E27FC236}">
                <a16:creationId xmlns:a16="http://schemas.microsoft.com/office/drawing/2014/main" id="{D8462073-2254-F1B7-D933-AAF2DD23F47D}"/>
              </a:ext>
            </a:extLst>
          </p:cNvPr>
          <p:cNvSpPr/>
          <p:nvPr userDrawn="1"/>
        </p:nvSpPr>
        <p:spPr>
          <a:xfrm>
            <a:off x="206212" y="203389"/>
            <a:ext cx="8731577" cy="4741487"/>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1"/>
          </a:solidFill>
          <a:ln w="76200" cap="flat">
            <a:solidFill>
              <a:schemeClr val="tx1"/>
            </a:solidFill>
            <a:prstDash val="solid"/>
            <a:miter/>
          </a:ln>
        </p:spPr>
        <p:txBody>
          <a:bodyPr rtlCol="0" anchor="ctr"/>
          <a:lstStyle/>
          <a:p>
            <a:pPr>
              <a:lnSpc>
                <a:spcPct val="95000"/>
              </a:lnSpc>
              <a:spcAft>
                <a:spcPts val="281"/>
              </a:spcAft>
            </a:pPr>
            <a:endParaRPr lang="en-US" sz="197" noProof="0" dirty="0">
              <a:latin typeface="+mn-lt"/>
            </a:endParaRPr>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2857500" y="858044"/>
            <a:ext cx="3429000" cy="343217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spc="-15" baseline="0" noProof="0" dirty="0">
                <a:solidFill>
                  <a:schemeClr val="bg1"/>
                </a:solidFill>
                <a:latin typeface="+mn-lt"/>
              </a:rPr>
              <a:t>Add QR </a:t>
            </a:r>
            <a:br>
              <a:rPr lang="en-US" sz="900" spc="-15" baseline="0" noProof="0" dirty="0">
                <a:solidFill>
                  <a:schemeClr val="bg1"/>
                </a:solidFill>
                <a:latin typeface="+mn-lt"/>
              </a:rPr>
            </a:br>
            <a:r>
              <a:rPr lang="en-US" sz="900" spc="-15" baseline="0" noProof="0" dirty="0">
                <a:solidFill>
                  <a:schemeClr val="bg1"/>
                </a:solidFill>
                <a:latin typeface="+mn-lt"/>
              </a:rPr>
              <a:t>code here on </a:t>
            </a:r>
            <a:br>
              <a:rPr lang="en-US" sz="900" spc="-15" baseline="0" noProof="0" dirty="0">
                <a:solidFill>
                  <a:schemeClr val="bg1"/>
                </a:solidFill>
                <a:latin typeface="+mn-lt"/>
              </a:rPr>
            </a:br>
            <a:r>
              <a:rPr lang="en-US" sz="900" spc="-15" baseline="0" noProof="0" dirty="0">
                <a:solidFill>
                  <a:schemeClr val="bg1"/>
                </a:solidFill>
                <a:latin typeface="+mn-lt"/>
              </a:rPr>
              <a:t>slide master</a:t>
            </a:r>
          </a:p>
        </p:txBody>
      </p:sp>
      <p:sp>
        <p:nvSpPr>
          <p:cNvPr id="7" name="Rectangle 6">
            <a:extLst>
              <a:ext uri="{FF2B5EF4-FFF2-40B4-BE49-F238E27FC236}">
                <a16:creationId xmlns:a16="http://schemas.microsoft.com/office/drawing/2014/main" id="{C021C271-0123-7D38-2DFB-B3133FB9FDA4}"/>
              </a:ext>
            </a:extLst>
          </p:cNvPr>
          <p:cNvSpPr/>
          <p:nvPr userDrawn="1"/>
        </p:nvSpPr>
        <p:spPr>
          <a:xfrm>
            <a:off x="387351" y="852359"/>
            <a:ext cx="2195830" cy="791242"/>
          </a:xfrm>
          <a:prstGeom prst="rect">
            <a:avLst/>
          </a:prstGeom>
        </p:spPr>
        <p:txBody>
          <a:bodyPr wrap="square" lIns="0" tIns="0" rIns="0" bIns="0" anchor="b" anchorCtr="0">
            <a:spAutoFit/>
          </a:bodyPr>
          <a:lstStyle/>
          <a:p>
            <a:pPr algn="r" defTabSz="104859">
              <a:lnSpc>
                <a:spcPct val="100000"/>
              </a:lnSpc>
              <a:spcAft>
                <a:spcPts val="450"/>
              </a:spcAft>
            </a:pPr>
            <a:r>
              <a:rPr lang="en-GB" sz="675" spc="-8" baseline="0" noProof="0" dirty="0">
                <a:solidFill>
                  <a:schemeClr val="bg1"/>
                </a:solidFill>
                <a:latin typeface="+mn-lt"/>
              </a:rPr>
              <a:t>https://www.congresshub.com/Oncology/</a:t>
            </a:r>
            <a:br>
              <a:rPr lang="en-GB" sz="675" spc="-8" baseline="0" noProof="0" dirty="0">
                <a:solidFill>
                  <a:schemeClr val="bg1"/>
                </a:solidFill>
                <a:latin typeface="+mn-lt"/>
              </a:rPr>
            </a:br>
            <a:r>
              <a:rPr lang="en-GB" sz="675" spc="-8" baseline="0" noProof="0" dirty="0">
                <a:solidFill>
                  <a:schemeClr val="bg1"/>
                </a:solidFill>
                <a:latin typeface="+mn-lt"/>
              </a:rPr>
              <a:t>AM2024/Cilta-cel/Costa</a:t>
            </a:r>
          </a:p>
          <a:p>
            <a:pPr algn="r" defTabSz="104859">
              <a:lnSpc>
                <a:spcPct val="100000"/>
              </a:lnSpc>
              <a:spcAft>
                <a:spcPts val="450"/>
              </a:spcAft>
            </a:pPr>
            <a:r>
              <a:rPr lang="en-GB" sz="675" spc="-8" baseline="0" noProof="0" dirty="0">
                <a:solidFill>
                  <a:schemeClr val="bg1"/>
                </a:solidFill>
                <a:latin typeface="+mn-lt"/>
              </a:rPr>
              <a:t>Copies of this presentation obtained</a:t>
            </a:r>
            <a:br>
              <a:rPr lang="en-GB" sz="675" spc="-8" baseline="0" noProof="0" dirty="0">
                <a:solidFill>
                  <a:schemeClr val="bg1"/>
                </a:solidFill>
                <a:latin typeface="+mn-lt"/>
              </a:rPr>
            </a:br>
            <a:r>
              <a:rPr lang="en-GB" sz="675" spc="-8" baseline="0" noProof="0" dirty="0">
                <a:solidFill>
                  <a:schemeClr val="bg1"/>
                </a:solidFill>
                <a:latin typeface="+mn-lt"/>
              </a:rPr>
              <a:t>through Quick Response (QR) Codes are</a:t>
            </a:r>
            <a:br>
              <a:rPr lang="en-GB" sz="675" spc="-8" baseline="0" noProof="0" dirty="0">
                <a:solidFill>
                  <a:schemeClr val="bg1"/>
                </a:solidFill>
                <a:latin typeface="+mn-lt"/>
              </a:rPr>
            </a:br>
            <a:r>
              <a:rPr lang="en-GB" sz="675" spc="-8" baseline="0" noProof="0" dirty="0">
                <a:solidFill>
                  <a:schemeClr val="bg1"/>
                </a:solidFill>
                <a:latin typeface="+mn-lt"/>
              </a:rPr>
              <a:t>for personal use only and may not be</a:t>
            </a:r>
            <a:br>
              <a:rPr lang="en-GB" sz="675" spc="-8" baseline="0" noProof="0" dirty="0">
                <a:solidFill>
                  <a:schemeClr val="bg1"/>
                </a:solidFill>
                <a:latin typeface="+mn-lt"/>
              </a:rPr>
            </a:br>
            <a:r>
              <a:rPr lang="en-GB" sz="675" spc="-8" baseline="0" noProof="0" dirty="0">
                <a:solidFill>
                  <a:schemeClr val="bg1"/>
                </a:solidFill>
                <a:latin typeface="+mn-lt"/>
              </a:rPr>
              <a:t>reproduced without permission from</a:t>
            </a:r>
            <a:br>
              <a:rPr lang="en-GB" sz="675" spc="-8" baseline="0" noProof="0" dirty="0">
                <a:solidFill>
                  <a:schemeClr val="bg1"/>
                </a:solidFill>
                <a:latin typeface="+mn-lt"/>
              </a:rPr>
            </a:br>
            <a:r>
              <a:rPr lang="en-GB" sz="675" spc="-8" baseline="0" noProof="0" dirty="0">
                <a:solidFill>
                  <a:schemeClr val="bg1"/>
                </a:solidFill>
                <a:latin typeface="+mn-lt"/>
              </a:rPr>
              <a:t>ASCO® or the author of this presentation.</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5010976"/>
            <a:ext cx="9144000" cy="137287"/>
          </a:xfrm>
          <a:prstGeom prst="rect">
            <a:avLst/>
          </a:prstGeom>
        </p:spPr>
        <p:txBody>
          <a:bodyPr vert="horz" lIns="0" tIns="34290" rIns="0" bIns="3429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Johnson Text"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Johnson Text"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600" dirty="0">
                <a:solidFill>
                  <a:schemeClr val="tx1"/>
                </a:solidFill>
                <a:latin typeface="+mn-lt"/>
              </a:rPr>
              <a:t>Presented by LJ Costa at the 2024 American Society of Clinical Oncology (ASCO) Annual Meeting; May 31–June 4, 2024; Chicago, IL, USA &amp; Virtual</a:t>
            </a:r>
          </a:p>
        </p:txBody>
      </p:sp>
      <p:pic>
        <p:nvPicPr>
          <p:cNvPr id="4" name="Picture 3" descr="A qr code with a few squares&#10;&#10;Description automatically generated">
            <a:extLst>
              <a:ext uri="{FF2B5EF4-FFF2-40B4-BE49-F238E27FC236}">
                <a16:creationId xmlns:a16="http://schemas.microsoft.com/office/drawing/2014/main" id="{8C92D289-DC50-B455-B1EC-E8E733711BD3}"/>
              </a:ext>
            </a:extLst>
          </p:cNvPr>
          <p:cNvPicPr>
            <a:picLocks noChangeAspect="1"/>
          </p:cNvPicPr>
          <p:nvPr userDrawn="1"/>
        </p:nvPicPr>
        <p:blipFill>
          <a:blip r:embed="rId2"/>
          <a:stretch>
            <a:fillRect/>
          </a:stretch>
        </p:blipFill>
        <p:spPr>
          <a:xfrm>
            <a:off x="2960371" y="961010"/>
            <a:ext cx="3274175" cy="3277207"/>
          </a:xfrm>
          <a:prstGeom prst="rect">
            <a:avLst/>
          </a:prstGeom>
        </p:spPr>
      </p:pic>
    </p:spTree>
    <p:extLst>
      <p:ext uri="{BB962C8B-B14F-4D97-AF65-F5344CB8AC3E}">
        <p14:creationId xmlns:p14="http://schemas.microsoft.com/office/powerpoint/2010/main" val="2250033477"/>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6777" indent="0" algn="ctr">
              <a:buNone/>
              <a:defRPr/>
            </a:lvl2pPr>
            <a:lvl3pPr marL="913554" indent="0" algn="ctr">
              <a:buNone/>
              <a:defRPr/>
            </a:lvl3pPr>
            <a:lvl4pPr marL="1370331" indent="0" algn="ctr">
              <a:buNone/>
              <a:defRPr/>
            </a:lvl4pPr>
            <a:lvl5pPr marL="1827108" indent="0" algn="ctr">
              <a:buNone/>
              <a:defRPr/>
            </a:lvl5pPr>
            <a:lvl6pPr marL="2283886" indent="0" algn="ctr">
              <a:buNone/>
              <a:defRPr/>
            </a:lvl6pPr>
            <a:lvl7pPr marL="2740663" indent="0" algn="ctr">
              <a:buNone/>
              <a:defRPr/>
            </a:lvl7pPr>
            <a:lvl8pPr marL="3197440" indent="0" algn="ctr">
              <a:buNone/>
              <a:defRPr/>
            </a:lvl8pPr>
            <a:lvl9pPr marL="3654217"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417838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4284939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1"/>
            <a:ext cx="3810000" cy="293624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1"/>
            <a:ext cx="3810000" cy="293624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1622141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4047020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868984"/>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1998"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2"/>
            <a:ext cx="5486400" cy="544973"/>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6"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
        <p:nvSpPr>
          <p:cNvPr id="5"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1683672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7" y="4628261"/>
            <a:ext cx="3903712" cy="417515"/>
          </a:xfrm>
          <a:prstGeom prst="rect">
            <a:avLst/>
          </a:prstGeom>
        </p:spPr>
        <p:txBody>
          <a:bodyPr vert="horz" lIns="91440" tIns="45720" rIns="91440" bIns="45720" rtlCol="0" anchor="ctr"/>
          <a:lstStyle>
            <a:lvl1pPr algn="ctr">
              <a:defRPr sz="1199">
                <a:solidFill>
                  <a:srgbClr val="800000"/>
                </a:solidFill>
              </a:defRPr>
            </a:lvl1pPr>
          </a:lstStyle>
          <a:p>
            <a:endParaRPr lang="en-US" dirty="0"/>
          </a:p>
        </p:txBody>
      </p:sp>
    </p:spTree>
    <p:extLst>
      <p:ext uri="{BB962C8B-B14F-4D97-AF65-F5344CB8AC3E}">
        <p14:creationId xmlns:p14="http://schemas.microsoft.com/office/powerpoint/2010/main" val="1217349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3"/>
            <a:ext cx="3903712" cy="417515"/>
          </a:xfrm>
          <a:prstGeom prst="rect">
            <a:avLst/>
          </a:prstGeom>
        </p:spPr>
        <p:txBody>
          <a:bodyPr/>
          <a:lstStyle/>
          <a:p>
            <a:endParaRPr lang="en-US" dirty="0"/>
          </a:p>
        </p:txBody>
      </p:sp>
    </p:spTree>
    <p:extLst>
      <p:ext uri="{BB962C8B-B14F-4D97-AF65-F5344CB8AC3E}">
        <p14:creationId xmlns:p14="http://schemas.microsoft.com/office/powerpoint/2010/main" val="3797921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E2F0-E6A0-40F6-AF49-B6FF8BA120E8}"/>
              </a:ext>
            </a:extLst>
          </p:cNvPr>
          <p:cNvSpPr>
            <a:spLocks noGrp="1"/>
          </p:cNvSpPr>
          <p:nvPr>
            <p:ph type="title"/>
          </p:nvPr>
        </p:nvSpPr>
        <p:spPr/>
        <p:txBody>
          <a:bodyPr/>
          <a:lstStyle>
            <a:lvl1pPr>
              <a:defRPr>
                <a:solidFill>
                  <a:schemeClr val="accent6"/>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D1525E3-2B32-469C-A42B-4F1EAA9DD61D}"/>
              </a:ext>
            </a:extLst>
          </p:cNvPr>
          <p:cNvSpPr>
            <a:spLocks noGrp="1"/>
          </p:cNvSpPr>
          <p:nvPr>
            <p:ph type="sldNum" sz="quarter" idx="12"/>
          </p:nvPr>
        </p:nvSpPr>
        <p:spPr/>
        <p:txBody>
          <a:bodyPr/>
          <a:lstStyle/>
          <a:p>
            <a:fld id="{5452760B-A517-4DFD-B68E-E1C087BC1002}" type="slidenum">
              <a:rPr lang="en-US" smtClean="0"/>
              <a:t>‹#›</a:t>
            </a:fld>
            <a:endParaRPr lang="en-US"/>
          </a:p>
        </p:txBody>
      </p:sp>
      <p:sp>
        <p:nvSpPr>
          <p:cNvPr id="5" name="Text Placeholder 4">
            <a:extLst>
              <a:ext uri="{FF2B5EF4-FFF2-40B4-BE49-F238E27FC236}">
                <a16:creationId xmlns:a16="http://schemas.microsoft.com/office/drawing/2014/main" id="{D2D94ED1-00DD-284B-965B-BBDE9CFB5936}"/>
              </a:ext>
            </a:extLst>
          </p:cNvPr>
          <p:cNvSpPr>
            <a:spLocks noGrp="1"/>
          </p:cNvSpPr>
          <p:nvPr>
            <p:ph type="body" sz="quarter" idx="13"/>
          </p:nvPr>
        </p:nvSpPr>
        <p:spPr>
          <a:xfrm>
            <a:off x="242888" y="1220091"/>
            <a:ext cx="8658225" cy="36740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66929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35" name="Picture 34" descr="A close up of an object&#10;&#10;Description automatically generated">
            <a:extLst>
              <a:ext uri="{FF2B5EF4-FFF2-40B4-BE49-F238E27FC236}">
                <a16:creationId xmlns:a16="http://schemas.microsoft.com/office/drawing/2014/main" id="{87D85C84-1E21-4EF0-B6B7-B1C5A425968D}"/>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9144001" cy="4882898"/>
          </a:xfrm>
          <a:prstGeom prst="rect">
            <a:avLst/>
          </a:prstGeom>
        </p:spPr>
      </p:pic>
      <p:sp>
        <p:nvSpPr>
          <p:cNvPr id="23" name="Rectangle 22">
            <a:extLst>
              <a:ext uri="{FF2B5EF4-FFF2-40B4-BE49-F238E27FC236}">
                <a16:creationId xmlns:a16="http://schemas.microsoft.com/office/drawing/2014/main" id="{CC0B2D55-82D7-4441-B7D4-2C2D2ED7F645}"/>
              </a:ext>
            </a:extLst>
          </p:cNvPr>
          <p:cNvSpPr/>
          <p:nvPr userDrawn="1"/>
        </p:nvSpPr>
        <p:spPr>
          <a:xfrm>
            <a:off x="0" y="4827645"/>
            <a:ext cx="9144000" cy="3206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5" name="Rectangle 24">
            <a:extLst>
              <a:ext uri="{FF2B5EF4-FFF2-40B4-BE49-F238E27FC236}">
                <a16:creationId xmlns:a16="http://schemas.microsoft.com/office/drawing/2014/main" id="{25B78BB6-C14F-482D-9E8F-45C1A69E04CC}"/>
              </a:ext>
            </a:extLst>
          </p:cNvPr>
          <p:cNvSpPr/>
          <p:nvPr userDrawn="1"/>
        </p:nvSpPr>
        <p:spPr>
          <a:xfrm flipV="1">
            <a:off x="0" y="4793325"/>
            <a:ext cx="9144000" cy="343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a:xfrm>
            <a:off x="269083" y="160750"/>
            <a:ext cx="8604647" cy="508613"/>
          </a:xfrm>
        </p:spPr>
        <p:txBody>
          <a:bodyPr>
            <a:normAutofit/>
          </a:bodyPr>
          <a:lstStyle>
            <a:lvl1pPr>
              <a:defRPr sz="1799"/>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47A29F-643C-4190-A838-D065557CF119}"/>
              </a:ext>
            </a:extLst>
          </p:cNvPr>
          <p:cNvSpPr>
            <a:spLocks noGrp="1"/>
          </p:cNvSpPr>
          <p:nvPr>
            <p:ph idx="1"/>
          </p:nvPr>
        </p:nvSpPr>
        <p:spPr>
          <a:xfrm>
            <a:off x="269083" y="810375"/>
            <a:ext cx="8604647" cy="3877881"/>
          </a:xfrm>
        </p:spPr>
        <p:txBody>
          <a:bodyPr/>
          <a:lstStyle>
            <a:lvl1pPr marL="0" indent="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160750"/>
            <a:ext cx="56436" cy="5086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7" name="Rectangle 16">
            <a:extLst>
              <a:ext uri="{FF2B5EF4-FFF2-40B4-BE49-F238E27FC236}">
                <a16:creationId xmlns:a16="http://schemas.microsoft.com/office/drawing/2014/main" id="{A7B64BC0-C64C-4A17-A6A8-C82F3C4E80DE}"/>
              </a:ext>
            </a:extLst>
          </p:cNvPr>
          <p:cNvSpPr/>
          <p:nvPr userDrawn="1"/>
        </p:nvSpPr>
        <p:spPr>
          <a:xfrm>
            <a:off x="8869516" y="4827645"/>
            <a:ext cx="274484" cy="320618"/>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 name="Slide Number Placeholder 5">
            <a:extLst>
              <a:ext uri="{FF2B5EF4-FFF2-40B4-BE49-F238E27FC236}">
                <a16:creationId xmlns:a16="http://schemas.microsoft.com/office/drawing/2014/main" id="{21AD83DC-F8CA-42C7-B21F-4866D6F8DAAD}"/>
              </a:ext>
            </a:extLst>
          </p:cNvPr>
          <p:cNvSpPr>
            <a:spLocks noGrp="1"/>
          </p:cNvSpPr>
          <p:nvPr>
            <p:ph type="sldNum" sz="quarter" idx="12"/>
          </p:nvPr>
        </p:nvSpPr>
        <p:spPr/>
        <p:txBody>
          <a:bodyPr/>
          <a:lstStyle/>
          <a:p>
            <a:fld id="{C7CDA862-96DC-4F2E-B8EE-450732EFABAA}" type="slidenum">
              <a:rPr lang="en-GB" smtClean="0"/>
              <a:t>‹#›</a:t>
            </a:fld>
            <a:endParaRPr lang="en-GB"/>
          </a:p>
        </p:txBody>
      </p:sp>
      <p:sp>
        <p:nvSpPr>
          <p:cNvPr id="4" name="TextBox 3">
            <a:extLst>
              <a:ext uri="{FF2B5EF4-FFF2-40B4-BE49-F238E27FC236}">
                <a16:creationId xmlns:a16="http://schemas.microsoft.com/office/drawing/2014/main" id="{ED292034-3885-4E97-9345-92BF090A2844}"/>
              </a:ext>
            </a:extLst>
          </p:cNvPr>
          <p:cNvSpPr txBox="1"/>
          <p:nvPr userDrawn="1"/>
        </p:nvSpPr>
        <p:spPr>
          <a:xfrm>
            <a:off x="6328648" y="4889760"/>
            <a:ext cx="2476813" cy="219163"/>
          </a:xfrm>
          <a:prstGeom prst="rect">
            <a:avLst/>
          </a:prstGeom>
          <a:noFill/>
        </p:spPr>
        <p:txBody>
          <a:bodyPr wrap="square" rIns="0" rtlCol="0">
            <a:spAutoFit/>
          </a:bodyPr>
          <a:lstStyle/>
          <a:p>
            <a:pPr algn="r">
              <a:buClr>
                <a:schemeClr val="accent3"/>
              </a:buClr>
            </a:pPr>
            <a:r>
              <a:rPr lang="en-GB" sz="824"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08382E0F-423E-495F-8566-40C481B632C1}"/>
              </a:ext>
            </a:extLst>
          </p:cNvPr>
          <p:cNvSpPr txBox="1"/>
          <p:nvPr userDrawn="1"/>
        </p:nvSpPr>
        <p:spPr>
          <a:xfrm>
            <a:off x="266700" y="4889760"/>
            <a:ext cx="3006042" cy="219163"/>
          </a:xfrm>
          <a:prstGeom prst="rect">
            <a:avLst/>
          </a:prstGeom>
          <a:noFill/>
        </p:spPr>
        <p:txBody>
          <a:bodyPr wrap="square" lIns="0" rIns="0" rtlCol="0">
            <a:spAutoFit/>
          </a:bodyPr>
          <a:lstStyle/>
          <a:p>
            <a:pPr algn="l">
              <a:buClr>
                <a:schemeClr val="accent3"/>
              </a:buClr>
            </a:pPr>
            <a:r>
              <a:rPr lang="en-US" sz="824" b="0">
                <a:solidFill>
                  <a:schemeClr val="bg1"/>
                </a:solidFill>
                <a:latin typeface="+mj-lt"/>
                <a:cs typeface="Calibri" panose="020F0502020204030204" pitchFamily="34" charset="0"/>
              </a:rPr>
              <a:t>WINSHIP CANCER INSTITUTE OF EMORY UNIVERSITY</a:t>
            </a:r>
            <a:endParaRPr lang="en-GB" sz="824"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67991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obj">
  <p:cSld name="10_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4099"/>
            <a:ext cx="7886700" cy="99509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099"/>
            </a:lvl1pPr>
            <a:lvl2pPr lvl="1">
              <a:spcBef>
                <a:spcPts val="0"/>
              </a:spcBef>
              <a:spcAft>
                <a:spcPts val="0"/>
              </a:spcAft>
              <a:buSzPts val="1100"/>
              <a:buNone/>
              <a:defRPr sz="1099"/>
            </a:lvl2pPr>
            <a:lvl3pPr lvl="2">
              <a:spcBef>
                <a:spcPts val="0"/>
              </a:spcBef>
              <a:spcAft>
                <a:spcPts val="0"/>
              </a:spcAft>
              <a:buSzPts val="1100"/>
              <a:buNone/>
              <a:defRPr sz="1099"/>
            </a:lvl3pPr>
            <a:lvl4pPr lvl="3">
              <a:spcBef>
                <a:spcPts val="0"/>
              </a:spcBef>
              <a:spcAft>
                <a:spcPts val="0"/>
              </a:spcAft>
              <a:buSzPts val="1100"/>
              <a:buNone/>
              <a:defRPr sz="1099"/>
            </a:lvl4pPr>
            <a:lvl5pPr lvl="4">
              <a:spcBef>
                <a:spcPts val="0"/>
              </a:spcBef>
              <a:spcAft>
                <a:spcPts val="0"/>
              </a:spcAft>
              <a:buSzPts val="1100"/>
              <a:buNone/>
              <a:defRPr sz="1099"/>
            </a:lvl5pPr>
            <a:lvl6pPr lvl="5">
              <a:spcBef>
                <a:spcPts val="0"/>
              </a:spcBef>
              <a:spcAft>
                <a:spcPts val="0"/>
              </a:spcAft>
              <a:buSzPts val="1100"/>
              <a:buNone/>
              <a:defRPr sz="1099"/>
            </a:lvl6pPr>
            <a:lvl7pPr lvl="6">
              <a:spcBef>
                <a:spcPts val="0"/>
              </a:spcBef>
              <a:spcAft>
                <a:spcPts val="0"/>
              </a:spcAft>
              <a:buSzPts val="1100"/>
              <a:buNone/>
              <a:defRPr sz="1099"/>
            </a:lvl7pPr>
            <a:lvl8pPr lvl="7">
              <a:spcBef>
                <a:spcPts val="0"/>
              </a:spcBef>
              <a:spcAft>
                <a:spcPts val="0"/>
              </a:spcAft>
              <a:buSzPts val="1100"/>
              <a:buNone/>
              <a:defRPr sz="1099"/>
            </a:lvl8pPr>
            <a:lvl9pPr lvl="8">
              <a:spcBef>
                <a:spcPts val="0"/>
              </a:spcBef>
              <a:spcAft>
                <a:spcPts val="0"/>
              </a:spcAft>
              <a:buSzPts val="1100"/>
              <a:buNone/>
              <a:defRPr sz="1099"/>
            </a:lvl9pPr>
          </a:lstStyle>
          <a:p>
            <a:endParaRPr/>
          </a:p>
        </p:txBody>
      </p:sp>
      <p:sp>
        <p:nvSpPr>
          <p:cNvPr id="52" name="Google Shape;52;p13"/>
          <p:cNvSpPr txBox="1">
            <a:spLocks noGrp="1"/>
          </p:cNvSpPr>
          <p:nvPr>
            <p:ph type="body" idx="1"/>
          </p:nvPr>
        </p:nvSpPr>
        <p:spPr>
          <a:xfrm>
            <a:off x="628650" y="1370487"/>
            <a:ext cx="7886700" cy="3266526"/>
          </a:xfrm>
          <a:prstGeom prst="rect">
            <a:avLst/>
          </a:prstGeom>
          <a:noFill/>
          <a:ln>
            <a:noFill/>
          </a:ln>
        </p:spPr>
        <p:txBody>
          <a:bodyPr spcFirstLastPara="1" wrap="square" lIns="68575" tIns="34275" rIns="68575" bIns="34275" anchor="t" anchorCtr="0">
            <a:noAutofit/>
          </a:bodyPr>
          <a:lstStyle>
            <a:lvl1pPr marL="456766" lvl="0" indent="-317198" algn="l">
              <a:lnSpc>
                <a:spcPct val="90000"/>
              </a:lnSpc>
              <a:spcBef>
                <a:spcPts val="800"/>
              </a:spcBef>
              <a:spcAft>
                <a:spcPts val="0"/>
              </a:spcAft>
              <a:buClr>
                <a:schemeClr val="dk1"/>
              </a:buClr>
              <a:buSzPts val="1400"/>
              <a:buChar char="●"/>
              <a:defRPr sz="1099"/>
            </a:lvl1pPr>
            <a:lvl2pPr marL="913532" lvl="1" indent="-317198" algn="l">
              <a:lnSpc>
                <a:spcPct val="90000"/>
              </a:lnSpc>
              <a:spcBef>
                <a:spcPts val="1598"/>
              </a:spcBef>
              <a:spcAft>
                <a:spcPts val="0"/>
              </a:spcAft>
              <a:buClr>
                <a:schemeClr val="dk1"/>
              </a:buClr>
              <a:buSzPts val="1400"/>
              <a:buChar char="○"/>
              <a:defRPr sz="1099"/>
            </a:lvl2pPr>
            <a:lvl3pPr marL="1370297" lvl="2" indent="-317198" algn="l">
              <a:lnSpc>
                <a:spcPct val="90000"/>
              </a:lnSpc>
              <a:spcBef>
                <a:spcPts val="1598"/>
              </a:spcBef>
              <a:spcAft>
                <a:spcPts val="0"/>
              </a:spcAft>
              <a:buClr>
                <a:schemeClr val="dk1"/>
              </a:buClr>
              <a:buSzPts val="1400"/>
              <a:buChar char="■"/>
              <a:defRPr sz="1099"/>
            </a:lvl3pPr>
            <a:lvl4pPr marL="1827062" lvl="3" indent="-317198" algn="l">
              <a:lnSpc>
                <a:spcPct val="90000"/>
              </a:lnSpc>
              <a:spcBef>
                <a:spcPts val="1598"/>
              </a:spcBef>
              <a:spcAft>
                <a:spcPts val="0"/>
              </a:spcAft>
              <a:buClr>
                <a:schemeClr val="dk1"/>
              </a:buClr>
              <a:buSzPts val="1400"/>
              <a:buChar char="●"/>
              <a:defRPr sz="1099"/>
            </a:lvl4pPr>
            <a:lvl5pPr marL="2283829" lvl="4" indent="-317198" algn="l">
              <a:lnSpc>
                <a:spcPct val="90000"/>
              </a:lnSpc>
              <a:spcBef>
                <a:spcPts val="1598"/>
              </a:spcBef>
              <a:spcAft>
                <a:spcPts val="0"/>
              </a:spcAft>
              <a:buClr>
                <a:schemeClr val="dk1"/>
              </a:buClr>
              <a:buSzPts val="1400"/>
              <a:buChar char="○"/>
              <a:defRPr sz="1099"/>
            </a:lvl5pPr>
            <a:lvl6pPr marL="2740595" lvl="5" indent="-317198" algn="l">
              <a:lnSpc>
                <a:spcPct val="90000"/>
              </a:lnSpc>
              <a:spcBef>
                <a:spcPts val="1598"/>
              </a:spcBef>
              <a:spcAft>
                <a:spcPts val="0"/>
              </a:spcAft>
              <a:buClr>
                <a:schemeClr val="dk1"/>
              </a:buClr>
              <a:buSzPts val="1400"/>
              <a:buChar char="■"/>
              <a:defRPr sz="1099"/>
            </a:lvl6pPr>
            <a:lvl7pPr marL="3197360" lvl="6" indent="-317198" algn="l">
              <a:lnSpc>
                <a:spcPct val="90000"/>
              </a:lnSpc>
              <a:spcBef>
                <a:spcPts val="1598"/>
              </a:spcBef>
              <a:spcAft>
                <a:spcPts val="0"/>
              </a:spcAft>
              <a:buClr>
                <a:schemeClr val="dk1"/>
              </a:buClr>
              <a:buSzPts val="1400"/>
              <a:buChar char="●"/>
              <a:defRPr sz="1099"/>
            </a:lvl7pPr>
            <a:lvl8pPr marL="3654126" lvl="7" indent="-317198" algn="l">
              <a:lnSpc>
                <a:spcPct val="90000"/>
              </a:lnSpc>
              <a:spcBef>
                <a:spcPts val="1598"/>
              </a:spcBef>
              <a:spcAft>
                <a:spcPts val="0"/>
              </a:spcAft>
              <a:buClr>
                <a:schemeClr val="dk1"/>
              </a:buClr>
              <a:buSzPts val="1400"/>
              <a:buChar char="○"/>
              <a:defRPr sz="1099"/>
            </a:lvl8pPr>
            <a:lvl9pPr marL="4110891" lvl="8" indent="-317198" algn="l">
              <a:lnSpc>
                <a:spcPct val="90000"/>
              </a:lnSpc>
              <a:spcBef>
                <a:spcPts val="1598"/>
              </a:spcBef>
              <a:spcAft>
                <a:spcPts val="1598"/>
              </a:spcAft>
              <a:buClr>
                <a:schemeClr val="dk1"/>
              </a:buClr>
              <a:buSzPts val="1400"/>
              <a:buChar char="■"/>
              <a:defRPr sz="1099"/>
            </a:lvl9pPr>
          </a:lstStyle>
          <a:p>
            <a:endParaRPr/>
          </a:p>
        </p:txBody>
      </p:sp>
      <p:sp>
        <p:nvSpPr>
          <p:cNvPr id="53" name="Google Shape;53;p13"/>
          <p:cNvSpPr txBox="1">
            <a:spLocks noGrp="1"/>
          </p:cNvSpPr>
          <p:nvPr>
            <p:ph type="dt" idx="10"/>
          </p:nvPr>
        </p:nvSpPr>
        <p:spPr>
          <a:xfrm>
            <a:off x="628650" y="4771679"/>
            <a:ext cx="2057400" cy="274097"/>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099"/>
            </a:lvl1pPr>
            <a:lvl2pPr lvl="1" algn="l">
              <a:spcBef>
                <a:spcPts val="0"/>
              </a:spcBef>
              <a:spcAft>
                <a:spcPts val="0"/>
              </a:spcAft>
              <a:buSzPts val="1100"/>
              <a:buNone/>
              <a:defRPr sz="1099"/>
            </a:lvl2pPr>
            <a:lvl3pPr lvl="2" algn="l">
              <a:spcBef>
                <a:spcPts val="0"/>
              </a:spcBef>
              <a:spcAft>
                <a:spcPts val="0"/>
              </a:spcAft>
              <a:buSzPts val="1100"/>
              <a:buNone/>
              <a:defRPr sz="1099"/>
            </a:lvl3pPr>
            <a:lvl4pPr lvl="3" algn="l">
              <a:spcBef>
                <a:spcPts val="0"/>
              </a:spcBef>
              <a:spcAft>
                <a:spcPts val="0"/>
              </a:spcAft>
              <a:buSzPts val="1100"/>
              <a:buNone/>
              <a:defRPr sz="1099"/>
            </a:lvl4pPr>
            <a:lvl5pPr lvl="4" algn="l">
              <a:spcBef>
                <a:spcPts val="0"/>
              </a:spcBef>
              <a:spcAft>
                <a:spcPts val="0"/>
              </a:spcAft>
              <a:buSzPts val="1100"/>
              <a:buNone/>
              <a:defRPr sz="1099"/>
            </a:lvl5pPr>
            <a:lvl6pPr lvl="5" algn="l">
              <a:spcBef>
                <a:spcPts val="0"/>
              </a:spcBef>
              <a:spcAft>
                <a:spcPts val="0"/>
              </a:spcAft>
              <a:buSzPts val="1100"/>
              <a:buNone/>
              <a:defRPr sz="1099"/>
            </a:lvl6pPr>
            <a:lvl7pPr lvl="6" algn="l">
              <a:spcBef>
                <a:spcPts val="0"/>
              </a:spcBef>
              <a:spcAft>
                <a:spcPts val="0"/>
              </a:spcAft>
              <a:buSzPts val="1100"/>
              <a:buNone/>
              <a:defRPr sz="1099"/>
            </a:lvl7pPr>
            <a:lvl8pPr lvl="7" algn="l">
              <a:spcBef>
                <a:spcPts val="0"/>
              </a:spcBef>
              <a:spcAft>
                <a:spcPts val="0"/>
              </a:spcAft>
              <a:buSzPts val="1100"/>
              <a:buNone/>
              <a:defRPr sz="1099"/>
            </a:lvl8pPr>
            <a:lvl9pPr lvl="8" algn="l">
              <a:spcBef>
                <a:spcPts val="0"/>
              </a:spcBef>
              <a:spcAft>
                <a:spcPts val="0"/>
              </a:spcAft>
              <a:buSzPts val="1100"/>
              <a:buNone/>
              <a:defRPr sz="1099"/>
            </a:lvl9pPr>
          </a:lstStyle>
          <a:p>
            <a:endParaRPr/>
          </a:p>
        </p:txBody>
      </p:sp>
      <p:sp>
        <p:nvSpPr>
          <p:cNvPr id="54" name="Google Shape;54;p13"/>
          <p:cNvSpPr txBox="1">
            <a:spLocks noGrp="1"/>
          </p:cNvSpPr>
          <p:nvPr>
            <p:ph type="ftr" idx="11"/>
          </p:nvPr>
        </p:nvSpPr>
        <p:spPr>
          <a:xfrm>
            <a:off x="3028950" y="4771679"/>
            <a:ext cx="3086100" cy="274097"/>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099"/>
            </a:lvl1pPr>
            <a:lvl2pPr lvl="1" algn="l">
              <a:spcBef>
                <a:spcPts val="0"/>
              </a:spcBef>
              <a:spcAft>
                <a:spcPts val="0"/>
              </a:spcAft>
              <a:buSzPts val="1100"/>
              <a:buNone/>
              <a:defRPr sz="1099"/>
            </a:lvl2pPr>
            <a:lvl3pPr lvl="2" algn="l">
              <a:spcBef>
                <a:spcPts val="0"/>
              </a:spcBef>
              <a:spcAft>
                <a:spcPts val="0"/>
              </a:spcAft>
              <a:buSzPts val="1100"/>
              <a:buNone/>
              <a:defRPr sz="1099"/>
            </a:lvl3pPr>
            <a:lvl4pPr lvl="3" algn="l">
              <a:spcBef>
                <a:spcPts val="0"/>
              </a:spcBef>
              <a:spcAft>
                <a:spcPts val="0"/>
              </a:spcAft>
              <a:buSzPts val="1100"/>
              <a:buNone/>
              <a:defRPr sz="1099"/>
            </a:lvl4pPr>
            <a:lvl5pPr lvl="4" algn="l">
              <a:spcBef>
                <a:spcPts val="0"/>
              </a:spcBef>
              <a:spcAft>
                <a:spcPts val="0"/>
              </a:spcAft>
              <a:buSzPts val="1100"/>
              <a:buNone/>
              <a:defRPr sz="1099"/>
            </a:lvl5pPr>
            <a:lvl6pPr lvl="5" algn="l">
              <a:spcBef>
                <a:spcPts val="0"/>
              </a:spcBef>
              <a:spcAft>
                <a:spcPts val="0"/>
              </a:spcAft>
              <a:buSzPts val="1100"/>
              <a:buNone/>
              <a:defRPr sz="1099"/>
            </a:lvl6pPr>
            <a:lvl7pPr lvl="6" algn="l">
              <a:spcBef>
                <a:spcPts val="0"/>
              </a:spcBef>
              <a:spcAft>
                <a:spcPts val="0"/>
              </a:spcAft>
              <a:buSzPts val="1100"/>
              <a:buNone/>
              <a:defRPr sz="1099"/>
            </a:lvl7pPr>
            <a:lvl8pPr lvl="7" algn="l">
              <a:spcBef>
                <a:spcPts val="0"/>
              </a:spcBef>
              <a:spcAft>
                <a:spcPts val="0"/>
              </a:spcAft>
              <a:buSzPts val="1100"/>
              <a:buNone/>
              <a:defRPr sz="1099"/>
            </a:lvl8pPr>
            <a:lvl9pPr lvl="8" algn="l">
              <a:spcBef>
                <a:spcPts val="0"/>
              </a:spcBef>
              <a:spcAft>
                <a:spcPts val="0"/>
              </a:spcAft>
              <a:buSzPts val="1100"/>
              <a:buNone/>
              <a:defRPr sz="1099"/>
            </a:lvl9pPr>
          </a:lstStyle>
          <a:p>
            <a:endParaRPr/>
          </a:p>
        </p:txBody>
      </p:sp>
      <p:sp>
        <p:nvSpPr>
          <p:cNvPr id="55" name="Google Shape;55;p13"/>
          <p:cNvSpPr txBox="1">
            <a:spLocks noGrp="1"/>
          </p:cNvSpPr>
          <p:nvPr>
            <p:ph type="sldNum" idx="12"/>
          </p:nvPr>
        </p:nvSpPr>
        <p:spPr>
          <a:xfrm>
            <a:off x="6457950" y="4771679"/>
            <a:ext cx="2057400" cy="274097"/>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099"/>
            </a:lvl1pPr>
            <a:lvl2pPr marL="0" lvl="1" indent="0" algn="r">
              <a:spcBef>
                <a:spcPts val="0"/>
              </a:spcBef>
              <a:buNone/>
              <a:defRPr sz="1099"/>
            </a:lvl2pPr>
            <a:lvl3pPr marL="0" lvl="2" indent="0" algn="r">
              <a:spcBef>
                <a:spcPts val="0"/>
              </a:spcBef>
              <a:buNone/>
              <a:defRPr sz="1099"/>
            </a:lvl3pPr>
            <a:lvl4pPr marL="0" lvl="3" indent="0" algn="r">
              <a:spcBef>
                <a:spcPts val="0"/>
              </a:spcBef>
              <a:buNone/>
              <a:defRPr sz="1099"/>
            </a:lvl4pPr>
            <a:lvl5pPr marL="0" lvl="4" indent="0" algn="r">
              <a:spcBef>
                <a:spcPts val="0"/>
              </a:spcBef>
              <a:buNone/>
              <a:defRPr sz="1099"/>
            </a:lvl5pPr>
            <a:lvl6pPr marL="0" lvl="5" indent="0" algn="r">
              <a:spcBef>
                <a:spcPts val="0"/>
              </a:spcBef>
              <a:buNone/>
              <a:defRPr sz="1099"/>
            </a:lvl6pPr>
            <a:lvl7pPr marL="0" lvl="6" indent="0" algn="r">
              <a:spcBef>
                <a:spcPts val="0"/>
              </a:spcBef>
              <a:buNone/>
              <a:defRPr sz="1099"/>
            </a:lvl7pPr>
            <a:lvl8pPr marL="0" lvl="7" indent="0" algn="r">
              <a:spcBef>
                <a:spcPts val="0"/>
              </a:spcBef>
              <a:buNone/>
              <a:defRPr sz="1099"/>
            </a:lvl8pPr>
            <a:lvl9pPr marL="0" lvl="8" indent="0" algn="r">
              <a:spcBef>
                <a:spcPts val="0"/>
              </a:spcBef>
              <a:buNone/>
              <a:defRPr sz="1099"/>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99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2" name="Picture 1" descr="A close-up of a logo&#10;&#10;Description automatically generated">
            <a:extLst>
              <a:ext uri="{FF2B5EF4-FFF2-40B4-BE49-F238E27FC236}">
                <a16:creationId xmlns:a16="http://schemas.microsoft.com/office/drawing/2014/main" id="{65B184F2-0BF7-BF14-4425-6B7DB78EA5EA}"/>
              </a:ext>
            </a:extLst>
          </p:cNvPr>
          <p:cNvPicPr>
            <a:picLocks noChangeAspect="1"/>
          </p:cNvPicPr>
          <p:nvPr userDrawn="1"/>
        </p:nvPicPr>
        <p:blipFill rotWithShape="1">
          <a:blip r:embed="rId3"/>
          <a:srcRect t="26747" b="26990"/>
          <a:stretch/>
        </p:blipFill>
        <p:spPr>
          <a:xfrm>
            <a:off x="6099150" y="4307100"/>
            <a:ext cx="2937623" cy="712054"/>
          </a:xfrm>
          <a:prstGeom prst="rect">
            <a:avLst/>
          </a:prstGeom>
        </p:spPr>
      </p:pic>
    </p:spTree>
    <p:extLst>
      <p:ext uri="{BB962C8B-B14F-4D97-AF65-F5344CB8AC3E}">
        <p14:creationId xmlns:p14="http://schemas.microsoft.com/office/powerpoint/2010/main" val="20597046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3" name="Picture 2" descr="A close-up of a logo&#10;&#10;Description automatically generated">
            <a:extLst>
              <a:ext uri="{FF2B5EF4-FFF2-40B4-BE49-F238E27FC236}">
                <a16:creationId xmlns:a16="http://schemas.microsoft.com/office/drawing/2014/main" id="{B481F1C0-CA85-2AB5-F7B6-50AD3A23C8FC}"/>
              </a:ext>
            </a:extLst>
          </p:cNvPr>
          <p:cNvPicPr>
            <a:picLocks noChangeAspect="1"/>
          </p:cNvPicPr>
          <p:nvPr userDrawn="1"/>
        </p:nvPicPr>
        <p:blipFill rotWithShape="1">
          <a:blip r:embed="rId3"/>
          <a:srcRect t="23323" b="25933"/>
          <a:stretch/>
        </p:blipFill>
        <p:spPr>
          <a:xfrm>
            <a:off x="6363490" y="4267199"/>
            <a:ext cx="2698735" cy="717512"/>
          </a:xfrm>
          <a:prstGeom prst="rect">
            <a:avLst/>
          </a:prstGeom>
        </p:spPr>
      </p:pic>
    </p:spTree>
    <p:extLst>
      <p:ext uri="{BB962C8B-B14F-4D97-AF65-F5344CB8AC3E}">
        <p14:creationId xmlns:p14="http://schemas.microsoft.com/office/powerpoint/2010/main" val="39364482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eme Graph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3196C-05D2-95A2-BF4C-640E0242A6B6}"/>
              </a:ext>
            </a:extLst>
          </p:cNvPr>
          <p:cNvPicPr>
            <a:picLocks noChangeAspect="1"/>
          </p:cNvPicPr>
          <p:nvPr userDrawn="1"/>
        </p:nvPicPr>
        <p:blipFill>
          <a:blip r:embed="rId2"/>
          <a:stretch>
            <a:fillRect/>
          </a:stretch>
        </p:blipFill>
        <p:spPr>
          <a:xfrm>
            <a:off x="0" y="0"/>
            <a:ext cx="9144000" cy="5148263"/>
          </a:xfrm>
          <a:prstGeom prst="rect">
            <a:avLst/>
          </a:prstGeom>
        </p:spPr>
      </p:pic>
    </p:spTree>
    <p:extLst>
      <p:ext uri="{BB962C8B-B14F-4D97-AF65-F5344CB8AC3E}">
        <p14:creationId xmlns:p14="http://schemas.microsoft.com/office/powerpoint/2010/main" val="221408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1FC0DB4-82E2-C34D-86A5-6BEB7C2F269C}"/>
              </a:ext>
            </a:extLst>
          </p:cNvPr>
          <p:cNvPicPr>
            <a:picLocks noChangeAspect="1"/>
          </p:cNvPicPr>
          <p:nvPr userDrawn="1"/>
        </p:nvPicPr>
        <p:blipFill>
          <a:blip r:embed="rId2"/>
          <a:stretch>
            <a:fillRect/>
          </a:stretch>
        </p:blipFill>
        <p:spPr>
          <a:xfrm>
            <a:off x="166255" y="793214"/>
            <a:ext cx="8488680" cy="4248270"/>
          </a:xfrm>
          <a:prstGeom prst="rect">
            <a:avLst/>
          </a:prstGeom>
        </p:spPr>
      </p:pic>
      <p:sp>
        <p:nvSpPr>
          <p:cNvPr id="2" name="Title 1">
            <a:extLst>
              <a:ext uri="{FF2B5EF4-FFF2-40B4-BE49-F238E27FC236}">
                <a16:creationId xmlns:a16="http://schemas.microsoft.com/office/drawing/2014/main" id="{0597F017-72AE-4111-BF00-FC5C7B55846A}"/>
              </a:ext>
            </a:extLst>
          </p:cNvPr>
          <p:cNvSpPr>
            <a:spLocks noGrp="1"/>
          </p:cNvSpPr>
          <p:nvPr>
            <p:ph type="ctrTitle"/>
          </p:nvPr>
        </p:nvSpPr>
        <p:spPr>
          <a:xfrm>
            <a:off x="3040381" y="198304"/>
            <a:ext cx="5806439" cy="2097549"/>
          </a:xfrm>
        </p:spPr>
        <p:txBody>
          <a:bodyPr anchor="b">
            <a:normAutofit/>
          </a:bodyPr>
          <a:lstStyle>
            <a:lvl1pPr algn="ctr">
              <a:defRPr sz="3300" b="1">
                <a:solidFill>
                  <a:schemeClr val="accent6"/>
                </a:solidFill>
              </a:defRPr>
            </a:lvl1pPr>
          </a:lstStyle>
          <a:p>
            <a:r>
              <a:rPr lang="en-US" dirty="0"/>
              <a:t>Click to edit Master title style</a:t>
            </a:r>
          </a:p>
        </p:txBody>
      </p:sp>
      <p:sp>
        <p:nvSpPr>
          <p:cNvPr id="3" name="Subtitle 2">
            <a:extLst>
              <a:ext uri="{FF2B5EF4-FFF2-40B4-BE49-F238E27FC236}">
                <a16:creationId xmlns:a16="http://schemas.microsoft.com/office/drawing/2014/main" id="{5947C107-86A4-44F2-BA4D-217AEE36BDE0}"/>
              </a:ext>
            </a:extLst>
          </p:cNvPr>
          <p:cNvSpPr>
            <a:spLocks noGrp="1"/>
          </p:cNvSpPr>
          <p:nvPr>
            <p:ph type="subTitle" idx="1"/>
          </p:nvPr>
        </p:nvSpPr>
        <p:spPr>
          <a:xfrm>
            <a:off x="3040381" y="2561370"/>
            <a:ext cx="5806439" cy="1242971"/>
          </a:xfrm>
        </p:spPr>
        <p:txBody>
          <a:bodyPr/>
          <a:lstStyle>
            <a:lvl1pPr marL="0" indent="0" algn="ctr">
              <a:buNone/>
              <a:defRPr sz="18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9553459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E2F0-E6A0-40F6-AF49-B6FF8BA120E8}"/>
              </a:ext>
            </a:extLst>
          </p:cNvPr>
          <p:cNvSpPr>
            <a:spLocks noGrp="1"/>
          </p:cNvSpPr>
          <p:nvPr>
            <p:ph type="title"/>
          </p:nvPr>
        </p:nvSpPr>
        <p:spPr/>
        <p:txBody>
          <a:bodyPr/>
          <a:lstStyle>
            <a:lvl1pPr>
              <a:defRPr>
                <a:solidFill>
                  <a:schemeClr val="accent6"/>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D1525E3-2B32-469C-A42B-4F1EAA9DD61D}"/>
              </a:ext>
            </a:extLst>
          </p:cNvPr>
          <p:cNvSpPr>
            <a:spLocks noGrp="1"/>
          </p:cNvSpPr>
          <p:nvPr>
            <p:ph type="sldNum" sz="quarter" idx="12"/>
          </p:nvPr>
        </p:nvSpPr>
        <p:spPr>
          <a:xfrm>
            <a:off x="7086600" y="4879150"/>
            <a:ext cx="2057400" cy="274097"/>
          </a:xfrm>
          <a:prstGeom prst="rect">
            <a:avLst/>
          </a:prstGeom>
        </p:spPr>
        <p:txBody>
          <a:bodyPr/>
          <a:lstStyle/>
          <a:p>
            <a:fld id="{5452760B-A517-4DFD-B68E-E1C087BC1002}" type="slidenum">
              <a:rPr lang="en-US" smtClean="0"/>
              <a:t>‹#›</a:t>
            </a:fld>
            <a:endParaRPr lang="en-US"/>
          </a:p>
        </p:txBody>
      </p:sp>
      <p:sp>
        <p:nvSpPr>
          <p:cNvPr id="5" name="Text Placeholder 4">
            <a:extLst>
              <a:ext uri="{FF2B5EF4-FFF2-40B4-BE49-F238E27FC236}">
                <a16:creationId xmlns:a16="http://schemas.microsoft.com/office/drawing/2014/main" id="{D2D94ED1-00DD-284B-965B-BBDE9CFB5936}"/>
              </a:ext>
            </a:extLst>
          </p:cNvPr>
          <p:cNvSpPr>
            <a:spLocks noGrp="1"/>
          </p:cNvSpPr>
          <p:nvPr>
            <p:ph type="body" sz="quarter" idx="13"/>
          </p:nvPr>
        </p:nvSpPr>
        <p:spPr>
          <a:xfrm>
            <a:off x="242888" y="1220091"/>
            <a:ext cx="8658225" cy="36740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940694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B038-8C25-4C08-8B0C-D1F21E415A2D}"/>
              </a:ext>
            </a:extLst>
          </p:cNvPr>
          <p:cNvSpPr>
            <a:spLocks noGrp="1"/>
          </p:cNvSpPr>
          <p:nvPr>
            <p:ph type="title"/>
          </p:nvPr>
        </p:nvSpPr>
        <p:spPr>
          <a:xfrm>
            <a:off x="1601859" y="1431112"/>
            <a:ext cx="7375886" cy="1290641"/>
          </a:xfrm>
        </p:spPr>
        <p:txBody>
          <a:bodyPr anchor="b">
            <a:normAutofit/>
          </a:bodyPr>
          <a:lstStyle>
            <a:lvl1pPr algn="ctr">
              <a:defRPr sz="3600">
                <a:solidFill>
                  <a:schemeClr val="accent6"/>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8CE727B6-53BE-4349-BE23-B7B3317F555F}"/>
              </a:ext>
            </a:extLst>
          </p:cNvPr>
          <p:cNvSpPr>
            <a:spLocks noGrp="1"/>
          </p:cNvSpPr>
          <p:nvPr>
            <p:ph type="sldNum" sz="quarter" idx="12"/>
          </p:nvPr>
        </p:nvSpPr>
        <p:spPr>
          <a:xfrm>
            <a:off x="7086600" y="4879150"/>
            <a:ext cx="2057400" cy="274097"/>
          </a:xfrm>
          <a:prstGeom prst="rect">
            <a:avLst/>
          </a:prstGeom>
        </p:spPr>
        <p:txBody>
          <a:bodyPr/>
          <a:lstStyle/>
          <a:p>
            <a:fld id="{5452760B-A517-4DFD-B68E-E1C087BC1002}"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8F1F780D-733A-8B44-812D-F10A6DC41D28}"/>
              </a:ext>
            </a:extLst>
          </p:cNvPr>
          <p:cNvPicPr>
            <a:picLocks noChangeAspect="1"/>
          </p:cNvPicPr>
          <p:nvPr userDrawn="1"/>
        </p:nvPicPr>
        <p:blipFill>
          <a:blip r:embed="rId2"/>
          <a:stretch>
            <a:fillRect/>
          </a:stretch>
        </p:blipFill>
        <p:spPr>
          <a:xfrm>
            <a:off x="166256" y="1431112"/>
            <a:ext cx="4608024" cy="2306146"/>
          </a:xfrm>
          <a:prstGeom prst="rect">
            <a:avLst/>
          </a:prstGeom>
        </p:spPr>
      </p:pic>
    </p:spTree>
    <p:extLst>
      <p:ext uri="{BB962C8B-B14F-4D97-AF65-F5344CB8AC3E}">
        <p14:creationId xmlns:p14="http://schemas.microsoft.com/office/powerpoint/2010/main" val="5758445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550F-DD58-4CF3-A573-805A866F0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24FB0-69C5-4D3F-BDAD-8CB64A242C22}"/>
              </a:ext>
            </a:extLst>
          </p:cNvPr>
          <p:cNvSpPr>
            <a:spLocks noGrp="1"/>
          </p:cNvSpPr>
          <p:nvPr>
            <p:ph sz="half" idx="1"/>
          </p:nvPr>
        </p:nvSpPr>
        <p:spPr>
          <a:xfrm>
            <a:off x="242455" y="1370486"/>
            <a:ext cx="3886200" cy="32665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23E7A0-328E-492E-A76F-9E5E64D218B6}"/>
              </a:ext>
            </a:extLst>
          </p:cNvPr>
          <p:cNvSpPr>
            <a:spLocks noGrp="1"/>
          </p:cNvSpPr>
          <p:nvPr>
            <p:ph sz="half" idx="2"/>
          </p:nvPr>
        </p:nvSpPr>
        <p:spPr>
          <a:xfrm>
            <a:off x="4629150" y="1370486"/>
            <a:ext cx="3886200" cy="32665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7437D98-D9BB-483F-A513-EABB6AAD519C}"/>
              </a:ext>
            </a:extLst>
          </p:cNvPr>
          <p:cNvSpPr>
            <a:spLocks noGrp="1"/>
          </p:cNvSpPr>
          <p:nvPr>
            <p:ph type="sldNum" sz="quarter" idx="12"/>
          </p:nvPr>
        </p:nvSpPr>
        <p:spPr>
          <a:xfrm>
            <a:off x="7086600" y="4879150"/>
            <a:ext cx="2057400" cy="274097"/>
          </a:xfrm>
          <a:prstGeom prst="rect">
            <a:avLst/>
          </a:prstGeom>
        </p:spPr>
        <p:txBody>
          <a:bodyPr/>
          <a:lstStyle/>
          <a:p>
            <a:fld id="{5452760B-A517-4DFD-B68E-E1C087BC1002}" type="slidenum">
              <a:rPr lang="en-US" smtClean="0"/>
              <a:t>‹#›</a:t>
            </a:fld>
            <a:endParaRPr lang="en-US"/>
          </a:p>
        </p:txBody>
      </p:sp>
    </p:spTree>
    <p:extLst>
      <p:ext uri="{BB962C8B-B14F-4D97-AF65-F5344CB8AC3E}">
        <p14:creationId xmlns:p14="http://schemas.microsoft.com/office/powerpoint/2010/main" val="3707510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EE03-CE76-45E4-B250-2FEA38F27761}"/>
              </a:ext>
            </a:extLst>
          </p:cNvPr>
          <p:cNvSpPr>
            <a:spLocks noGrp="1"/>
          </p:cNvSpPr>
          <p:nvPr>
            <p:ph type="title"/>
          </p:nvPr>
        </p:nvSpPr>
        <p:spPr>
          <a:xfrm>
            <a:off x="241221" y="-2763"/>
            <a:ext cx="7886700" cy="1025266"/>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79ED17-4333-4161-BC16-19F1A0B78ACD}"/>
              </a:ext>
            </a:extLst>
          </p:cNvPr>
          <p:cNvSpPr>
            <a:spLocks noGrp="1"/>
          </p:cNvSpPr>
          <p:nvPr>
            <p:ph type="body" idx="1"/>
          </p:nvPr>
        </p:nvSpPr>
        <p:spPr>
          <a:xfrm>
            <a:off x="241222" y="1029437"/>
            <a:ext cx="3868340" cy="618506"/>
          </a:xfrm>
        </p:spPr>
        <p:txBody>
          <a:bodyPr anchor="b"/>
          <a:lstStyle>
            <a:lvl1pPr marL="0" indent="0">
              <a:buNone/>
              <a:defRPr sz="1800" b="1">
                <a:solidFill>
                  <a:srgbClr val="4B17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10DF309-21DC-45FA-BE44-1A4F15AEA869}"/>
              </a:ext>
            </a:extLst>
          </p:cNvPr>
          <p:cNvSpPr>
            <a:spLocks noGrp="1"/>
          </p:cNvSpPr>
          <p:nvPr>
            <p:ph sz="half" idx="2"/>
          </p:nvPr>
        </p:nvSpPr>
        <p:spPr>
          <a:xfrm>
            <a:off x="241222" y="1654876"/>
            <a:ext cx="3868340" cy="2991670"/>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DE0E655-140D-494E-8A0F-C29E04F21D51}"/>
              </a:ext>
            </a:extLst>
          </p:cNvPr>
          <p:cNvSpPr>
            <a:spLocks noGrp="1"/>
          </p:cNvSpPr>
          <p:nvPr>
            <p:ph type="body" sz="quarter" idx="3"/>
          </p:nvPr>
        </p:nvSpPr>
        <p:spPr>
          <a:xfrm>
            <a:off x="4629150" y="1029437"/>
            <a:ext cx="3887391" cy="618506"/>
          </a:xfrm>
        </p:spPr>
        <p:txBody>
          <a:bodyPr anchor="b"/>
          <a:lstStyle>
            <a:lvl1pPr marL="0" indent="0">
              <a:buNone/>
              <a:defRPr sz="1800" b="1">
                <a:solidFill>
                  <a:srgbClr val="4B17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30FC55C-CAEE-4138-8E63-07CC88319A4B}"/>
              </a:ext>
            </a:extLst>
          </p:cNvPr>
          <p:cNvSpPr>
            <a:spLocks noGrp="1"/>
          </p:cNvSpPr>
          <p:nvPr>
            <p:ph sz="quarter" idx="4"/>
          </p:nvPr>
        </p:nvSpPr>
        <p:spPr>
          <a:xfrm>
            <a:off x="4629150" y="1654876"/>
            <a:ext cx="3887391" cy="2991670"/>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3004FE10-1547-4F67-80CF-21550A6581E3}"/>
              </a:ext>
            </a:extLst>
          </p:cNvPr>
          <p:cNvSpPr>
            <a:spLocks noGrp="1"/>
          </p:cNvSpPr>
          <p:nvPr>
            <p:ph type="sldNum" sz="quarter" idx="12"/>
          </p:nvPr>
        </p:nvSpPr>
        <p:spPr>
          <a:xfrm>
            <a:off x="7086600" y="4879150"/>
            <a:ext cx="2057400" cy="274097"/>
          </a:xfrm>
          <a:prstGeom prst="rect">
            <a:avLst/>
          </a:prstGeom>
        </p:spPr>
        <p:txBody>
          <a:bodyPr/>
          <a:lstStyle/>
          <a:p>
            <a:fld id="{5452760B-A517-4DFD-B68E-E1C087BC1002}" type="slidenum">
              <a:rPr lang="en-US" smtClean="0"/>
              <a:t>‹#›</a:t>
            </a:fld>
            <a:endParaRPr lang="en-US"/>
          </a:p>
        </p:txBody>
      </p:sp>
    </p:spTree>
    <p:extLst>
      <p:ext uri="{BB962C8B-B14F-4D97-AF65-F5344CB8AC3E}">
        <p14:creationId xmlns:p14="http://schemas.microsoft.com/office/powerpoint/2010/main" val="5928593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D651-AD95-46FA-B357-2AD351FB92AC}"/>
              </a:ext>
            </a:extLst>
          </p:cNvPr>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606A919-5259-425E-B37E-8C492072C4FE}"/>
              </a:ext>
            </a:extLst>
          </p:cNvPr>
          <p:cNvSpPr>
            <a:spLocks noGrp="1"/>
          </p:cNvSpPr>
          <p:nvPr>
            <p:ph type="sldNum" sz="quarter" idx="12"/>
          </p:nvPr>
        </p:nvSpPr>
        <p:spPr>
          <a:xfrm>
            <a:off x="7086600" y="4879150"/>
            <a:ext cx="2057400" cy="274097"/>
          </a:xfrm>
          <a:prstGeom prst="rect">
            <a:avLst/>
          </a:prstGeom>
        </p:spPr>
        <p:txBody>
          <a:bodyPr/>
          <a:lstStyle/>
          <a:p>
            <a:fld id="{5452760B-A517-4DFD-B68E-E1C087BC1002}" type="slidenum">
              <a:rPr lang="en-US" smtClean="0"/>
              <a:t>‹#›</a:t>
            </a:fld>
            <a:endParaRPr lang="en-US"/>
          </a:p>
        </p:txBody>
      </p:sp>
    </p:spTree>
    <p:extLst>
      <p:ext uri="{BB962C8B-B14F-4D97-AF65-F5344CB8AC3E}">
        <p14:creationId xmlns:p14="http://schemas.microsoft.com/office/powerpoint/2010/main" val="19261465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04C51A-1326-45D8-A247-A2EAF4639A70}"/>
              </a:ext>
            </a:extLst>
          </p:cNvPr>
          <p:cNvSpPr>
            <a:spLocks noGrp="1"/>
          </p:cNvSpPr>
          <p:nvPr>
            <p:ph type="sldNum" sz="quarter" idx="12"/>
          </p:nvPr>
        </p:nvSpPr>
        <p:spPr>
          <a:xfrm>
            <a:off x="7086600" y="4879150"/>
            <a:ext cx="2057400" cy="274097"/>
          </a:xfrm>
          <a:prstGeom prst="rect">
            <a:avLst/>
          </a:prstGeom>
        </p:spPr>
        <p:txBody>
          <a:bodyPr/>
          <a:lstStyle/>
          <a:p>
            <a:fld id="{5452760B-A517-4DFD-B68E-E1C087BC1002}" type="slidenum">
              <a:rPr lang="en-US" smtClean="0"/>
              <a:t>‹#›</a:t>
            </a:fld>
            <a:endParaRPr lang="en-US"/>
          </a:p>
        </p:txBody>
      </p:sp>
    </p:spTree>
    <p:extLst>
      <p:ext uri="{BB962C8B-B14F-4D97-AF65-F5344CB8AC3E}">
        <p14:creationId xmlns:p14="http://schemas.microsoft.com/office/powerpoint/2010/main" val="3373340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5" name="Picture 34" descr="A close up of an object&#10;&#10;Description automatically generated">
            <a:extLst>
              <a:ext uri="{FF2B5EF4-FFF2-40B4-BE49-F238E27FC236}">
                <a16:creationId xmlns:a16="http://schemas.microsoft.com/office/drawing/2014/main" id="{87D85C84-1E21-4EF0-B6B7-B1C5A425968D}"/>
              </a:ext>
            </a:extLst>
          </p:cNvPr>
          <p:cNvPicPr>
            <a:picLocks noChangeAspect="1"/>
          </p:cNvPicPr>
          <p:nvPr userDrawn="1"/>
        </p:nvPicPr>
        <p:blipFill rotWithShape="1">
          <a:blip r:embed="rId2">
            <a:alphaModFix amt="47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28866"/>
          <a:stretch/>
        </p:blipFill>
        <p:spPr>
          <a:xfrm>
            <a:off x="-1" y="0"/>
            <a:ext cx="9144001" cy="4882898"/>
          </a:xfrm>
          <a:prstGeom prst="rect">
            <a:avLst/>
          </a:prstGeom>
        </p:spPr>
      </p:pic>
      <p:sp>
        <p:nvSpPr>
          <p:cNvPr id="23" name="Rectangle 22">
            <a:extLst>
              <a:ext uri="{FF2B5EF4-FFF2-40B4-BE49-F238E27FC236}">
                <a16:creationId xmlns:a16="http://schemas.microsoft.com/office/drawing/2014/main" id="{CC0B2D55-82D7-4441-B7D4-2C2D2ED7F645}"/>
              </a:ext>
            </a:extLst>
          </p:cNvPr>
          <p:cNvSpPr/>
          <p:nvPr userDrawn="1"/>
        </p:nvSpPr>
        <p:spPr>
          <a:xfrm>
            <a:off x="0" y="4827645"/>
            <a:ext cx="9144000" cy="3206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Rectangle 24">
            <a:extLst>
              <a:ext uri="{FF2B5EF4-FFF2-40B4-BE49-F238E27FC236}">
                <a16:creationId xmlns:a16="http://schemas.microsoft.com/office/drawing/2014/main" id="{25B78BB6-C14F-482D-9E8F-45C1A69E04CC}"/>
              </a:ext>
            </a:extLst>
          </p:cNvPr>
          <p:cNvSpPr/>
          <p:nvPr userDrawn="1"/>
        </p:nvSpPr>
        <p:spPr>
          <a:xfrm flipV="1">
            <a:off x="0" y="4793324"/>
            <a:ext cx="9144000" cy="343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1FA9F7E-AD94-42DC-AEEA-2A3A0171B48F}"/>
              </a:ext>
            </a:extLst>
          </p:cNvPr>
          <p:cNvSpPr>
            <a:spLocks noGrp="1"/>
          </p:cNvSpPr>
          <p:nvPr>
            <p:ph type="title"/>
          </p:nvPr>
        </p:nvSpPr>
        <p:spPr>
          <a:xfrm>
            <a:off x="269082" y="160749"/>
            <a:ext cx="8604647" cy="508613"/>
          </a:xfrm>
        </p:spPr>
        <p:txBody>
          <a:bodyPr>
            <a:normAutofit/>
          </a:bodyPr>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47A29F-643C-4190-A838-D065557CF119}"/>
              </a:ext>
            </a:extLst>
          </p:cNvPr>
          <p:cNvSpPr>
            <a:spLocks noGrp="1"/>
          </p:cNvSpPr>
          <p:nvPr>
            <p:ph idx="1"/>
          </p:nvPr>
        </p:nvSpPr>
        <p:spPr>
          <a:xfrm>
            <a:off x="269082" y="810375"/>
            <a:ext cx="8604647" cy="3877881"/>
          </a:xfrm>
        </p:spPr>
        <p:txBody>
          <a:bodyPr/>
          <a:lstStyle>
            <a:lvl1pPr marL="0" indent="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8DA2FCE2-B92C-4F51-BF31-CF529662BAB0}"/>
              </a:ext>
            </a:extLst>
          </p:cNvPr>
          <p:cNvSpPr/>
          <p:nvPr userDrawn="1"/>
        </p:nvSpPr>
        <p:spPr>
          <a:xfrm>
            <a:off x="-1" y="160749"/>
            <a:ext cx="56436" cy="5086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a:extLst>
              <a:ext uri="{FF2B5EF4-FFF2-40B4-BE49-F238E27FC236}">
                <a16:creationId xmlns:a16="http://schemas.microsoft.com/office/drawing/2014/main" id="{A7B64BC0-C64C-4A17-A6A8-C82F3C4E80DE}"/>
              </a:ext>
            </a:extLst>
          </p:cNvPr>
          <p:cNvSpPr/>
          <p:nvPr userDrawn="1"/>
        </p:nvSpPr>
        <p:spPr>
          <a:xfrm>
            <a:off x="8869516" y="4827645"/>
            <a:ext cx="274484" cy="320618"/>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Slide Number Placeholder 5">
            <a:extLst>
              <a:ext uri="{FF2B5EF4-FFF2-40B4-BE49-F238E27FC236}">
                <a16:creationId xmlns:a16="http://schemas.microsoft.com/office/drawing/2014/main" id="{21AD83DC-F8CA-42C7-B21F-4866D6F8DAAD}"/>
              </a:ext>
            </a:extLst>
          </p:cNvPr>
          <p:cNvSpPr>
            <a:spLocks noGrp="1"/>
          </p:cNvSpPr>
          <p:nvPr>
            <p:ph type="sldNum" sz="quarter" idx="12"/>
          </p:nvPr>
        </p:nvSpPr>
        <p:spPr>
          <a:xfrm>
            <a:off x="7086600" y="4879150"/>
            <a:ext cx="2057400" cy="274097"/>
          </a:xfrm>
          <a:prstGeom prst="rect">
            <a:avLst/>
          </a:prstGeom>
        </p:spPr>
        <p:txBody>
          <a:bodyPr/>
          <a:lstStyle/>
          <a:p>
            <a:fld id="{C7CDA862-96DC-4F2E-B8EE-450732EFABAA}" type="slidenum">
              <a:rPr lang="en-GB" smtClean="0"/>
              <a:t>‹#›</a:t>
            </a:fld>
            <a:endParaRPr lang="en-GB"/>
          </a:p>
        </p:txBody>
      </p:sp>
      <p:sp>
        <p:nvSpPr>
          <p:cNvPr id="4" name="TextBox 3">
            <a:extLst>
              <a:ext uri="{FF2B5EF4-FFF2-40B4-BE49-F238E27FC236}">
                <a16:creationId xmlns:a16="http://schemas.microsoft.com/office/drawing/2014/main" id="{ED292034-3885-4E97-9345-92BF090A2844}"/>
              </a:ext>
            </a:extLst>
          </p:cNvPr>
          <p:cNvSpPr txBox="1"/>
          <p:nvPr userDrawn="1"/>
        </p:nvSpPr>
        <p:spPr>
          <a:xfrm>
            <a:off x="6328647" y="4889759"/>
            <a:ext cx="2476813" cy="219291"/>
          </a:xfrm>
          <a:prstGeom prst="rect">
            <a:avLst/>
          </a:prstGeom>
          <a:noFill/>
        </p:spPr>
        <p:txBody>
          <a:bodyPr wrap="square" rIns="0" rtlCol="0">
            <a:spAutoFit/>
          </a:bodyPr>
          <a:lstStyle/>
          <a:p>
            <a:pPr algn="r">
              <a:buClr>
                <a:schemeClr val="accent3"/>
              </a:buClr>
            </a:pPr>
            <a:r>
              <a:rPr lang="en-GB" sz="825" b="0">
                <a:solidFill>
                  <a:schemeClr val="bg1"/>
                </a:solidFill>
                <a:latin typeface="+mj-lt"/>
                <a:cs typeface="Calibri" panose="020F0502020204030204" pitchFamily="34" charset="0"/>
              </a:rPr>
              <a:t>NCI Designated Comprehensive Cancer Center</a:t>
            </a:r>
          </a:p>
        </p:txBody>
      </p:sp>
      <p:sp>
        <p:nvSpPr>
          <p:cNvPr id="8" name="TextBox 7">
            <a:extLst>
              <a:ext uri="{FF2B5EF4-FFF2-40B4-BE49-F238E27FC236}">
                <a16:creationId xmlns:a16="http://schemas.microsoft.com/office/drawing/2014/main" id="{08382E0F-423E-495F-8566-40C481B632C1}"/>
              </a:ext>
            </a:extLst>
          </p:cNvPr>
          <p:cNvSpPr txBox="1"/>
          <p:nvPr userDrawn="1"/>
        </p:nvSpPr>
        <p:spPr>
          <a:xfrm>
            <a:off x="266700" y="4889759"/>
            <a:ext cx="3006042" cy="219291"/>
          </a:xfrm>
          <a:prstGeom prst="rect">
            <a:avLst/>
          </a:prstGeom>
          <a:noFill/>
        </p:spPr>
        <p:txBody>
          <a:bodyPr wrap="square" lIns="0" rIns="0" rtlCol="0">
            <a:spAutoFit/>
          </a:bodyPr>
          <a:lstStyle/>
          <a:p>
            <a:pPr algn="l">
              <a:buClr>
                <a:schemeClr val="accent3"/>
              </a:buClr>
            </a:pPr>
            <a:r>
              <a:rPr lang="en-US" sz="825" b="0">
                <a:solidFill>
                  <a:schemeClr val="bg1"/>
                </a:solidFill>
                <a:latin typeface="+mj-lt"/>
                <a:cs typeface="Calibri" panose="020F0502020204030204" pitchFamily="34" charset="0"/>
              </a:rPr>
              <a:t>WINSHIP CANCER INSTITUTE OF EMORY UNIVERSITY</a:t>
            </a:r>
            <a:endParaRPr lang="en-GB" sz="825" b="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8983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0.01718 -0.00023 L -4.79167E-6 -7.40741E-7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jp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3.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5.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10" Type="http://schemas.openxmlformats.org/officeDocument/2006/relationships/theme" Target="../theme/theme7.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jp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image" Target="../media/image1.jp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9.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5"/>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A close-up of a logo&#10;&#10;Description automatically generated">
            <a:extLst>
              <a:ext uri="{FF2B5EF4-FFF2-40B4-BE49-F238E27FC236}">
                <a16:creationId xmlns:a16="http://schemas.microsoft.com/office/drawing/2014/main" id="{C1ADD544-D8AA-3EFA-FB19-B8758E107C96}"/>
              </a:ext>
            </a:extLst>
          </p:cNvPr>
          <p:cNvPicPr>
            <a:picLocks noChangeAspect="1"/>
          </p:cNvPicPr>
          <p:nvPr userDrawn="1"/>
        </p:nvPicPr>
        <p:blipFill rotWithShape="1">
          <a:blip r:embed="rId16"/>
          <a:srcRect t="26747" b="26990"/>
          <a:stretch/>
        </p:blipFill>
        <p:spPr>
          <a:xfrm>
            <a:off x="6148039" y="4484572"/>
            <a:ext cx="2937623" cy="712054"/>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89" r:id="rId9"/>
    <p:sldLayoutId id="2147483690" r:id="rId10"/>
    <p:sldLayoutId id="2147483691" r:id="rId11"/>
    <p:sldLayoutId id="2147483692" r:id="rId12"/>
    <p:sldLayoutId id="2147483693" r:id="rId13"/>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85763"/>
      </p:ext>
    </p:extLst>
  </p:cSld>
  <p:clrMap bg1="lt1" tx1="dk1" bg2="lt2" tx2="dk2" accent1="accent1" accent2="accent2" accent3="accent3" accent4="accent4" accent5="accent5" accent6="accent6" hlink="hlink" folHlink="folHlink"/>
  <p:sldLayoutIdLst>
    <p:sldLayoutId id="2147483669" r:id="rId1"/>
    <p:sldLayoutId id="2147483678" r:id="rId2"/>
    <p:sldLayoutId id="2147483677" r:id="rId3"/>
    <p:sldLayoutId id="2147483670" r:id="rId4"/>
    <p:sldLayoutId id="2147483671" r:id="rId5"/>
    <p:sldLayoutId id="2147483672" r:id="rId6"/>
    <p:sldLayoutId id="2147483673" r:id="rId7"/>
    <p:sldLayoutId id="2147483674" r:id="rId8"/>
    <p:sldLayoutId id="2147483675"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1"/>
            <a:ext cx="248786" cy="369204"/>
          </a:xfrm>
          <a:prstGeom prst="rect">
            <a:avLst/>
          </a:prstGeom>
          <a:noFill/>
        </p:spPr>
        <p:txBody>
          <a:bodyPr wrap="none" rtlCol="0">
            <a:spAutoFit/>
          </a:bodyPr>
          <a:lstStyle/>
          <a:p>
            <a:r>
              <a:rPr lang="en-US" sz="1799" dirty="0"/>
              <a:t> </a:t>
            </a:r>
          </a:p>
        </p:txBody>
      </p:sp>
    </p:spTree>
    <p:extLst>
      <p:ext uri="{BB962C8B-B14F-4D97-AF65-F5344CB8AC3E}">
        <p14:creationId xmlns:p14="http://schemas.microsoft.com/office/powerpoint/2010/main" val="38758253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ctr" rtl="0" eaLnBrk="1" fontAlgn="base" hangingPunct="1">
        <a:spcBef>
          <a:spcPct val="0"/>
        </a:spcBef>
        <a:spcAft>
          <a:spcPct val="0"/>
        </a:spcAft>
        <a:defRPr sz="3597" i="0">
          <a:solidFill>
            <a:schemeClr val="bg1"/>
          </a:solidFill>
          <a:latin typeface="+mn-lt"/>
          <a:ea typeface="+mj-ea"/>
          <a:cs typeface="+mj-cs"/>
        </a:defRPr>
      </a:lvl1pPr>
      <a:lvl2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5pPr>
      <a:lvl6pPr marL="456777"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6pPr>
      <a:lvl7pPr marL="913554"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7pPr>
      <a:lvl8pPr marL="1370331"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8pPr>
      <a:lvl9pPr marL="1827108"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9pPr>
    </p:titleStyle>
    <p:bodyStyle>
      <a:lvl1pPr marL="342583" indent="-342583" algn="l" rtl="0" eaLnBrk="1" fontAlgn="base" hangingPunct="1">
        <a:spcBef>
          <a:spcPct val="20000"/>
        </a:spcBef>
        <a:spcAft>
          <a:spcPct val="0"/>
        </a:spcAft>
        <a:buChar char="•"/>
        <a:defRPr sz="2398">
          <a:solidFill>
            <a:schemeClr val="tx1"/>
          </a:solidFill>
          <a:latin typeface="+mn-lt"/>
          <a:ea typeface="+mn-ea"/>
          <a:cs typeface="+mn-cs"/>
        </a:defRPr>
      </a:lvl1pPr>
      <a:lvl2pPr marL="742263" indent="-285486" algn="l" rtl="0" eaLnBrk="1" fontAlgn="base" hangingPunct="1">
        <a:spcBef>
          <a:spcPct val="20000"/>
        </a:spcBef>
        <a:spcAft>
          <a:spcPct val="0"/>
        </a:spcAft>
        <a:buChar char="–"/>
        <a:defRPr sz="1998">
          <a:solidFill>
            <a:schemeClr val="tx1"/>
          </a:solidFill>
          <a:latin typeface="+mn-lt"/>
          <a:ea typeface="+mn-ea"/>
        </a:defRPr>
      </a:lvl2pPr>
      <a:lvl3pPr marL="1141943" indent="-228389" algn="l" rtl="0" eaLnBrk="1" fontAlgn="base" hangingPunct="1">
        <a:spcBef>
          <a:spcPct val="20000"/>
        </a:spcBef>
        <a:spcAft>
          <a:spcPct val="0"/>
        </a:spcAft>
        <a:buChar char="•"/>
        <a:defRPr>
          <a:solidFill>
            <a:schemeClr val="tx1"/>
          </a:solidFill>
          <a:latin typeface="+mn-lt"/>
          <a:ea typeface="+mn-ea"/>
        </a:defRPr>
      </a:lvl3pPr>
      <a:lvl4pPr marL="1598720" indent="-228389" algn="l" rtl="0" eaLnBrk="1" fontAlgn="base" hangingPunct="1">
        <a:spcBef>
          <a:spcPct val="20000"/>
        </a:spcBef>
        <a:spcAft>
          <a:spcPct val="0"/>
        </a:spcAft>
        <a:defRPr sz="1998">
          <a:solidFill>
            <a:schemeClr val="tx1"/>
          </a:solidFill>
          <a:latin typeface="+mn-lt"/>
          <a:ea typeface="+mn-ea"/>
        </a:defRPr>
      </a:lvl4pPr>
      <a:lvl5pPr marL="2055497" indent="-228389" algn="l" rtl="0" eaLnBrk="1" fontAlgn="base" hangingPunct="1">
        <a:spcBef>
          <a:spcPct val="20000"/>
        </a:spcBef>
        <a:spcAft>
          <a:spcPct val="0"/>
        </a:spcAft>
        <a:buChar char="»"/>
        <a:defRPr sz="1998">
          <a:solidFill>
            <a:schemeClr val="tx1"/>
          </a:solidFill>
          <a:latin typeface="+mn-lt"/>
          <a:ea typeface="+mn-ea"/>
        </a:defRPr>
      </a:lvl5pPr>
      <a:lvl6pPr marL="2512274" indent="-228389" algn="l" rtl="0" eaLnBrk="1" fontAlgn="base" hangingPunct="1">
        <a:spcBef>
          <a:spcPct val="20000"/>
        </a:spcBef>
        <a:spcAft>
          <a:spcPct val="0"/>
        </a:spcAft>
        <a:buChar char="»"/>
        <a:defRPr sz="1998">
          <a:solidFill>
            <a:schemeClr val="tx1"/>
          </a:solidFill>
          <a:latin typeface="+mn-lt"/>
          <a:ea typeface="+mn-ea"/>
        </a:defRPr>
      </a:lvl6pPr>
      <a:lvl7pPr marL="2969051" indent="-228389" algn="l" rtl="0" eaLnBrk="1" fontAlgn="base" hangingPunct="1">
        <a:spcBef>
          <a:spcPct val="20000"/>
        </a:spcBef>
        <a:spcAft>
          <a:spcPct val="0"/>
        </a:spcAft>
        <a:buChar char="»"/>
        <a:defRPr sz="1998">
          <a:solidFill>
            <a:schemeClr val="tx1"/>
          </a:solidFill>
          <a:latin typeface="+mn-lt"/>
          <a:ea typeface="+mn-ea"/>
        </a:defRPr>
      </a:lvl7pPr>
      <a:lvl8pPr marL="3425828" indent="-228389" algn="l" rtl="0" eaLnBrk="1" fontAlgn="base" hangingPunct="1">
        <a:spcBef>
          <a:spcPct val="20000"/>
        </a:spcBef>
        <a:spcAft>
          <a:spcPct val="0"/>
        </a:spcAft>
        <a:buChar char="»"/>
        <a:defRPr sz="1998">
          <a:solidFill>
            <a:schemeClr val="tx1"/>
          </a:solidFill>
          <a:latin typeface="+mn-lt"/>
          <a:ea typeface="+mn-ea"/>
        </a:defRPr>
      </a:lvl8pPr>
      <a:lvl9pPr marL="3882605" indent="-228389" algn="l" rtl="0" eaLnBrk="1" fontAlgn="base" hangingPunct="1">
        <a:spcBef>
          <a:spcPct val="20000"/>
        </a:spcBef>
        <a:spcAft>
          <a:spcPct val="0"/>
        </a:spcAft>
        <a:buChar char="»"/>
        <a:defRPr sz="1998">
          <a:solidFill>
            <a:schemeClr val="tx1"/>
          </a:solidFill>
          <a:latin typeface="+mn-lt"/>
          <a:ea typeface="+mn-ea"/>
        </a:defRPr>
      </a:lvl9pPr>
    </p:bodyStyle>
    <p:otherStyle>
      <a:defPPr>
        <a:defRPr lang="en-US"/>
      </a:defPPr>
      <a:lvl1pPr marL="0" algn="l" defTabSz="456777" rtl="0" eaLnBrk="1" latinLnBrk="0" hangingPunct="1">
        <a:defRPr sz="1799" kern="1200">
          <a:solidFill>
            <a:schemeClr val="tx1"/>
          </a:solidFill>
          <a:latin typeface="+mn-lt"/>
          <a:ea typeface="+mn-ea"/>
          <a:cs typeface="+mn-cs"/>
        </a:defRPr>
      </a:lvl1pPr>
      <a:lvl2pPr marL="456777" algn="l" defTabSz="456777" rtl="0" eaLnBrk="1" latinLnBrk="0" hangingPunct="1">
        <a:defRPr sz="1799" kern="1200">
          <a:solidFill>
            <a:schemeClr val="tx1"/>
          </a:solidFill>
          <a:latin typeface="+mn-lt"/>
          <a:ea typeface="+mn-ea"/>
          <a:cs typeface="+mn-cs"/>
        </a:defRPr>
      </a:lvl2pPr>
      <a:lvl3pPr marL="913554" algn="l" defTabSz="456777" rtl="0" eaLnBrk="1" latinLnBrk="0" hangingPunct="1">
        <a:defRPr sz="1799" kern="1200">
          <a:solidFill>
            <a:schemeClr val="tx1"/>
          </a:solidFill>
          <a:latin typeface="+mn-lt"/>
          <a:ea typeface="+mn-ea"/>
          <a:cs typeface="+mn-cs"/>
        </a:defRPr>
      </a:lvl3pPr>
      <a:lvl4pPr marL="1370331" algn="l" defTabSz="456777" rtl="0" eaLnBrk="1" latinLnBrk="0" hangingPunct="1">
        <a:defRPr sz="1799" kern="1200">
          <a:solidFill>
            <a:schemeClr val="tx1"/>
          </a:solidFill>
          <a:latin typeface="+mn-lt"/>
          <a:ea typeface="+mn-ea"/>
          <a:cs typeface="+mn-cs"/>
        </a:defRPr>
      </a:lvl4pPr>
      <a:lvl5pPr marL="1827108" algn="l" defTabSz="456777" rtl="0" eaLnBrk="1" latinLnBrk="0" hangingPunct="1">
        <a:defRPr sz="1799" kern="1200">
          <a:solidFill>
            <a:schemeClr val="tx1"/>
          </a:solidFill>
          <a:latin typeface="+mn-lt"/>
          <a:ea typeface="+mn-ea"/>
          <a:cs typeface="+mn-cs"/>
        </a:defRPr>
      </a:lvl5pPr>
      <a:lvl6pPr marL="2283886" algn="l" defTabSz="456777" rtl="0" eaLnBrk="1" latinLnBrk="0" hangingPunct="1">
        <a:defRPr sz="1799" kern="1200">
          <a:solidFill>
            <a:schemeClr val="tx1"/>
          </a:solidFill>
          <a:latin typeface="+mn-lt"/>
          <a:ea typeface="+mn-ea"/>
          <a:cs typeface="+mn-cs"/>
        </a:defRPr>
      </a:lvl6pPr>
      <a:lvl7pPr marL="2740663" algn="l" defTabSz="456777" rtl="0" eaLnBrk="1" latinLnBrk="0" hangingPunct="1">
        <a:defRPr sz="1799" kern="1200">
          <a:solidFill>
            <a:schemeClr val="tx1"/>
          </a:solidFill>
          <a:latin typeface="+mn-lt"/>
          <a:ea typeface="+mn-ea"/>
          <a:cs typeface="+mn-cs"/>
        </a:defRPr>
      </a:lvl7pPr>
      <a:lvl8pPr marL="3197440" algn="l" defTabSz="456777" rtl="0" eaLnBrk="1" latinLnBrk="0" hangingPunct="1">
        <a:defRPr sz="1799" kern="1200">
          <a:solidFill>
            <a:schemeClr val="tx1"/>
          </a:solidFill>
          <a:latin typeface="+mn-lt"/>
          <a:ea typeface="+mn-ea"/>
          <a:cs typeface="+mn-cs"/>
        </a:defRPr>
      </a:lvl8pPr>
      <a:lvl9pPr marL="3654217" algn="l" defTabSz="456777"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95EA92-3769-C7A7-6DDE-8BDD26088AAD}"/>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415A07-6A9D-2EDF-71BE-14E36231D078}"/>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6C074-9BF3-DDC8-2007-A965F08C31A4}"/>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935F62DD-08B2-DD46-8CFA-CDDC34D65C09}" type="datetimeFigureOut">
              <a:rPr lang="en-US" smtClean="0"/>
              <a:t>6/28/2024</a:t>
            </a:fld>
            <a:endParaRPr lang="en-US"/>
          </a:p>
        </p:txBody>
      </p:sp>
      <p:sp>
        <p:nvSpPr>
          <p:cNvPr id="5" name="Footer Placeholder 4">
            <a:extLst>
              <a:ext uri="{FF2B5EF4-FFF2-40B4-BE49-F238E27FC236}">
                <a16:creationId xmlns:a16="http://schemas.microsoft.com/office/drawing/2014/main" id="{E932C126-2318-7756-559E-D086C3148168}"/>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B942C2-4C0A-FA02-694F-27A6ED8630CC}"/>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3DB541-4147-9E41-941F-E86911BD940F}" type="slidenum">
              <a:rPr lang="en-US" smtClean="0"/>
              <a:t>‹#›</a:t>
            </a:fld>
            <a:endParaRPr lang="en-US"/>
          </a:p>
        </p:txBody>
      </p:sp>
    </p:spTree>
    <p:extLst>
      <p:ext uri="{BB962C8B-B14F-4D97-AF65-F5344CB8AC3E}">
        <p14:creationId xmlns:p14="http://schemas.microsoft.com/office/powerpoint/2010/main" val="338533979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169"/>
            <a:ext cx="8229600" cy="76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29653"/>
            <a:ext cx="8229600" cy="348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124200" y="4771678"/>
            <a:ext cx="5029200" cy="274097"/>
          </a:xfrm>
          <a:prstGeom prst="rect">
            <a:avLst/>
          </a:prstGeom>
          <a:noFill/>
        </p:spPr>
        <p:txBody>
          <a:bodyPr vert="horz" lIns="91440" tIns="45720" rIns="91440" bIns="45720" rtlCol="0" anchor="ctr"/>
          <a:lstStyle>
            <a:lvl1pPr algn="r" eaLnBrk="1" fontAlgn="auto" hangingPunct="1">
              <a:spcBef>
                <a:spcPts val="0"/>
              </a:spcBef>
              <a:spcAft>
                <a:spcPts val="0"/>
              </a:spcAft>
              <a:defRPr sz="1500" baseline="0">
                <a:solidFill>
                  <a:srgbClr val="000000"/>
                </a:solidFill>
                <a:latin typeface="+mn-lt"/>
              </a:defRPr>
            </a:lvl1pPr>
          </a:lstStyle>
          <a:p>
            <a:pPr>
              <a:defRPr/>
            </a:pPr>
            <a:endParaRPr lang="en-US"/>
          </a:p>
        </p:txBody>
      </p:sp>
      <p:sp>
        <p:nvSpPr>
          <p:cNvPr id="6" name="Slide Number Placeholder 5"/>
          <p:cNvSpPr>
            <a:spLocks noGrp="1"/>
          </p:cNvSpPr>
          <p:nvPr>
            <p:ph type="sldNum" sz="quarter" idx="4"/>
          </p:nvPr>
        </p:nvSpPr>
        <p:spPr>
          <a:xfrm>
            <a:off x="8229600" y="4771678"/>
            <a:ext cx="457200" cy="27409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00000"/>
                </a:solidFill>
              </a:defRPr>
            </a:lvl1pPr>
          </a:lstStyle>
          <a:p>
            <a:pPr>
              <a:defRPr/>
            </a:pPr>
            <a:fld id="{91A45E4F-9F34-4F04-B372-B3089D55FBAD}" type="slidenum">
              <a:rPr lang="en-US" altLang="en-US"/>
              <a:pPr>
                <a:defRPr/>
              </a:pPr>
              <a:t>‹#›</a:t>
            </a:fld>
            <a:endParaRPr lang="en-US" altLang="en-US" dirty="0"/>
          </a:p>
        </p:txBody>
      </p:sp>
      <p:pic>
        <p:nvPicPr>
          <p:cNvPr id="1030" name="Picture 1"/>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450" y="4633437"/>
            <a:ext cx="1587104" cy="41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0328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dt="0"/>
  <p:txStyles>
    <p:titleStyle>
      <a:lvl1pPr algn="l" rtl="0" eaLnBrk="0" fontAlgn="base" hangingPunct="0">
        <a:spcBef>
          <a:spcPct val="0"/>
        </a:spcBef>
        <a:spcAft>
          <a:spcPct val="0"/>
        </a:spcAft>
        <a:defRPr sz="2850" kern="1200">
          <a:solidFill>
            <a:schemeClr val="accent2"/>
          </a:solidFill>
          <a:latin typeface="+mn-lt"/>
          <a:ea typeface="+mj-ea"/>
          <a:cs typeface="Arial" pitchFamily="34" charset="0"/>
        </a:defRPr>
      </a:lvl1pPr>
      <a:lvl2pPr algn="l" rtl="0" eaLnBrk="0" fontAlgn="base" hangingPunct="0">
        <a:spcBef>
          <a:spcPct val="0"/>
        </a:spcBef>
        <a:spcAft>
          <a:spcPct val="0"/>
        </a:spcAft>
        <a:defRPr sz="2850">
          <a:solidFill>
            <a:schemeClr val="accent2"/>
          </a:solidFill>
          <a:latin typeface="Arial" charset="0"/>
          <a:cs typeface="Arial" charset="0"/>
        </a:defRPr>
      </a:lvl2pPr>
      <a:lvl3pPr algn="l" rtl="0" eaLnBrk="0" fontAlgn="base" hangingPunct="0">
        <a:spcBef>
          <a:spcPct val="0"/>
        </a:spcBef>
        <a:spcAft>
          <a:spcPct val="0"/>
        </a:spcAft>
        <a:defRPr sz="2850">
          <a:solidFill>
            <a:schemeClr val="accent2"/>
          </a:solidFill>
          <a:latin typeface="Arial" charset="0"/>
          <a:cs typeface="Arial" charset="0"/>
        </a:defRPr>
      </a:lvl3pPr>
      <a:lvl4pPr algn="l" rtl="0" eaLnBrk="0" fontAlgn="base" hangingPunct="0">
        <a:spcBef>
          <a:spcPct val="0"/>
        </a:spcBef>
        <a:spcAft>
          <a:spcPct val="0"/>
        </a:spcAft>
        <a:defRPr sz="2850">
          <a:solidFill>
            <a:schemeClr val="accent2"/>
          </a:solidFill>
          <a:latin typeface="Arial" charset="0"/>
          <a:cs typeface="Arial" charset="0"/>
        </a:defRPr>
      </a:lvl4pPr>
      <a:lvl5pPr algn="l" rtl="0" eaLnBrk="0" fontAlgn="base" hangingPunct="0">
        <a:spcBef>
          <a:spcPct val="0"/>
        </a:spcBef>
        <a:spcAft>
          <a:spcPct val="0"/>
        </a:spcAft>
        <a:defRPr sz="2850">
          <a:solidFill>
            <a:schemeClr val="accent2"/>
          </a:solidFill>
          <a:latin typeface="Arial" charset="0"/>
          <a:cs typeface="Arial" charset="0"/>
        </a:defRPr>
      </a:lvl5pPr>
      <a:lvl6pPr marL="342900" algn="l" rtl="0" fontAlgn="base">
        <a:spcBef>
          <a:spcPct val="0"/>
        </a:spcBef>
        <a:spcAft>
          <a:spcPct val="0"/>
        </a:spcAft>
        <a:defRPr sz="2850">
          <a:solidFill>
            <a:schemeClr val="accent2"/>
          </a:solidFill>
          <a:latin typeface="Arial" charset="0"/>
          <a:cs typeface="Arial" charset="0"/>
        </a:defRPr>
      </a:lvl6pPr>
      <a:lvl7pPr marL="685800" algn="l" rtl="0" fontAlgn="base">
        <a:spcBef>
          <a:spcPct val="0"/>
        </a:spcBef>
        <a:spcAft>
          <a:spcPct val="0"/>
        </a:spcAft>
        <a:defRPr sz="2850">
          <a:solidFill>
            <a:schemeClr val="accent2"/>
          </a:solidFill>
          <a:latin typeface="Arial" charset="0"/>
          <a:cs typeface="Arial" charset="0"/>
        </a:defRPr>
      </a:lvl7pPr>
      <a:lvl8pPr marL="1028700" algn="l" rtl="0" fontAlgn="base">
        <a:spcBef>
          <a:spcPct val="0"/>
        </a:spcBef>
        <a:spcAft>
          <a:spcPct val="0"/>
        </a:spcAft>
        <a:defRPr sz="2850">
          <a:solidFill>
            <a:schemeClr val="accent2"/>
          </a:solidFill>
          <a:latin typeface="Arial" charset="0"/>
          <a:cs typeface="Arial" charset="0"/>
        </a:defRPr>
      </a:lvl8pPr>
      <a:lvl9pPr marL="1371600" algn="l" rtl="0" fontAlgn="base">
        <a:spcBef>
          <a:spcPct val="0"/>
        </a:spcBef>
        <a:spcAft>
          <a:spcPct val="0"/>
        </a:spcAft>
        <a:defRPr sz="2850">
          <a:solidFill>
            <a:schemeClr val="accent2"/>
          </a:solidFill>
          <a:latin typeface="Arial" charset="0"/>
          <a:cs typeface="Arial"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250" kern="1200">
          <a:solidFill>
            <a:srgbClr val="000000"/>
          </a:solidFill>
          <a:latin typeface="+mj-lt"/>
          <a:ea typeface="+mn-ea"/>
          <a:cs typeface="Arial" pitchFamily="34" charset="0"/>
        </a:defRPr>
      </a:lvl1pPr>
      <a:lvl2pPr marL="557213" indent="-214313" algn="l" rtl="0" eaLnBrk="0" fontAlgn="base" hangingPunct="0">
        <a:spcBef>
          <a:spcPct val="20000"/>
        </a:spcBef>
        <a:spcAft>
          <a:spcPct val="0"/>
        </a:spcAft>
        <a:buFont typeface="Arial" panose="020B0604020202020204" pitchFamily="34" charset="0"/>
        <a:buChar char="–"/>
        <a:defRPr sz="1950" kern="1200">
          <a:solidFill>
            <a:srgbClr val="000000"/>
          </a:solidFill>
          <a:latin typeface="+mj-lt"/>
          <a:ea typeface="+mn-ea"/>
          <a:cs typeface="Arial"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rgbClr val="000000"/>
          </a:solidFill>
          <a:latin typeface="+mj-lt"/>
          <a:ea typeface="+mn-ea"/>
          <a:cs typeface="Arial" pitchFamily="34"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rgbClr val="000000"/>
          </a:solidFill>
          <a:latin typeface="+mj-lt"/>
          <a:ea typeface="+mn-ea"/>
          <a:cs typeface="Arial" pitchFamily="34"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rgbClr val="000000"/>
          </a:solidFill>
          <a:latin typeface="+mj-lt"/>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DCE35-D17B-AD4D-DA1E-20BE10F1B746}"/>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1FDCD-7A23-8631-EC4A-B7371C064B2E}"/>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539E4-DEF0-7605-4B9F-13979BE0EEFB}"/>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82000"/>
                  </a:schemeClr>
                </a:solidFill>
              </a:defRPr>
            </a:lvl1pPr>
          </a:lstStyle>
          <a:p>
            <a:fld id="{45563342-F7B5-F144-8668-A83FD05BD176}" type="datetimeFigureOut">
              <a:rPr lang="en-US" smtClean="0"/>
              <a:t>6/28/2024</a:t>
            </a:fld>
            <a:endParaRPr lang="en-US"/>
          </a:p>
        </p:txBody>
      </p:sp>
      <p:sp>
        <p:nvSpPr>
          <p:cNvPr id="5" name="Footer Placeholder 4">
            <a:extLst>
              <a:ext uri="{FF2B5EF4-FFF2-40B4-BE49-F238E27FC236}">
                <a16:creationId xmlns:a16="http://schemas.microsoft.com/office/drawing/2014/main" id="{0F33BBE1-DEAB-3FA8-40B5-2C8C4AC61ACA}"/>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4301B3E-1BD5-381E-F61E-BF03159EACAD}"/>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82000"/>
                  </a:schemeClr>
                </a:solidFill>
              </a:defRPr>
            </a:lvl1pPr>
          </a:lstStyle>
          <a:p>
            <a:fld id="{64600CF7-801E-F449-B6A9-FBDD9FFD4109}" type="slidenum">
              <a:rPr lang="en-US" smtClean="0"/>
              <a:t>‹#›</a:t>
            </a:fld>
            <a:endParaRPr lang="en-US"/>
          </a:p>
        </p:txBody>
      </p:sp>
    </p:spTree>
    <p:extLst>
      <p:ext uri="{BB962C8B-B14F-4D97-AF65-F5344CB8AC3E}">
        <p14:creationId xmlns:p14="http://schemas.microsoft.com/office/powerpoint/2010/main" val="261447084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8215973" y="4794786"/>
            <a:ext cx="205740" cy="235942"/>
          </a:xfrm>
          <a:prstGeom prst="rect">
            <a:avLst/>
          </a:prstGeom>
        </p:spPr>
        <p:txBody>
          <a:bodyPr vert="horz" lIns="0" tIns="0" rIns="0" bIns="0" rtlCol="0" anchor="b" anchorCtr="0"/>
          <a:lstStyle>
            <a:lvl1pPr algn="r">
              <a:defRPr sz="600" b="1">
                <a:solidFill>
                  <a:schemeClr val="bg1"/>
                </a:solidFill>
                <a:latin typeface="Johnson Text" pitchFamily="2" charset="77"/>
              </a:defRPr>
            </a:lvl1pPr>
          </a:lstStyle>
          <a:p>
            <a:fld id="{D2D1BBCB-56E8-744E-B233-22800C75D8CB}" type="slidenum">
              <a:rPr lang="en-US" smtClean="0"/>
              <a:pPr/>
              <a:t>‹#›</a:t>
            </a:fld>
            <a:endParaRPr lang="en-US" dirty="0"/>
          </a:p>
        </p:txBody>
      </p:sp>
      <p:sp>
        <p:nvSpPr>
          <p:cNvPr id="30" name="Freeform 11">
            <a:extLst>
              <a:ext uri="{FF2B5EF4-FFF2-40B4-BE49-F238E27FC236}">
                <a16:creationId xmlns:a16="http://schemas.microsoft.com/office/drawing/2014/main" id="{5870EB36-E00E-4EC6-833E-65B7D29D3A12}"/>
              </a:ext>
            </a:extLst>
          </p:cNvPr>
          <p:cNvSpPr/>
          <p:nvPr/>
        </p:nvSpPr>
        <p:spPr>
          <a:xfrm>
            <a:off x="-613" y="941425"/>
            <a:ext cx="9144613" cy="6864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281"/>
              </a:spcAft>
            </a:pPr>
            <a:endParaRPr lang="en-US" sz="197" dirty="0">
              <a:latin typeface="Johnson Text" pitchFamily="2" charset="77"/>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613" y="1"/>
            <a:ext cx="9144613" cy="966218"/>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281"/>
              </a:spcAft>
            </a:pPr>
            <a:endParaRPr lang="en-US" sz="197" dirty="0">
              <a:latin typeface="Johnson Text" pitchFamily="2" charset="77"/>
            </a:endParaRPr>
          </a:p>
        </p:txBody>
      </p:sp>
      <p:sp>
        <p:nvSpPr>
          <p:cNvPr id="3" name="Text Placeholder 2"/>
          <p:cNvSpPr>
            <a:spLocks noGrp="1"/>
          </p:cNvSpPr>
          <p:nvPr userDrawn="1">
            <p:ph type="body" idx="1"/>
          </p:nvPr>
        </p:nvSpPr>
        <p:spPr>
          <a:xfrm>
            <a:off x="266698" y="1198878"/>
            <a:ext cx="8613001" cy="3294888"/>
          </a:xfrm>
          <a:prstGeom prst="rect">
            <a:avLst/>
          </a:prstGeom>
        </p:spPr>
        <p:txBody>
          <a:bodyPr vert="horz" lIns="91440" tIns="45720" rIns="91440" bIns="45720" rtlCol="0">
            <a:noAutofit/>
          </a:bodyPr>
          <a:lstStyle/>
          <a:p>
            <a:pPr lvl="0"/>
            <a:r>
              <a:rPr lang="en-US" noProof="0"/>
              <a:t>Subhead if necessary</a:t>
            </a:r>
          </a:p>
          <a:p>
            <a:pPr marL="128588" lvl="1"/>
            <a:r>
              <a:rPr lang="en-US" noProof="0"/>
              <a:t>First bullet</a:t>
            </a:r>
          </a:p>
          <a:p>
            <a:pPr marL="255985" lvl="2"/>
            <a:r>
              <a:rPr lang="en-US" noProof="0"/>
              <a:t>Second bullet</a:t>
            </a:r>
          </a:p>
          <a:p>
            <a:pPr marL="384572" marR="0" lvl="3" indent="-114300" algn="l" defTabSz="685797" rtl="0" eaLnBrk="1" fontAlgn="auto" latinLnBrk="0" hangingPunct="1">
              <a:lnSpc>
                <a:spcPct val="100000"/>
              </a:lnSpc>
              <a:spcBef>
                <a:spcPts val="450"/>
              </a:spcBef>
              <a:spcAft>
                <a:spcPts val="0"/>
              </a:spcAft>
              <a:buClr>
                <a:schemeClr val="accent1"/>
              </a:buClr>
              <a:buSzPct val="80000"/>
              <a:buFont typeface="Wingdings" panose="05000000000000000000" pitchFamily="2" charset="2"/>
              <a:buChar char="§"/>
              <a:tabLst/>
              <a:defRPr/>
            </a:pPr>
            <a:r>
              <a:rPr lang="en-US" noProof="0"/>
              <a:t>Third bullet</a:t>
            </a:r>
          </a:p>
          <a:p>
            <a:pPr marL="539354" marR="0" lvl="3" indent="-134541" algn="l" defTabSz="685797" rtl="0" eaLnBrk="1" fontAlgn="auto" latinLnBrk="0" hangingPunct="1">
              <a:lnSpc>
                <a:spcPct val="100000"/>
              </a:lnSpc>
              <a:spcBef>
                <a:spcPts val="45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266699" y="106799"/>
            <a:ext cx="8613000" cy="732061"/>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266698" y="4736402"/>
            <a:ext cx="7855310" cy="235942"/>
          </a:xfrm>
          <a:prstGeom prst="rect">
            <a:avLst/>
          </a:prstGeom>
        </p:spPr>
        <p:txBody>
          <a:bodyPr vert="horz" lIns="90000" tIns="0" rIns="90000" bIns="0" rtlCol="0" anchor="b" anchorCtr="0"/>
          <a:lstStyle>
            <a:lvl1pPr algn="l">
              <a:lnSpc>
                <a:spcPct val="100000"/>
              </a:lnSpc>
              <a:spcAft>
                <a:spcPts val="0"/>
              </a:spcAft>
              <a:defRPr sz="600">
                <a:solidFill>
                  <a:schemeClr val="bg1"/>
                </a:solidFill>
                <a:latin typeface="Johnson Text" pitchFamily="2" charset="77"/>
              </a:defRPr>
            </a:lvl1pPr>
          </a:lstStyle>
          <a:p>
            <a:endParaRPr lang="en-US" dirty="0"/>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8512978" y="4516020"/>
            <a:ext cx="514350" cy="51470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450" spc="-15" baseline="0" dirty="0">
                <a:solidFill>
                  <a:schemeClr val="bg1"/>
                </a:solidFill>
                <a:latin typeface="Johnson Text" pitchFamily="2" charset="77"/>
              </a:rPr>
              <a:t>Add QR </a:t>
            </a:r>
            <a:br>
              <a:rPr lang="en-GB" sz="450" spc="-15" baseline="0" dirty="0">
                <a:solidFill>
                  <a:schemeClr val="bg1"/>
                </a:solidFill>
                <a:latin typeface="Johnson Text" pitchFamily="2" charset="77"/>
              </a:rPr>
            </a:br>
            <a:r>
              <a:rPr lang="en-GB" sz="450" spc="-15" baseline="0" dirty="0">
                <a:solidFill>
                  <a:schemeClr val="bg1"/>
                </a:solidFill>
                <a:latin typeface="Johnson Text" pitchFamily="2" charset="77"/>
              </a:rPr>
              <a:t>code here on </a:t>
            </a:r>
            <a:br>
              <a:rPr lang="en-GB" sz="450" spc="-15" baseline="0" dirty="0">
                <a:solidFill>
                  <a:schemeClr val="bg1"/>
                </a:solidFill>
                <a:latin typeface="Johnson Text" pitchFamily="2" charset="77"/>
              </a:rPr>
            </a:br>
            <a:r>
              <a:rPr lang="en-GB" sz="450" spc="-15" baseline="0" dirty="0">
                <a:solidFill>
                  <a:schemeClr val="bg1"/>
                </a:solidFill>
                <a:latin typeface="Johnson Text" pitchFamily="2" charset="77"/>
              </a:rPr>
              <a:t>slide master</a:t>
            </a:r>
          </a:p>
          <a:p>
            <a:pPr algn="ctr"/>
            <a:r>
              <a:rPr lang="en-GB" sz="450" spc="-15" baseline="0" dirty="0">
                <a:solidFill>
                  <a:schemeClr val="bg1"/>
                </a:solidFill>
                <a:latin typeface="Johnson Text" pitchFamily="2" charset="77"/>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645795" y="5010976"/>
            <a:ext cx="7852410" cy="137287"/>
          </a:xfrm>
          <a:prstGeom prst="rect">
            <a:avLst/>
          </a:prstGeom>
        </p:spPr>
        <p:txBody>
          <a:bodyPr vert="horz" lIns="0" tIns="0" rIns="0" bIns="3429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Johnson Text"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Johnson Text"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600" dirty="0">
                <a:solidFill>
                  <a:schemeClr val="accent1"/>
                </a:solidFill>
                <a:latin typeface="Johnson Text" pitchFamily="2" charset="77"/>
              </a:rPr>
              <a:t>Presented by LJ Costa at the 2024 American Society of Clinical Oncology (ASCO) Annual Meeting; May 31–June 4, 2024; Chicago, IL, USA &amp; Virtual</a:t>
            </a:r>
          </a:p>
        </p:txBody>
      </p:sp>
    </p:spTree>
    <p:extLst>
      <p:ext uri="{BB962C8B-B14F-4D97-AF65-F5344CB8AC3E}">
        <p14:creationId xmlns:p14="http://schemas.microsoft.com/office/powerpoint/2010/main" val="15670832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hf hdr="0" dt="0"/>
  <p:txStyles>
    <p:titleStyle>
      <a:lvl1pPr marL="0" marR="0" indent="0" algn="l" defTabSz="107146"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685797" rtl="0" eaLnBrk="1" latinLnBrk="0" hangingPunct="1">
        <a:lnSpc>
          <a:spcPct val="100000"/>
        </a:lnSpc>
        <a:spcBef>
          <a:spcPts val="450"/>
        </a:spcBef>
        <a:buClr>
          <a:schemeClr val="accent1"/>
        </a:buClr>
        <a:buFont typeface="Arial" panose="020B0604020202020204" pitchFamily="34" charset="0"/>
        <a:buNone/>
        <a:defRPr lang="en-US" sz="1350" b="1" kern="1200" dirty="0" smtClean="0">
          <a:solidFill>
            <a:schemeClr val="bg1"/>
          </a:solidFill>
          <a:latin typeface="Johnson Text" pitchFamily="2" charset="77"/>
          <a:ea typeface="+mn-ea"/>
          <a:cs typeface="+mn-cs"/>
        </a:defRPr>
      </a:lvl1pPr>
      <a:lvl2pPr marL="257175" indent="-128588" algn="l" defTabSz="685797" rtl="0" eaLnBrk="1" latinLnBrk="0" hangingPunct="1">
        <a:lnSpc>
          <a:spcPct val="100000"/>
        </a:lnSpc>
        <a:spcBef>
          <a:spcPts val="450"/>
        </a:spcBef>
        <a:buClr>
          <a:schemeClr val="accent1"/>
        </a:buClr>
        <a:buFont typeface="Arial" panose="020B0604020202020204" pitchFamily="34" charset="0"/>
        <a:buChar char="•"/>
        <a:defRPr lang="en-US" sz="1350" kern="1200" dirty="0" smtClean="0">
          <a:solidFill>
            <a:schemeClr val="bg1"/>
          </a:solidFill>
          <a:latin typeface="Johnson Text" pitchFamily="2" charset="77"/>
          <a:ea typeface="+mn-ea"/>
          <a:cs typeface="+mn-cs"/>
        </a:defRPr>
      </a:lvl2pPr>
      <a:lvl3pPr marL="385763" indent="-128588" algn="l" defTabSz="685797" rtl="0" eaLnBrk="1" latinLnBrk="0" hangingPunct="1">
        <a:lnSpc>
          <a:spcPct val="100000"/>
        </a:lnSpc>
        <a:spcBef>
          <a:spcPts val="450"/>
        </a:spcBef>
        <a:buClr>
          <a:schemeClr val="accent1"/>
        </a:buClr>
        <a:buFont typeface="Johnson Text" panose="020B0606030504020204" pitchFamily="34" charset="0"/>
        <a:buChar char="–"/>
        <a:defRPr lang="en-US" sz="1350" kern="1200" dirty="0" smtClean="0">
          <a:solidFill>
            <a:schemeClr val="bg1"/>
          </a:solidFill>
          <a:latin typeface="Johnson Text" pitchFamily="2" charset="77"/>
          <a:ea typeface="+mn-ea"/>
          <a:cs typeface="+mn-cs"/>
        </a:defRPr>
      </a:lvl3pPr>
      <a:lvl4pPr marL="619125" indent="-214313" algn="l" defTabSz="685797" rtl="0" eaLnBrk="1" latinLnBrk="0" hangingPunct="1">
        <a:lnSpc>
          <a:spcPct val="100000"/>
        </a:lnSpc>
        <a:spcBef>
          <a:spcPts val="450"/>
        </a:spcBef>
        <a:buClr>
          <a:schemeClr val="accent1"/>
        </a:buClr>
        <a:buSzPct val="80000"/>
        <a:buFont typeface="Johnson Text" panose="02070309020205020404" pitchFamily="49" charset="0"/>
        <a:buChar char="o"/>
        <a:defRPr lang="en-US" sz="1350" kern="1200" dirty="0">
          <a:solidFill>
            <a:schemeClr val="bg1"/>
          </a:solidFill>
          <a:latin typeface="Johnson Text" pitchFamily="2" charset="77"/>
          <a:ea typeface="+mn-ea"/>
          <a:cs typeface="+mn-cs"/>
        </a:defRPr>
      </a:lvl4pPr>
      <a:lvl5pPr marL="619125" indent="-130302" algn="l" defTabSz="685797" rtl="0" eaLnBrk="1" latinLnBrk="0" hangingPunct="1">
        <a:lnSpc>
          <a:spcPct val="95000"/>
        </a:lnSpc>
        <a:spcBef>
          <a:spcPts val="450"/>
        </a:spcBef>
        <a:buClr>
          <a:schemeClr val="accent1"/>
        </a:buClr>
        <a:buFont typeface="Johnson Text" panose="02070309020205020404" pitchFamily="49" charset="0"/>
        <a:buChar char="o"/>
        <a:defRPr lang="en-US" sz="1350" kern="1200" dirty="0" smtClean="0">
          <a:solidFill>
            <a:schemeClr val="bg1"/>
          </a:solidFill>
          <a:latin typeface="+mn-lt"/>
          <a:ea typeface="+mn-ea"/>
          <a:cs typeface="+mn-cs"/>
        </a:defRPr>
      </a:lvl5pPr>
      <a:lvl6pPr marL="1885943"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1"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0"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9" indent="-171449"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9"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5" algn="l" defTabSz="685797" rtl="0" eaLnBrk="1" latinLnBrk="0" hangingPunct="1">
        <a:defRPr sz="1350" kern="1200">
          <a:solidFill>
            <a:schemeClr val="tx1"/>
          </a:solidFill>
          <a:latin typeface="+mn-lt"/>
          <a:ea typeface="+mn-ea"/>
          <a:cs typeface="+mn-cs"/>
        </a:defRPr>
      </a:lvl5pPr>
      <a:lvl6pPr marL="1714493" algn="l" defTabSz="685797" rtl="0" eaLnBrk="1" latinLnBrk="0" hangingPunct="1">
        <a:defRPr sz="1350" kern="1200">
          <a:solidFill>
            <a:schemeClr val="tx1"/>
          </a:solidFill>
          <a:latin typeface="+mn-lt"/>
          <a:ea typeface="+mn-ea"/>
          <a:cs typeface="+mn-cs"/>
        </a:defRPr>
      </a:lvl6pPr>
      <a:lvl7pPr marL="2057392" algn="l" defTabSz="685797" rtl="0" eaLnBrk="1" latinLnBrk="0" hangingPunct="1">
        <a:defRPr sz="1350" kern="1200">
          <a:solidFill>
            <a:schemeClr val="tx1"/>
          </a:solidFill>
          <a:latin typeface="+mn-lt"/>
          <a:ea typeface="+mn-ea"/>
          <a:cs typeface="+mn-cs"/>
        </a:defRPr>
      </a:lvl7pPr>
      <a:lvl8pPr marL="2400291" algn="l" defTabSz="685797" rtl="0" eaLnBrk="1" latinLnBrk="0" hangingPunct="1">
        <a:defRPr sz="1350" kern="1200">
          <a:solidFill>
            <a:schemeClr val="tx1"/>
          </a:solidFill>
          <a:latin typeface="+mn-lt"/>
          <a:ea typeface="+mn-ea"/>
          <a:cs typeface="+mn-cs"/>
        </a:defRPr>
      </a:lvl8pPr>
      <a:lvl9pPr marL="2743190" algn="l" defTabSz="68579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4"/>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1"/>
            <a:ext cx="248786" cy="369204"/>
          </a:xfrm>
          <a:prstGeom prst="rect">
            <a:avLst/>
          </a:prstGeom>
          <a:noFill/>
        </p:spPr>
        <p:txBody>
          <a:bodyPr wrap="none" rtlCol="0">
            <a:spAutoFit/>
          </a:bodyPr>
          <a:lstStyle/>
          <a:p>
            <a:r>
              <a:rPr lang="en-US" sz="1799" dirty="0"/>
              <a:t> </a:t>
            </a:r>
          </a:p>
        </p:txBody>
      </p:sp>
      <p:pic>
        <p:nvPicPr>
          <p:cNvPr id="2" name="Picture 1" descr="A close-up of a logo&#10;&#10;Description automatically generated">
            <a:extLst>
              <a:ext uri="{FF2B5EF4-FFF2-40B4-BE49-F238E27FC236}">
                <a16:creationId xmlns:a16="http://schemas.microsoft.com/office/drawing/2014/main" id="{1686013F-5E9D-A438-B2B0-A40AC7572C7B}"/>
              </a:ext>
            </a:extLst>
          </p:cNvPr>
          <p:cNvPicPr>
            <a:picLocks noChangeAspect="1"/>
          </p:cNvPicPr>
          <p:nvPr userDrawn="1"/>
        </p:nvPicPr>
        <p:blipFill rotWithShape="1">
          <a:blip r:embed="rId15"/>
          <a:srcRect t="23323" b="25933"/>
          <a:stretch/>
        </p:blipFill>
        <p:spPr>
          <a:xfrm>
            <a:off x="6324765" y="4478928"/>
            <a:ext cx="2696936" cy="717698"/>
          </a:xfrm>
          <a:prstGeom prst="rect">
            <a:avLst/>
          </a:prstGeom>
        </p:spPr>
      </p:pic>
    </p:spTree>
    <p:extLst>
      <p:ext uri="{BB962C8B-B14F-4D97-AF65-F5344CB8AC3E}">
        <p14:creationId xmlns:p14="http://schemas.microsoft.com/office/powerpoint/2010/main" val="127125233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9" r:id="rId10"/>
    <p:sldLayoutId id="2147483763" r:id="rId11"/>
    <p:sldLayoutId id="2147483765" r:id="rId12"/>
  </p:sldLayoutIdLst>
  <p:txStyles>
    <p:titleStyle>
      <a:lvl1pPr algn="ctr" rtl="0" eaLnBrk="1" fontAlgn="base" hangingPunct="1">
        <a:spcBef>
          <a:spcPct val="0"/>
        </a:spcBef>
        <a:spcAft>
          <a:spcPct val="0"/>
        </a:spcAft>
        <a:defRPr sz="3597" i="0">
          <a:solidFill>
            <a:schemeClr val="bg1"/>
          </a:solidFill>
          <a:latin typeface="+mn-lt"/>
          <a:ea typeface="+mj-ea"/>
          <a:cs typeface="+mj-cs"/>
        </a:defRPr>
      </a:lvl1pPr>
      <a:lvl2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5pPr>
      <a:lvl6pPr marL="456777"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6pPr>
      <a:lvl7pPr marL="913554"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7pPr>
      <a:lvl8pPr marL="1370331"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8pPr>
      <a:lvl9pPr marL="1827108" algn="l" rtl="0" eaLnBrk="1" fontAlgn="base" hangingPunct="1">
        <a:spcBef>
          <a:spcPct val="0"/>
        </a:spcBef>
        <a:spcAft>
          <a:spcPct val="0"/>
        </a:spcAft>
        <a:defRPr sz="3197">
          <a:solidFill>
            <a:schemeClr val="tx2"/>
          </a:solidFill>
          <a:latin typeface="Georgia" pitchFamily="-72" charset="0"/>
          <a:ea typeface="ＭＳ Ｐゴシック" pitchFamily="-72" charset="-128"/>
          <a:cs typeface="ＭＳ Ｐゴシック" pitchFamily="-72" charset="-128"/>
        </a:defRPr>
      </a:lvl9pPr>
    </p:titleStyle>
    <p:bodyStyle>
      <a:lvl1pPr marL="342583" indent="-342583" algn="l" rtl="0" eaLnBrk="1" fontAlgn="base" hangingPunct="1">
        <a:spcBef>
          <a:spcPct val="20000"/>
        </a:spcBef>
        <a:spcAft>
          <a:spcPct val="0"/>
        </a:spcAft>
        <a:buChar char="•"/>
        <a:defRPr sz="2398">
          <a:solidFill>
            <a:schemeClr val="tx1"/>
          </a:solidFill>
          <a:latin typeface="+mn-lt"/>
          <a:ea typeface="+mn-ea"/>
          <a:cs typeface="+mn-cs"/>
        </a:defRPr>
      </a:lvl1pPr>
      <a:lvl2pPr marL="742263" indent="-285486" algn="l" rtl="0" eaLnBrk="1" fontAlgn="base" hangingPunct="1">
        <a:spcBef>
          <a:spcPct val="20000"/>
        </a:spcBef>
        <a:spcAft>
          <a:spcPct val="0"/>
        </a:spcAft>
        <a:buChar char="–"/>
        <a:defRPr sz="1998">
          <a:solidFill>
            <a:schemeClr val="tx1"/>
          </a:solidFill>
          <a:latin typeface="+mn-lt"/>
          <a:ea typeface="+mn-ea"/>
        </a:defRPr>
      </a:lvl2pPr>
      <a:lvl3pPr marL="1141943" indent="-228389" algn="l" rtl="0" eaLnBrk="1" fontAlgn="base" hangingPunct="1">
        <a:spcBef>
          <a:spcPct val="20000"/>
        </a:spcBef>
        <a:spcAft>
          <a:spcPct val="0"/>
        </a:spcAft>
        <a:buChar char="•"/>
        <a:defRPr>
          <a:solidFill>
            <a:schemeClr val="tx1"/>
          </a:solidFill>
          <a:latin typeface="+mn-lt"/>
          <a:ea typeface="+mn-ea"/>
        </a:defRPr>
      </a:lvl3pPr>
      <a:lvl4pPr marL="1598720" indent="-228389" algn="l" rtl="0" eaLnBrk="1" fontAlgn="base" hangingPunct="1">
        <a:spcBef>
          <a:spcPct val="20000"/>
        </a:spcBef>
        <a:spcAft>
          <a:spcPct val="0"/>
        </a:spcAft>
        <a:defRPr sz="1998">
          <a:solidFill>
            <a:schemeClr val="tx1"/>
          </a:solidFill>
          <a:latin typeface="+mn-lt"/>
          <a:ea typeface="+mn-ea"/>
        </a:defRPr>
      </a:lvl4pPr>
      <a:lvl5pPr marL="2055497" indent="-228389" algn="l" rtl="0" eaLnBrk="1" fontAlgn="base" hangingPunct="1">
        <a:spcBef>
          <a:spcPct val="20000"/>
        </a:spcBef>
        <a:spcAft>
          <a:spcPct val="0"/>
        </a:spcAft>
        <a:buChar char="»"/>
        <a:defRPr sz="1998">
          <a:solidFill>
            <a:schemeClr val="tx1"/>
          </a:solidFill>
          <a:latin typeface="+mn-lt"/>
          <a:ea typeface="+mn-ea"/>
        </a:defRPr>
      </a:lvl5pPr>
      <a:lvl6pPr marL="2512274" indent="-228389" algn="l" rtl="0" eaLnBrk="1" fontAlgn="base" hangingPunct="1">
        <a:spcBef>
          <a:spcPct val="20000"/>
        </a:spcBef>
        <a:spcAft>
          <a:spcPct val="0"/>
        </a:spcAft>
        <a:buChar char="»"/>
        <a:defRPr sz="1998">
          <a:solidFill>
            <a:schemeClr val="tx1"/>
          </a:solidFill>
          <a:latin typeface="+mn-lt"/>
          <a:ea typeface="+mn-ea"/>
        </a:defRPr>
      </a:lvl6pPr>
      <a:lvl7pPr marL="2969051" indent="-228389" algn="l" rtl="0" eaLnBrk="1" fontAlgn="base" hangingPunct="1">
        <a:spcBef>
          <a:spcPct val="20000"/>
        </a:spcBef>
        <a:spcAft>
          <a:spcPct val="0"/>
        </a:spcAft>
        <a:buChar char="»"/>
        <a:defRPr sz="1998">
          <a:solidFill>
            <a:schemeClr val="tx1"/>
          </a:solidFill>
          <a:latin typeface="+mn-lt"/>
          <a:ea typeface="+mn-ea"/>
        </a:defRPr>
      </a:lvl7pPr>
      <a:lvl8pPr marL="3425828" indent="-228389" algn="l" rtl="0" eaLnBrk="1" fontAlgn="base" hangingPunct="1">
        <a:spcBef>
          <a:spcPct val="20000"/>
        </a:spcBef>
        <a:spcAft>
          <a:spcPct val="0"/>
        </a:spcAft>
        <a:buChar char="»"/>
        <a:defRPr sz="1998">
          <a:solidFill>
            <a:schemeClr val="tx1"/>
          </a:solidFill>
          <a:latin typeface="+mn-lt"/>
          <a:ea typeface="+mn-ea"/>
        </a:defRPr>
      </a:lvl8pPr>
      <a:lvl9pPr marL="3882605" indent="-228389" algn="l" rtl="0" eaLnBrk="1" fontAlgn="base" hangingPunct="1">
        <a:spcBef>
          <a:spcPct val="20000"/>
        </a:spcBef>
        <a:spcAft>
          <a:spcPct val="0"/>
        </a:spcAft>
        <a:buChar char="»"/>
        <a:defRPr sz="1998">
          <a:solidFill>
            <a:schemeClr val="tx1"/>
          </a:solidFill>
          <a:latin typeface="+mn-lt"/>
          <a:ea typeface="+mn-ea"/>
        </a:defRPr>
      </a:lvl9pPr>
    </p:bodyStyle>
    <p:otherStyle>
      <a:defPPr>
        <a:defRPr lang="en-US"/>
      </a:defPPr>
      <a:lvl1pPr marL="0" algn="l" defTabSz="456777" rtl="0" eaLnBrk="1" latinLnBrk="0" hangingPunct="1">
        <a:defRPr sz="1799" kern="1200">
          <a:solidFill>
            <a:schemeClr val="tx1"/>
          </a:solidFill>
          <a:latin typeface="+mn-lt"/>
          <a:ea typeface="+mn-ea"/>
          <a:cs typeface="+mn-cs"/>
        </a:defRPr>
      </a:lvl1pPr>
      <a:lvl2pPr marL="456777" algn="l" defTabSz="456777" rtl="0" eaLnBrk="1" latinLnBrk="0" hangingPunct="1">
        <a:defRPr sz="1799" kern="1200">
          <a:solidFill>
            <a:schemeClr val="tx1"/>
          </a:solidFill>
          <a:latin typeface="+mn-lt"/>
          <a:ea typeface="+mn-ea"/>
          <a:cs typeface="+mn-cs"/>
        </a:defRPr>
      </a:lvl2pPr>
      <a:lvl3pPr marL="913554" algn="l" defTabSz="456777" rtl="0" eaLnBrk="1" latinLnBrk="0" hangingPunct="1">
        <a:defRPr sz="1799" kern="1200">
          <a:solidFill>
            <a:schemeClr val="tx1"/>
          </a:solidFill>
          <a:latin typeface="+mn-lt"/>
          <a:ea typeface="+mn-ea"/>
          <a:cs typeface="+mn-cs"/>
        </a:defRPr>
      </a:lvl3pPr>
      <a:lvl4pPr marL="1370331" algn="l" defTabSz="456777" rtl="0" eaLnBrk="1" latinLnBrk="0" hangingPunct="1">
        <a:defRPr sz="1799" kern="1200">
          <a:solidFill>
            <a:schemeClr val="tx1"/>
          </a:solidFill>
          <a:latin typeface="+mn-lt"/>
          <a:ea typeface="+mn-ea"/>
          <a:cs typeface="+mn-cs"/>
        </a:defRPr>
      </a:lvl4pPr>
      <a:lvl5pPr marL="1827108" algn="l" defTabSz="456777" rtl="0" eaLnBrk="1" latinLnBrk="0" hangingPunct="1">
        <a:defRPr sz="1799" kern="1200">
          <a:solidFill>
            <a:schemeClr val="tx1"/>
          </a:solidFill>
          <a:latin typeface="+mn-lt"/>
          <a:ea typeface="+mn-ea"/>
          <a:cs typeface="+mn-cs"/>
        </a:defRPr>
      </a:lvl5pPr>
      <a:lvl6pPr marL="2283886" algn="l" defTabSz="456777" rtl="0" eaLnBrk="1" latinLnBrk="0" hangingPunct="1">
        <a:defRPr sz="1799" kern="1200">
          <a:solidFill>
            <a:schemeClr val="tx1"/>
          </a:solidFill>
          <a:latin typeface="+mn-lt"/>
          <a:ea typeface="+mn-ea"/>
          <a:cs typeface="+mn-cs"/>
        </a:defRPr>
      </a:lvl6pPr>
      <a:lvl7pPr marL="2740663" algn="l" defTabSz="456777" rtl="0" eaLnBrk="1" latinLnBrk="0" hangingPunct="1">
        <a:defRPr sz="1799" kern="1200">
          <a:solidFill>
            <a:schemeClr val="tx1"/>
          </a:solidFill>
          <a:latin typeface="+mn-lt"/>
          <a:ea typeface="+mn-ea"/>
          <a:cs typeface="+mn-cs"/>
        </a:defRPr>
      </a:lvl7pPr>
      <a:lvl8pPr marL="3197440" algn="l" defTabSz="456777" rtl="0" eaLnBrk="1" latinLnBrk="0" hangingPunct="1">
        <a:defRPr sz="1799" kern="1200">
          <a:solidFill>
            <a:schemeClr val="tx1"/>
          </a:solidFill>
          <a:latin typeface="+mn-lt"/>
          <a:ea typeface="+mn-ea"/>
          <a:cs typeface="+mn-cs"/>
        </a:defRPr>
      </a:lvl8pPr>
      <a:lvl9pPr marL="3654217" algn="l" defTabSz="456777"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Graphical user interface, application&#10;&#10;Description automatically generated with medium confidence">
            <a:extLst>
              <a:ext uri="{FF2B5EF4-FFF2-40B4-BE49-F238E27FC236}">
                <a16:creationId xmlns:a16="http://schemas.microsoft.com/office/drawing/2014/main" id="{BBA3C5AD-D701-49E2-BF32-D91EC32EA713}"/>
              </a:ext>
            </a:extLst>
          </p:cNvPr>
          <p:cNvPicPr>
            <a:picLocks noChangeAspect="1"/>
          </p:cNvPicPr>
          <p:nvPr userDrawn="1"/>
        </p:nvPicPr>
        <p:blipFill>
          <a:blip r:embed="rId18"/>
          <a:stretch>
            <a:fillRect/>
          </a:stretch>
        </p:blipFill>
        <p:spPr>
          <a:xfrm>
            <a:off x="0" y="-1"/>
            <a:ext cx="9144000" cy="5160975"/>
          </a:xfrm>
          <a:prstGeom prst="rect">
            <a:avLst/>
          </a:prstGeom>
        </p:spPr>
      </p:pic>
      <p:sp>
        <p:nvSpPr>
          <p:cNvPr id="2" name="Title Placeholder 1">
            <a:extLst>
              <a:ext uri="{FF2B5EF4-FFF2-40B4-BE49-F238E27FC236}">
                <a16:creationId xmlns:a16="http://schemas.microsoft.com/office/drawing/2014/main" id="{1C400B5C-B888-47C2-81FF-088EC335C20C}"/>
              </a:ext>
            </a:extLst>
          </p:cNvPr>
          <p:cNvSpPr>
            <a:spLocks noGrp="1"/>
          </p:cNvSpPr>
          <p:nvPr>
            <p:ph type="title"/>
          </p:nvPr>
        </p:nvSpPr>
        <p:spPr>
          <a:xfrm>
            <a:off x="242455" y="0"/>
            <a:ext cx="8659091" cy="1019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9FB048-E2C2-44A8-BE99-ADA6DA83DA40}"/>
              </a:ext>
            </a:extLst>
          </p:cNvPr>
          <p:cNvSpPr>
            <a:spLocks noGrp="1"/>
          </p:cNvSpPr>
          <p:nvPr>
            <p:ph type="body" idx="1"/>
          </p:nvPr>
        </p:nvSpPr>
        <p:spPr>
          <a:xfrm>
            <a:off x="242455" y="1212702"/>
            <a:ext cx="8659091" cy="34243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4324613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xStyles>
    <p:titleStyle>
      <a:lvl1pPr algn="l" defTabSz="685800" rtl="0" eaLnBrk="1" latinLnBrk="0" hangingPunct="1">
        <a:lnSpc>
          <a:spcPct val="90000"/>
        </a:lnSpc>
        <a:spcBef>
          <a:spcPct val="0"/>
        </a:spcBef>
        <a:buNone/>
        <a:defRPr sz="2700" b="1" kern="1200">
          <a:solidFill>
            <a:schemeClr val="accent6"/>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6"/>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6"/>
        </a:buClr>
        <a:buFont typeface="Arial" panose="020B0604020202020204" pitchFamily="34" charset="0"/>
        <a:buChar char="‒"/>
        <a:defRPr sz="1800" kern="1200">
          <a:solidFill>
            <a:schemeClr val="tx1"/>
          </a:solidFill>
          <a:latin typeface="+mn-lt"/>
          <a:ea typeface="+mn-ea"/>
          <a:cs typeface="+mn-cs"/>
        </a:defRPr>
      </a:lvl2pPr>
      <a:lvl3pPr marL="858441" indent="-172641" algn="l" defTabSz="685800" rtl="0" eaLnBrk="1" latinLnBrk="0" hangingPunct="1">
        <a:lnSpc>
          <a:spcPct val="90000"/>
        </a:lnSpc>
        <a:spcBef>
          <a:spcPts val="375"/>
        </a:spcBef>
        <a:buClr>
          <a:schemeClr val="accent6"/>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6"/>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996AF6"/>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4.svg"/></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4.xml"/><Relationship Id="rId1" Type="http://schemas.openxmlformats.org/officeDocument/2006/relationships/tags" Target="../tags/tag10.xml"/><Relationship Id="rId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chart" Target="../charts/chart5.xml"/><Relationship Id="rId4" Type="http://schemas.openxmlformats.org/officeDocument/2006/relationships/image" Target="../media/image10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46.xml"/><Relationship Id="rId5" Type="http://schemas.openxmlformats.org/officeDocument/2006/relationships/image" Target="../media/image108.svg"/><Relationship Id="rId4" Type="http://schemas.openxmlformats.org/officeDocument/2006/relationships/image" Target="../media/image107.png"/></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110.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33.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1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93.xml"/><Relationship Id="rId6" Type="http://schemas.openxmlformats.org/officeDocument/2006/relationships/image" Target="../media/image120.jpg"/><Relationship Id="rId5" Type="http://schemas.openxmlformats.org/officeDocument/2006/relationships/image" Target="../media/image119.png"/><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31.xml"/><Relationship Id="rId1" Type="http://schemas.openxmlformats.org/officeDocument/2006/relationships/slideLayout" Target="../slideLayouts/slideLayout93.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1.jpg"/><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9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12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9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s://academic.oup.com/eurheartj/article/38/38/2879/4055642" TargetMode="External"/><Relationship Id="rId7"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98.xml"/><Relationship Id="rId6" Type="http://schemas.openxmlformats.org/officeDocument/2006/relationships/hyperlink" Target="https://jamanetwork.com/journals/jama/fullarticle/2653726" TargetMode="External"/><Relationship Id="rId5" Type="http://schemas.openxmlformats.org/officeDocument/2006/relationships/hyperlink" Target="https://www.sciencedirect.com/science/article/pii/S0735109718381634?via%3Dihub" TargetMode="External"/><Relationship Id="rId10" Type="http://schemas.openxmlformats.org/officeDocument/2006/relationships/image" Target="../media/image125.png"/><Relationship Id="rId4" Type="http://schemas.openxmlformats.org/officeDocument/2006/relationships/hyperlink" Target="https://www.sciencedirect.com/science/article/abs/pii/S2213177920302535?via%3Dihub" TargetMode="External"/><Relationship Id="rId9" Type="http://schemas.openxmlformats.org/officeDocument/2006/relationships/image" Target="../media/image124.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8.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8.xml"/><Relationship Id="rId1" Type="http://schemas.openxmlformats.org/officeDocument/2006/relationships/slideLayout" Target="../slideLayouts/slideLayout97.xml"/><Relationship Id="rId4" Type="http://schemas.openxmlformats.org/officeDocument/2006/relationships/hyperlink" Target="https://www.nature.com/articles/s41408-022-00732-3.epdf?sharing_token=be_jyr5_H0n0KX4Ae9Tl4tRgN0jAjWel9jnR3ZoTv0OhZ7TA_7WiBKrFOCJxMthJbyzHLTvYped-D9O_r3sEwUciwYize6yB4vNfAdOUgpUowNt8hvVF0HRLK5VyCU63JAo6rUjGdycaq4FC3pxeL8hc33kkWkxAJpLGZAd_nw4%3D"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ash.confex.com/ash/2023/webprogram/Paper188547.html" TargetMode="External"/><Relationship Id="rId2" Type="http://schemas.openxmlformats.org/officeDocument/2006/relationships/image" Target="../media/image127.png"/><Relationship Id="rId1" Type="http://schemas.openxmlformats.org/officeDocument/2006/relationships/slideLayout" Target="../slideLayouts/slideLayout98.xml"/></Relationships>
</file>

<file path=ppt/slides/_rels/slide1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8.png"/><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97.xml"/><Relationship Id="rId4" Type="http://schemas.openxmlformats.org/officeDocument/2006/relationships/image" Target="../media/image130.png"/></Relationships>
</file>

<file path=ppt/slides/_rels/slide1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97.xml"/><Relationship Id="rId4" Type="http://schemas.openxmlformats.org/officeDocument/2006/relationships/image" Target="../media/image132.png"/></Relationships>
</file>

<file path=ppt/slides/_rels/slide1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1.xml"/><Relationship Id="rId1" Type="http://schemas.openxmlformats.org/officeDocument/2006/relationships/slideLayout" Target="../slideLayouts/slideLayout97.xml"/><Relationship Id="rId5" Type="http://schemas.openxmlformats.org/officeDocument/2006/relationships/image" Target="../media/image135.png"/><Relationship Id="rId4" Type="http://schemas.openxmlformats.org/officeDocument/2006/relationships/image" Target="../media/image134.png"/></Relationships>
</file>

<file path=ppt/slides/_rels/slide1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6.png"/><Relationship Id="rId1" Type="http://schemas.openxmlformats.org/officeDocument/2006/relationships/slideLayout" Target="../slideLayouts/slideLayout93.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98.xml"/><Relationship Id="rId5" Type="http://schemas.openxmlformats.org/officeDocument/2006/relationships/image" Target="../media/image2.jpg"/><Relationship Id="rId4" Type="http://schemas.openxmlformats.org/officeDocument/2006/relationships/image" Target="../media/image138.png"/></Relationships>
</file>

<file path=ppt/slides/_rels/slide1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97.xml"/></Relationships>
</file>

<file path=ppt/slides/_rels/slide1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93.xml"/></Relationships>
</file>

<file path=ppt/slides/_rels/slide1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3.xml"/></Relationships>
</file>

<file path=ppt/slides/_rels/slide138.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9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100.xml"/><Relationship Id="rId4" Type="http://schemas.openxmlformats.org/officeDocument/2006/relationships/image" Target="../media/image143.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7.xml"/></Relationships>
</file>

<file path=ppt/slides/_rels/slide142.xml.rels><?xml version="1.0" encoding="UTF-8" standalone="yes"?>
<Relationships xmlns="http://schemas.openxmlformats.org/package/2006/relationships"><Relationship Id="rId3" Type="http://schemas.openxmlformats.org/officeDocument/2006/relationships/hyperlink" Target="https://pubmed.ncbi.nlm.nih.gov/29558277/" TargetMode="External"/><Relationship Id="rId2" Type="http://schemas.openxmlformats.org/officeDocument/2006/relationships/notesSlide" Target="../notesSlides/notesSlide48.xml"/><Relationship Id="rId1" Type="http://schemas.openxmlformats.org/officeDocument/2006/relationships/slideLayout" Target="../slideLayouts/slideLayout98.xml"/><Relationship Id="rId5" Type="http://schemas.openxmlformats.org/officeDocument/2006/relationships/hyperlink" Target="https://pubmed.ncbi.nlm.nih.gov/30545829/" TargetMode="External"/><Relationship Id="rId4" Type="http://schemas.openxmlformats.org/officeDocument/2006/relationships/hyperlink" Target="https://pubmed.ncbi.nlm.nih.gov/23479568/"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www.ncbi.nlm.nih.gov/pmc/articles/PMC5780648/" TargetMode="External"/><Relationship Id="rId2" Type="http://schemas.openxmlformats.org/officeDocument/2006/relationships/image" Target="../media/image144.jpg"/><Relationship Id="rId1" Type="http://schemas.openxmlformats.org/officeDocument/2006/relationships/slideLayout" Target="../slideLayouts/slideLayout97.xml"/></Relationships>
</file>

<file path=ppt/slides/_rels/slide1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3.xml"/></Relationships>
</file>

<file path=ppt/slides/_rels/slide1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Craig.hofmeister@emory.edu" TargetMode="External"/><Relationship Id="rId1" Type="http://schemas.openxmlformats.org/officeDocument/2006/relationships/slideLayout" Target="../slideLayouts/slideLayout9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9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9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5.sv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5.sv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5.sv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slide" Target="slide52.xml"/></Relationships>
</file>

<file path=ppt/slides/_rels/slide6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51.xml"/><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5.sv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7.tiff"/><Relationship Id="rId4" Type="http://schemas.openxmlformats.org/officeDocument/2006/relationships/image" Target="../media/image76.tiff"/></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tags" Target="../tags/tag8.xml"/><Relationship Id="rId7" Type="http://schemas.openxmlformats.org/officeDocument/2006/relationships/image" Target="../media/image82.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1.jpeg"/><Relationship Id="rId5" Type="http://schemas.openxmlformats.org/officeDocument/2006/relationships/slideLayout" Target="../slideLayouts/slideLayout4.xml"/><Relationship Id="rId4" Type="http://schemas.openxmlformats.org/officeDocument/2006/relationships/tags" Target="../tags/tag9.xml"/></Relationships>
</file>

<file path=ppt/slides/_rels/slide7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65.xml"/></Relationships>
</file>

<file path=ppt/slides/_rels/slide9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65.xml"/></Relationships>
</file>

<file path=ppt/slides/_rels/slide9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100.jpeg"/><Relationship Id="rId4"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June 19, 2024</a:t>
            </a:r>
          </a:p>
        </p:txBody>
      </p:sp>
      <p:sp>
        <p:nvSpPr>
          <p:cNvPr id="4" name="Rectangle 3">
            <a:extLst>
              <a:ext uri="{FF2B5EF4-FFF2-40B4-BE49-F238E27FC236}">
                <a16:creationId xmlns:a16="http://schemas.microsoft.com/office/drawing/2014/main" id="{5A283613-38E6-4BE5-B1E9-AD123EA014EC}"/>
              </a:ext>
            </a:extLst>
          </p:cNvPr>
          <p:cNvSpPr/>
          <p:nvPr/>
        </p:nvSpPr>
        <p:spPr>
          <a:xfrm>
            <a:off x="7909089" y="424206"/>
            <a:ext cx="499620" cy="245097"/>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688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E094D7-2DD0-7F4D-B204-16A62EA4E1BE}"/>
              </a:ext>
            </a:extLst>
          </p:cNvPr>
          <p:cNvSpPr>
            <a:spLocks noGrp="1"/>
          </p:cNvSpPr>
          <p:nvPr>
            <p:ph type="title"/>
          </p:nvPr>
        </p:nvSpPr>
        <p:spPr/>
        <p:txBody>
          <a:bodyPr/>
          <a:lstStyle/>
          <a:p>
            <a:r>
              <a:rPr lang="en-US" dirty="0"/>
              <a:t>Myeloma Spectrum</a:t>
            </a:r>
          </a:p>
        </p:txBody>
      </p:sp>
      <p:graphicFrame>
        <p:nvGraphicFramePr>
          <p:cNvPr id="5" name="Diagram 4">
            <a:extLst>
              <a:ext uri="{FF2B5EF4-FFF2-40B4-BE49-F238E27FC236}">
                <a16:creationId xmlns:a16="http://schemas.microsoft.com/office/drawing/2014/main" id="{BB325BF3-40C6-A12E-4187-6E08A7BAF991}"/>
              </a:ext>
            </a:extLst>
          </p:cNvPr>
          <p:cNvGraphicFramePr/>
          <p:nvPr>
            <p:extLst>
              <p:ext uri="{D42A27DB-BD31-4B8C-83A1-F6EECF244321}">
                <p14:modId xmlns:p14="http://schemas.microsoft.com/office/powerpoint/2010/main" val="1840116330"/>
              </p:ext>
            </p:extLst>
          </p:nvPr>
        </p:nvGraphicFramePr>
        <p:xfrm>
          <a:off x="476250" y="1438751"/>
          <a:ext cx="8191500" cy="227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CDB99DE-D157-A8B1-36DC-81B8C993DD90}"/>
              </a:ext>
            </a:extLst>
          </p:cNvPr>
          <p:cNvSpPr txBox="1"/>
          <p:nvPr/>
        </p:nvSpPr>
        <p:spPr>
          <a:xfrm>
            <a:off x="1227666" y="1429702"/>
            <a:ext cx="1219200" cy="461665"/>
          </a:xfrm>
          <a:prstGeom prst="rect">
            <a:avLst/>
          </a:prstGeom>
          <a:noFill/>
        </p:spPr>
        <p:txBody>
          <a:bodyPr wrap="square" rtlCol="0">
            <a:spAutoFit/>
          </a:bodyPr>
          <a:lstStyle/>
          <a:p>
            <a:pPr algn="ctr"/>
            <a:r>
              <a:rPr lang="en-US" b="1" dirty="0">
                <a:solidFill>
                  <a:schemeClr val="accent6">
                    <a:lumMod val="60000"/>
                    <a:lumOff val="40000"/>
                  </a:schemeClr>
                </a:solidFill>
                <a:effectLst>
                  <a:outerShdw blurRad="38100" dist="38100" dir="2700000" algn="tl">
                    <a:srgbClr val="000000">
                      <a:alpha val="43137"/>
                    </a:srgbClr>
                  </a:outerShdw>
                </a:effectLst>
              </a:rPr>
              <a:t>MGUS</a:t>
            </a:r>
          </a:p>
        </p:txBody>
      </p:sp>
      <p:sp>
        <p:nvSpPr>
          <p:cNvPr id="7" name="TextBox 6">
            <a:extLst>
              <a:ext uri="{FF2B5EF4-FFF2-40B4-BE49-F238E27FC236}">
                <a16:creationId xmlns:a16="http://schemas.microsoft.com/office/drawing/2014/main" id="{AF25758E-1403-50CA-33D1-0A235CDEE5D7}"/>
              </a:ext>
            </a:extLst>
          </p:cNvPr>
          <p:cNvSpPr txBox="1"/>
          <p:nvPr/>
        </p:nvSpPr>
        <p:spPr>
          <a:xfrm>
            <a:off x="4030133" y="1429701"/>
            <a:ext cx="1236134" cy="461665"/>
          </a:xfrm>
          <a:prstGeom prst="rect">
            <a:avLst/>
          </a:prstGeom>
          <a:noFill/>
        </p:spPr>
        <p:txBody>
          <a:bodyPr wrap="square" rtlCol="0">
            <a:spAutoFit/>
          </a:bodyPr>
          <a:lstStyle/>
          <a:p>
            <a:pPr algn="ctr"/>
            <a:r>
              <a:rPr lang="en-US" b="1" dirty="0">
                <a:solidFill>
                  <a:schemeClr val="accent6">
                    <a:lumMod val="75000"/>
                  </a:schemeClr>
                </a:solidFill>
                <a:effectLst>
                  <a:outerShdw blurRad="38100" dist="38100" dir="2700000" algn="tl">
                    <a:srgbClr val="000000">
                      <a:alpha val="43137"/>
                    </a:srgbClr>
                  </a:outerShdw>
                </a:effectLst>
              </a:rPr>
              <a:t>SMM</a:t>
            </a:r>
          </a:p>
        </p:txBody>
      </p:sp>
      <p:sp>
        <p:nvSpPr>
          <p:cNvPr id="8" name="TextBox 7">
            <a:extLst>
              <a:ext uri="{FF2B5EF4-FFF2-40B4-BE49-F238E27FC236}">
                <a16:creationId xmlns:a16="http://schemas.microsoft.com/office/drawing/2014/main" id="{E2A85557-CDF3-AA31-0FD7-7DEA4BEA346A}"/>
              </a:ext>
            </a:extLst>
          </p:cNvPr>
          <p:cNvSpPr txBox="1"/>
          <p:nvPr/>
        </p:nvSpPr>
        <p:spPr>
          <a:xfrm>
            <a:off x="6697136" y="1438751"/>
            <a:ext cx="1236134" cy="461665"/>
          </a:xfrm>
          <a:prstGeom prst="rect">
            <a:avLst/>
          </a:prstGeom>
          <a:noFill/>
        </p:spPr>
        <p:txBody>
          <a:bodyPr wrap="square" rtlCol="0">
            <a:spAutoFit/>
          </a:bodyPr>
          <a:lstStyle/>
          <a:p>
            <a:pPr algn="ctr"/>
            <a:r>
              <a:rPr lang="en-US" b="1" dirty="0">
                <a:solidFill>
                  <a:schemeClr val="accent6">
                    <a:lumMod val="50000"/>
                  </a:schemeClr>
                </a:solidFill>
                <a:effectLst>
                  <a:outerShdw blurRad="38100" dist="38100" dir="2700000" algn="tl">
                    <a:srgbClr val="000000">
                      <a:alpha val="43137"/>
                    </a:srgbClr>
                  </a:outerShdw>
                </a:effectLst>
              </a:rPr>
              <a:t>MM</a:t>
            </a:r>
          </a:p>
        </p:txBody>
      </p:sp>
      <p:sp>
        <p:nvSpPr>
          <p:cNvPr id="9" name="Oval 8">
            <a:extLst>
              <a:ext uri="{FF2B5EF4-FFF2-40B4-BE49-F238E27FC236}">
                <a16:creationId xmlns:a16="http://schemas.microsoft.com/office/drawing/2014/main" id="{DC307D33-8332-9A25-5ADD-5B3C6C505AF3}"/>
              </a:ext>
            </a:extLst>
          </p:cNvPr>
          <p:cNvSpPr/>
          <p:nvPr/>
        </p:nvSpPr>
        <p:spPr bwMode="auto">
          <a:xfrm>
            <a:off x="4936067" y="1608667"/>
            <a:ext cx="956733" cy="1955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Left Brace 9">
            <a:extLst>
              <a:ext uri="{FF2B5EF4-FFF2-40B4-BE49-F238E27FC236}">
                <a16:creationId xmlns:a16="http://schemas.microsoft.com/office/drawing/2014/main" id="{FBF25D9C-7223-B32E-17C3-B43B6827FFD6}"/>
              </a:ext>
            </a:extLst>
          </p:cNvPr>
          <p:cNvSpPr/>
          <p:nvPr/>
        </p:nvSpPr>
        <p:spPr bwMode="auto">
          <a:xfrm rot="16200000">
            <a:off x="2597039" y="1524045"/>
            <a:ext cx="461664" cy="4216399"/>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Left Brace 10">
            <a:extLst>
              <a:ext uri="{FF2B5EF4-FFF2-40B4-BE49-F238E27FC236}">
                <a16:creationId xmlns:a16="http://schemas.microsoft.com/office/drawing/2014/main" id="{C86F9D6E-FC5B-2B33-31A8-6F7EFA786A77}"/>
              </a:ext>
            </a:extLst>
          </p:cNvPr>
          <p:cNvSpPr/>
          <p:nvPr/>
        </p:nvSpPr>
        <p:spPr bwMode="auto">
          <a:xfrm rot="16200000">
            <a:off x="7049443" y="2398229"/>
            <a:ext cx="461663" cy="2468029"/>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A39C2EE4-7154-7147-7097-BF63CF1F578B}"/>
              </a:ext>
            </a:extLst>
          </p:cNvPr>
          <p:cNvSpPr txBox="1"/>
          <p:nvPr/>
        </p:nvSpPr>
        <p:spPr>
          <a:xfrm>
            <a:off x="1516073" y="3831485"/>
            <a:ext cx="2650062" cy="369332"/>
          </a:xfrm>
          <a:prstGeom prst="rect">
            <a:avLst/>
          </a:prstGeom>
          <a:noFill/>
        </p:spPr>
        <p:txBody>
          <a:bodyPr wrap="square" rtlCol="0">
            <a:spAutoFit/>
          </a:bodyPr>
          <a:lstStyle/>
          <a:p>
            <a:pPr algn="ctr"/>
            <a:r>
              <a:rPr lang="en-US" sz="1800" dirty="0"/>
              <a:t>Surveillance</a:t>
            </a:r>
            <a:r>
              <a:rPr lang="en-US" sz="1800" b="1" dirty="0">
                <a:solidFill>
                  <a:schemeClr val="accent6">
                    <a:lumMod val="60000"/>
                    <a:lumOff val="40000"/>
                  </a:schemeClr>
                </a:solidFill>
                <a:effectLst>
                  <a:outerShdw blurRad="38100" dist="38100" dir="2700000" algn="tl">
                    <a:srgbClr val="000000">
                      <a:alpha val="43137"/>
                    </a:srgbClr>
                  </a:outerShdw>
                </a:effectLst>
              </a:rPr>
              <a:t> </a:t>
            </a:r>
          </a:p>
        </p:txBody>
      </p:sp>
      <p:sp>
        <p:nvSpPr>
          <p:cNvPr id="13" name="TextBox 12">
            <a:extLst>
              <a:ext uri="{FF2B5EF4-FFF2-40B4-BE49-F238E27FC236}">
                <a16:creationId xmlns:a16="http://schemas.microsoft.com/office/drawing/2014/main" id="{C47615C3-9192-835F-564E-80E2B8385CFA}"/>
              </a:ext>
            </a:extLst>
          </p:cNvPr>
          <p:cNvSpPr txBox="1"/>
          <p:nvPr/>
        </p:nvSpPr>
        <p:spPr>
          <a:xfrm>
            <a:off x="6017688" y="3799219"/>
            <a:ext cx="2650062" cy="369332"/>
          </a:xfrm>
          <a:prstGeom prst="rect">
            <a:avLst/>
          </a:prstGeom>
          <a:noFill/>
        </p:spPr>
        <p:txBody>
          <a:bodyPr wrap="square" rtlCol="0">
            <a:spAutoFit/>
          </a:bodyPr>
          <a:lstStyle/>
          <a:p>
            <a:pPr algn="ctr"/>
            <a:r>
              <a:rPr lang="en-US" sz="1800" dirty="0"/>
              <a:t>Treatment</a:t>
            </a:r>
            <a:r>
              <a:rPr lang="en-US" sz="1800" b="1" dirty="0">
                <a:solidFill>
                  <a:schemeClr val="accent6">
                    <a:lumMod val="60000"/>
                    <a:lumOff val="40000"/>
                  </a:schemeClr>
                </a:solidFill>
                <a:effectLst>
                  <a:outerShdw blurRad="38100" dist="38100" dir="2700000" algn="tl">
                    <a:srgbClr val="000000">
                      <a:alpha val="43137"/>
                    </a:srgbClr>
                  </a:outerShdw>
                </a:effectLst>
              </a:rPr>
              <a:t> </a:t>
            </a:r>
          </a:p>
        </p:txBody>
      </p:sp>
      <p:pic>
        <p:nvPicPr>
          <p:cNvPr id="15" name="Graphic 14" descr="Questions with solid fill">
            <a:extLst>
              <a:ext uri="{FF2B5EF4-FFF2-40B4-BE49-F238E27FC236}">
                <a16:creationId xmlns:a16="http://schemas.microsoft.com/office/drawing/2014/main" id="{414401A0-EC12-B8A3-DE11-9FFED239F0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90947" y="914924"/>
            <a:ext cx="803705" cy="803705"/>
          </a:xfrm>
          <a:prstGeom prst="rect">
            <a:avLst/>
          </a:prstGeom>
        </p:spPr>
      </p:pic>
    </p:spTree>
    <p:extLst>
      <p:ext uri="{BB962C8B-B14F-4D97-AF65-F5344CB8AC3E}">
        <p14:creationId xmlns:p14="http://schemas.microsoft.com/office/powerpoint/2010/main" val="310853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par>
                                <p:cTn id="24" presetID="21"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25263-86D0-4B43-7A8B-DF34AA8E0C8A}"/>
              </a:ext>
            </a:extLst>
          </p:cNvPr>
          <p:cNvSpPr>
            <a:spLocks noGrp="1"/>
          </p:cNvSpPr>
          <p:nvPr>
            <p:ph type="title"/>
          </p:nvPr>
        </p:nvSpPr>
        <p:spPr>
          <a:xfrm>
            <a:off x="217170" y="439371"/>
            <a:ext cx="8667750" cy="181535"/>
          </a:xfrm>
        </p:spPr>
        <p:txBody>
          <a:bodyPr anchor="ctr">
            <a:normAutofit fontScale="90000"/>
          </a:bodyPr>
          <a:lstStyle/>
          <a:p>
            <a:r>
              <a:rPr lang="en-US" sz="4050" dirty="0">
                <a:solidFill>
                  <a:schemeClr val="bg1">
                    <a:lumMod val="50000"/>
                  </a:schemeClr>
                </a:solidFill>
              </a:rPr>
              <a:t>Revised indications for CAR-T in relapsed MM</a:t>
            </a:r>
          </a:p>
        </p:txBody>
      </p:sp>
      <p:grpSp>
        <p:nvGrpSpPr>
          <p:cNvPr id="15" name="Group 14">
            <a:extLst>
              <a:ext uri="{FF2B5EF4-FFF2-40B4-BE49-F238E27FC236}">
                <a16:creationId xmlns:a16="http://schemas.microsoft.com/office/drawing/2014/main" id="{4C18B5EC-E97B-EBB1-169C-BD07ED23859C}"/>
              </a:ext>
            </a:extLst>
          </p:cNvPr>
          <p:cNvGrpSpPr/>
          <p:nvPr/>
        </p:nvGrpSpPr>
        <p:grpSpPr>
          <a:xfrm>
            <a:off x="1442972" y="1040411"/>
            <a:ext cx="5919525" cy="2256880"/>
            <a:chOff x="1503548" y="1489143"/>
            <a:chExt cx="6099490" cy="4788661"/>
          </a:xfrm>
        </p:grpSpPr>
        <p:pic>
          <p:nvPicPr>
            <p:cNvPr id="4" name="Picture 2" descr="Safety and clinical efficacy of BCMA CAR-T-cell therapy in multiple myeloma">
              <a:extLst>
                <a:ext uri="{FF2B5EF4-FFF2-40B4-BE49-F238E27FC236}">
                  <a16:creationId xmlns:a16="http://schemas.microsoft.com/office/drawing/2014/main" id="{4DAE1181-0248-AFCE-30EC-9F531D2DA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273" y="2291133"/>
              <a:ext cx="1379848" cy="33116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fety and clinical efficacy of BCMA CAR-T-cell therapy in multiple myeloma">
              <a:extLst>
                <a:ext uri="{FF2B5EF4-FFF2-40B4-BE49-F238E27FC236}">
                  <a16:creationId xmlns:a16="http://schemas.microsoft.com/office/drawing/2014/main" id="{56683090-266A-90F2-E191-5D9BA1E07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272" y="2376030"/>
              <a:ext cx="1417912" cy="32259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45C6BF-3483-7F1E-78B6-120E04A2FBD7}"/>
                </a:ext>
              </a:extLst>
            </p:cNvPr>
            <p:cNvSpPr txBox="1"/>
            <p:nvPr/>
          </p:nvSpPr>
          <p:spPr>
            <a:xfrm>
              <a:off x="1503548" y="5641358"/>
              <a:ext cx="1799257" cy="636444"/>
            </a:xfrm>
            <a:prstGeom prst="rect">
              <a:avLst/>
            </a:prstGeom>
            <a:noFill/>
          </p:spPr>
          <p:txBody>
            <a:bodyPr wrap="square" rtlCol="0">
              <a:spAutoFit/>
            </a:bodyPr>
            <a:lstStyle/>
            <a:p>
              <a:pPr algn="ctr" defTabSz="685166" fontAlgn="auto">
                <a:spcBef>
                  <a:spcPts val="0"/>
                </a:spcBef>
                <a:spcAft>
                  <a:spcPts val="0"/>
                </a:spcAft>
                <a:defRPr/>
              </a:pPr>
              <a:r>
                <a:rPr lang="en-US" sz="1349" b="1" i="1">
                  <a:solidFill>
                    <a:prstClr val="black"/>
                  </a:solidFill>
                  <a:latin typeface="Calibri" panose="020F0502020204030204"/>
                  <a:ea typeface="+mn-ea"/>
                  <a:cs typeface="+mn-cs"/>
                </a:rPr>
                <a:t>Ide-</a:t>
              </a:r>
              <a:r>
                <a:rPr lang="en-US" sz="1349" b="1" i="1" err="1">
                  <a:solidFill>
                    <a:prstClr val="black"/>
                  </a:solidFill>
                  <a:latin typeface="Calibri" panose="020F0502020204030204"/>
                  <a:ea typeface="+mn-ea"/>
                  <a:cs typeface="+mn-cs"/>
                </a:rPr>
                <a:t>Cel</a:t>
              </a:r>
              <a:endParaRPr lang="en-US" sz="1349" b="1" i="1">
                <a:solidFill>
                  <a:prstClr val="black"/>
                </a:solidFill>
                <a:latin typeface="Calibri" panose="020F0502020204030204"/>
                <a:ea typeface="+mn-ea"/>
                <a:cs typeface="+mn-cs"/>
              </a:endParaRPr>
            </a:p>
          </p:txBody>
        </p:sp>
        <p:sp>
          <p:nvSpPr>
            <p:cNvPr id="7" name="Star: 5 Points 7">
              <a:extLst>
                <a:ext uri="{FF2B5EF4-FFF2-40B4-BE49-F238E27FC236}">
                  <a16:creationId xmlns:a16="http://schemas.microsoft.com/office/drawing/2014/main" id="{959C77BF-813E-B33B-33A8-77BA568D974C}"/>
                </a:ext>
              </a:extLst>
            </p:cNvPr>
            <p:cNvSpPr/>
            <p:nvPr/>
          </p:nvSpPr>
          <p:spPr>
            <a:xfrm>
              <a:off x="3037338" y="2255621"/>
              <a:ext cx="265468" cy="2169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fontAlgn="auto">
                <a:spcBef>
                  <a:spcPts val="0"/>
                </a:spcBef>
                <a:spcAft>
                  <a:spcPts val="0"/>
                </a:spcAft>
                <a:defRPr/>
              </a:pPr>
              <a:endParaRPr lang="en-US" sz="1349">
                <a:solidFill>
                  <a:prstClr val="white"/>
                </a:solidFill>
                <a:latin typeface="Calibri" panose="020F0502020204030204"/>
              </a:endParaRPr>
            </a:p>
          </p:txBody>
        </p:sp>
        <p:sp>
          <p:nvSpPr>
            <p:cNvPr id="8" name="Star: 5 Points 8">
              <a:extLst>
                <a:ext uri="{FF2B5EF4-FFF2-40B4-BE49-F238E27FC236}">
                  <a16:creationId xmlns:a16="http://schemas.microsoft.com/office/drawing/2014/main" id="{4D091FF8-DBEE-E73A-0E25-C48DC20B4050}"/>
                </a:ext>
              </a:extLst>
            </p:cNvPr>
            <p:cNvSpPr/>
            <p:nvPr/>
          </p:nvSpPr>
          <p:spPr>
            <a:xfrm>
              <a:off x="5878925" y="2248798"/>
              <a:ext cx="272689" cy="3187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fontAlgn="auto">
                <a:spcBef>
                  <a:spcPts val="0"/>
                </a:spcBef>
                <a:spcAft>
                  <a:spcPts val="0"/>
                </a:spcAft>
                <a:defRPr/>
              </a:pPr>
              <a:endParaRPr lang="en-US" sz="1349">
                <a:solidFill>
                  <a:prstClr val="white"/>
                </a:solidFill>
                <a:latin typeface="Calibri" panose="020F0502020204030204"/>
              </a:endParaRPr>
            </a:p>
          </p:txBody>
        </p:sp>
        <p:sp>
          <p:nvSpPr>
            <p:cNvPr id="9" name="Star: 5 Points 9">
              <a:extLst>
                <a:ext uri="{FF2B5EF4-FFF2-40B4-BE49-F238E27FC236}">
                  <a16:creationId xmlns:a16="http://schemas.microsoft.com/office/drawing/2014/main" id="{7FAD79DC-640A-D531-E501-D983484A2720}"/>
                </a:ext>
              </a:extLst>
            </p:cNvPr>
            <p:cNvSpPr/>
            <p:nvPr/>
          </p:nvSpPr>
          <p:spPr>
            <a:xfrm>
              <a:off x="7320665" y="2272999"/>
              <a:ext cx="282373" cy="2685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fontAlgn="auto">
                <a:spcBef>
                  <a:spcPts val="0"/>
                </a:spcBef>
                <a:spcAft>
                  <a:spcPts val="0"/>
                </a:spcAft>
                <a:defRPr/>
              </a:pPr>
              <a:endParaRPr lang="en-US" sz="1349">
                <a:solidFill>
                  <a:prstClr val="white"/>
                </a:solidFill>
                <a:latin typeface="Calibri" panose="020F0502020204030204"/>
              </a:endParaRPr>
            </a:p>
          </p:txBody>
        </p:sp>
        <p:cxnSp>
          <p:nvCxnSpPr>
            <p:cNvPr id="10" name="Straight Arrow Connector 9">
              <a:extLst>
                <a:ext uri="{FF2B5EF4-FFF2-40B4-BE49-F238E27FC236}">
                  <a16:creationId xmlns:a16="http://schemas.microsoft.com/office/drawing/2014/main" id="{FF73EB3B-3F0E-16E1-E0C5-EE9A2B87392D}"/>
                </a:ext>
              </a:extLst>
            </p:cNvPr>
            <p:cNvCxnSpPr>
              <a:cxnSpLocks/>
            </p:cNvCxnSpPr>
            <p:nvPr/>
          </p:nvCxnSpPr>
          <p:spPr>
            <a:xfrm>
              <a:off x="4461827" y="1888884"/>
              <a:ext cx="1312101" cy="408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68976DF-5601-4912-A2F8-7720BCD6507E}"/>
                </a:ext>
              </a:extLst>
            </p:cNvPr>
            <p:cNvCxnSpPr>
              <a:cxnSpLocks/>
            </p:cNvCxnSpPr>
            <p:nvPr/>
          </p:nvCxnSpPr>
          <p:spPr>
            <a:xfrm>
              <a:off x="4461827" y="1888883"/>
              <a:ext cx="2776208" cy="385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6BD43F1-7069-BADC-9FF8-236070445F6F}"/>
                </a:ext>
              </a:extLst>
            </p:cNvPr>
            <p:cNvCxnSpPr>
              <a:cxnSpLocks/>
            </p:cNvCxnSpPr>
            <p:nvPr/>
          </p:nvCxnSpPr>
          <p:spPr>
            <a:xfrm flipH="1">
              <a:off x="3397297" y="1888884"/>
              <a:ext cx="1064530" cy="444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D3154F0-6137-8DE4-13E5-014002EFFE6A}"/>
                </a:ext>
              </a:extLst>
            </p:cNvPr>
            <p:cNvSpPr txBox="1"/>
            <p:nvPr/>
          </p:nvSpPr>
          <p:spPr>
            <a:xfrm>
              <a:off x="6077992" y="5641360"/>
              <a:ext cx="1292465" cy="636444"/>
            </a:xfrm>
            <a:prstGeom prst="rect">
              <a:avLst/>
            </a:prstGeom>
            <a:noFill/>
          </p:spPr>
          <p:txBody>
            <a:bodyPr wrap="square" rtlCol="0">
              <a:spAutoFit/>
            </a:bodyPr>
            <a:lstStyle/>
            <a:p>
              <a:pPr algn="ctr" defTabSz="685166" fontAlgn="auto">
                <a:spcBef>
                  <a:spcPts val="0"/>
                </a:spcBef>
                <a:spcAft>
                  <a:spcPts val="0"/>
                </a:spcAft>
                <a:defRPr/>
              </a:pPr>
              <a:r>
                <a:rPr lang="en-US" sz="1349" b="1" i="1" err="1">
                  <a:solidFill>
                    <a:prstClr val="black"/>
                  </a:solidFill>
                  <a:latin typeface="Calibri" panose="020F0502020204030204"/>
                  <a:ea typeface="+mn-ea"/>
                  <a:cs typeface="+mn-cs"/>
                </a:rPr>
                <a:t>Cilta-Cel</a:t>
              </a:r>
              <a:endParaRPr lang="en-US" sz="1349" b="1" i="1">
                <a:solidFill>
                  <a:prstClr val="black"/>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5AB92A37-E21B-7FE0-C2E3-9A93058B2334}"/>
                </a:ext>
              </a:extLst>
            </p:cNvPr>
            <p:cNvSpPr txBox="1"/>
            <p:nvPr/>
          </p:nvSpPr>
          <p:spPr>
            <a:xfrm>
              <a:off x="3378116" y="1489143"/>
              <a:ext cx="2167421" cy="685422"/>
            </a:xfrm>
            <a:prstGeom prst="rect">
              <a:avLst/>
            </a:prstGeom>
            <a:noFill/>
          </p:spPr>
          <p:txBody>
            <a:bodyPr wrap="square">
              <a:spAutoFit/>
            </a:bodyPr>
            <a:lstStyle/>
            <a:p>
              <a:pPr algn="ctr" defTabSz="685166" eaLnBrk="0" fontAlgn="auto" hangingPunct="0">
                <a:spcBef>
                  <a:spcPct val="50000"/>
                </a:spcBef>
                <a:spcAft>
                  <a:spcPts val="0"/>
                </a:spcAft>
                <a:defRPr/>
              </a:pPr>
              <a:r>
                <a:rPr lang="en-US" sz="1499" b="1">
                  <a:solidFill>
                    <a:srgbClr val="000000"/>
                  </a:solidFill>
                  <a:latin typeface="Calibri" panose="020F0502020204030204"/>
                  <a:ea typeface="+mn-ea"/>
                  <a:cs typeface="Arial" panose="020B0604020202020204" pitchFamily="34" charset="0"/>
                </a:rPr>
                <a:t>Binding Domains</a:t>
              </a:r>
            </a:p>
          </p:txBody>
        </p:sp>
      </p:grpSp>
      <p:sp>
        <p:nvSpPr>
          <p:cNvPr id="17" name="Content Placeholder 16">
            <a:extLst>
              <a:ext uri="{FF2B5EF4-FFF2-40B4-BE49-F238E27FC236}">
                <a16:creationId xmlns:a16="http://schemas.microsoft.com/office/drawing/2014/main" id="{71664D37-F237-B3F4-BEAE-593E828D7733}"/>
              </a:ext>
            </a:extLst>
          </p:cNvPr>
          <p:cNvSpPr>
            <a:spLocks noGrp="1"/>
          </p:cNvSpPr>
          <p:nvPr>
            <p:ph idx="1"/>
          </p:nvPr>
        </p:nvSpPr>
        <p:spPr>
          <a:xfrm>
            <a:off x="628650" y="1371600"/>
            <a:ext cx="7886700" cy="2366238"/>
          </a:xfrm>
        </p:spPr>
        <p:txBody>
          <a:bodyPr/>
          <a:lstStyle/>
          <a:p>
            <a:endParaRPr lang="en-US" dirty="0"/>
          </a:p>
        </p:txBody>
      </p:sp>
      <p:sp>
        <p:nvSpPr>
          <p:cNvPr id="19" name="TextBox 18">
            <a:extLst>
              <a:ext uri="{FF2B5EF4-FFF2-40B4-BE49-F238E27FC236}">
                <a16:creationId xmlns:a16="http://schemas.microsoft.com/office/drawing/2014/main" id="{474AAC75-1758-18A9-5D40-5A42D6840B69}"/>
              </a:ext>
            </a:extLst>
          </p:cNvPr>
          <p:cNvSpPr txBox="1"/>
          <p:nvPr/>
        </p:nvSpPr>
        <p:spPr>
          <a:xfrm>
            <a:off x="217170" y="3654486"/>
            <a:ext cx="3972562" cy="1223412"/>
          </a:xfrm>
          <a:prstGeom prst="rect">
            <a:avLst/>
          </a:prstGeom>
          <a:noFill/>
        </p:spPr>
        <p:txBody>
          <a:bodyPr wrap="none" rtlCol="0">
            <a:spAutoFit/>
          </a:bodyPr>
          <a:lstStyle/>
          <a:p>
            <a:pPr defTabSz="685800" fontAlgn="auto">
              <a:spcBef>
                <a:spcPts val="0"/>
              </a:spcBef>
              <a:spcAft>
                <a:spcPts val="0"/>
              </a:spcAft>
            </a:pPr>
            <a:r>
              <a:rPr lang="en-US" sz="1500" dirty="0">
                <a:solidFill>
                  <a:prstClr val="white">
                    <a:lumMod val="50000"/>
                  </a:prstClr>
                </a:solidFill>
                <a:latin typeface="Calibri" panose="020F0502020204030204"/>
                <a:ea typeface="+mn-ea"/>
                <a:cs typeface="+mn-cs"/>
              </a:rPr>
              <a:t>Triple class exposed: PI, IMID &amp; anti-CD38+ </a:t>
            </a:r>
          </a:p>
          <a:p>
            <a:pPr defTabSz="685800" fontAlgn="auto">
              <a:spcBef>
                <a:spcPts val="0"/>
              </a:spcBef>
              <a:spcAft>
                <a:spcPts val="0"/>
              </a:spcAft>
            </a:pPr>
            <a:r>
              <a:rPr lang="en-US" sz="1500" dirty="0">
                <a:solidFill>
                  <a:prstClr val="white">
                    <a:lumMod val="50000"/>
                  </a:prstClr>
                </a:solidFill>
                <a:latin typeface="Calibri" panose="020F0502020204030204"/>
                <a:ea typeface="+mn-ea"/>
                <a:cs typeface="+mn-cs"/>
              </a:rPr>
              <a:t>monoclonal antibody </a:t>
            </a:r>
          </a:p>
          <a:p>
            <a:pPr defTabSz="685800" fontAlgn="auto">
              <a:spcBef>
                <a:spcPts val="0"/>
              </a:spcBef>
              <a:spcAft>
                <a:spcPts val="0"/>
              </a:spcAft>
            </a:pPr>
            <a:endParaRPr lang="en-US" sz="1500" dirty="0">
              <a:solidFill>
                <a:prstClr val="white">
                  <a:lumMod val="50000"/>
                </a:prstClr>
              </a:solidFill>
              <a:latin typeface="Calibri" panose="020F0502020204030204"/>
              <a:ea typeface="+mn-ea"/>
              <a:cs typeface="+mn-cs"/>
            </a:endParaRPr>
          </a:p>
          <a:p>
            <a:pPr defTabSz="685800" fontAlgn="auto">
              <a:spcBef>
                <a:spcPts val="0"/>
              </a:spcBef>
              <a:spcAft>
                <a:spcPts val="0"/>
              </a:spcAft>
            </a:pPr>
            <a:r>
              <a:rPr lang="en-US" sz="1500" dirty="0">
                <a:solidFill>
                  <a:prstClr val="white">
                    <a:lumMod val="50000"/>
                  </a:prstClr>
                </a:solidFill>
                <a:latin typeface="Calibri" panose="020F0502020204030204"/>
                <a:ea typeface="+mn-ea"/>
                <a:cs typeface="+mn-cs"/>
              </a:rPr>
              <a:t> Relapsed disease after </a:t>
            </a:r>
            <a:r>
              <a:rPr lang="en-US" sz="1500" b="1" u="sng" dirty="0">
                <a:solidFill>
                  <a:prstClr val="white">
                    <a:lumMod val="50000"/>
                  </a:prstClr>
                </a:solidFill>
                <a:latin typeface="Calibri" panose="020F0502020204030204"/>
                <a:ea typeface="+mn-ea"/>
                <a:cs typeface="+mn-cs"/>
              </a:rPr>
              <a:t>&gt;</a:t>
            </a:r>
            <a:r>
              <a:rPr lang="en-US" sz="1500" b="1" dirty="0">
                <a:solidFill>
                  <a:prstClr val="white">
                    <a:lumMod val="50000"/>
                  </a:prstClr>
                </a:solidFill>
                <a:latin typeface="Calibri" panose="020F0502020204030204"/>
                <a:ea typeface="+mn-ea"/>
                <a:cs typeface="+mn-cs"/>
              </a:rPr>
              <a:t> 2 prior lines of therapy</a:t>
            </a: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20" name="TextBox 19">
            <a:extLst>
              <a:ext uri="{FF2B5EF4-FFF2-40B4-BE49-F238E27FC236}">
                <a16:creationId xmlns:a16="http://schemas.microsoft.com/office/drawing/2014/main" id="{936B1416-39C0-89CB-8276-097D6CE4236F}"/>
              </a:ext>
            </a:extLst>
          </p:cNvPr>
          <p:cNvSpPr txBox="1"/>
          <p:nvPr/>
        </p:nvSpPr>
        <p:spPr>
          <a:xfrm>
            <a:off x="5083446" y="3656241"/>
            <a:ext cx="3972562" cy="1223412"/>
          </a:xfrm>
          <a:prstGeom prst="rect">
            <a:avLst/>
          </a:prstGeom>
          <a:noFill/>
        </p:spPr>
        <p:txBody>
          <a:bodyPr wrap="none" rtlCol="0">
            <a:spAutoFit/>
          </a:bodyPr>
          <a:lstStyle/>
          <a:p>
            <a:pPr defTabSz="685800" fontAlgn="auto">
              <a:spcBef>
                <a:spcPts val="0"/>
              </a:spcBef>
              <a:spcAft>
                <a:spcPts val="0"/>
              </a:spcAft>
            </a:pPr>
            <a:r>
              <a:rPr lang="en-US" sz="1500" dirty="0">
                <a:solidFill>
                  <a:prstClr val="white">
                    <a:lumMod val="50000"/>
                  </a:prstClr>
                </a:solidFill>
                <a:latin typeface="Calibri" panose="020F0502020204030204"/>
                <a:ea typeface="+mn-ea"/>
                <a:cs typeface="+mn-cs"/>
              </a:rPr>
              <a:t>Lenalidomide Refractory</a:t>
            </a:r>
          </a:p>
          <a:p>
            <a:pPr defTabSz="685800" fontAlgn="auto">
              <a:spcBef>
                <a:spcPts val="0"/>
              </a:spcBef>
              <a:spcAft>
                <a:spcPts val="0"/>
              </a:spcAft>
            </a:pPr>
            <a:endParaRPr lang="en-US" sz="1500" dirty="0">
              <a:solidFill>
                <a:prstClr val="white">
                  <a:lumMod val="50000"/>
                </a:prstClr>
              </a:solidFill>
              <a:latin typeface="Calibri" panose="020F0502020204030204"/>
              <a:ea typeface="+mn-ea"/>
              <a:cs typeface="+mn-cs"/>
            </a:endParaRPr>
          </a:p>
          <a:p>
            <a:pPr defTabSz="685800" fontAlgn="auto">
              <a:spcBef>
                <a:spcPts val="0"/>
              </a:spcBef>
              <a:spcAft>
                <a:spcPts val="0"/>
              </a:spcAft>
            </a:pPr>
            <a:endParaRPr lang="en-US" sz="1500" dirty="0">
              <a:solidFill>
                <a:prstClr val="white">
                  <a:lumMod val="50000"/>
                </a:prstClr>
              </a:solidFill>
              <a:latin typeface="Calibri" panose="020F0502020204030204"/>
              <a:ea typeface="+mn-ea"/>
              <a:cs typeface="+mn-cs"/>
            </a:endParaRPr>
          </a:p>
          <a:p>
            <a:pPr defTabSz="685800" fontAlgn="auto">
              <a:spcBef>
                <a:spcPts val="0"/>
              </a:spcBef>
              <a:spcAft>
                <a:spcPts val="0"/>
              </a:spcAft>
            </a:pPr>
            <a:r>
              <a:rPr lang="en-US" sz="1500" dirty="0">
                <a:solidFill>
                  <a:prstClr val="white">
                    <a:lumMod val="50000"/>
                  </a:prstClr>
                </a:solidFill>
                <a:latin typeface="Calibri" panose="020F0502020204030204"/>
                <a:ea typeface="+mn-ea"/>
                <a:cs typeface="+mn-cs"/>
              </a:rPr>
              <a:t> Relapsed disease after </a:t>
            </a:r>
            <a:r>
              <a:rPr lang="en-US" sz="1500" b="1" u="sng" dirty="0">
                <a:solidFill>
                  <a:prstClr val="white">
                    <a:lumMod val="50000"/>
                  </a:prstClr>
                </a:solidFill>
                <a:latin typeface="Calibri" panose="020F0502020204030204"/>
                <a:ea typeface="+mn-ea"/>
                <a:cs typeface="+mn-cs"/>
              </a:rPr>
              <a:t>&gt;</a:t>
            </a:r>
            <a:r>
              <a:rPr lang="en-US" sz="1500" b="1" dirty="0">
                <a:solidFill>
                  <a:prstClr val="white">
                    <a:lumMod val="50000"/>
                  </a:prstClr>
                </a:solidFill>
                <a:latin typeface="Calibri" panose="020F0502020204030204"/>
                <a:ea typeface="+mn-ea"/>
                <a:cs typeface="+mn-cs"/>
              </a:rPr>
              <a:t> 1 prior lines of therapy</a:t>
            </a: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CCD9A76C-0E88-1B7B-EBBD-F4C7D461F1B2}"/>
              </a:ext>
            </a:extLst>
          </p:cNvPr>
          <p:cNvCxnSpPr/>
          <p:nvPr/>
        </p:nvCxnSpPr>
        <p:spPr>
          <a:xfrm>
            <a:off x="217170" y="3579662"/>
            <a:ext cx="870966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8F5DD1C-0C4D-FFED-06BB-A078EC06D2AA}"/>
              </a:ext>
            </a:extLst>
          </p:cNvPr>
          <p:cNvCxnSpPr/>
          <p:nvPr/>
        </p:nvCxnSpPr>
        <p:spPr>
          <a:xfrm>
            <a:off x="217170" y="4254650"/>
            <a:ext cx="870966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F0B6996-AF87-18D5-327F-E8ED39E001F5}"/>
              </a:ext>
            </a:extLst>
          </p:cNvPr>
          <p:cNvCxnSpPr/>
          <p:nvPr/>
        </p:nvCxnSpPr>
        <p:spPr>
          <a:xfrm>
            <a:off x="217170" y="4772089"/>
            <a:ext cx="870966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9665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138A46-D54F-6178-CBFD-130A189F9034}"/>
              </a:ext>
            </a:extLst>
          </p:cNvPr>
          <p:cNvSpPr/>
          <p:nvPr/>
        </p:nvSpPr>
        <p:spPr>
          <a:xfrm>
            <a:off x="2896289" y="843990"/>
            <a:ext cx="3867272" cy="3264682"/>
          </a:xfrm>
          <a:custGeom>
            <a:avLst/>
            <a:gdLst>
              <a:gd name="connsiteX0" fmla="*/ 5098056 w 5559332"/>
              <a:gd name="connsiteY0" fmla="*/ 0 h 2677386"/>
              <a:gd name="connsiteX1" fmla="*/ 129880 w 5559332"/>
              <a:gd name="connsiteY1" fmla="*/ 0 h 2677386"/>
              <a:gd name="connsiteX2" fmla="*/ 0 w 5559332"/>
              <a:gd name="connsiteY2" fmla="*/ 129880 h 2677386"/>
              <a:gd name="connsiteX3" fmla="*/ 0 w 5559332"/>
              <a:gd name="connsiteY3" fmla="*/ 2547507 h 2677386"/>
              <a:gd name="connsiteX4" fmla="*/ 129880 w 5559332"/>
              <a:gd name="connsiteY4" fmla="*/ 2677387 h 2677386"/>
              <a:gd name="connsiteX5" fmla="*/ 5097991 w 5559332"/>
              <a:gd name="connsiteY5" fmla="*/ 2677387 h 2677386"/>
              <a:gd name="connsiteX6" fmla="*/ 5213828 w 5559332"/>
              <a:gd name="connsiteY6" fmla="*/ 2600895 h 2677386"/>
              <a:gd name="connsiteX7" fmla="*/ 5559333 w 5559332"/>
              <a:gd name="connsiteY7" fmla="*/ 1338661 h 2677386"/>
              <a:gd name="connsiteX8" fmla="*/ 5213828 w 5559332"/>
              <a:gd name="connsiteY8" fmla="*/ 76426 h 2677386"/>
              <a:gd name="connsiteX9" fmla="*/ 5098056 w 5559332"/>
              <a:gd name="connsiteY9" fmla="*/ 0 h 267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9332" h="2677386">
                <a:moveTo>
                  <a:pt x="5098056" y="0"/>
                </a:moveTo>
                <a:lnTo>
                  <a:pt x="129880" y="0"/>
                </a:lnTo>
                <a:cubicBezTo>
                  <a:pt x="58177" y="0"/>
                  <a:pt x="0" y="58177"/>
                  <a:pt x="0" y="129880"/>
                </a:cubicBezTo>
                <a:lnTo>
                  <a:pt x="0" y="2547507"/>
                </a:lnTo>
                <a:cubicBezTo>
                  <a:pt x="0" y="2619209"/>
                  <a:pt x="58177" y="2677387"/>
                  <a:pt x="129880" y="2677387"/>
                </a:cubicBezTo>
                <a:lnTo>
                  <a:pt x="5097991" y="2677387"/>
                </a:lnTo>
                <a:cubicBezTo>
                  <a:pt x="5148403" y="2677387"/>
                  <a:pt x="5193960" y="2647295"/>
                  <a:pt x="5213828" y="2600895"/>
                </a:cubicBezTo>
                <a:lnTo>
                  <a:pt x="5559333" y="1338661"/>
                </a:lnTo>
                <a:lnTo>
                  <a:pt x="5213828" y="76426"/>
                </a:lnTo>
                <a:cubicBezTo>
                  <a:pt x="5194025" y="30092"/>
                  <a:pt x="5148467" y="0"/>
                  <a:pt x="5098056" y="0"/>
                </a:cubicBezTo>
                <a:close/>
              </a:path>
            </a:pathLst>
          </a:custGeom>
          <a:solidFill>
            <a:srgbClr val="EFE7E8"/>
          </a:solidFill>
          <a:ln w="6471" cap="flat">
            <a:no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3" name="Title 2">
            <a:extLst>
              <a:ext uri="{FF2B5EF4-FFF2-40B4-BE49-F238E27FC236}">
                <a16:creationId xmlns:a16="http://schemas.microsoft.com/office/drawing/2014/main" id="{E6FE0A34-8C92-4A2E-9E83-D7FB8F665767}"/>
              </a:ext>
            </a:extLst>
          </p:cNvPr>
          <p:cNvSpPr>
            <a:spLocks noGrp="1"/>
          </p:cNvSpPr>
          <p:nvPr>
            <p:ph type="title"/>
          </p:nvPr>
        </p:nvSpPr>
        <p:spPr>
          <a:xfrm>
            <a:off x="325083" y="-177565"/>
            <a:ext cx="7886700" cy="994172"/>
          </a:xfrm>
        </p:spPr>
        <p:txBody>
          <a:bodyPr/>
          <a:lstStyle/>
          <a:p>
            <a:r>
              <a:rPr lang="en-US" sz="2100" dirty="0">
                <a:solidFill>
                  <a:schemeClr val="bg1">
                    <a:lumMod val="50000"/>
                  </a:schemeClr>
                </a:solidFill>
              </a:rPr>
              <a:t>KarMMa-3 study design (NCT03651128)-Updated Analysis</a:t>
            </a:r>
          </a:p>
        </p:txBody>
      </p:sp>
      <p:sp>
        <p:nvSpPr>
          <p:cNvPr id="6" name="TextBox 5">
            <a:extLst>
              <a:ext uri="{FF2B5EF4-FFF2-40B4-BE49-F238E27FC236}">
                <a16:creationId xmlns:a16="http://schemas.microsoft.com/office/drawing/2014/main" id="{8DD54834-00C1-BD1B-96B8-24D6B66DCDB4}"/>
              </a:ext>
            </a:extLst>
          </p:cNvPr>
          <p:cNvSpPr txBox="1"/>
          <p:nvPr>
            <p:custDataLst>
              <p:tags r:id="rId1"/>
            </p:custDataLst>
          </p:nvPr>
        </p:nvSpPr>
        <p:spPr>
          <a:xfrm>
            <a:off x="290991" y="4237107"/>
            <a:ext cx="8575294" cy="747897"/>
          </a:xfrm>
          <a:prstGeom prst="rect">
            <a:avLst/>
          </a:prstGeom>
          <a:noFill/>
        </p:spPr>
        <p:txBody>
          <a:bodyPr vert="horz" wrap="square" lIns="0" tIns="0" rIns="0" bIns="0" rtlCol="0" anchor="b" anchorCtr="0">
            <a:spAutoFit/>
          </a:bodyPr>
          <a:lstStyle/>
          <a:p>
            <a:pPr defTabSz="685800" fontAlgn="auto">
              <a:lnSpc>
                <a:spcPct val="90000"/>
              </a:lnSpc>
              <a:spcBef>
                <a:spcPts val="0"/>
              </a:spcBef>
              <a:spcAft>
                <a:spcPts val="0"/>
              </a:spcAft>
            </a:pPr>
            <a:r>
              <a:rPr lang="en-US" sz="675" dirty="0">
                <a:solidFill>
                  <a:srgbClr val="595454"/>
                </a:solidFill>
                <a:latin typeface="Calibri" panose="020F0502020204030204"/>
                <a:ea typeface="+mn-ea"/>
                <a:cs typeface="Arial" panose="020B0604020202020204" pitchFamily="34" charset="0"/>
              </a:rPr>
              <a:t>Ide-</a:t>
            </a:r>
            <a:r>
              <a:rPr lang="en-US" sz="675" dirty="0" err="1">
                <a:solidFill>
                  <a:srgbClr val="595454"/>
                </a:solidFill>
                <a:latin typeface="Calibri" panose="020F0502020204030204"/>
                <a:ea typeface="+mn-ea"/>
                <a:cs typeface="Arial" panose="020B0604020202020204" pitchFamily="34" charset="0"/>
              </a:rPr>
              <a:t>cel</a:t>
            </a:r>
            <a:r>
              <a:rPr lang="en-US" sz="675" dirty="0">
                <a:solidFill>
                  <a:srgbClr val="595454"/>
                </a:solidFill>
                <a:latin typeface="Calibri" panose="020F0502020204030204"/>
                <a:ea typeface="+mn-ea"/>
                <a:cs typeface="Arial" panose="020B0604020202020204" pitchFamily="34" charset="0"/>
              </a:rPr>
              <a:t> arm: treated population (patients who underwent either leukapheresis, bridging therapy, LDC, or ide-</a:t>
            </a:r>
            <a:r>
              <a:rPr lang="en-US" sz="675" dirty="0" err="1">
                <a:solidFill>
                  <a:srgbClr val="595454"/>
                </a:solidFill>
                <a:latin typeface="Calibri" panose="020F0502020204030204"/>
                <a:ea typeface="+mn-ea"/>
                <a:cs typeface="Arial" panose="020B0604020202020204" pitchFamily="34" charset="0"/>
              </a:rPr>
              <a:t>cel</a:t>
            </a:r>
            <a:r>
              <a:rPr lang="en-US" sz="675" dirty="0">
                <a:solidFill>
                  <a:srgbClr val="595454"/>
                </a:solidFill>
                <a:latin typeface="Calibri" panose="020F0502020204030204"/>
                <a:ea typeface="+mn-ea"/>
                <a:cs typeface="Arial" panose="020B0604020202020204" pitchFamily="34" charset="0"/>
              </a:rPr>
              <a:t> treatment) was used to assess AEs; the safety population (patients who received ide-</a:t>
            </a:r>
            <a:r>
              <a:rPr lang="en-US" sz="675" dirty="0" err="1">
                <a:solidFill>
                  <a:srgbClr val="595454"/>
                </a:solidFill>
                <a:latin typeface="Calibri" panose="020F0502020204030204"/>
                <a:ea typeface="+mn-ea"/>
                <a:cs typeface="Arial" panose="020B0604020202020204" pitchFamily="34" charset="0"/>
              </a:rPr>
              <a:t>cel</a:t>
            </a:r>
            <a:r>
              <a:rPr lang="en-US" sz="675" dirty="0">
                <a:solidFill>
                  <a:srgbClr val="595454"/>
                </a:solidFill>
                <a:latin typeface="Calibri" panose="020F0502020204030204"/>
                <a:ea typeface="+mn-ea"/>
                <a:cs typeface="Arial" panose="020B0604020202020204" pitchFamily="34" charset="0"/>
              </a:rPr>
              <a:t>) was used to assess TRAEs, </a:t>
            </a:r>
            <a:r>
              <a:rPr lang="en-US" sz="675" dirty="0" err="1">
                <a:solidFill>
                  <a:srgbClr val="595454"/>
                </a:solidFill>
                <a:latin typeface="Calibri" panose="020F0502020204030204"/>
                <a:ea typeface="+mn-ea"/>
                <a:cs typeface="Arial" panose="020B0604020202020204" pitchFamily="34" charset="0"/>
              </a:rPr>
              <a:t>iiNT</a:t>
            </a:r>
            <a:r>
              <a:rPr lang="en-US" sz="675" dirty="0">
                <a:solidFill>
                  <a:srgbClr val="595454"/>
                </a:solidFill>
                <a:latin typeface="Calibri" panose="020F0502020204030204"/>
                <a:ea typeface="+mn-ea"/>
                <a:cs typeface="Arial" panose="020B0604020202020204" pitchFamily="34" charset="0"/>
              </a:rPr>
              <a:t>, and CRS; </a:t>
            </a:r>
            <a:r>
              <a:rPr lang="en-GB" sz="675" dirty="0">
                <a:solidFill>
                  <a:srgbClr val="595454"/>
                </a:solidFill>
                <a:latin typeface="Calibri" panose="020F0502020204030204"/>
                <a:ea typeface="+mn-ea"/>
                <a:cs typeface="Arial" panose="020B0604020202020204" pitchFamily="34" charset="0"/>
              </a:rPr>
              <a:t>standard regimens arm: the treated and safety populations included those patients who received any treatment.</a:t>
            </a:r>
            <a:r>
              <a:rPr lang="en-US" sz="675" dirty="0">
                <a:solidFill>
                  <a:srgbClr val="595454"/>
                </a:solidFill>
                <a:latin typeface="Calibri" panose="020F0502020204030204"/>
                <a:ea typeface="+mn-ea"/>
                <a:cs typeface="Arial" panose="020B0604020202020204" pitchFamily="34" charset="0"/>
              </a:rPr>
              <a:t> </a:t>
            </a:r>
            <a:r>
              <a:rPr lang="en-US" sz="675" baseline="30000" dirty="0">
                <a:solidFill>
                  <a:prstClr val="black"/>
                </a:solidFill>
                <a:latin typeface="Calibri" panose="020F0502020204030204"/>
                <a:ea typeface="+mn-ea"/>
                <a:cs typeface="Arial" panose="020B0604020202020204" pitchFamily="34" charset="0"/>
              </a:rPr>
              <a:t>a</a:t>
            </a:r>
            <a:r>
              <a:rPr lang="en-GB" sz="675" dirty="0">
                <a:solidFill>
                  <a:prstClr val="black"/>
                </a:solidFill>
                <a:latin typeface="Calibri" panose="020F0502020204030204"/>
                <a:ea typeface="+mn-ea"/>
                <a:cs typeface="Arial" panose="020B0604020202020204" pitchFamily="34" charset="0"/>
              </a:rPr>
              <a:t>Time from randomization to the first occurrence of disease progression or death from any cause according to IMWG criteria;</a:t>
            </a:r>
            <a:r>
              <a:rPr lang="en-US" sz="675" dirty="0">
                <a:solidFill>
                  <a:srgbClr val="595454"/>
                </a:solidFill>
                <a:latin typeface="Calibri" panose="020F0502020204030204"/>
                <a:ea typeface="+mn-ea"/>
                <a:cs typeface="Arial" panose="020B0604020202020204" pitchFamily="34" charset="0"/>
              </a:rPr>
              <a:t> </a:t>
            </a:r>
            <a:r>
              <a:rPr lang="en-US" sz="675" baseline="30000" dirty="0">
                <a:solidFill>
                  <a:srgbClr val="595454"/>
                </a:solidFill>
                <a:latin typeface="Calibri" panose="020F0502020204030204"/>
                <a:ea typeface="+mn-ea"/>
                <a:cs typeface="Arial" panose="020B0604020202020204" pitchFamily="34" charset="0"/>
              </a:rPr>
              <a:t>b</a:t>
            </a:r>
            <a:r>
              <a:rPr lang="en-US" sz="675" dirty="0">
                <a:solidFill>
                  <a:srgbClr val="595454"/>
                </a:solidFill>
                <a:latin typeface="Calibri" panose="020F0502020204030204"/>
                <a:ea typeface="+mn-ea"/>
                <a:cs typeface="Arial" panose="020B0604020202020204" pitchFamily="34" charset="0"/>
              </a:rPr>
              <a:t>3 days fludarabine 30 mg/m</a:t>
            </a:r>
            <a:r>
              <a:rPr lang="en-US" sz="675" baseline="30000" dirty="0">
                <a:solidFill>
                  <a:srgbClr val="595454"/>
                </a:solidFill>
                <a:latin typeface="Calibri" panose="020F0502020204030204"/>
                <a:ea typeface="+mn-ea"/>
                <a:cs typeface="Arial" panose="020B0604020202020204" pitchFamily="34" charset="0"/>
              </a:rPr>
              <a:t>2</a:t>
            </a:r>
            <a:r>
              <a:rPr lang="en-US" sz="675" dirty="0">
                <a:solidFill>
                  <a:srgbClr val="595454"/>
                </a:solidFill>
                <a:latin typeface="Calibri" panose="020F0502020204030204"/>
                <a:ea typeface="+mn-ea"/>
                <a:cs typeface="Arial" panose="020B0604020202020204" pitchFamily="34" charset="0"/>
              </a:rPr>
              <a:t> and cyclophosphamide 300 mg/m</a:t>
            </a:r>
            <a:r>
              <a:rPr lang="en-US" sz="675" baseline="30000" dirty="0">
                <a:solidFill>
                  <a:srgbClr val="595454"/>
                </a:solidFill>
                <a:latin typeface="Calibri" panose="020F0502020204030204"/>
                <a:ea typeface="+mn-ea"/>
                <a:cs typeface="Arial" panose="020B0604020202020204" pitchFamily="34" charset="0"/>
              </a:rPr>
              <a:t>2</a:t>
            </a:r>
            <a:r>
              <a:rPr lang="en-US" sz="675" dirty="0">
                <a:solidFill>
                  <a:srgbClr val="595454"/>
                </a:solidFill>
                <a:latin typeface="Calibri" panose="020F0502020204030204"/>
                <a:ea typeface="+mn-ea"/>
                <a:cs typeface="Arial" panose="020B0604020202020204" pitchFamily="34" charset="0"/>
              </a:rPr>
              <a:t>;</a:t>
            </a:r>
            <a:r>
              <a:rPr lang="en-US" sz="675" baseline="30000" dirty="0">
                <a:solidFill>
                  <a:srgbClr val="595454"/>
                </a:solidFill>
                <a:latin typeface="Calibri" panose="020F0502020204030204"/>
                <a:ea typeface="+mn-ea"/>
                <a:cs typeface="Arial" panose="020B0604020202020204" pitchFamily="34" charset="0"/>
              </a:rPr>
              <a:t> </a:t>
            </a:r>
            <a:r>
              <a:rPr lang="en-US" sz="675" baseline="30000" dirty="0" err="1">
                <a:solidFill>
                  <a:srgbClr val="595454"/>
                </a:solidFill>
                <a:latin typeface="Calibri" panose="020F0502020204030204"/>
                <a:ea typeface="+mn-ea"/>
                <a:cs typeface="Arial" panose="020B0604020202020204" pitchFamily="34" charset="0"/>
              </a:rPr>
              <a:t>c</a:t>
            </a:r>
            <a:r>
              <a:rPr lang="en-US" sz="675" dirty="0" err="1">
                <a:solidFill>
                  <a:srgbClr val="595454"/>
                </a:solidFill>
                <a:latin typeface="Calibri" panose="020F0502020204030204"/>
                <a:ea typeface="+mn-ea"/>
                <a:cs typeface="Arial" panose="020B0604020202020204" pitchFamily="34" charset="0"/>
              </a:rPr>
              <a:t>Up</a:t>
            </a:r>
            <a:r>
              <a:rPr lang="en-US" sz="675" dirty="0">
                <a:solidFill>
                  <a:srgbClr val="595454"/>
                </a:solidFill>
                <a:latin typeface="Calibri" panose="020F0502020204030204"/>
                <a:ea typeface="+mn-ea"/>
                <a:cs typeface="Arial" panose="020B0604020202020204" pitchFamily="34" charset="0"/>
              </a:rPr>
              <a:t> to 1 cycle of DPd, </a:t>
            </a:r>
            <a:r>
              <a:rPr lang="en-US" sz="675" dirty="0" err="1">
                <a:solidFill>
                  <a:srgbClr val="595454"/>
                </a:solidFill>
                <a:latin typeface="Calibri" panose="020F0502020204030204"/>
                <a:ea typeface="+mn-ea"/>
                <a:cs typeface="Arial" panose="020B0604020202020204" pitchFamily="34" charset="0"/>
              </a:rPr>
              <a:t>DVd</a:t>
            </a:r>
            <a:r>
              <a:rPr lang="en-US" sz="675" dirty="0">
                <a:solidFill>
                  <a:srgbClr val="595454"/>
                </a:solidFill>
                <a:latin typeface="Calibri" panose="020F0502020204030204"/>
                <a:ea typeface="+mn-ea"/>
                <a:cs typeface="Arial" panose="020B0604020202020204" pitchFamily="34" charset="0"/>
              </a:rPr>
              <a:t>, </a:t>
            </a:r>
            <a:r>
              <a:rPr lang="en-US" sz="675" dirty="0" err="1">
                <a:solidFill>
                  <a:srgbClr val="595454"/>
                </a:solidFill>
                <a:latin typeface="Calibri" panose="020F0502020204030204"/>
                <a:ea typeface="+mn-ea"/>
                <a:cs typeface="Arial" panose="020B0604020202020204" pitchFamily="34" charset="0"/>
              </a:rPr>
              <a:t>IRd</a:t>
            </a:r>
            <a:r>
              <a:rPr lang="en-US" sz="675" dirty="0">
                <a:solidFill>
                  <a:srgbClr val="595454"/>
                </a:solidFill>
                <a:latin typeface="Calibri" panose="020F0502020204030204"/>
                <a:ea typeface="+mn-ea"/>
                <a:cs typeface="Arial" panose="020B0604020202020204" pitchFamily="34" charset="0"/>
              </a:rPr>
              <a:t>, </a:t>
            </a:r>
            <a:r>
              <a:rPr lang="en-US" sz="675" dirty="0" err="1">
                <a:solidFill>
                  <a:srgbClr val="595454"/>
                </a:solidFill>
                <a:latin typeface="Calibri" panose="020F0502020204030204"/>
                <a:ea typeface="+mn-ea"/>
                <a:cs typeface="Arial" panose="020B0604020202020204" pitchFamily="34" charset="0"/>
              </a:rPr>
              <a:t>Kd</a:t>
            </a:r>
            <a:r>
              <a:rPr lang="en-US" sz="675" dirty="0">
                <a:solidFill>
                  <a:srgbClr val="595454"/>
                </a:solidFill>
                <a:latin typeface="Calibri" panose="020F0502020204030204"/>
                <a:ea typeface="+mn-ea"/>
                <a:cs typeface="Arial" panose="020B0604020202020204" pitchFamily="34" charset="0"/>
              </a:rPr>
              <a:t>, or </a:t>
            </a:r>
            <a:r>
              <a:rPr lang="en-US" sz="675" dirty="0" err="1">
                <a:solidFill>
                  <a:srgbClr val="595454"/>
                </a:solidFill>
                <a:latin typeface="Calibri" panose="020F0502020204030204"/>
                <a:ea typeface="+mn-ea"/>
                <a:cs typeface="Arial" panose="020B0604020202020204" pitchFamily="34" charset="0"/>
              </a:rPr>
              <a:t>EPd</a:t>
            </a:r>
            <a:r>
              <a:rPr lang="en-US" sz="675" dirty="0">
                <a:solidFill>
                  <a:srgbClr val="595454"/>
                </a:solidFill>
                <a:latin typeface="Calibri" panose="020F0502020204030204"/>
                <a:ea typeface="+mn-ea"/>
                <a:cs typeface="Arial" panose="020B0604020202020204" pitchFamily="34" charset="0"/>
              </a:rPr>
              <a:t> may be given as bridging therapy </a:t>
            </a:r>
            <a:r>
              <a:rPr lang="en-US" sz="675" baseline="30000" dirty="0" err="1">
                <a:solidFill>
                  <a:srgbClr val="595454"/>
                </a:solidFill>
                <a:latin typeface="Calibri" panose="020F0502020204030204"/>
                <a:ea typeface="+mn-ea"/>
                <a:cs typeface="Arial" panose="020B0604020202020204" pitchFamily="34" charset="0"/>
              </a:rPr>
              <a:t>d</a:t>
            </a:r>
            <a:r>
              <a:rPr lang="en-US" sz="675" dirty="0" err="1">
                <a:solidFill>
                  <a:srgbClr val="595454"/>
                </a:solidFill>
                <a:latin typeface="Calibri" panose="020F0502020204030204"/>
                <a:ea typeface="+mn-ea"/>
                <a:cs typeface="Arial" panose="020B0604020202020204" pitchFamily="34" charset="0"/>
              </a:rPr>
              <a:t>Doses</a:t>
            </a:r>
            <a:r>
              <a:rPr lang="en-US" sz="675" dirty="0">
                <a:solidFill>
                  <a:srgbClr val="595454"/>
                </a:solidFill>
                <a:latin typeface="Calibri" panose="020F0502020204030204"/>
                <a:ea typeface="+mn-ea"/>
                <a:cs typeface="Arial" panose="020B0604020202020204" pitchFamily="34" charset="0"/>
              </a:rPr>
              <a:t> ≤ 540 x 10</a:t>
            </a:r>
            <a:r>
              <a:rPr lang="en-US" sz="675" baseline="30000" dirty="0">
                <a:solidFill>
                  <a:srgbClr val="595454"/>
                </a:solidFill>
                <a:latin typeface="Calibri" panose="020F0502020204030204"/>
                <a:ea typeface="+mn-ea"/>
                <a:cs typeface="Arial" panose="020B0604020202020204" pitchFamily="34" charset="0"/>
              </a:rPr>
              <a:t>6</a:t>
            </a:r>
            <a:r>
              <a:rPr lang="en-US" sz="675" dirty="0">
                <a:solidFill>
                  <a:srgbClr val="595454"/>
                </a:solidFill>
                <a:latin typeface="Calibri" panose="020F0502020204030204"/>
                <a:ea typeface="+mn-ea"/>
                <a:cs typeface="Arial" panose="020B0604020202020204" pitchFamily="34" charset="0"/>
              </a:rPr>
              <a:t> cells permitted; </a:t>
            </a:r>
            <a:r>
              <a:rPr lang="en-US" sz="675" baseline="30000" dirty="0" err="1">
                <a:solidFill>
                  <a:srgbClr val="595454"/>
                </a:solidFill>
                <a:latin typeface="Calibri" panose="020F0502020204030204"/>
                <a:ea typeface="+mn-ea"/>
                <a:cs typeface="Arial" panose="020B0604020202020204" pitchFamily="34" charset="0"/>
              </a:rPr>
              <a:t>e</a:t>
            </a:r>
            <a:r>
              <a:rPr lang="en-US" sz="675" dirty="0" err="1">
                <a:solidFill>
                  <a:srgbClr val="595454"/>
                </a:solidFill>
                <a:latin typeface="Calibri" panose="020F0502020204030204"/>
                <a:ea typeface="+mn-ea"/>
                <a:cs typeface="Arial" panose="020B0604020202020204" pitchFamily="34" charset="0"/>
              </a:rPr>
              <a:t>Based</a:t>
            </a:r>
            <a:r>
              <a:rPr lang="en-US" sz="675" dirty="0">
                <a:solidFill>
                  <a:srgbClr val="595454"/>
                </a:solidFill>
                <a:latin typeface="Calibri" panose="020F0502020204030204"/>
                <a:ea typeface="+mn-ea"/>
                <a:cs typeface="Arial" panose="020B0604020202020204" pitchFamily="34" charset="0"/>
              </a:rPr>
              <a:t> on most recent treatment regimen and investigator discretion; </a:t>
            </a:r>
            <a:r>
              <a:rPr lang="en-US" sz="675" baseline="30000" dirty="0" err="1">
                <a:solidFill>
                  <a:srgbClr val="595454"/>
                </a:solidFill>
                <a:latin typeface="Calibri" panose="020F0502020204030204"/>
                <a:ea typeface="+mn-ea"/>
                <a:cs typeface="Arial" panose="020B0604020202020204" pitchFamily="34" charset="0"/>
              </a:rPr>
              <a:t>f</a:t>
            </a:r>
            <a:r>
              <a:rPr lang="en-US" sz="675" dirty="0" err="1">
                <a:solidFill>
                  <a:srgbClr val="595454"/>
                </a:solidFill>
                <a:latin typeface="Calibri" panose="020F0502020204030204"/>
                <a:ea typeface="+mn-ea"/>
                <a:cs typeface="Arial" panose="020B0604020202020204" pitchFamily="34" charset="0"/>
              </a:rPr>
              <a:t>PFS</a:t>
            </a:r>
            <a:r>
              <a:rPr lang="en-US" sz="675" dirty="0">
                <a:solidFill>
                  <a:srgbClr val="595454"/>
                </a:solidFill>
                <a:latin typeface="Calibri" panose="020F0502020204030204"/>
                <a:ea typeface="+mn-ea"/>
                <a:cs typeface="Arial" panose="020B0604020202020204" pitchFamily="34" charset="0"/>
              </a:rPr>
              <a:t> assessed monthly for patients randomized to ide-</a:t>
            </a:r>
            <a:r>
              <a:rPr lang="en-US" sz="675" dirty="0" err="1">
                <a:solidFill>
                  <a:srgbClr val="595454"/>
                </a:solidFill>
                <a:latin typeface="Calibri" panose="020F0502020204030204"/>
                <a:ea typeface="+mn-ea"/>
                <a:cs typeface="Arial" panose="020B0604020202020204" pitchFamily="34" charset="0"/>
              </a:rPr>
              <a:t>cel</a:t>
            </a:r>
            <a:r>
              <a:rPr lang="en-US" sz="675" dirty="0">
                <a:solidFill>
                  <a:srgbClr val="595454"/>
                </a:solidFill>
                <a:latin typeface="Calibri" panose="020F0502020204030204"/>
                <a:ea typeface="+mn-ea"/>
                <a:cs typeface="Arial" panose="020B0604020202020204" pitchFamily="34" charset="0"/>
              </a:rPr>
              <a:t> for 24-months then every 3 months until PD, and monthly until PD for patients randomized to standard regimens; </a:t>
            </a:r>
            <a:r>
              <a:rPr lang="en-US" sz="675" baseline="30000" dirty="0" err="1">
                <a:solidFill>
                  <a:srgbClr val="595454"/>
                </a:solidFill>
                <a:latin typeface="Calibri" panose="020F0502020204030204"/>
                <a:ea typeface="+mn-ea"/>
                <a:cs typeface="Arial" panose="020B0604020202020204" pitchFamily="34" charset="0"/>
              </a:rPr>
              <a:t>g</a:t>
            </a:r>
            <a:r>
              <a:rPr lang="en-US" sz="675" dirty="0" err="1">
                <a:solidFill>
                  <a:srgbClr val="595454"/>
                </a:solidFill>
                <a:latin typeface="Calibri" panose="020F0502020204030204"/>
                <a:ea typeface="+mn-ea"/>
                <a:cs typeface="Arial" panose="020B0604020202020204" pitchFamily="34" charset="0"/>
              </a:rPr>
              <a:t>Patients</a:t>
            </a:r>
            <a:r>
              <a:rPr lang="en-US" sz="675" dirty="0">
                <a:solidFill>
                  <a:srgbClr val="595454"/>
                </a:solidFill>
                <a:latin typeface="Calibri" panose="020F0502020204030204"/>
                <a:ea typeface="+mn-ea"/>
                <a:cs typeface="Arial" panose="020B0604020202020204" pitchFamily="34" charset="0"/>
              </a:rPr>
              <a:t> randomized to standard regimens and who went on to receive subsequent ide-</a:t>
            </a:r>
            <a:r>
              <a:rPr lang="en-US" sz="675" dirty="0" err="1">
                <a:solidFill>
                  <a:srgbClr val="595454"/>
                </a:solidFill>
                <a:latin typeface="Calibri" panose="020F0502020204030204"/>
                <a:ea typeface="+mn-ea"/>
                <a:cs typeface="Arial" panose="020B0604020202020204" pitchFamily="34" charset="0"/>
              </a:rPr>
              <a:t>cel</a:t>
            </a:r>
            <a:r>
              <a:rPr lang="en-US" sz="675" dirty="0">
                <a:solidFill>
                  <a:srgbClr val="595454"/>
                </a:solidFill>
                <a:latin typeface="Calibri" panose="020F0502020204030204"/>
                <a:ea typeface="+mn-ea"/>
                <a:cs typeface="Arial" panose="020B0604020202020204" pitchFamily="34" charset="0"/>
              </a:rPr>
              <a:t> therapy; </a:t>
            </a:r>
            <a:r>
              <a:rPr lang="en-US" sz="675" baseline="30000" dirty="0" err="1">
                <a:solidFill>
                  <a:srgbClr val="595454"/>
                </a:solidFill>
                <a:latin typeface="Calibri" panose="020F0502020204030204"/>
                <a:ea typeface="+mn-ea"/>
                <a:cs typeface="Arial" panose="020B0604020202020204" pitchFamily="34" charset="0"/>
              </a:rPr>
              <a:t>h</a:t>
            </a:r>
            <a:r>
              <a:rPr lang="en-US" sz="675" dirty="0" err="1">
                <a:solidFill>
                  <a:srgbClr val="595454"/>
                </a:solidFill>
                <a:latin typeface="Calibri" panose="020F0502020204030204"/>
                <a:ea typeface="+mn-ea"/>
                <a:cs typeface="Arial" panose="020B0604020202020204" pitchFamily="34" charset="0"/>
              </a:rPr>
              <a:t>Every</a:t>
            </a:r>
            <a:r>
              <a:rPr lang="en-US" sz="675" dirty="0">
                <a:solidFill>
                  <a:srgbClr val="595454"/>
                </a:solidFill>
                <a:latin typeface="Calibri" panose="020F0502020204030204"/>
                <a:ea typeface="+mn-ea"/>
                <a:cs typeface="Arial" panose="020B0604020202020204" pitchFamily="34" charset="0"/>
              </a:rPr>
              <a:t> 3 months after PD until end of trial; 5 years after last patient randomized;</a:t>
            </a:r>
            <a:r>
              <a:rPr lang="en-US" sz="675" baseline="30000" dirty="0">
                <a:solidFill>
                  <a:srgbClr val="595454"/>
                </a:solidFill>
                <a:latin typeface="Calibri" panose="020F0502020204030204"/>
                <a:ea typeface="+mn-ea"/>
                <a:cs typeface="Arial" panose="020B0604020202020204" pitchFamily="34" charset="0"/>
              </a:rPr>
              <a:t> </a:t>
            </a:r>
            <a:r>
              <a:rPr lang="en-GB" sz="675" baseline="30000" dirty="0" err="1">
                <a:solidFill>
                  <a:srgbClr val="595454"/>
                </a:solidFill>
                <a:latin typeface="Calibri" panose="020F0502020204030204"/>
                <a:ea typeface="+mn-ea"/>
                <a:cs typeface="Arial" panose="020B0604020202020204" pitchFamily="34" charset="0"/>
              </a:rPr>
              <a:t>i</a:t>
            </a:r>
            <a:r>
              <a:rPr lang="en-GB" sz="675" dirty="0" err="1">
                <a:solidFill>
                  <a:srgbClr val="595454"/>
                </a:solidFill>
                <a:latin typeface="Calibri" panose="020F0502020204030204"/>
                <a:ea typeface="+mn-ea"/>
                <a:cs typeface="Arial" panose="020B0604020202020204" pitchFamily="34" charset="0"/>
              </a:rPr>
              <a:t>By</a:t>
            </a:r>
            <a:r>
              <a:rPr lang="en-GB" sz="675" dirty="0">
                <a:solidFill>
                  <a:srgbClr val="595454"/>
                </a:solidFill>
                <a:latin typeface="Calibri" panose="020F0502020204030204"/>
                <a:ea typeface="+mn-ea"/>
                <a:cs typeface="Arial" panose="020B0604020202020204" pitchFamily="34" charset="0"/>
              </a:rPr>
              <a:t> IRC.</a:t>
            </a:r>
          </a:p>
          <a:p>
            <a:pPr defTabSz="685800" fontAlgn="auto">
              <a:lnSpc>
                <a:spcPct val="90000"/>
              </a:lnSpc>
              <a:spcBef>
                <a:spcPts val="0"/>
              </a:spcBef>
              <a:spcAft>
                <a:spcPts val="0"/>
              </a:spcAft>
            </a:pPr>
            <a:r>
              <a:rPr lang="en-US" sz="675" dirty="0">
                <a:solidFill>
                  <a:srgbClr val="595454"/>
                </a:solidFill>
                <a:latin typeface="Calibri" panose="020F0502020204030204"/>
                <a:ea typeface="+mn-ea"/>
                <a:cs typeface="Arial" panose="020B0604020202020204" pitchFamily="34" charset="0"/>
              </a:rPr>
              <a:t>AE, adverse event; CRS, cytokine release syndrome; DOR, duration of response; </a:t>
            </a:r>
            <a:r>
              <a:rPr lang="en-US" sz="675" dirty="0" err="1">
                <a:solidFill>
                  <a:srgbClr val="595454"/>
                </a:solidFill>
                <a:latin typeface="Calibri" panose="020F0502020204030204"/>
                <a:ea typeface="+mn-ea"/>
                <a:cs typeface="Arial" panose="020B0604020202020204" pitchFamily="34" charset="0"/>
              </a:rPr>
              <a:t>DPd</a:t>
            </a:r>
            <a:r>
              <a:rPr lang="en-US" sz="675" dirty="0">
                <a:solidFill>
                  <a:srgbClr val="595454"/>
                </a:solidFill>
                <a:latin typeface="Calibri" panose="020F0502020204030204"/>
                <a:ea typeface="+mn-ea"/>
                <a:cs typeface="Arial" panose="020B0604020202020204" pitchFamily="34" charset="0"/>
              </a:rPr>
              <a:t>, daratumumab/pomalidomide/dexamethasone; </a:t>
            </a:r>
            <a:r>
              <a:rPr lang="en-US" sz="675" dirty="0" err="1">
                <a:solidFill>
                  <a:srgbClr val="595454"/>
                </a:solidFill>
                <a:latin typeface="Calibri" panose="020F0502020204030204"/>
                <a:ea typeface="+mn-ea"/>
                <a:cs typeface="Arial" panose="020B0604020202020204" pitchFamily="34" charset="0"/>
              </a:rPr>
              <a:t>DVd</a:t>
            </a:r>
            <a:r>
              <a:rPr lang="en-US" sz="675" dirty="0">
                <a:solidFill>
                  <a:srgbClr val="595454"/>
                </a:solidFill>
                <a:latin typeface="Calibri" panose="020F0502020204030204"/>
                <a:ea typeface="+mn-ea"/>
                <a:cs typeface="Arial" panose="020B0604020202020204" pitchFamily="34" charset="0"/>
              </a:rPr>
              <a:t>, daratumumab/bortezomib/dexamethasone; EFS, event-free survival; EPd, elotuzumab/pomalidomide/dexamethasone; IRC, Independent Response Committee; </a:t>
            </a:r>
            <a:r>
              <a:rPr lang="en-US" sz="675" dirty="0" err="1">
                <a:solidFill>
                  <a:srgbClr val="595454"/>
                </a:solidFill>
                <a:latin typeface="Calibri" panose="020F0502020204030204"/>
                <a:ea typeface="+mn-ea"/>
                <a:cs typeface="Arial" panose="020B0604020202020204" pitchFamily="34" charset="0"/>
              </a:rPr>
              <a:t>IRd</a:t>
            </a:r>
            <a:r>
              <a:rPr lang="en-US" sz="675" dirty="0">
                <a:solidFill>
                  <a:srgbClr val="595454"/>
                </a:solidFill>
                <a:latin typeface="Calibri" panose="020F0502020204030204"/>
                <a:ea typeface="+mn-ea"/>
                <a:cs typeface="Arial" panose="020B0604020202020204" pitchFamily="34" charset="0"/>
              </a:rPr>
              <a:t>, ixazomib/lenalidomide/dexamethasone; </a:t>
            </a:r>
            <a:r>
              <a:rPr lang="en-US" sz="675" dirty="0" err="1">
                <a:solidFill>
                  <a:srgbClr val="595454"/>
                </a:solidFill>
                <a:latin typeface="Calibri" panose="020F0502020204030204"/>
                <a:ea typeface="+mn-ea"/>
                <a:cs typeface="Arial" panose="020B0604020202020204" pitchFamily="34" charset="0"/>
              </a:rPr>
              <a:t>Kd</a:t>
            </a:r>
            <a:r>
              <a:rPr lang="en-US" sz="675" dirty="0">
                <a:solidFill>
                  <a:srgbClr val="595454"/>
                </a:solidFill>
                <a:latin typeface="Calibri" panose="020F0502020204030204"/>
                <a:ea typeface="+mn-ea"/>
                <a:cs typeface="Arial" panose="020B0604020202020204" pitchFamily="34" charset="0"/>
              </a:rPr>
              <a:t>, carfilzomib/dexamethasone; LDC, lymphodepleting chemotherapy; MRD, minimal residual disease; PD, progressive disease; PROs, patient-reported outcomes; PS, performance status; R, randomization; TRAE, treatment-related adverse events; TTR, time to response.</a:t>
            </a:r>
          </a:p>
        </p:txBody>
      </p:sp>
      <p:sp>
        <p:nvSpPr>
          <p:cNvPr id="239" name="Freeform: Shape 238">
            <a:extLst>
              <a:ext uri="{FF2B5EF4-FFF2-40B4-BE49-F238E27FC236}">
                <a16:creationId xmlns:a16="http://schemas.microsoft.com/office/drawing/2014/main" id="{9C52E176-36C8-A2EC-BFFE-F1792459885B}"/>
              </a:ext>
            </a:extLst>
          </p:cNvPr>
          <p:cNvSpPr/>
          <p:nvPr/>
        </p:nvSpPr>
        <p:spPr>
          <a:xfrm>
            <a:off x="2079752" y="843635"/>
            <a:ext cx="1730557" cy="3263869"/>
          </a:xfrm>
          <a:custGeom>
            <a:avLst/>
            <a:gdLst>
              <a:gd name="connsiteX0" fmla="*/ 461342 w 2516508"/>
              <a:gd name="connsiteY0" fmla="*/ 2677387 h 2677386"/>
              <a:gd name="connsiteX1" fmla="*/ 2386630 w 2516508"/>
              <a:gd name="connsiteY1" fmla="*/ 2677387 h 2677386"/>
              <a:gd name="connsiteX2" fmla="*/ 2516509 w 2516508"/>
              <a:gd name="connsiteY2" fmla="*/ 2547507 h 2677386"/>
              <a:gd name="connsiteX3" fmla="*/ 2516509 w 2516508"/>
              <a:gd name="connsiteY3" fmla="*/ 129880 h 2677386"/>
              <a:gd name="connsiteX4" fmla="*/ 2386630 w 2516508"/>
              <a:gd name="connsiteY4" fmla="*/ 0 h 2677386"/>
              <a:gd name="connsiteX5" fmla="*/ 461342 w 2516508"/>
              <a:gd name="connsiteY5" fmla="*/ 0 h 2677386"/>
              <a:gd name="connsiteX6" fmla="*/ 345505 w 2516508"/>
              <a:gd name="connsiteY6" fmla="*/ 76491 h 2677386"/>
              <a:gd name="connsiteX7" fmla="*/ 0 w 2516508"/>
              <a:gd name="connsiteY7" fmla="*/ 1338726 h 2677386"/>
              <a:gd name="connsiteX8" fmla="*/ 345505 w 2516508"/>
              <a:gd name="connsiteY8" fmla="*/ 2600960 h 2677386"/>
              <a:gd name="connsiteX9" fmla="*/ 461342 w 2516508"/>
              <a:gd name="connsiteY9" fmla="*/ 2677387 h 267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6508" h="2677386">
                <a:moveTo>
                  <a:pt x="461342" y="2677387"/>
                </a:moveTo>
                <a:lnTo>
                  <a:pt x="2386630" y="2677387"/>
                </a:lnTo>
                <a:cubicBezTo>
                  <a:pt x="2458332" y="2677387"/>
                  <a:pt x="2516509" y="2619209"/>
                  <a:pt x="2516509" y="2547507"/>
                </a:cubicBezTo>
                <a:lnTo>
                  <a:pt x="2516509" y="129880"/>
                </a:lnTo>
                <a:cubicBezTo>
                  <a:pt x="2516509" y="58177"/>
                  <a:pt x="2458332" y="0"/>
                  <a:pt x="2386630" y="0"/>
                </a:cubicBezTo>
                <a:lnTo>
                  <a:pt x="461342" y="0"/>
                </a:lnTo>
                <a:cubicBezTo>
                  <a:pt x="410930" y="0"/>
                  <a:pt x="365307" y="30092"/>
                  <a:pt x="345505" y="76491"/>
                </a:cubicBezTo>
                <a:lnTo>
                  <a:pt x="0" y="1338726"/>
                </a:lnTo>
                <a:lnTo>
                  <a:pt x="345505" y="2600960"/>
                </a:lnTo>
                <a:cubicBezTo>
                  <a:pt x="365307" y="2647295"/>
                  <a:pt x="410865" y="2677387"/>
                  <a:pt x="461342" y="2677387"/>
                </a:cubicBezTo>
                <a:close/>
              </a:path>
            </a:pathLst>
          </a:custGeom>
          <a:solidFill>
            <a:srgbClr val="EFE7E8"/>
          </a:solidFill>
          <a:ln w="6471" cap="flat">
            <a:no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240" name="Freeform: Shape 239">
            <a:extLst>
              <a:ext uri="{FF2B5EF4-FFF2-40B4-BE49-F238E27FC236}">
                <a16:creationId xmlns:a16="http://schemas.microsoft.com/office/drawing/2014/main" id="{66CF7C12-21BC-1FB0-6116-6FBCF878DF59}"/>
              </a:ext>
            </a:extLst>
          </p:cNvPr>
          <p:cNvSpPr/>
          <p:nvPr/>
        </p:nvSpPr>
        <p:spPr>
          <a:xfrm>
            <a:off x="361951" y="1054080"/>
            <a:ext cx="1425725" cy="2842532"/>
          </a:xfrm>
          <a:custGeom>
            <a:avLst/>
            <a:gdLst>
              <a:gd name="connsiteX0" fmla="*/ 2055168 w 2516508"/>
              <a:gd name="connsiteY0" fmla="*/ 2677387 h 2677386"/>
              <a:gd name="connsiteX1" fmla="*/ 129880 w 2516508"/>
              <a:gd name="connsiteY1" fmla="*/ 2677387 h 2677386"/>
              <a:gd name="connsiteX2" fmla="*/ 0 w 2516508"/>
              <a:gd name="connsiteY2" fmla="*/ 2547507 h 2677386"/>
              <a:gd name="connsiteX3" fmla="*/ 0 w 2516508"/>
              <a:gd name="connsiteY3" fmla="*/ 129880 h 2677386"/>
              <a:gd name="connsiteX4" fmla="*/ 129880 w 2516508"/>
              <a:gd name="connsiteY4" fmla="*/ 0 h 2677386"/>
              <a:gd name="connsiteX5" fmla="*/ 2055168 w 2516508"/>
              <a:gd name="connsiteY5" fmla="*/ 0 h 2677386"/>
              <a:gd name="connsiteX6" fmla="*/ 2171005 w 2516508"/>
              <a:gd name="connsiteY6" fmla="*/ 76491 h 2677386"/>
              <a:gd name="connsiteX7" fmla="*/ 2516509 w 2516508"/>
              <a:gd name="connsiteY7" fmla="*/ 1338726 h 2677386"/>
              <a:gd name="connsiteX8" fmla="*/ 2171005 w 2516508"/>
              <a:gd name="connsiteY8" fmla="*/ 2600895 h 2677386"/>
              <a:gd name="connsiteX9" fmla="*/ 2055168 w 2516508"/>
              <a:gd name="connsiteY9" fmla="*/ 2677387 h 267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6508" h="2677386">
                <a:moveTo>
                  <a:pt x="2055168" y="2677387"/>
                </a:moveTo>
                <a:lnTo>
                  <a:pt x="129880" y="2677387"/>
                </a:lnTo>
                <a:cubicBezTo>
                  <a:pt x="58177" y="2677387"/>
                  <a:pt x="0" y="2619209"/>
                  <a:pt x="0" y="2547507"/>
                </a:cubicBezTo>
                <a:lnTo>
                  <a:pt x="0" y="129880"/>
                </a:lnTo>
                <a:cubicBezTo>
                  <a:pt x="0" y="58177"/>
                  <a:pt x="58177" y="0"/>
                  <a:pt x="129880" y="0"/>
                </a:cubicBezTo>
                <a:lnTo>
                  <a:pt x="2055168" y="0"/>
                </a:lnTo>
                <a:cubicBezTo>
                  <a:pt x="2105579" y="0"/>
                  <a:pt x="2151137" y="30092"/>
                  <a:pt x="2171005" y="76491"/>
                </a:cubicBezTo>
                <a:lnTo>
                  <a:pt x="2516509" y="1338726"/>
                </a:lnTo>
                <a:lnTo>
                  <a:pt x="2171005" y="2600895"/>
                </a:lnTo>
                <a:cubicBezTo>
                  <a:pt x="2151202" y="2647295"/>
                  <a:pt x="2105579" y="2677387"/>
                  <a:pt x="2055168" y="2677387"/>
                </a:cubicBezTo>
                <a:close/>
              </a:path>
            </a:pathLst>
          </a:custGeom>
          <a:solidFill>
            <a:schemeClr val="bg1"/>
          </a:solidFill>
          <a:ln w="6471" cap="flat">
            <a:solidFill>
              <a:schemeClr val="bg1"/>
            </a:solid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243" name="Freeform: Shape 242">
            <a:extLst>
              <a:ext uri="{FF2B5EF4-FFF2-40B4-BE49-F238E27FC236}">
                <a16:creationId xmlns:a16="http://schemas.microsoft.com/office/drawing/2014/main" id="{368A1376-2697-C82B-97AD-41413B3D53C6}"/>
              </a:ext>
            </a:extLst>
          </p:cNvPr>
          <p:cNvSpPr/>
          <p:nvPr/>
        </p:nvSpPr>
        <p:spPr>
          <a:xfrm>
            <a:off x="384123" y="1071390"/>
            <a:ext cx="1583087" cy="3013750"/>
          </a:xfrm>
          <a:custGeom>
            <a:avLst/>
            <a:gdLst>
              <a:gd name="connsiteX0" fmla="*/ 2055168 w 2516508"/>
              <a:gd name="connsiteY0" fmla="*/ 2677387 h 2677386"/>
              <a:gd name="connsiteX1" fmla="*/ 129880 w 2516508"/>
              <a:gd name="connsiteY1" fmla="*/ 2677387 h 2677386"/>
              <a:gd name="connsiteX2" fmla="*/ 0 w 2516508"/>
              <a:gd name="connsiteY2" fmla="*/ 2547507 h 2677386"/>
              <a:gd name="connsiteX3" fmla="*/ 0 w 2516508"/>
              <a:gd name="connsiteY3" fmla="*/ 129880 h 2677386"/>
              <a:gd name="connsiteX4" fmla="*/ 129880 w 2516508"/>
              <a:gd name="connsiteY4" fmla="*/ 0 h 2677386"/>
              <a:gd name="connsiteX5" fmla="*/ 2055168 w 2516508"/>
              <a:gd name="connsiteY5" fmla="*/ 0 h 2677386"/>
              <a:gd name="connsiteX6" fmla="*/ 2171005 w 2516508"/>
              <a:gd name="connsiteY6" fmla="*/ 76491 h 2677386"/>
              <a:gd name="connsiteX7" fmla="*/ 2516509 w 2516508"/>
              <a:gd name="connsiteY7" fmla="*/ 1338726 h 2677386"/>
              <a:gd name="connsiteX8" fmla="*/ 2171005 w 2516508"/>
              <a:gd name="connsiteY8" fmla="*/ 2600895 h 2677386"/>
              <a:gd name="connsiteX9" fmla="*/ 2055168 w 2516508"/>
              <a:gd name="connsiteY9" fmla="*/ 2677387 h 267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6508" h="2677386">
                <a:moveTo>
                  <a:pt x="2055168" y="2677387"/>
                </a:moveTo>
                <a:lnTo>
                  <a:pt x="129880" y="2677387"/>
                </a:lnTo>
                <a:cubicBezTo>
                  <a:pt x="58177" y="2677387"/>
                  <a:pt x="0" y="2619209"/>
                  <a:pt x="0" y="2547507"/>
                </a:cubicBezTo>
                <a:lnTo>
                  <a:pt x="0" y="129880"/>
                </a:lnTo>
                <a:cubicBezTo>
                  <a:pt x="0" y="58177"/>
                  <a:pt x="58177" y="0"/>
                  <a:pt x="129880" y="0"/>
                </a:cubicBezTo>
                <a:lnTo>
                  <a:pt x="2055168" y="0"/>
                </a:lnTo>
                <a:cubicBezTo>
                  <a:pt x="2105579" y="0"/>
                  <a:pt x="2151137" y="30092"/>
                  <a:pt x="2171005" y="76491"/>
                </a:cubicBezTo>
                <a:lnTo>
                  <a:pt x="2516509" y="1338726"/>
                </a:lnTo>
                <a:lnTo>
                  <a:pt x="2171005" y="2600895"/>
                </a:lnTo>
                <a:cubicBezTo>
                  <a:pt x="2151202" y="2647295"/>
                  <a:pt x="2105579" y="2677387"/>
                  <a:pt x="2055168" y="2677387"/>
                </a:cubicBezTo>
                <a:close/>
              </a:path>
            </a:pathLst>
          </a:custGeom>
          <a:solidFill>
            <a:schemeClr val="bg1"/>
          </a:solidFill>
          <a:ln w="184157" cap="flat">
            <a:solidFill>
              <a:schemeClr val="bg1"/>
            </a:solidFill>
            <a:prstDash val="solid"/>
            <a:miter/>
          </a:ln>
          <a:effectLst>
            <a:outerShdw blurRad="254000" algn="ctr" rotWithShape="0">
              <a:schemeClr val="tx1">
                <a:alpha val="40000"/>
              </a:schemeClr>
            </a:outerShdw>
          </a:effectLst>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322" name="Freeform: Shape 321">
            <a:extLst>
              <a:ext uri="{FF2B5EF4-FFF2-40B4-BE49-F238E27FC236}">
                <a16:creationId xmlns:a16="http://schemas.microsoft.com/office/drawing/2014/main" id="{27956A33-7E0B-8611-CD3F-F99302C2C93A}"/>
              </a:ext>
            </a:extLst>
          </p:cNvPr>
          <p:cNvSpPr/>
          <p:nvPr/>
        </p:nvSpPr>
        <p:spPr>
          <a:xfrm>
            <a:off x="361951" y="1054080"/>
            <a:ext cx="1580300" cy="3013751"/>
          </a:xfrm>
          <a:custGeom>
            <a:avLst/>
            <a:gdLst>
              <a:gd name="connsiteX0" fmla="*/ 2055168 w 2516508"/>
              <a:gd name="connsiteY0" fmla="*/ 2677387 h 2677386"/>
              <a:gd name="connsiteX1" fmla="*/ 129880 w 2516508"/>
              <a:gd name="connsiteY1" fmla="*/ 2677387 h 2677386"/>
              <a:gd name="connsiteX2" fmla="*/ 0 w 2516508"/>
              <a:gd name="connsiteY2" fmla="*/ 2547507 h 2677386"/>
              <a:gd name="connsiteX3" fmla="*/ 0 w 2516508"/>
              <a:gd name="connsiteY3" fmla="*/ 129880 h 2677386"/>
              <a:gd name="connsiteX4" fmla="*/ 129880 w 2516508"/>
              <a:gd name="connsiteY4" fmla="*/ 0 h 2677386"/>
              <a:gd name="connsiteX5" fmla="*/ 2055168 w 2516508"/>
              <a:gd name="connsiteY5" fmla="*/ 0 h 2677386"/>
              <a:gd name="connsiteX6" fmla="*/ 2171005 w 2516508"/>
              <a:gd name="connsiteY6" fmla="*/ 76491 h 2677386"/>
              <a:gd name="connsiteX7" fmla="*/ 2516509 w 2516508"/>
              <a:gd name="connsiteY7" fmla="*/ 1338726 h 2677386"/>
              <a:gd name="connsiteX8" fmla="*/ 2171005 w 2516508"/>
              <a:gd name="connsiteY8" fmla="*/ 2600895 h 2677386"/>
              <a:gd name="connsiteX9" fmla="*/ 2055168 w 2516508"/>
              <a:gd name="connsiteY9" fmla="*/ 2677387 h 267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6508" h="2677386">
                <a:moveTo>
                  <a:pt x="2055168" y="2677387"/>
                </a:moveTo>
                <a:lnTo>
                  <a:pt x="129880" y="2677387"/>
                </a:lnTo>
                <a:cubicBezTo>
                  <a:pt x="58177" y="2677387"/>
                  <a:pt x="0" y="2619209"/>
                  <a:pt x="0" y="2547507"/>
                </a:cubicBezTo>
                <a:lnTo>
                  <a:pt x="0" y="129880"/>
                </a:lnTo>
                <a:cubicBezTo>
                  <a:pt x="0" y="58177"/>
                  <a:pt x="58177" y="0"/>
                  <a:pt x="129880" y="0"/>
                </a:cubicBezTo>
                <a:lnTo>
                  <a:pt x="2055168" y="0"/>
                </a:lnTo>
                <a:cubicBezTo>
                  <a:pt x="2105579" y="0"/>
                  <a:pt x="2151137" y="30092"/>
                  <a:pt x="2171005" y="76491"/>
                </a:cubicBezTo>
                <a:lnTo>
                  <a:pt x="2516509" y="1338726"/>
                </a:lnTo>
                <a:lnTo>
                  <a:pt x="2171005" y="2600895"/>
                </a:lnTo>
                <a:cubicBezTo>
                  <a:pt x="2151202" y="2647295"/>
                  <a:pt x="2105579" y="2677387"/>
                  <a:pt x="2055168" y="2677387"/>
                </a:cubicBezTo>
                <a:close/>
              </a:path>
            </a:pathLst>
          </a:custGeom>
          <a:solidFill>
            <a:schemeClr val="tx1"/>
          </a:solidFill>
          <a:ln w="6471" cap="flat">
            <a:no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324" name="Freeform: Shape 323">
            <a:extLst>
              <a:ext uri="{FF2B5EF4-FFF2-40B4-BE49-F238E27FC236}">
                <a16:creationId xmlns:a16="http://schemas.microsoft.com/office/drawing/2014/main" id="{7BA177CF-5E51-A0B0-F567-67FB7A47986F}"/>
              </a:ext>
            </a:extLst>
          </p:cNvPr>
          <p:cNvSpPr/>
          <p:nvPr/>
        </p:nvSpPr>
        <p:spPr>
          <a:xfrm>
            <a:off x="1875952" y="2318654"/>
            <a:ext cx="400520" cy="400195"/>
          </a:xfrm>
          <a:custGeom>
            <a:avLst/>
            <a:gdLst>
              <a:gd name="connsiteX0" fmla="*/ 582420 w 582420"/>
              <a:gd name="connsiteY0" fmla="*/ 291210 h 582420"/>
              <a:gd name="connsiteX1" fmla="*/ 291210 w 582420"/>
              <a:gd name="connsiteY1" fmla="*/ 582420 h 582420"/>
              <a:gd name="connsiteX2" fmla="*/ 0 w 582420"/>
              <a:gd name="connsiteY2" fmla="*/ 291210 h 582420"/>
              <a:gd name="connsiteX3" fmla="*/ 291210 w 582420"/>
              <a:gd name="connsiteY3" fmla="*/ 0 h 582420"/>
              <a:gd name="connsiteX4" fmla="*/ 582420 w 582420"/>
              <a:gd name="connsiteY4" fmla="*/ 291210 h 582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20" h="582420">
                <a:moveTo>
                  <a:pt x="582420" y="291210"/>
                </a:moveTo>
                <a:cubicBezTo>
                  <a:pt x="582420" y="452041"/>
                  <a:pt x="452041" y="582420"/>
                  <a:pt x="291210" y="582420"/>
                </a:cubicBezTo>
                <a:cubicBezTo>
                  <a:pt x="130379" y="582420"/>
                  <a:pt x="0" y="452041"/>
                  <a:pt x="0" y="291210"/>
                </a:cubicBezTo>
                <a:cubicBezTo>
                  <a:pt x="0" y="130379"/>
                  <a:pt x="130379" y="0"/>
                  <a:pt x="291210" y="0"/>
                </a:cubicBezTo>
                <a:cubicBezTo>
                  <a:pt x="452041" y="0"/>
                  <a:pt x="582420" y="130379"/>
                  <a:pt x="582420" y="291210"/>
                </a:cubicBezTo>
                <a:close/>
              </a:path>
            </a:pathLst>
          </a:custGeom>
          <a:solidFill>
            <a:srgbClr val="FFFFFF"/>
          </a:solidFill>
          <a:ln w="6471" cap="flat">
            <a:noFill/>
            <a:prstDash val="solid"/>
            <a:miter/>
          </a:ln>
          <a:effectLst>
            <a:outerShdw blurRad="254000" dist="38100" dir="5400000" algn="t" rotWithShape="0">
              <a:schemeClr val="tx1">
                <a:alpha val="40000"/>
              </a:schemeClr>
            </a:outerShdw>
          </a:effectLst>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325" name="Freeform: Shape 324">
            <a:extLst>
              <a:ext uri="{FF2B5EF4-FFF2-40B4-BE49-F238E27FC236}">
                <a16:creationId xmlns:a16="http://schemas.microsoft.com/office/drawing/2014/main" id="{41B1A267-7F10-E89E-056F-C2E7B7E636DA}"/>
              </a:ext>
            </a:extLst>
          </p:cNvPr>
          <p:cNvSpPr/>
          <p:nvPr/>
        </p:nvSpPr>
        <p:spPr>
          <a:xfrm>
            <a:off x="1898976" y="2341678"/>
            <a:ext cx="356018" cy="355729"/>
          </a:xfrm>
          <a:custGeom>
            <a:avLst/>
            <a:gdLst>
              <a:gd name="connsiteX0" fmla="*/ 517707 w 517707"/>
              <a:gd name="connsiteY0" fmla="*/ 258853 h 517707"/>
              <a:gd name="connsiteX1" fmla="*/ 258854 w 517707"/>
              <a:gd name="connsiteY1" fmla="*/ 517707 h 517707"/>
              <a:gd name="connsiteX2" fmla="*/ 0 w 517707"/>
              <a:gd name="connsiteY2" fmla="*/ 258853 h 517707"/>
              <a:gd name="connsiteX3" fmla="*/ 258854 w 517707"/>
              <a:gd name="connsiteY3" fmla="*/ 0 h 517707"/>
              <a:gd name="connsiteX4" fmla="*/ 517707 w 517707"/>
              <a:gd name="connsiteY4" fmla="*/ 258853 h 51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07" h="517707">
                <a:moveTo>
                  <a:pt x="517707" y="258853"/>
                </a:moveTo>
                <a:cubicBezTo>
                  <a:pt x="517707" y="401814"/>
                  <a:pt x="401814" y="517707"/>
                  <a:pt x="258854" y="517707"/>
                </a:cubicBezTo>
                <a:cubicBezTo>
                  <a:pt x="115893" y="517707"/>
                  <a:pt x="0" y="401814"/>
                  <a:pt x="0" y="258853"/>
                </a:cubicBezTo>
                <a:cubicBezTo>
                  <a:pt x="0" y="115893"/>
                  <a:pt x="115893" y="0"/>
                  <a:pt x="258854" y="0"/>
                </a:cubicBezTo>
                <a:cubicBezTo>
                  <a:pt x="401814" y="0"/>
                  <a:pt x="517707" y="115893"/>
                  <a:pt x="517707" y="258853"/>
                </a:cubicBezTo>
                <a:close/>
              </a:path>
            </a:pathLst>
          </a:custGeom>
          <a:solidFill>
            <a:srgbClr val="009FB9"/>
          </a:solidFill>
          <a:ln w="6471" cap="flat">
            <a:no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326" name="TextBox 325">
            <a:extLst>
              <a:ext uri="{FF2B5EF4-FFF2-40B4-BE49-F238E27FC236}">
                <a16:creationId xmlns:a16="http://schemas.microsoft.com/office/drawing/2014/main" id="{6447316F-D5FB-7DA6-007C-74ADF6E0B9B9}"/>
              </a:ext>
            </a:extLst>
          </p:cNvPr>
          <p:cNvSpPr txBox="1"/>
          <p:nvPr/>
        </p:nvSpPr>
        <p:spPr>
          <a:xfrm>
            <a:off x="1961889" y="2459611"/>
            <a:ext cx="240815" cy="115416"/>
          </a:xfrm>
          <a:prstGeom prst="rect">
            <a:avLst/>
          </a:prstGeom>
          <a:noFill/>
        </p:spPr>
        <p:txBody>
          <a:bodyPr wrap="square" lIns="0" tIns="0" rIns="0" bIns="0" rtlCol="0" anchor="ctr">
            <a:spAutoFit/>
          </a:bodyPr>
          <a:lstStyle/>
          <a:p>
            <a:pPr defTabSz="685800" fontAlgn="auto">
              <a:spcBef>
                <a:spcPts val="900"/>
              </a:spcBef>
              <a:spcAft>
                <a:spcPts val="0"/>
              </a:spcAft>
              <a:buSzPct val="100000"/>
            </a:pPr>
            <a:r>
              <a:rPr lang="en-US" sz="750" dirty="0">
                <a:ln/>
                <a:solidFill>
                  <a:srgbClr val="FFFFFF"/>
                </a:solidFill>
                <a:latin typeface="Calibri Light" panose="020F0302020204030204"/>
                <a:ea typeface="+mn-ea"/>
                <a:cs typeface="Arial"/>
                <a:sym typeface="Arial"/>
                <a:rtl val="0"/>
              </a:rPr>
              <a:t>R 2:1</a:t>
            </a:r>
          </a:p>
        </p:txBody>
      </p:sp>
      <p:sp>
        <p:nvSpPr>
          <p:cNvPr id="337" name="Freeform: Shape 336">
            <a:extLst>
              <a:ext uri="{FF2B5EF4-FFF2-40B4-BE49-F238E27FC236}">
                <a16:creationId xmlns:a16="http://schemas.microsoft.com/office/drawing/2014/main" id="{15A83C6C-1407-8638-9D12-E01C6FC13D2B}"/>
              </a:ext>
            </a:extLst>
          </p:cNvPr>
          <p:cNvSpPr/>
          <p:nvPr/>
        </p:nvSpPr>
        <p:spPr>
          <a:xfrm>
            <a:off x="479326" y="1593118"/>
            <a:ext cx="1250023" cy="1083505"/>
          </a:xfrm>
          <a:custGeom>
            <a:avLst/>
            <a:gdLst>
              <a:gd name="connsiteX0" fmla="*/ 0 w 1817734"/>
              <a:gd name="connsiteY0" fmla="*/ 0 h 1576870"/>
              <a:gd name="connsiteX1" fmla="*/ 1817734 w 1817734"/>
              <a:gd name="connsiteY1" fmla="*/ 0 h 1576870"/>
              <a:gd name="connsiteX2" fmla="*/ 1817734 w 1817734"/>
              <a:gd name="connsiteY2" fmla="*/ 1576871 h 1576870"/>
              <a:gd name="connsiteX3" fmla="*/ 0 w 1817734"/>
              <a:gd name="connsiteY3" fmla="*/ 1576871 h 1576870"/>
            </a:gdLst>
            <a:ahLst/>
            <a:cxnLst>
              <a:cxn ang="0">
                <a:pos x="connsiteX0" y="connsiteY0"/>
              </a:cxn>
              <a:cxn ang="0">
                <a:pos x="connsiteX1" y="connsiteY1"/>
              </a:cxn>
              <a:cxn ang="0">
                <a:pos x="connsiteX2" y="connsiteY2"/>
              </a:cxn>
              <a:cxn ang="0">
                <a:pos x="connsiteX3" y="connsiteY3"/>
              </a:cxn>
            </a:cxnLst>
            <a:rect l="l" t="t" r="r" b="b"/>
            <a:pathLst>
              <a:path w="1817734" h="1576870">
                <a:moveTo>
                  <a:pt x="0" y="0"/>
                </a:moveTo>
                <a:lnTo>
                  <a:pt x="1817734" y="0"/>
                </a:lnTo>
                <a:lnTo>
                  <a:pt x="1817734" y="1576871"/>
                </a:lnTo>
                <a:lnTo>
                  <a:pt x="0" y="1576871"/>
                </a:lnTo>
                <a:close/>
              </a:path>
            </a:pathLst>
          </a:custGeom>
          <a:noFill/>
          <a:ln w="6471" cap="flat">
            <a:no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338" name="TextBox 337">
            <a:extLst>
              <a:ext uri="{FF2B5EF4-FFF2-40B4-BE49-F238E27FC236}">
                <a16:creationId xmlns:a16="http://schemas.microsoft.com/office/drawing/2014/main" id="{BE3B0AB0-86FA-40D7-15A3-C34BA4738040}"/>
              </a:ext>
            </a:extLst>
          </p:cNvPr>
          <p:cNvSpPr txBox="1"/>
          <p:nvPr/>
        </p:nvSpPr>
        <p:spPr>
          <a:xfrm>
            <a:off x="478713" y="1894391"/>
            <a:ext cx="34289" cy="80791"/>
          </a:xfrm>
          <a:prstGeom prst="rect">
            <a:avLst/>
          </a:prstGeom>
          <a:noFill/>
        </p:spPr>
        <p:txBody>
          <a:bodyPr wrap="square" lIns="0" tIns="0" rIns="0" bIns="0" rtlCol="0" anchor="ctr">
            <a:spAutoFit/>
          </a:bodyPr>
          <a:lstStyle/>
          <a:p>
            <a:pPr defTabSz="685800" fontAlgn="auto">
              <a:spcBef>
                <a:spcPts val="900"/>
              </a:spcBef>
              <a:spcAft>
                <a:spcPts val="0"/>
              </a:spcAft>
              <a:buSzPct val="100000"/>
            </a:pPr>
            <a:endParaRPr lang="en-US" sz="525" dirty="0">
              <a:ln/>
              <a:solidFill>
                <a:srgbClr val="595555"/>
              </a:solidFill>
              <a:latin typeface="Calibri Light" panose="020F0302020204030204"/>
              <a:ea typeface="+mn-ea"/>
              <a:cs typeface="Arial"/>
              <a:sym typeface="Arial"/>
              <a:rtl val="0"/>
            </a:endParaRPr>
          </a:p>
        </p:txBody>
      </p:sp>
      <p:sp>
        <p:nvSpPr>
          <p:cNvPr id="339" name="TextBox 338">
            <a:extLst>
              <a:ext uri="{FF2B5EF4-FFF2-40B4-BE49-F238E27FC236}">
                <a16:creationId xmlns:a16="http://schemas.microsoft.com/office/drawing/2014/main" id="{F3B024D7-5748-41B3-C048-5EDDE5CCB8B6}"/>
              </a:ext>
            </a:extLst>
          </p:cNvPr>
          <p:cNvSpPr txBox="1"/>
          <p:nvPr/>
        </p:nvSpPr>
        <p:spPr>
          <a:xfrm>
            <a:off x="414246" y="1511013"/>
            <a:ext cx="1284635" cy="2364750"/>
          </a:xfrm>
          <a:prstGeom prst="rect">
            <a:avLst/>
          </a:prstGeom>
          <a:noFill/>
        </p:spPr>
        <p:txBody>
          <a:bodyPr wrap="square" lIns="0" tIns="0" rIns="0" bIns="0" rtlCol="0" anchor="t">
            <a:spAutoFit/>
          </a:bodyPr>
          <a:lstStyle/>
          <a:p>
            <a:pPr algn="ctr" defTabSz="685800" fontAlgn="auto">
              <a:spcBef>
                <a:spcPts val="450"/>
              </a:spcBef>
              <a:spcAft>
                <a:spcPts val="0"/>
              </a:spcAft>
              <a:buSzPct val="100000"/>
            </a:pPr>
            <a:r>
              <a:rPr lang="en-US" sz="900" dirty="0">
                <a:ln/>
                <a:solidFill>
                  <a:prstClr val="white"/>
                </a:solidFill>
                <a:latin typeface="Calibri Light" panose="020F0302020204030204"/>
                <a:ea typeface="+mn-ea"/>
                <a:cs typeface="Arial"/>
                <a:sym typeface="Arial"/>
                <a:rtl val="0"/>
              </a:rPr>
              <a:t>Inclusion criteria</a:t>
            </a:r>
          </a:p>
          <a:p>
            <a:pPr marL="54000" indent="-54000" defTabSz="685800" fontAlgn="auto">
              <a:spcBef>
                <a:spcPts val="450"/>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Aged ≥ 18 years</a:t>
            </a:r>
          </a:p>
          <a:p>
            <a:pPr marL="54000" indent="-54000" defTabSz="685800" fontAlgn="auto">
              <a:spcBef>
                <a:spcPts val="450"/>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ECOG PS 0–1</a:t>
            </a:r>
          </a:p>
          <a:p>
            <a:pPr marL="54000" indent="-54000" defTabSz="685800" fontAlgn="auto">
              <a:spcBef>
                <a:spcPts val="450"/>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2–4 previous regimens (including an </a:t>
            </a:r>
            <a:r>
              <a:rPr lang="en-US" sz="825" dirty="0" err="1">
                <a:ln/>
                <a:solidFill>
                  <a:prstClr val="white"/>
                </a:solidFill>
                <a:latin typeface="Calibri Light" panose="020F0302020204030204"/>
                <a:ea typeface="+mn-ea"/>
                <a:cs typeface="Arial"/>
                <a:sym typeface="Arial"/>
                <a:rtl val="0"/>
              </a:rPr>
              <a:t>IMiD</a:t>
            </a:r>
            <a:r>
              <a:rPr lang="en-US" sz="825" dirty="0">
                <a:ln/>
                <a:solidFill>
                  <a:prstClr val="white"/>
                </a:solidFill>
                <a:latin typeface="Calibri Light" panose="020F0302020204030204"/>
                <a:ea typeface="+mn-ea"/>
                <a:cs typeface="Arial"/>
                <a:sym typeface="Arial"/>
                <a:rtl val="0"/>
              </a:rPr>
              <a:t> agent, PI, and daratumumab)</a:t>
            </a:r>
          </a:p>
          <a:p>
            <a:pPr marL="54000" indent="-54000" defTabSz="685800" fontAlgn="auto">
              <a:spcBef>
                <a:spcPts val="450"/>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Refractory to the last regimen</a:t>
            </a:r>
          </a:p>
          <a:p>
            <a:pPr algn="ctr" defTabSz="685800" fontAlgn="auto">
              <a:spcBef>
                <a:spcPts val="900"/>
              </a:spcBef>
              <a:spcAft>
                <a:spcPts val="0"/>
              </a:spcAft>
              <a:buSzPct val="100000"/>
            </a:pPr>
            <a:r>
              <a:rPr lang="en-US" sz="900" dirty="0">
                <a:ln/>
                <a:solidFill>
                  <a:prstClr val="white"/>
                </a:solidFill>
                <a:latin typeface="Calibri Light" panose="020F0302020204030204"/>
                <a:ea typeface="+mn-ea"/>
                <a:cs typeface="Arial"/>
                <a:sym typeface="Arial"/>
                <a:rtl val="0"/>
              </a:rPr>
              <a:t>Stratification factors</a:t>
            </a:r>
          </a:p>
          <a:p>
            <a:pPr marL="54000" indent="-54000" defTabSz="685800" fontAlgn="auto">
              <a:spcBef>
                <a:spcPts val="450"/>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Age (&lt; 65 vs ≥ 65 years)</a:t>
            </a:r>
          </a:p>
          <a:p>
            <a:pPr marL="54000" indent="-54000" defTabSz="685800" fontAlgn="auto">
              <a:spcBef>
                <a:spcPts val="450"/>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Number of previous regimens (2 vs 3 or 4)</a:t>
            </a:r>
          </a:p>
          <a:p>
            <a:pPr marL="54000" indent="-54000" defTabSz="685800" fontAlgn="auto">
              <a:spcBef>
                <a:spcPts val="450"/>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High-risk cytogenetics (yes vs no/unknown)</a:t>
            </a:r>
          </a:p>
        </p:txBody>
      </p:sp>
      <p:sp>
        <p:nvSpPr>
          <p:cNvPr id="346" name="Rectangle: Rounded Corners 345">
            <a:extLst>
              <a:ext uri="{FF2B5EF4-FFF2-40B4-BE49-F238E27FC236}">
                <a16:creationId xmlns:a16="http://schemas.microsoft.com/office/drawing/2014/main" id="{C9DF2671-D658-2727-4B0E-618C23EEBB3D}"/>
              </a:ext>
            </a:extLst>
          </p:cNvPr>
          <p:cNvSpPr/>
          <p:nvPr/>
        </p:nvSpPr>
        <p:spPr>
          <a:xfrm>
            <a:off x="477179" y="802048"/>
            <a:ext cx="1173257" cy="295799"/>
          </a:xfrm>
          <a:prstGeom prst="roundRect">
            <a:avLst/>
          </a:prstGeom>
          <a:solidFill>
            <a:srgbClr val="087789"/>
          </a:solidFill>
          <a:ln>
            <a:solidFill>
              <a:schemeClr val="bg1"/>
            </a:solidFill>
          </a:ln>
          <a:effectLst>
            <a:outerShdw blurRad="254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200" dirty="0">
                <a:solidFill>
                  <a:prstClr val="white"/>
                </a:solidFill>
                <a:latin typeface="Calibri" panose="020F0502020204030204"/>
              </a:rPr>
              <a:t>KarMMa-3</a:t>
            </a:r>
          </a:p>
        </p:txBody>
      </p:sp>
      <p:pic>
        <p:nvPicPr>
          <p:cNvPr id="347" name="Picture 346">
            <a:extLst>
              <a:ext uri="{FF2B5EF4-FFF2-40B4-BE49-F238E27FC236}">
                <a16:creationId xmlns:a16="http://schemas.microsoft.com/office/drawing/2014/main" id="{992332D1-3A78-259D-2D29-12AD4E0C9CEE}"/>
              </a:ext>
            </a:extLst>
          </p:cNvPr>
          <p:cNvPicPr>
            <a:picLocks noChangeAspect="1"/>
          </p:cNvPicPr>
          <p:nvPr/>
        </p:nvPicPr>
        <p:blipFill>
          <a:blip r:embed="rId4"/>
          <a:stretch>
            <a:fillRect/>
          </a:stretch>
        </p:blipFill>
        <p:spPr>
          <a:xfrm>
            <a:off x="551944" y="1185687"/>
            <a:ext cx="300635" cy="295786"/>
          </a:xfrm>
          <a:prstGeom prst="rect">
            <a:avLst/>
          </a:prstGeom>
        </p:spPr>
      </p:pic>
      <p:sp>
        <p:nvSpPr>
          <p:cNvPr id="348" name="TextBox 347">
            <a:extLst>
              <a:ext uri="{FF2B5EF4-FFF2-40B4-BE49-F238E27FC236}">
                <a16:creationId xmlns:a16="http://schemas.microsoft.com/office/drawing/2014/main" id="{44784D7C-1A3B-ABC5-5B02-CB24FD7D424A}"/>
              </a:ext>
            </a:extLst>
          </p:cNvPr>
          <p:cNvSpPr txBox="1"/>
          <p:nvPr/>
        </p:nvSpPr>
        <p:spPr>
          <a:xfrm>
            <a:off x="863021" y="1231012"/>
            <a:ext cx="853064" cy="230832"/>
          </a:xfrm>
          <a:prstGeom prst="rect">
            <a:avLst/>
          </a:prstGeom>
          <a:noFill/>
        </p:spPr>
        <p:txBody>
          <a:bodyPr wrap="square" rtlCol="0">
            <a:spAutoFit/>
          </a:bodyPr>
          <a:lstStyle/>
          <a:p>
            <a:pPr defTabSz="685800" fontAlgn="auto">
              <a:spcBef>
                <a:spcPts val="0"/>
              </a:spcBef>
              <a:spcAft>
                <a:spcPts val="0"/>
              </a:spcAft>
            </a:pPr>
            <a:r>
              <a:rPr lang="en-US" sz="900">
                <a:solidFill>
                  <a:prstClr val="white"/>
                </a:solidFill>
                <a:latin typeface="Calibri" panose="020F0502020204030204"/>
                <a:ea typeface="+mn-ea"/>
                <a:cs typeface="+mn-cs"/>
              </a:rPr>
              <a:t>386 patients</a:t>
            </a:r>
            <a:endParaRPr lang="en-US" sz="900" dirty="0">
              <a:solidFill>
                <a:prstClr val="white"/>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5FEEE64E-E957-BD87-E5B3-D4212F69D9FE}"/>
              </a:ext>
            </a:extLst>
          </p:cNvPr>
          <p:cNvSpPr txBox="1"/>
          <p:nvPr/>
        </p:nvSpPr>
        <p:spPr>
          <a:xfrm>
            <a:off x="3465578" y="654990"/>
            <a:ext cx="1963652" cy="161583"/>
          </a:xfrm>
          <a:prstGeom prst="rect">
            <a:avLst/>
          </a:prstGeom>
          <a:noFill/>
        </p:spPr>
        <p:txBody>
          <a:bodyPr wrap="square" lIns="0" tIns="0" rIns="0" bIns="0" rtlCol="0" anchor="ctr">
            <a:spAutoFit/>
          </a:bodyPr>
          <a:lstStyle/>
          <a:p>
            <a:pPr algn="ctr" defTabSz="685800" fontAlgn="auto">
              <a:spcBef>
                <a:spcPts val="900"/>
              </a:spcBef>
              <a:spcAft>
                <a:spcPts val="0"/>
              </a:spcAft>
              <a:buSzPct val="100000"/>
            </a:pPr>
            <a:r>
              <a:rPr lang="en-US" sz="1050" b="1" dirty="0">
                <a:ln/>
                <a:solidFill>
                  <a:srgbClr val="595555"/>
                </a:solidFill>
                <a:latin typeface="Calibri Light" panose="020F0302020204030204"/>
                <a:ea typeface="+mn-ea"/>
                <a:cs typeface="Arial"/>
                <a:sym typeface="Arial"/>
                <a:rtl val="0"/>
              </a:rPr>
              <a:t>PFS </a:t>
            </a:r>
            <a:r>
              <a:rPr lang="en-US" sz="1050" b="1" dirty="0" err="1">
                <a:ln/>
                <a:solidFill>
                  <a:srgbClr val="595555"/>
                </a:solidFill>
                <a:latin typeface="Calibri Light" panose="020F0302020204030204"/>
                <a:ea typeface="+mn-ea"/>
                <a:cs typeface="Arial"/>
                <a:sym typeface="Arial"/>
                <a:rtl val="0"/>
              </a:rPr>
              <a:t>analysis</a:t>
            </a:r>
            <a:r>
              <a:rPr lang="en-US" sz="1050" b="1" baseline="30000" dirty="0" err="1">
                <a:ln/>
                <a:solidFill>
                  <a:srgbClr val="595555"/>
                </a:solidFill>
                <a:latin typeface="Calibri Light" panose="020F0302020204030204"/>
                <a:ea typeface="+mn-ea"/>
                <a:cs typeface="Arial"/>
                <a:sym typeface="Arial"/>
                <a:rtl val="0"/>
              </a:rPr>
              <a:t>a</a:t>
            </a:r>
            <a:endParaRPr lang="en-US" sz="1050" b="1" baseline="30000" dirty="0">
              <a:ln/>
              <a:solidFill>
                <a:srgbClr val="595555"/>
              </a:solidFill>
              <a:latin typeface="Calibri Light" panose="020F0302020204030204"/>
              <a:ea typeface="+mn-ea"/>
              <a:cs typeface="Arial"/>
              <a:sym typeface="Arial"/>
              <a:rtl val="0"/>
            </a:endParaRPr>
          </a:p>
        </p:txBody>
      </p:sp>
      <p:grpSp>
        <p:nvGrpSpPr>
          <p:cNvPr id="16" name="Graphic 7">
            <a:extLst>
              <a:ext uri="{FF2B5EF4-FFF2-40B4-BE49-F238E27FC236}">
                <a16:creationId xmlns:a16="http://schemas.microsoft.com/office/drawing/2014/main" id="{E9186A26-5F42-30B2-237B-56621F3E02E6}"/>
              </a:ext>
            </a:extLst>
          </p:cNvPr>
          <p:cNvGrpSpPr/>
          <p:nvPr/>
        </p:nvGrpSpPr>
        <p:grpSpPr>
          <a:xfrm>
            <a:off x="2403686" y="731528"/>
            <a:ext cx="4088313" cy="83730"/>
            <a:chOff x="2657487" y="1809546"/>
            <a:chExt cx="5878514" cy="121855"/>
          </a:xfrm>
          <a:noFill/>
        </p:grpSpPr>
        <p:sp>
          <p:nvSpPr>
            <p:cNvPr id="17" name="Freeform: Shape 16">
              <a:extLst>
                <a:ext uri="{FF2B5EF4-FFF2-40B4-BE49-F238E27FC236}">
                  <a16:creationId xmlns:a16="http://schemas.microsoft.com/office/drawing/2014/main" id="{C4EB4F0A-9F7B-BA27-E52D-7A278A0F4030}"/>
                </a:ext>
              </a:extLst>
            </p:cNvPr>
            <p:cNvSpPr/>
            <p:nvPr/>
          </p:nvSpPr>
          <p:spPr>
            <a:xfrm>
              <a:off x="6284822" y="1809546"/>
              <a:ext cx="2251179" cy="121855"/>
            </a:xfrm>
            <a:custGeom>
              <a:avLst/>
              <a:gdLst>
                <a:gd name="connsiteX0" fmla="*/ 0 w 2199736"/>
                <a:gd name="connsiteY0" fmla="*/ 0 h 121855"/>
                <a:gd name="connsiteX1" fmla="*/ 2199737 w 2199736"/>
                <a:gd name="connsiteY1" fmla="*/ 0 h 121855"/>
                <a:gd name="connsiteX2" fmla="*/ 2199737 w 2199736"/>
                <a:gd name="connsiteY2" fmla="*/ 121855 h 121855"/>
              </a:gdLst>
              <a:ahLst/>
              <a:cxnLst>
                <a:cxn ang="0">
                  <a:pos x="connsiteX0" y="connsiteY0"/>
                </a:cxn>
                <a:cxn ang="0">
                  <a:pos x="connsiteX1" y="connsiteY1"/>
                </a:cxn>
                <a:cxn ang="0">
                  <a:pos x="connsiteX2" y="connsiteY2"/>
                </a:cxn>
              </a:cxnLst>
              <a:rect l="l" t="t" r="r" b="b"/>
              <a:pathLst>
                <a:path w="2199736" h="121855">
                  <a:moveTo>
                    <a:pt x="0" y="0"/>
                  </a:moveTo>
                  <a:lnTo>
                    <a:pt x="2199737" y="0"/>
                  </a:lnTo>
                  <a:lnTo>
                    <a:pt x="2199737" y="121855"/>
                  </a:lnTo>
                </a:path>
              </a:pathLst>
            </a:custGeom>
            <a:noFill/>
            <a:ln w="6471" cap="flat">
              <a:solidFill>
                <a:schemeClr val="tx1"/>
              </a:solid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18" name="Freeform: Shape 17">
              <a:extLst>
                <a:ext uri="{FF2B5EF4-FFF2-40B4-BE49-F238E27FC236}">
                  <a16:creationId xmlns:a16="http://schemas.microsoft.com/office/drawing/2014/main" id="{852145B3-B3E7-DCD5-BBEC-CECB1FCD1494}"/>
                </a:ext>
              </a:extLst>
            </p:cNvPr>
            <p:cNvSpPr/>
            <p:nvPr/>
          </p:nvSpPr>
          <p:spPr>
            <a:xfrm>
              <a:off x="2657487" y="1809546"/>
              <a:ext cx="2251179" cy="121855"/>
            </a:xfrm>
            <a:custGeom>
              <a:avLst/>
              <a:gdLst>
                <a:gd name="connsiteX0" fmla="*/ 2264450 w 2264450"/>
                <a:gd name="connsiteY0" fmla="*/ 0 h 121855"/>
                <a:gd name="connsiteX1" fmla="*/ 0 w 2264450"/>
                <a:gd name="connsiteY1" fmla="*/ 0 h 121855"/>
                <a:gd name="connsiteX2" fmla="*/ 0 w 2264450"/>
                <a:gd name="connsiteY2" fmla="*/ 121855 h 121855"/>
              </a:gdLst>
              <a:ahLst/>
              <a:cxnLst>
                <a:cxn ang="0">
                  <a:pos x="connsiteX0" y="connsiteY0"/>
                </a:cxn>
                <a:cxn ang="0">
                  <a:pos x="connsiteX1" y="connsiteY1"/>
                </a:cxn>
                <a:cxn ang="0">
                  <a:pos x="connsiteX2" y="connsiteY2"/>
                </a:cxn>
              </a:cxnLst>
              <a:rect l="l" t="t" r="r" b="b"/>
              <a:pathLst>
                <a:path w="2264450" h="121855">
                  <a:moveTo>
                    <a:pt x="2264450" y="0"/>
                  </a:moveTo>
                  <a:lnTo>
                    <a:pt x="0" y="0"/>
                  </a:lnTo>
                  <a:lnTo>
                    <a:pt x="0" y="121855"/>
                  </a:lnTo>
                </a:path>
              </a:pathLst>
            </a:custGeom>
            <a:noFill/>
            <a:ln w="6471" cap="flat">
              <a:solidFill>
                <a:schemeClr val="tx1"/>
              </a:solid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grpSp>
      <p:sp>
        <p:nvSpPr>
          <p:cNvPr id="370" name="Rectangle 369">
            <a:extLst>
              <a:ext uri="{FF2B5EF4-FFF2-40B4-BE49-F238E27FC236}">
                <a16:creationId xmlns:a16="http://schemas.microsoft.com/office/drawing/2014/main" id="{C3F83A22-54B5-BE3D-DBF8-E1EDA69CBA82}"/>
              </a:ext>
            </a:extLst>
          </p:cNvPr>
          <p:cNvSpPr/>
          <p:nvPr/>
        </p:nvSpPr>
        <p:spPr>
          <a:xfrm>
            <a:off x="3520028" y="1924026"/>
            <a:ext cx="330636" cy="288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500" dirty="0">
              <a:solidFill>
                <a:prstClr val="white"/>
              </a:solidFill>
              <a:latin typeface="Calibri" panose="020F0502020204030204"/>
            </a:endParaRPr>
          </a:p>
        </p:txBody>
      </p:sp>
      <p:grpSp>
        <p:nvGrpSpPr>
          <p:cNvPr id="5" name="Group 4">
            <a:extLst>
              <a:ext uri="{FF2B5EF4-FFF2-40B4-BE49-F238E27FC236}">
                <a16:creationId xmlns:a16="http://schemas.microsoft.com/office/drawing/2014/main" id="{9E051A00-417C-92D3-EC4D-D7108EFC8C93}"/>
              </a:ext>
            </a:extLst>
          </p:cNvPr>
          <p:cNvGrpSpPr/>
          <p:nvPr/>
        </p:nvGrpSpPr>
        <p:grpSpPr>
          <a:xfrm>
            <a:off x="3626502" y="733162"/>
            <a:ext cx="5158294" cy="3317264"/>
            <a:chOff x="4835336" y="1086906"/>
            <a:chExt cx="7116609" cy="4580356"/>
          </a:xfrm>
        </p:grpSpPr>
        <p:grpSp>
          <p:nvGrpSpPr>
            <p:cNvPr id="23" name="Group 22">
              <a:extLst>
                <a:ext uri="{FF2B5EF4-FFF2-40B4-BE49-F238E27FC236}">
                  <a16:creationId xmlns:a16="http://schemas.microsoft.com/office/drawing/2014/main" id="{689AC4C9-1B54-A911-96A2-B5CDC39EF39C}"/>
                </a:ext>
              </a:extLst>
            </p:cNvPr>
            <p:cNvGrpSpPr/>
            <p:nvPr/>
          </p:nvGrpSpPr>
          <p:grpSpPr>
            <a:xfrm>
              <a:off x="4835336" y="1233144"/>
              <a:ext cx="7116609" cy="4434118"/>
              <a:chOff x="4835336" y="1233144"/>
              <a:chExt cx="7116609" cy="4434118"/>
            </a:xfrm>
          </p:grpSpPr>
          <p:sp>
            <p:nvSpPr>
              <p:cNvPr id="11" name="Rectangle: Rounded Corners 10">
                <a:extLst>
                  <a:ext uri="{FF2B5EF4-FFF2-40B4-BE49-F238E27FC236}">
                    <a16:creationId xmlns:a16="http://schemas.microsoft.com/office/drawing/2014/main" id="{1008CD8F-F375-04D7-7203-C70F70E36FB2}"/>
                  </a:ext>
                </a:extLst>
              </p:cNvPr>
              <p:cNvSpPr/>
              <p:nvPr/>
            </p:nvSpPr>
            <p:spPr>
              <a:xfrm>
                <a:off x="9353123" y="1439332"/>
                <a:ext cx="2591227" cy="2737652"/>
              </a:xfrm>
              <a:prstGeom prst="roundRect">
                <a:avLst/>
              </a:prstGeom>
              <a:solidFill>
                <a:schemeClr val="bg1"/>
              </a:solidFill>
              <a:ln w="184150">
                <a:solidFill>
                  <a:schemeClr val="bg1"/>
                </a:solidFill>
                <a:miter lim="800000"/>
              </a:ln>
              <a:effectLst>
                <a:outerShdw blurRad="254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500"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17239A12-838E-5076-94B5-6BB45E924739}"/>
                  </a:ext>
                </a:extLst>
              </p:cNvPr>
              <p:cNvSpPr/>
              <p:nvPr/>
            </p:nvSpPr>
            <p:spPr>
              <a:xfrm>
                <a:off x="9360719" y="1439379"/>
                <a:ext cx="2591226" cy="2744776"/>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500" dirty="0">
                  <a:solidFill>
                    <a:prstClr val="white"/>
                  </a:solidFill>
                  <a:latin typeface="Calibri" panose="020F0502020204030204"/>
                </a:endParaRPr>
              </a:p>
            </p:txBody>
          </p:sp>
          <p:sp>
            <p:nvSpPr>
              <p:cNvPr id="384" name="TextBox 383">
                <a:extLst>
                  <a:ext uri="{FF2B5EF4-FFF2-40B4-BE49-F238E27FC236}">
                    <a16:creationId xmlns:a16="http://schemas.microsoft.com/office/drawing/2014/main" id="{F789A3F0-514C-3CD0-80F9-BDDDD23CDFA4}"/>
                  </a:ext>
                </a:extLst>
              </p:cNvPr>
              <p:cNvSpPr txBox="1"/>
              <p:nvPr/>
            </p:nvSpPr>
            <p:spPr>
              <a:xfrm>
                <a:off x="9645981" y="1545202"/>
                <a:ext cx="2140240" cy="2406373"/>
              </a:xfrm>
              <a:prstGeom prst="rect">
                <a:avLst/>
              </a:prstGeom>
              <a:noFill/>
            </p:spPr>
            <p:txBody>
              <a:bodyPr wrap="square" lIns="0" tIns="0" rIns="0" bIns="0" rtlCol="0" anchor="t">
                <a:spAutoFit/>
              </a:bodyPr>
              <a:lstStyle/>
              <a:p>
                <a:pPr algn="ctr" defTabSz="685800" fontAlgn="auto">
                  <a:spcBef>
                    <a:spcPts val="375"/>
                  </a:spcBef>
                  <a:spcAft>
                    <a:spcPts val="0"/>
                  </a:spcAft>
                  <a:buSzPct val="100000"/>
                </a:pPr>
                <a:r>
                  <a:rPr lang="en-US" sz="900" dirty="0">
                    <a:ln/>
                    <a:solidFill>
                      <a:prstClr val="white"/>
                    </a:solidFill>
                    <a:latin typeface="Calibri Light" panose="020F0302020204030204"/>
                    <a:ea typeface="+mn-ea"/>
                    <a:cs typeface="Arial"/>
                    <a:sym typeface="Arial"/>
                    <a:rtl val="0"/>
                  </a:rPr>
                  <a:t>Endpoints</a:t>
                </a:r>
              </a:p>
              <a:p>
                <a:pPr defTabSz="685800" fontAlgn="auto">
                  <a:spcBef>
                    <a:spcPts val="375"/>
                  </a:spcBef>
                  <a:spcAft>
                    <a:spcPts val="0"/>
                  </a:spcAft>
                  <a:buSzPct val="100000"/>
                </a:pPr>
                <a:r>
                  <a:rPr lang="en-US" sz="825" i="1" dirty="0">
                    <a:ln/>
                    <a:solidFill>
                      <a:prstClr val="white"/>
                    </a:solidFill>
                    <a:latin typeface="Calibri Light" panose="020F0302020204030204"/>
                    <a:ea typeface="+mn-ea"/>
                    <a:cs typeface="Arial"/>
                    <a:sym typeface="Arial"/>
                    <a:rtl val="0"/>
                  </a:rPr>
                  <a:t>Primary endpoints</a:t>
                </a:r>
              </a:p>
              <a:p>
                <a:pPr marL="54000" indent="-54000" defTabSz="685800" fontAlgn="auto">
                  <a:spcBef>
                    <a:spcPts val="375"/>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PFS (ITT population by IRC) </a:t>
                </a:r>
              </a:p>
              <a:p>
                <a:pPr defTabSz="685800" fontAlgn="auto">
                  <a:spcBef>
                    <a:spcPts val="375"/>
                  </a:spcBef>
                  <a:spcAft>
                    <a:spcPts val="0"/>
                  </a:spcAft>
                  <a:buSzPct val="100000"/>
                </a:pPr>
                <a:r>
                  <a:rPr lang="en-US" sz="825" i="1" dirty="0">
                    <a:ln/>
                    <a:solidFill>
                      <a:prstClr val="white"/>
                    </a:solidFill>
                    <a:latin typeface="Calibri Light" panose="020F0302020204030204"/>
                    <a:ea typeface="+mn-ea"/>
                    <a:cs typeface="Arial"/>
                    <a:sym typeface="Arial"/>
                    <a:rtl val="0"/>
                  </a:rPr>
                  <a:t>Key secondary endpoints</a:t>
                </a:r>
              </a:p>
              <a:p>
                <a:pPr marL="54000" indent="-54000" defTabSz="685800" fontAlgn="auto">
                  <a:spcBef>
                    <a:spcPts val="375"/>
                  </a:spcBef>
                  <a:spcAft>
                    <a:spcPts val="0"/>
                  </a:spcAft>
                  <a:buSzPct val="100000"/>
                  <a:buFont typeface="Arial" panose="020B0604020202020204" pitchFamily="34" charset="0"/>
                  <a:buChar char="•"/>
                </a:pPr>
                <a:r>
                  <a:rPr lang="en-US" sz="825" dirty="0">
                    <a:ln/>
                    <a:solidFill>
                      <a:prstClr val="white"/>
                    </a:solidFill>
                    <a:latin typeface="Calibri Light" panose="020F0302020204030204"/>
                    <a:ea typeface="+mn-ea"/>
                    <a:cs typeface="Arial"/>
                    <a:sym typeface="Arial"/>
                    <a:rtl val="0"/>
                  </a:rPr>
                  <a:t>ORR (by IRC), OS</a:t>
                </a:r>
              </a:p>
              <a:p>
                <a:pPr defTabSz="685800" fontAlgn="auto">
                  <a:spcBef>
                    <a:spcPts val="375"/>
                  </a:spcBef>
                  <a:spcAft>
                    <a:spcPts val="0"/>
                  </a:spcAft>
                  <a:buSzPct val="100000"/>
                </a:pPr>
                <a:r>
                  <a:rPr lang="en-US" sz="825" i="1" dirty="0">
                    <a:ln/>
                    <a:solidFill>
                      <a:prstClr val="white"/>
                    </a:solidFill>
                    <a:latin typeface="Calibri Light" panose="020F0302020204030204"/>
                    <a:ea typeface="+mn-ea"/>
                    <a:cs typeface="Arial"/>
                    <a:sym typeface="Arial"/>
                    <a:rtl val="0"/>
                  </a:rPr>
                  <a:t>Other secondary endpoints</a:t>
                </a:r>
                <a:endParaRPr lang="en-US" sz="825" kern="0" spc="17" dirty="0">
                  <a:solidFill>
                    <a:prstClr val="white"/>
                  </a:solidFill>
                  <a:latin typeface="Calibri" panose="020F0502020204030204"/>
                  <a:ea typeface="+mn-ea"/>
                  <a:cs typeface="Trebuchet MS"/>
                  <a:sym typeface="Arial"/>
                </a:endParaRPr>
              </a:p>
              <a:p>
                <a:pPr marL="54000" indent="-54000" defTabSz="914378" fontAlgn="auto">
                  <a:spcBef>
                    <a:spcPts val="375"/>
                  </a:spcBef>
                  <a:spcAft>
                    <a:spcPts val="0"/>
                  </a:spcAft>
                  <a:buSzPct val="100000"/>
                  <a:buFont typeface="Arial" panose="020B0604020202020204" pitchFamily="34" charset="0"/>
                  <a:buChar char="•"/>
                  <a:defRPr/>
                </a:pPr>
                <a:r>
                  <a:rPr lang="en-PH" sz="825" dirty="0">
                    <a:ln/>
                    <a:solidFill>
                      <a:srgbClr val="FFFFFF"/>
                    </a:solidFill>
                    <a:latin typeface="Trebuchet MS" panose="020B0603020202020204"/>
                    <a:ea typeface="+mn-ea"/>
                    <a:cs typeface="Arial"/>
                    <a:sym typeface="Arial"/>
                    <a:rtl val="0"/>
                  </a:rPr>
                  <a:t>CR </a:t>
                </a:r>
                <a:r>
                  <a:rPr lang="en-PH" sz="825" dirty="0" err="1">
                    <a:ln/>
                    <a:solidFill>
                      <a:srgbClr val="FFFFFF"/>
                    </a:solidFill>
                    <a:latin typeface="Trebuchet MS" panose="020B0603020202020204"/>
                    <a:ea typeface="+mn-ea"/>
                    <a:cs typeface="Arial"/>
                    <a:sym typeface="Arial"/>
                    <a:rtl val="0"/>
                  </a:rPr>
                  <a:t>rate,</a:t>
                </a:r>
                <a:r>
                  <a:rPr lang="en-PH" sz="825" baseline="30000" dirty="0" err="1">
                    <a:ln/>
                    <a:solidFill>
                      <a:srgbClr val="FFFFFF"/>
                    </a:solidFill>
                    <a:latin typeface="Trebuchet MS" panose="020B0603020202020204"/>
                    <a:ea typeface="+mn-ea"/>
                    <a:cs typeface="Arial"/>
                    <a:sym typeface="Arial"/>
                    <a:rtl val="0"/>
                  </a:rPr>
                  <a:t>i</a:t>
                </a:r>
                <a:r>
                  <a:rPr lang="en-PH" sz="825" dirty="0">
                    <a:ln/>
                    <a:solidFill>
                      <a:srgbClr val="FFFFFF"/>
                    </a:solidFill>
                    <a:latin typeface="Trebuchet MS" panose="020B0603020202020204"/>
                    <a:ea typeface="+mn-ea"/>
                    <a:cs typeface="Arial"/>
                    <a:sym typeface="Arial"/>
                    <a:rtl val="0"/>
                  </a:rPr>
                  <a:t> MRD, PFS2, TTNT</a:t>
                </a:r>
              </a:p>
              <a:p>
                <a:pPr marL="54000" indent="-54000" defTabSz="914378" fontAlgn="auto">
                  <a:spcBef>
                    <a:spcPts val="375"/>
                  </a:spcBef>
                  <a:spcAft>
                    <a:spcPts val="0"/>
                  </a:spcAft>
                  <a:buSzPct val="100000"/>
                  <a:buFont typeface="Arial" panose="020B0604020202020204" pitchFamily="34" charset="0"/>
                  <a:buChar char="•"/>
                  <a:defRPr/>
                </a:pPr>
                <a:r>
                  <a:rPr lang="en-US" sz="825" dirty="0">
                    <a:ln/>
                    <a:solidFill>
                      <a:srgbClr val="FFFFFF"/>
                    </a:solidFill>
                    <a:latin typeface="Trebuchet MS" panose="020B0603020202020204"/>
                    <a:ea typeface="+mn-ea"/>
                    <a:cs typeface="Arial"/>
                    <a:sym typeface="Arial"/>
                    <a:rtl val="0"/>
                  </a:rPr>
                  <a:t>Safety</a:t>
                </a:r>
                <a:endParaRPr lang="en-US" sz="825" kern="0" spc="17" dirty="0">
                  <a:solidFill>
                    <a:prstClr val="white"/>
                  </a:solidFill>
                  <a:latin typeface="Calibri" panose="020F0502020204030204"/>
                  <a:ea typeface="+mn-ea"/>
                  <a:cs typeface="Trebuchet MS"/>
                  <a:sym typeface="Arial"/>
                </a:endParaRPr>
              </a:p>
              <a:p>
                <a:pPr defTabSz="685800" fontAlgn="auto">
                  <a:spcBef>
                    <a:spcPts val="375"/>
                  </a:spcBef>
                  <a:spcAft>
                    <a:spcPts val="0"/>
                  </a:spcAft>
                  <a:buSzPct val="100000"/>
                </a:pPr>
                <a:r>
                  <a:rPr lang="en-US" sz="825" i="1" dirty="0">
                    <a:ln/>
                    <a:solidFill>
                      <a:prstClr val="white"/>
                    </a:solidFill>
                    <a:latin typeface="Calibri Light" panose="020F0302020204030204"/>
                    <a:ea typeface="+mn-ea"/>
                    <a:cs typeface="Arial"/>
                    <a:sym typeface="Arial"/>
                    <a:rtl val="0"/>
                  </a:rPr>
                  <a:t>Exploratory endpoints</a:t>
                </a:r>
              </a:p>
              <a:p>
                <a:pPr marL="54000" indent="-54000" defTabSz="914378" fontAlgn="auto">
                  <a:spcBef>
                    <a:spcPts val="375"/>
                  </a:spcBef>
                  <a:spcAft>
                    <a:spcPts val="0"/>
                  </a:spcAft>
                  <a:buSzPct val="100000"/>
                  <a:buFont typeface="Arial" panose="020B0604020202020204" pitchFamily="34" charset="0"/>
                  <a:buChar char="•"/>
                  <a:defRPr/>
                </a:pPr>
                <a:r>
                  <a:rPr lang="en-US" sz="825" dirty="0">
                    <a:ln/>
                    <a:solidFill>
                      <a:srgbClr val="FFFFFF"/>
                    </a:solidFill>
                    <a:latin typeface="Trebuchet MS" panose="020B0603020202020204"/>
                    <a:ea typeface="+mn-ea"/>
                    <a:cs typeface="Arial"/>
                    <a:sym typeface="Arial"/>
                    <a:rtl val="0"/>
                  </a:rPr>
                  <a:t>PROs</a:t>
                </a:r>
                <a:endParaRPr lang="en-US" sz="825" kern="0" spc="17" dirty="0">
                  <a:solidFill>
                    <a:prstClr val="white"/>
                  </a:solidFill>
                  <a:latin typeface="Calibri" panose="020F0502020204030204"/>
                  <a:ea typeface="+mn-ea"/>
                  <a:cs typeface="Trebuchet MS"/>
                  <a:sym typeface="Arial"/>
                </a:endParaRPr>
              </a:p>
            </p:txBody>
          </p:sp>
          <p:grpSp>
            <p:nvGrpSpPr>
              <p:cNvPr id="7" name="Group 6">
                <a:extLst>
                  <a:ext uri="{FF2B5EF4-FFF2-40B4-BE49-F238E27FC236}">
                    <a16:creationId xmlns:a16="http://schemas.microsoft.com/office/drawing/2014/main" id="{A67E3166-081E-89DB-E281-7865C1CE111C}"/>
                  </a:ext>
                </a:extLst>
              </p:cNvPr>
              <p:cNvGrpSpPr/>
              <p:nvPr/>
            </p:nvGrpSpPr>
            <p:grpSpPr>
              <a:xfrm>
                <a:off x="9333061" y="4474282"/>
                <a:ext cx="2611289" cy="1192980"/>
                <a:chOff x="9333061" y="4474282"/>
                <a:chExt cx="2611289" cy="1192980"/>
              </a:xfrm>
            </p:grpSpPr>
            <p:sp>
              <p:nvSpPr>
                <p:cNvPr id="471" name="Rectangle: Rounded Corners 470">
                  <a:extLst>
                    <a:ext uri="{FF2B5EF4-FFF2-40B4-BE49-F238E27FC236}">
                      <a16:creationId xmlns:a16="http://schemas.microsoft.com/office/drawing/2014/main" id="{5358728B-AD04-41AB-21D6-EEA27411CD0D}"/>
                    </a:ext>
                  </a:extLst>
                </p:cNvPr>
                <p:cNvSpPr/>
                <p:nvPr/>
              </p:nvSpPr>
              <p:spPr>
                <a:xfrm>
                  <a:off x="9358608" y="4481453"/>
                  <a:ext cx="2585742" cy="1171315"/>
                </a:xfrm>
                <a:prstGeom prst="roundRect">
                  <a:avLst/>
                </a:prstGeom>
                <a:solidFill>
                  <a:schemeClr val="bg1"/>
                </a:solidFill>
                <a:ln w="184150">
                  <a:solidFill>
                    <a:schemeClr val="bg1"/>
                  </a:solidFill>
                  <a:miter lim="800000"/>
                </a:ln>
                <a:effectLst>
                  <a:outerShdw blurRad="254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500" dirty="0">
                    <a:solidFill>
                      <a:prstClr val="white"/>
                    </a:solidFill>
                    <a:latin typeface="Calibri" panose="020F0502020204030204"/>
                  </a:endParaRPr>
                </a:p>
              </p:txBody>
            </p:sp>
            <p:sp>
              <p:nvSpPr>
                <p:cNvPr id="472" name="Rectangle: Rounded Corners 471">
                  <a:extLst>
                    <a:ext uri="{FF2B5EF4-FFF2-40B4-BE49-F238E27FC236}">
                      <a16:creationId xmlns:a16="http://schemas.microsoft.com/office/drawing/2014/main" id="{FC3DE049-E5A8-CDE4-F2CC-4E2B9401FBB2}"/>
                    </a:ext>
                  </a:extLst>
                </p:cNvPr>
                <p:cNvSpPr/>
                <p:nvPr/>
              </p:nvSpPr>
              <p:spPr>
                <a:xfrm>
                  <a:off x="9358608" y="4474282"/>
                  <a:ext cx="2585742" cy="1192980"/>
                </a:xfrm>
                <a:prstGeom prst="roundRect">
                  <a:avLst/>
                </a:prstGeom>
                <a:solidFill>
                  <a:srgbClr val="E1D8D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500" dirty="0">
                    <a:solidFill>
                      <a:prstClr val="black"/>
                    </a:solidFill>
                    <a:latin typeface="Calibri" panose="020F0502020204030204"/>
                  </a:endParaRPr>
                </a:p>
              </p:txBody>
            </p:sp>
            <p:sp>
              <p:nvSpPr>
                <p:cNvPr id="473" name="TextBox 472">
                  <a:extLst>
                    <a:ext uri="{FF2B5EF4-FFF2-40B4-BE49-F238E27FC236}">
                      <a16:creationId xmlns:a16="http://schemas.microsoft.com/office/drawing/2014/main" id="{7884C404-8432-E620-6DDC-E0EC4016313F}"/>
                    </a:ext>
                  </a:extLst>
                </p:cNvPr>
                <p:cNvSpPr txBox="1"/>
                <p:nvPr/>
              </p:nvSpPr>
              <p:spPr>
                <a:xfrm>
                  <a:off x="9333061" y="4503810"/>
                  <a:ext cx="2585742" cy="1062416"/>
                </a:xfrm>
                <a:prstGeom prst="rect">
                  <a:avLst/>
                </a:prstGeom>
                <a:noFill/>
              </p:spPr>
              <p:txBody>
                <a:bodyPr wrap="square" lIns="0" tIns="0" rIns="0" bIns="0" rtlCol="0" anchor="t">
                  <a:spAutoFit/>
                </a:bodyPr>
                <a:lstStyle/>
                <a:p>
                  <a:pPr algn="ctr" defTabSz="685800" fontAlgn="auto">
                    <a:spcBef>
                      <a:spcPts val="225"/>
                    </a:spcBef>
                    <a:spcAft>
                      <a:spcPts val="0"/>
                    </a:spcAft>
                    <a:buSzPct val="100000"/>
                  </a:pPr>
                  <a:r>
                    <a:rPr lang="en-US" sz="825" b="1" kern="0" spc="8" dirty="0">
                      <a:solidFill>
                        <a:prstClr val="black"/>
                      </a:solidFill>
                      <a:latin typeface="Calibri" panose="020F0502020204030204"/>
                      <a:ea typeface="+mn-ea"/>
                      <a:cs typeface="Trebuchet MS"/>
                      <a:sym typeface="Arial"/>
                    </a:rPr>
                    <a:t>Data cutoff: </a:t>
                  </a:r>
                </a:p>
                <a:p>
                  <a:pPr algn="ctr" defTabSz="685800" fontAlgn="auto">
                    <a:spcBef>
                      <a:spcPts val="225"/>
                    </a:spcBef>
                    <a:spcAft>
                      <a:spcPts val="0"/>
                    </a:spcAft>
                    <a:buSzPct val="100000"/>
                  </a:pPr>
                  <a:r>
                    <a:rPr lang="en-US" sz="825" b="1" kern="0" spc="8" dirty="0">
                      <a:solidFill>
                        <a:prstClr val="black"/>
                      </a:solidFill>
                      <a:latin typeface="Calibri" panose="020F0502020204030204"/>
                      <a:ea typeface="+mn-ea"/>
                      <a:cs typeface="Trebuchet MS"/>
                      <a:sym typeface="Arial"/>
                    </a:rPr>
                    <a:t>April 28, 2023 (PFS)</a:t>
                  </a:r>
                </a:p>
                <a:p>
                  <a:pPr algn="ctr" defTabSz="685800" fontAlgn="auto">
                    <a:spcBef>
                      <a:spcPts val="225"/>
                    </a:spcBef>
                    <a:spcAft>
                      <a:spcPts val="0"/>
                    </a:spcAft>
                    <a:buSzPct val="100000"/>
                  </a:pPr>
                  <a:r>
                    <a:rPr lang="en-US" sz="825" b="1" kern="0" spc="8" dirty="0">
                      <a:solidFill>
                        <a:prstClr val="black"/>
                      </a:solidFill>
                      <a:latin typeface="Calibri" panose="020F0502020204030204"/>
                      <a:ea typeface="+mn-ea"/>
                      <a:cs typeface="Trebuchet MS"/>
                      <a:sym typeface="Arial"/>
                    </a:rPr>
                    <a:t>June 23, 2023 (OS)</a:t>
                  </a:r>
                </a:p>
                <a:p>
                  <a:pPr algn="ctr" defTabSz="685800" fontAlgn="auto">
                    <a:spcBef>
                      <a:spcPts val="225"/>
                    </a:spcBef>
                    <a:spcAft>
                      <a:spcPts val="0"/>
                    </a:spcAft>
                    <a:buSzPct val="100000"/>
                  </a:pPr>
                  <a:endParaRPr lang="en-US" sz="375" b="1" kern="0" spc="8" dirty="0">
                    <a:solidFill>
                      <a:prstClr val="black"/>
                    </a:solidFill>
                    <a:latin typeface="Calibri" panose="020F0502020204030204"/>
                    <a:ea typeface="+mn-ea"/>
                    <a:cs typeface="Trebuchet MS"/>
                    <a:sym typeface="Arial"/>
                  </a:endParaRPr>
                </a:p>
                <a:p>
                  <a:pPr marL="65470" algn="ctr" defTabSz="715632" fontAlgn="auto">
                    <a:spcBef>
                      <a:spcPts val="0"/>
                    </a:spcBef>
                    <a:spcAft>
                      <a:spcPts val="0"/>
                    </a:spcAft>
                    <a:buClr>
                      <a:srgbClr val="000000"/>
                    </a:buClr>
                    <a:defRPr/>
                  </a:pPr>
                  <a:r>
                    <a:rPr lang="en-US" sz="825" b="1" kern="0" spc="8" dirty="0">
                      <a:solidFill>
                        <a:prstClr val="black"/>
                      </a:solidFill>
                      <a:latin typeface="Calibri" panose="020F0502020204030204"/>
                      <a:ea typeface="+mn-ea"/>
                      <a:cs typeface="Trebuchet MS"/>
                      <a:sym typeface="Arial"/>
                    </a:rPr>
                    <a:t>Median (range) duration of </a:t>
                  </a:r>
                </a:p>
                <a:p>
                  <a:pPr marL="65470" algn="ctr" defTabSz="715632" fontAlgn="auto">
                    <a:spcBef>
                      <a:spcPts val="0"/>
                    </a:spcBef>
                    <a:spcAft>
                      <a:spcPts val="0"/>
                    </a:spcAft>
                    <a:buClr>
                      <a:srgbClr val="000000"/>
                    </a:buClr>
                    <a:defRPr/>
                  </a:pPr>
                  <a:r>
                    <a:rPr lang="en-US" sz="825" b="1" kern="0" spc="8" dirty="0">
                      <a:solidFill>
                        <a:prstClr val="black"/>
                      </a:solidFill>
                      <a:latin typeface="Calibri" panose="020F0502020204030204"/>
                      <a:ea typeface="+mn-ea"/>
                      <a:cs typeface="Trebuchet MS"/>
                      <a:sym typeface="Arial"/>
                    </a:rPr>
                    <a:t>follow-up: 30.9 (12.7–47.8) months</a:t>
                  </a:r>
                  <a:endParaRPr lang="en-US" sz="825" b="1" kern="0" spc="8" baseline="30000" dirty="0">
                    <a:solidFill>
                      <a:prstClr val="black"/>
                    </a:solidFill>
                    <a:latin typeface="Calibri" panose="020F0502020204030204"/>
                    <a:ea typeface="+mn-ea"/>
                    <a:cs typeface="Trebuchet MS"/>
                    <a:sym typeface="Arial"/>
                  </a:endParaRPr>
                </a:p>
              </p:txBody>
            </p:sp>
          </p:grpSp>
          <p:sp>
            <p:nvSpPr>
              <p:cNvPr id="368" name="Rectangle 367">
                <a:extLst>
                  <a:ext uri="{FF2B5EF4-FFF2-40B4-BE49-F238E27FC236}">
                    <a16:creationId xmlns:a16="http://schemas.microsoft.com/office/drawing/2014/main" id="{FD1DC75F-A243-4641-4593-5C380177A815}"/>
                  </a:ext>
                </a:extLst>
              </p:cNvPr>
              <p:cNvSpPr/>
              <p:nvPr/>
            </p:nvSpPr>
            <p:spPr>
              <a:xfrm>
                <a:off x="7710798" y="3920121"/>
                <a:ext cx="456160" cy="398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500" dirty="0">
                  <a:solidFill>
                    <a:prstClr val="white"/>
                  </a:solidFill>
                  <a:latin typeface="Calibri" panose="020F0502020204030204"/>
                </a:endParaRPr>
              </a:p>
            </p:txBody>
          </p:sp>
          <p:grpSp>
            <p:nvGrpSpPr>
              <p:cNvPr id="232" name="Graphic 7">
                <a:extLst>
                  <a:ext uri="{FF2B5EF4-FFF2-40B4-BE49-F238E27FC236}">
                    <a16:creationId xmlns:a16="http://schemas.microsoft.com/office/drawing/2014/main" id="{86E1B2D5-DE9A-6F5E-78A3-BFD5D6A05C64}"/>
                  </a:ext>
                </a:extLst>
              </p:cNvPr>
              <p:cNvGrpSpPr/>
              <p:nvPr/>
            </p:nvGrpSpPr>
            <p:grpSpPr>
              <a:xfrm>
                <a:off x="7562643" y="1900484"/>
                <a:ext cx="1482215" cy="3316959"/>
                <a:chOff x="3138760" y="2450164"/>
                <a:chExt cx="1413411" cy="715653"/>
              </a:xfrm>
              <a:solidFill>
                <a:srgbClr val="33D6F1"/>
              </a:solidFill>
            </p:grpSpPr>
            <p:sp>
              <p:nvSpPr>
                <p:cNvPr id="233" name="Freeform: Shape 232">
                  <a:extLst>
                    <a:ext uri="{FF2B5EF4-FFF2-40B4-BE49-F238E27FC236}">
                      <a16:creationId xmlns:a16="http://schemas.microsoft.com/office/drawing/2014/main" id="{AD5B9109-4BAE-20B5-00CE-F8D2F0ADFF32}"/>
                    </a:ext>
                  </a:extLst>
                </p:cNvPr>
                <p:cNvSpPr/>
                <p:nvPr/>
              </p:nvSpPr>
              <p:spPr>
                <a:xfrm>
                  <a:off x="3138760" y="2450164"/>
                  <a:ext cx="1400427" cy="715653"/>
                </a:xfrm>
                <a:custGeom>
                  <a:avLst/>
                  <a:gdLst>
                    <a:gd name="connsiteX0" fmla="*/ 997233 w 1231447"/>
                    <a:gd name="connsiteY0" fmla="*/ 0 h 702722"/>
                    <a:gd name="connsiteX1" fmla="*/ 96423 w 1231447"/>
                    <a:gd name="connsiteY1" fmla="*/ 0 h 702722"/>
                    <a:gd name="connsiteX2" fmla="*/ 0 w 1231447"/>
                    <a:gd name="connsiteY2" fmla="*/ 96423 h 702722"/>
                    <a:gd name="connsiteX3" fmla="*/ 0 w 1231447"/>
                    <a:gd name="connsiteY3" fmla="*/ 606299 h 702722"/>
                    <a:gd name="connsiteX4" fmla="*/ 96423 w 1231447"/>
                    <a:gd name="connsiteY4" fmla="*/ 702723 h 702722"/>
                    <a:gd name="connsiteX5" fmla="*/ 997233 w 1231447"/>
                    <a:gd name="connsiteY5" fmla="*/ 702723 h 702722"/>
                    <a:gd name="connsiteX6" fmla="*/ 1082073 w 1231447"/>
                    <a:gd name="connsiteY6" fmla="*/ 652117 h 702722"/>
                    <a:gd name="connsiteX7" fmla="*/ 1219847 w 1231447"/>
                    <a:gd name="connsiteY7" fmla="*/ 397146 h 702722"/>
                    <a:gd name="connsiteX8" fmla="*/ 1219847 w 1231447"/>
                    <a:gd name="connsiteY8" fmla="*/ 305447 h 702722"/>
                    <a:gd name="connsiteX9" fmla="*/ 1082073 w 1231447"/>
                    <a:gd name="connsiteY9" fmla="*/ 50476 h 702722"/>
                    <a:gd name="connsiteX10" fmla="*/ 997233 w 1231447"/>
                    <a:gd name="connsiteY10" fmla="*/ 0 h 70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447" h="702722">
                      <a:moveTo>
                        <a:pt x="997233" y="0"/>
                      </a:moveTo>
                      <a:lnTo>
                        <a:pt x="96423" y="0"/>
                      </a:lnTo>
                      <a:cubicBezTo>
                        <a:pt x="43164" y="0"/>
                        <a:pt x="0" y="43164"/>
                        <a:pt x="0" y="96423"/>
                      </a:cubicBezTo>
                      <a:lnTo>
                        <a:pt x="0" y="606299"/>
                      </a:lnTo>
                      <a:cubicBezTo>
                        <a:pt x="0" y="659559"/>
                        <a:pt x="43164" y="702723"/>
                        <a:pt x="96423" y="702723"/>
                      </a:cubicBezTo>
                      <a:lnTo>
                        <a:pt x="997233" y="702723"/>
                      </a:lnTo>
                      <a:cubicBezTo>
                        <a:pt x="1032631" y="702723"/>
                        <a:pt x="1065247" y="683309"/>
                        <a:pt x="1082073" y="652117"/>
                      </a:cubicBezTo>
                      <a:lnTo>
                        <a:pt x="1219847" y="397146"/>
                      </a:lnTo>
                      <a:cubicBezTo>
                        <a:pt x="1235314" y="368543"/>
                        <a:pt x="1235314" y="334050"/>
                        <a:pt x="1219847" y="305447"/>
                      </a:cubicBezTo>
                      <a:lnTo>
                        <a:pt x="1082073" y="50476"/>
                      </a:lnTo>
                      <a:cubicBezTo>
                        <a:pt x="1065182" y="19414"/>
                        <a:pt x="1032631" y="0"/>
                        <a:pt x="997233" y="0"/>
                      </a:cubicBezTo>
                      <a:close/>
                    </a:path>
                  </a:pathLst>
                </a:custGeom>
                <a:grpFill/>
                <a:ln w="6471" cap="flat">
                  <a:noFill/>
                  <a:prstDash val="solid"/>
                  <a:miter/>
                </a:ln>
              </p:spPr>
              <p:txBody>
                <a:bodyPr rtlCol="0" anchor="ctr"/>
                <a:lstStyle/>
                <a:p>
                  <a:pPr algn="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234" name="TextBox 233">
                  <a:extLst>
                    <a:ext uri="{FF2B5EF4-FFF2-40B4-BE49-F238E27FC236}">
                      <a16:creationId xmlns:a16="http://schemas.microsoft.com/office/drawing/2014/main" id="{4BD9E628-9069-30DC-4280-0F96197D3D12}"/>
                    </a:ext>
                  </a:extLst>
                </p:cNvPr>
                <p:cNvSpPr txBox="1"/>
                <p:nvPr/>
              </p:nvSpPr>
              <p:spPr>
                <a:xfrm>
                  <a:off x="3713816" y="2748657"/>
                  <a:ext cx="838355" cy="75644"/>
                </a:xfrm>
                <a:prstGeom prst="rect">
                  <a:avLst/>
                </a:prstGeom>
                <a:noFill/>
              </p:spPr>
              <p:txBody>
                <a:bodyPr wrap="square" lIns="0" tIns="0" rIns="0" bIns="0" rtlCol="0" anchor="ctr">
                  <a:spAutoFit/>
                </a:bodyPr>
                <a:lstStyle/>
                <a:p>
                  <a:pPr algn="ctr" defTabSz="685800" fontAlgn="auto">
                    <a:spcBef>
                      <a:spcPts val="0"/>
                    </a:spcBef>
                    <a:spcAft>
                      <a:spcPts val="0"/>
                    </a:spcAft>
                    <a:buSzPct val="100000"/>
                  </a:pPr>
                  <a:r>
                    <a:rPr lang="en-US" sz="825" dirty="0">
                      <a:ln/>
                      <a:solidFill>
                        <a:prstClr val="white"/>
                      </a:solidFill>
                      <a:latin typeface="Calibri Light" panose="020F0302020204030204"/>
                      <a:ea typeface="+mn-ea"/>
                      <a:cs typeface="Arial"/>
                      <a:sym typeface="Arial"/>
                      <a:rtl val="0"/>
                    </a:rPr>
                    <a:t>Survival</a:t>
                  </a:r>
                  <a:br>
                    <a:rPr lang="en-US" sz="825" dirty="0">
                      <a:ln/>
                      <a:solidFill>
                        <a:prstClr val="white"/>
                      </a:solidFill>
                      <a:latin typeface="Calibri Light" panose="020F0302020204030204"/>
                      <a:ea typeface="+mn-ea"/>
                      <a:cs typeface="Arial"/>
                      <a:sym typeface="Arial"/>
                      <a:rtl val="0"/>
                    </a:rPr>
                  </a:br>
                  <a:r>
                    <a:rPr lang="en-US" sz="825" dirty="0">
                      <a:ln/>
                      <a:solidFill>
                        <a:prstClr val="white"/>
                      </a:solidFill>
                      <a:latin typeface="Calibri Light" panose="020F0302020204030204"/>
                      <a:ea typeface="+mn-ea"/>
                      <a:cs typeface="Arial"/>
                      <a:sym typeface="Arial"/>
                      <a:rtl val="0"/>
                    </a:rPr>
                    <a:t>follow-</a:t>
                  </a:r>
                  <a:r>
                    <a:rPr lang="en-US" sz="825" dirty="0" err="1">
                      <a:ln/>
                      <a:solidFill>
                        <a:prstClr val="white"/>
                      </a:solidFill>
                      <a:latin typeface="Calibri Light" panose="020F0302020204030204"/>
                      <a:ea typeface="+mn-ea"/>
                      <a:cs typeface="Arial"/>
                      <a:sym typeface="Arial"/>
                      <a:rtl val="0"/>
                    </a:rPr>
                    <a:t>up</a:t>
                  </a:r>
                  <a:r>
                    <a:rPr lang="en-US" sz="825" baseline="30000" dirty="0" err="1">
                      <a:ln/>
                      <a:solidFill>
                        <a:prstClr val="white"/>
                      </a:solidFill>
                      <a:latin typeface="Calibri Light" panose="020F0302020204030204"/>
                      <a:ea typeface="+mn-ea"/>
                      <a:cs typeface="Arial"/>
                      <a:sym typeface="Arial"/>
                      <a:rtl val="0"/>
                    </a:rPr>
                    <a:t>h</a:t>
                  </a:r>
                  <a:endParaRPr lang="en-US" sz="825" baseline="30000" dirty="0">
                    <a:ln/>
                    <a:solidFill>
                      <a:prstClr val="white"/>
                    </a:solidFill>
                    <a:latin typeface="Calibri Light" panose="020F0302020204030204"/>
                    <a:ea typeface="+mn-ea"/>
                    <a:cs typeface="Arial"/>
                    <a:sym typeface="Arial"/>
                    <a:rtl val="0"/>
                  </a:endParaRPr>
                </a:p>
              </p:txBody>
            </p:sp>
          </p:grpSp>
          <p:sp>
            <p:nvSpPr>
              <p:cNvPr id="353" name="Freeform: Shape 352">
                <a:extLst>
                  <a:ext uri="{FF2B5EF4-FFF2-40B4-BE49-F238E27FC236}">
                    <a16:creationId xmlns:a16="http://schemas.microsoft.com/office/drawing/2014/main" id="{0CACD1E1-65CC-F071-50A5-CE27F168192B}"/>
                  </a:ext>
                </a:extLst>
              </p:cNvPr>
              <p:cNvSpPr/>
              <p:nvPr/>
            </p:nvSpPr>
            <p:spPr>
              <a:xfrm>
                <a:off x="6379717" y="1902283"/>
                <a:ext cx="1831579" cy="3316961"/>
              </a:xfrm>
              <a:custGeom>
                <a:avLst/>
                <a:gdLst>
                  <a:gd name="connsiteX0" fmla="*/ 997233 w 1231447"/>
                  <a:gd name="connsiteY0" fmla="*/ 0 h 702722"/>
                  <a:gd name="connsiteX1" fmla="*/ 96423 w 1231447"/>
                  <a:gd name="connsiteY1" fmla="*/ 0 h 702722"/>
                  <a:gd name="connsiteX2" fmla="*/ 0 w 1231447"/>
                  <a:gd name="connsiteY2" fmla="*/ 96423 h 702722"/>
                  <a:gd name="connsiteX3" fmla="*/ 0 w 1231447"/>
                  <a:gd name="connsiteY3" fmla="*/ 606299 h 702722"/>
                  <a:gd name="connsiteX4" fmla="*/ 96423 w 1231447"/>
                  <a:gd name="connsiteY4" fmla="*/ 702723 h 702722"/>
                  <a:gd name="connsiteX5" fmla="*/ 997233 w 1231447"/>
                  <a:gd name="connsiteY5" fmla="*/ 702723 h 702722"/>
                  <a:gd name="connsiteX6" fmla="*/ 1082073 w 1231447"/>
                  <a:gd name="connsiteY6" fmla="*/ 652117 h 702722"/>
                  <a:gd name="connsiteX7" fmla="*/ 1219847 w 1231447"/>
                  <a:gd name="connsiteY7" fmla="*/ 397146 h 702722"/>
                  <a:gd name="connsiteX8" fmla="*/ 1219847 w 1231447"/>
                  <a:gd name="connsiteY8" fmla="*/ 305447 h 702722"/>
                  <a:gd name="connsiteX9" fmla="*/ 1082073 w 1231447"/>
                  <a:gd name="connsiteY9" fmla="*/ 50476 h 702722"/>
                  <a:gd name="connsiteX10" fmla="*/ 997233 w 1231447"/>
                  <a:gd name="connsiteY10" fmla="*/ 0 h 70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447" h="702722">
                    <a:moveTo>
                      <a:pt x="997233" y="0"/>
                    </a:moveTo>
                    <a:lnTo>
                      <a:pt x="96423" y="0"/>
                    </a:lnTo>
                    <a:cubicBezTo>
                      <a:pt x="43164" y="0"/>
                      <a:pt x="0" y="43164"/>
                      <a:pt x="0" y="96423"/>
                    </a:cubicBezTo>
                    <a:lnTo>
                      <a:pt x="0" y="606299"/>
                    </a:lnTo>
                    <a:cubicBezTo>
                      <a:pt x="0" y="659559"/>
                      <a:pt x="43164" y="702723"/>
                      <a:pt x="96423" y="702723"/>
                    </a:cubicBezTo>
                    <a:lnTo>
                      <a:pt x="997233" y="702723"/>
                    </a:lnTo>
                    <a:cubicBezTo>
                      <a:pt x="1032631" y="702723"/>
                      <a:pt x="1065247" y="683309"/>
                      <a:pt x="1082073" y="652117"/>
                    </a:cubicBezTo>
                    <a:lnTo>
                      <a:pt x="1219847" y="397146"/>
                    </a:lnTo>
                    <a:cubicBezTo>
                      <a:pt x="1235314" y="368543"/>
                      <a:pt x="1235314" y="334050"/>
                      <a:pt x="1219847" y="305447"/>
                    </a:cubicBezTo>
                    <a:lnTo>
                      <a:pt x="1082073" y="50476"/>
                    </a:lnTo>
                    <a:cubicBezTo>
                      <a:pt x="1065182" y="19414"/>
                      <a:pt x="1032631" y="0"/>
                      <a:pt x="997233" y="0"/>
                    </a:cubicBezTo>
                    <a:close/>
                  </a:path>
                </a:pathLst>
              </a:custGeom>
              <a:solidFill>
                <a:srgbClr val="009FB9"/>
              </a:solidFill>
              <a:ln w="6471" cap="flat">
                <a:noFill/>
                <a:prstDash val="solid"/>
                <a:miter/>
              </a:ln>
            </p:spPr>
            <p:txBody>
              <a:bodyPr rtlCol="0" anchor="ctr"/>
              <a:lstStyle/>
              <a:p>
                <a:pPr algn="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354" name="TextBox 353">
                <a:extLst>
                  <a:ext uri="{FF2B5EF4-FFF2-40B4-BE49-F238E27FC236}">
                    <a16:creationId xmlns:a16="http://schemas.microsoft.com/office/drawing/2014/main" id="{A6839813-D121-B5CA-76CC-767A2A321DB5}"/>
                  </a:ext>
                </a:extLst>
              </p:cNvPr>
              <p:cNvSpPr txBox="1"/>
              <p:nvPr/>
            </p:nvSpPr>
            <p:spPr>
              <a:xfrm>
                <a:off x="6298270" y="3242344"/>
                <a:ext cx="1942770" cy="350598"/>
              </a:xfrm>
              <a:prstGeom prst="rect">
                <a:avLst/>
              </a:prstGeom>
              <a:noFill/>
            </p:spPr>
            <p:txBody>
              <a:bodyPr wrap="square" lIns="0" tIns="0" rIns="0" bIns="0" rtlCol="0" anchor="ctr">
                <a:spAutoFit/>
              </a:bodyPr>
              <a:lstStyle/>
              <a:p>
                <a:pPr algn="ctr" defTabSz="685800" fontAlgn="auto">
                  <a:spcBef>
                    <a:spcPts val="0"/>
                  </a:spcBef>
                  <a:spcAft>
                    <a:spcPts val="0"/>
                  </a:spcAft>
                  <a:buSzPct val="100000"/>
                </a:pPr>
                <a:r>
                  <a:rPr lang="en-US" sz="825" dirty="0">
                    <a:ln/>
                    <a:solidFill>
                      <a:prstClr val="white"/>
                    </a:solidFill>
                    <a:latin typeface="Calibri Light" panose="020F0302020204030204"/>
                    <a:ea typeface="+mn-ea"/>
                    <a:cs typeface="Arial"/>
                    <a:sym typeface="Arial"/>
                    <a:rtl val="0"/>
                  </a:rPr>
                  <a:t>PFS follow-</a:t>
                </a:r>
                <a:r>
                  <a:rPr lang="en-US" sz="825" dirty="0" err="1">
                    <a:ln/>
                    <a:solidFill>
                      <a:prstClr val="white"/>
                    </a:solidFill>
                    <a:latin typeface="Calibri Light" panose="020F0302020204030204"/>
                    <a:ea typeface="+mn-ea"/>
                    <a:cs typeface="Arial"/>
                    <a:sym typeface="Arial"/>
                    <a:rtl val="0"/>
                  </a:rPr>
                  <a:t>up</a:t>
                </a:r>
                <a:r>
                  <a:rPr lang="en-US" sz="825" baseline="30000" dirty="0" err="1">
                    <a:ln/>
                    <a:solidFill>
                      <a:prstClr val="white"/>
                    </a:solidFill>
                    <a:latin typeface="Calibri Light" panose="020F0302020204030204"/>
                    <a:ea typeface="+mn-ea"/>
                    <a:cs typeface="Arial"/>
                    <a:sym typeface="Arial"/>
                    <a:rtl val="0"/>
                  </a:rPr>
                  <a:t>f</a:t>
                </a:r>
                <a:r>
                  <a:rPr lang="en-US" sz="825" dirty="0">
                    <a:ln/>
                    <a:solidFill>
                      <a:prstClr val="white"/>
                    </a:solidFill>
                    <a:latin typeface="Calibri Light" panose="020F0302020204030204"/>
                    <a:ea typeface="+mn-ea"/>
                    <a:cs typeface="Arial"/>
                    <a:sym typeface="Arial"/>
                    <a:rtl val="0"/>
                  </a:rPr>
                  <a:t>;</a:t>
                </a:r>
                <a:br>
                  <a:rPr lang="en-US" sz="825" dirty="0">
                    <a:ln/>
                    <a:solidFill>
                      <a:prstClr val="white"/>
                    </a:solidFill>
                    <a:latin typeface="Calibri Light" panose="020F0302020204030204"/>
                    <a:ea typeface="+mn-ea"/>
                    <a:cs typeface="Arial"/>
                    <a:sym typeface="Arial"/>
                    <a:rtl val="0"/>
                  </a:rPr>
                </a:br>
                <a:r>
                  <a:rPr lang="en-US" sz="825" dirty="0">
                    <a:ln/>
                    <a:solidFill>
                      <a:prstClr val="white"/>
                    </a:solidFill>
                    <a:latin typeface="Calibri Light" panose="020F0302020204030204"/>
                    <a:ea typeface="+mn-ea"/>
                    <a:cs typeface="Arial"/>
                    <a:sym typeface="Arial"/>
                    <a:rtl val="0"/>
                  </a:rPr>
                  <a:t>3-month safety follow-</a:t>
                </a:r>
                <a:r>
                  <a:rPr lang="en-US" sz="825" dirty="0" err="1">
                    <a:ln/>
                    <a:solidFill>
                      <a:prstClr val="white"/>
                    </a:solidFill>
                    <a:latin typeface="Calibri Light" panose="020F0302020204030204"/>
                    <a:ea typeface="+mn-ea"/>
                    <a:cs typeface="Arial"/>
                    <a:sym typeface="Arial"/>
                    <a:rtl val="0"/>
                  </a:rPr>
                  <a:t>up</a:t>
                </a:r>
                <a:r>
                  <a:rPr lang="en-US" sz="825" baseline="30000" dirty="0" err="1">
                    <a:ln/>
                    <a:solidFill>
                      <a:prstClr val="white"/>
                    </a:solidFill>
                    <a:latin typeface="Calibri Light" panose="020F0302020204030204"/>
                    <a:ea typeface="+mn-ea"/>
                    <a:cs typeface="Arial"/>
                    <a:sym typeface="Arial"/>
                    <a:rtl val="0"/>
                  </a:rPr>
                  <a:t>g</a:t>
                </a:r>
                <a:endParaRPr lang="en-US" sz="825" baseline="30000" dirty="0">
                  <a:ln/>
                  <a:solidFill>
                    <a:prstClr val="white"/>
                  </a:solidFill>
                  <a:latin typeface="Calibri Light" panose="020F0302020204030204"/>
                  <a:ea typeface="+mn-ea"/>
                  <a:cs typeface="Arial"/>
                  <a:sym typeface="Arial"/>
                  <a:rtl val="0"/>
                </a:endParaRPr>
              </a:p>
            </p:txBody>
          </p:sp>
          <p:sp>
            <p:nvSpPr>
              <p:cNvPr id="9" name="TextBox 8">
                <a:extLst>
                  <a:ext uri="{FF2B5EF4-FFF2-40B4-BE49-F238E27FC236}">
                    <a16:creationId xmlns:a16="http://schemas.microsoft.com/office/drawing/2014/main" id="{4B7A725A-FD45-6D69-8C81-C866FC7DDAA4}"/>
                  </a:ext>
                </a:extLst>
              </p:cNvPr>
              <p:cNvSpPr txBox="1"/>
              <p:nvPr/>
            </p:nvSpPr>
            <p:spPr>
              <a:xfrm>
                <a:off x="4835336" y="1233144"/>
                <a:ext cx="1330008" cy="294910"/>
              </a:xfrm>
              <a:prstGeom prst="rect">
                <a:avLst/>
              </a:prstGeom>
              <a:noFill/>
            </p:spPr>
            <p:txBody>
              <a:bodyPr wrap="square" rtlCol="0">
                <a:spAutoFit/>
              </a:bodyPr>
              <a:lstStyle/>
              <a:p>
                <a:pPr algn="ctr" defTabSz="685800" fontAlgn="auto">
                  <a:spcBef>
                    <a:spcPts val="0"/>
                  </a:spcBef>
                  <a:spcAft>
                    <a:spcPts val="0"/>
                  </a:spcAft>
                </a:pPr>
                <a:r>
                  <a:rPr lang="en-US" sz="788" dirty="0" err="1">
                    <a:solidFill>
                      <a:prstClr val="black"/>
                    </a:solidFill>
                    <a:latin typeface="Calibri" panose="020F0502020204030204"/>
                    <a:ea typeface="+mn-ea"/>
                    <a:cs typeface="+mn-cs"/>
                  </a:rPr>
                  <a:t>LDC</a:t>
                </a:r>
                <a:r>
                  <a:rPr lang="en-US" sz="788" baseline="30000" dirty="0" err="1">
                    <a:solidFill>
                      <a:prstClr val="black"/>
                    </a:solidFill>
                    <a:latin typeface="Calibri" panose="020F0502020204030204"/>
                    <a:ea typeface="+mn-ea"/>
                    <a:cs typeface="+mn-cs"/>
                  </a:rPr>
                  <a:t>b</a:t>
                </a:r>
                <a:endParaRPr lang="en-US" sz="788" baseline="30000" dirty="0">
                  <a:solidFill>
                    <a:prstClr val="black"/>
                  </a:solidFill>
                  <a:latin typeface="Calibri" panose="020F0502020204030204"/>
                  <a:ea typeface="+mn-ea"/>
                  <a:cs typeface="+mn-cs"/>
                </a:endParaRPr>
              </a:p>
            </p:txBody>
          </p:sp>
          <p:sp>
            <p:nvSpPr>
              <p:cNvPr id="10" name="Isosceles Triangle 9">
                <a:extLst>
                  <a:ext uri="{FF2B5EF4-FFF2-40B4-BE49-F238E27FC236}">
                    <a16:creationId xmlns:a16="http://schemas.microsoft.com/office/drawing/2014/main" id="{221CB448-FFF6-7C22-8102-BF573C792EBF}"/>
                  </a:ext>
                </a:extLst>
              </p:cNvPr>
              <p:cNvSpPr/>
              <p:nvPr/>
            </p:nvSpPr>
            <p:spPr>
              <a:xfrm rot="10800000">
                <a:off x="5362626" y="1463544"/>
                <a:ext cx="241640" cy="43088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500" dirty="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BD43BD66-A278-AFC7-66A2-9164FC4B12F3}"/>
                  </a:ext>
                </a:extLst>
              </p:cNvPr>
              <p:cNvSpPr/>
              <p:nvPr/>
            </p:nvSpPr>
            <p:spPr>
              <a:xfrm>
                <a:off x="5328294" y="1896450"/>
                <a:ext cx="1786881" cy="1174113"/>
              </a:xfrm>
              <a:custGeom>
                <a:avLst/>
                <a:gdLst>
                  <a:gd name="connsiteX0" fmla="*/ 997233 w 1231447"/>
                  <a:gd name="connsiteY0" fmla="*/ 0 h 702722"/>
                  <a:gd name="connsiteX1" fmla="*/ 96423 w 1231447"/>
                  <a:gd name="connsiteY1" fmla="*/ 0 h 702722"/>
                  <a:gd name="connsiteX2" fmla="*/ 0 w 1231447"/>
                  <a:gd name="connsiteY2" fmla="*/ 96423 h 702722"/>
                  <a:gd name="connsiteX3" fmla="*/ 0 w 1231447"/>
                  <a:gd name="connsiteY3" fmla="*/ 606299 h 702722"/>
                  <a:gd name="connsiteX4" fmla="*/ 96423 w 1231447"/>
                  <a:gd name="connsiteY4" fmla="*/ 702723 h 702722"/>
                  <a:gd name="connsiteX5" fmla="*/ 997233 w 1231447"/>
                  <a:gd name="connsiteY5" fmla="*/ 702723 h 702722"/>
                  <a:gd name="connsiteX6" fmla="*/ 1082073 w 1231447"/>
                  <a:gd name="connsiteY6" fmla="*/ 652117 h 702722"/>
                  <a:gd name="connsiteX7" fmla="*/ 1219847 w 1231447"/>
                  <a:gd name="connsiteY7" fmla="*/ 397146 h 702722"/>
                  <a:gd name="connsiteX8" fmla="*/ 1219847 w 1231447"/>
                  <a:gd name="connsiteY8" fmla="*/ 305447 h 702722"/>
                  <a:gd name="connsiteX9" fmla="*/ 1082073 w 1231447"/>
                  <a:gd name="connsiteY9" fmla="*/ 50476 h 702722"/>
                  <a:gd name="connsiteX10" fmla="*/ 997233 w 1231447"/>
                  <a:gd name="connsiteY10" fmla="*/ 0 h 70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447" h="702722">
                    <a:moveTo>
                      <a:pt x="997233" y="0"/>
                    </a:moveTo>
                    <a:lnTo>
                      <a:pt x="96423" y="0"/>
                    </a:lnTo>
                    <a:cubicBezTo>
                      <a:pt x="43164" y="0"/>
                      <a:pt x="0" y="43164"/>
                      <a:pt x="0" y="96423"/>
                    </a:cubicBezTo>
                    <a:lnTo>
                      <a:pt x="0" y="606299"/>
                    </a:lnTo>
                    <a:cubicBezTo>
                      <a:pt x="0" y="659559"/>
                      <a:pt x="43164" y="702723"/>
                      <a:pt x="96423" y="702723"/>
                    </a:cubicBezTo>
                    <a:lnTo>
                      <a:pt x="997233" y="702723"/>
                    </a:lnTo>
                    <a:cubicBezTo>
                      <a:pt x="1032631" y="702723"/>
                      <a:pt x="1065247" y="683309"/>
                      <a:pt x="1082073" y="652117"/>
                    </a:cubicBezTo>
                    <a:lnTo>
                      <a:pt x="1219847" y="397146"/>
                    </a:lnTo>
                    <a:cubicBezTo>
                      <a:pt x="1235314" y="368543"/>
                      <a:pt x="1235314" y="334050"/>
                      <a:pt x="1219847" y="305447"/>
                    </a:cubicBezTo>
                    <a:lnTo>
                      <a:pt x="1082073" y="50476"/>
                    </a:lnTo>
                    <a:cubicBezTo>
                      <a:pt x="1065182" y="19414"/>
                      <a:pt x="1032631" y="0"/>
                      <a:pt x="997233" y="0"/>
                    </a:cubicBezTo>
                    <a:close/>
                  </a:path>
                </a:pathLst>
              </a:custGeom>
              <a:solidFill>
                <a:srgbClr val="087789"/>
              </a:solidFill>
              <a:ln w="6471" cap="flat">
                <a:noFill/>
                <a:prstDash val="solid"/>
                <a:miter/>
              </a:ln>
            </p:spPr>
            <p:txBody>
              <a:bodyPr rtlCol="0" anchor="ctr"/>
              <a:lstStyle/>
              <a:p>
                <a:pPr algn="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488" name="TextBox 487">
                <a:extLst>
                  <a:ext uri="{FF2B5EF4-FFF2-40B4-BE49-F238E27FC236}">
                    <a16:creationId xmlns:a16="http://schemas.microsoft.com/office/drawing/2014/main" id="{1E2A2B83-DDDC-6290-0979-E7CC5A2E85B5}"/>
                  </a:ext>
                </a:extLst>
              </p:cNvPr>
              <p:cNvSpPr txBox="1"/>
              <p:nvPr/>
            </p:nvSpPr>
            <p:spPr>
              <a:xfrm>
                <a:off x="5701809" y="1981261"/>
                <a:ext cx="1156426" cy="965028"/>
              </a:xfrm>
              <a:prstGeom prst="rect">
                <a:avLst/>
              </a:prstGeom>
              <a:noFill/>
            </p:spPr>
            <p:txBody>
              <a:bodyPr wrap="square" lIns="0" tIns="0" rIns="0" bIns="0" rtlCol="0" anchor="ctr">
                <a:spAutoFit/>
              </a:bodyPr>
              <a:lstStyle/>
              <a:p>
                <a:pPr algn="ctr" defTabSz="685800" fontAlgn="auto">
                  <a:spcBef>
                    <a:spcPts val="0"/>
                  </a:spcBef>
                  <a:spcAft>
                    <a:spcPts val="0"/>
                  </a:spcAft>
                  <a:buSzPct val="100000"/>
                </a:pPr>
                <a:r>
                  <a:rPr lang="en-US" sz="825" dirty="0">
                    <a:ln/>
                    <a:solidFill>
                      <a:prstClr val="white"/>
                    </a:solidFill>
                    <a:latin typeface="Calibri Light" panose="020F0302020204030204"/>
                    <a:ea typeface="+mn-ea"/>
                    <a:cs typeface="Arial"/>
                    <a:sym typeface="Arial"/>
                    <a:rtl val="0"/>
                  </a:rPr>
                  <a:t>Single ide-</a:t>
                </a:r>
                <a:r>
                  <a:rPr lang="en-US" sz="825" dirty="0" err="1">
                    <a:ln/>
                    <a:solidFill>
                      <a:prstClr val="white"/>
                    </a:solidFill>
                    <a:latin typeface="Calibri Light" panose="020F0302020204030204"/>
                    <a:ea typeface="+mn-ea"/>
                    <a:cs typeface="Arial"/>
                    <a:sym typeface="Arial"/>
                    <a:rtl val="0"/>
                  </a:rPr>
                  <a:t>cel</a:t>
                </a:r>
                <a:r>
                  <a:rPr lang="en-US" sz="825" dirty="0">
                    <a:ln/>
                    <a:solidFill>
                      <a:prstClr val="white"/>
                    </a:solidFill>
                    <a:latin typeface="Calibri Light" panose="020F0302020204030204"/>
                    <a:ea typeface="+mn-ea"/>
                    <a:cs typeface="Arial"/>
                    <a:sym typeface="Arial"/>
                    <a:rtl val="0"/>
                  </a:rPr>
                  <a:t> infusion</a:t>
                </a:r>
              </a:p>
              <a:p>
                <a:pPr algn="ctr" defTabSz="685800" fontAlgn="auto">
                  <a:spcBef>
                    <a:spcPts val="0"/>
                  </a:spcBef>
                  <a:spcAft>
                    <a:spcPts val="0"/>
                  </a:spcAft>
                  <a:buSzPct val="100000"/>
                </a:pPr>
                <a:r>
                  <a:rPr lang="en-US" sz="825" dirty="0">
                    <a:ln/>
                    <a:solidFill>
                      <a:prstClr val="white"/>
                    </a:solidFill>
                    <a:latin typeface="Calibri Light" panose="020F0302020204030204"/>
                    <a:ea typeface="+mn-ea"/>
                    <a:cs typeface="Arial"/>
                    <a:sym typeface="Arial"/>
                    <a:rtl val="0"/>
                  </a:rPr>
                  <a:t>150 to 450 x 10</a:t>
                </a:r>
                <a:r>
                  <a:rPr lang="en-US" sz="825" baseline="30000" dirty="0">
                    <a:ln/>
                    <a:solidFill>
                      <a:prstClr val="white"/>
                    </a:solidFill>
                    <a:latin typeface="Calibri Light" panose="020F0302020204030204"/>
                    <a:ea typeface="+mn-ea"/>
                    <a:cs typeface="Arial"/>
                    <a:sym typeface="Arial"/>
                    <a:rtl val="0"/>
                  </a:rPr>
                  <a:t>6</a:t>
                </a:r>
              </a:p>
              <a:p>
                <a:pPr algn="ctr" defTabSz="685800" fontAlgn="auto">
                  <a:spcBef>
                    <a:spcPts val="0"/>
                  </a:spcBef>
                  <a:spcAft>
                    <a:spcPts val="450"/>
                  </a:spcAft>
                  <a:buSzPct val="100000"/>
                </a:pPr>
                <a:r>
                  <a:rPr lang="en-US" sz="825" dirty="0">
                    <a:ln/>
                    <a:solidFill>
                      <a:prstClr val="white"/>
                    </a:solidFill>
                    <a:latin typeface="Calibri Light" panose="020F0302020204030204"/>
                    <a:ea typeface="+mn-ea"/>
                    <a:cs typeface="Arial"/>
                    <a:sym typeface="Arial"/>
                    <a:rtl val="0"/>
                  </a:rPr>
                  <a:t>CAR+ T </a:t>
                </a:r>
                <a:r>
                  <a:rPr lang="en-US" sz="825" dirty="0" err="1">
                    <a:ln/>
                    <a:solidFill>
                      <a:prstClr val="white"/>
                    </a:solidFill>
                    <a:latin typeface="Calibri Light" panose="020F0302020204030204"/>
                    <a:ea typeface="+mn-ea"/>
                    <a:cs typeface="Arial"/>
                    <a:sym typeface="Arial"/>
                    <a:rtl val="0"/>
                  </a:rPr>
                  <a:t>cells</a:t>
                </a:r>
                <a:r>
                  <a:rPr lang="en-US" sz="825" baseline="30000" dirty="0" err="1">
                    <a:ln/>
                    <a:solidFill>
                      <a:prstClr val="white"/>
                    </a:solidFill>
                    <a:latin typeface="Calibri Light" panose="020F0302020204030204"/>
                    <a:ea typeface="+mn-ea"/>
                    <a:cs typeface="Arial"/>
                    <a:sym typeface="Arial"/>
                    <a:rtl val="0"/>
                  </a:rPr>
                  <a:t>d</a:t>
                </a:r>
                <a:endParaRPr lang="en-US" sz="825" baseline="30000" dirty="0">
                  <a:ln/>
                  <a:solidFill>
                    <a:prstClr val="white"/>
                  </a:solidFill>
                  <a:latin typeface="Calibri Light" panose="020F0302020204030204"/>
                  <a:ea typeface="+mn-ea"/>
                  <a:cs typeface="Arial"/>
                  <a:sym typeface="Arial"/>
                  <a:rtl val="0"/>
                </a:endParaRPr>
              </a:p>
              <a:p>
                <a:pPr algn="ctr" defTabSz="685800" fontAlgn="auto">
                  <a:spcBef>
                    <a:spcPts val="0"/>
                  </a:spcBef>
                  <a:spcAft>
                    <a:spcPts val="0"/>
                  </a:spcAft>
                  <a:buSzPct val="100000"/>
                </a:pPr>
                <a:r>
                  <a:rPr lang="en-US" sz="825" dirty="0">
                    <a:ln/>
                    <a:solidFill>
                      <a:prstClr val="white"/>
                    </a:solidFill>
                    <a:latin typeface="Calibri Light" panose="020F0302020204030204"/>
                    <a:ea typeface="+mn-ea"/>
                    <a:cs typeface="Arial"/>
                    <a:sym typeface="Arial"/>
                    <a:rtl val="0"/>
                  </a:rPr>
                  <a:t>n = 225</a:t>
                </a:r>
              </a:p>
            </p:txBody>
          </p:sp>
        </p:grpSp>
        <p:sp>
          <p:nvSpPr>
            <p:cNvPr id="436" name="Rectangle: Rounded Corners 435">
              <a:extLst>
                <a:ext uri="{FF2B5EF4-FFF2-40B4-BE49-F238E27FC236}">
                  <a16:creationId xmlns:a16="http://schemas.microsoft.com/office/drawing/2014/main" id="{0E2C5F87-676D-81D4-14B0-70012DC57541}"/>
                </a:ext>
              </a:extLst>
            </p:cNvPr>
            <p:cNvSpPr/>
            <p:nvPr/>
          </p:nvSpPr>
          <p:spPr>
            <a:xfrm>
              <a:off x="9834877" y="1086906"/>
              <a:ext cx="1613609" cy="408428"/>
            </a:xfrm>
            <a:prstGeom prst="roundRect">
              <a:avLst/>
            </a:prstGeom>
            <a:solidFill>
              <a:schemeClr val="tx1"/>
            </a:solidFill>
            <a:ln>
              <a:solidFill>
                <a:schemeClr val="bg1"/>
              </a:solidFill>
            </a:ln>
            <a:effectLst>
              <a:outerShdw blurRad="254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200">
                  <a:solidFill>
                    <a:prstClr val="white"/>
                  </a:solidFill>
                  <a:latin typeface="Calibri" panose="020F0502020204030204"/>
                </a:rPr>
                <a:t>Objectives</a:t>
              </a:r>
              <a:endParaRPr lang="en-US" sz="1200" dirty="0">
                <a:solidFill>
                  <a:prstClr val="white"/>
                </a:solidFill>
                <a:latin typeface="Calibri" panose="020F0502020204030204"/>
              </a:endParaRPr>
            </a:p>
          </p:txBody>
        </p:sp>
      </p:grpSp>
      <p:grpSp>
        <p:nvGrpSpPr>
          <p:cNvPr id="24" name="Group 23">
            <a:extLst>
              <a:ext uri="{FF2B5EF4-FFF2-40B4-BE49-F238E27FC236}">
                <a16:creationId xmlns:a16="http://schemas.microsoft.com/office/drawing/2014/main" id="{30ED72CF-7DD6-B44F-9EF1-2E7DB6182908}"/>
              </a:ext>
            </a:extLst>
          </p:cNvPr>
          <p:cNvGrpSpPr/>
          <p:nvPr/>
        </p:nvGrpSpPr>
        <p:grpSpPr>
          <a:xfrm>
            <a:off x="2867428" y="843990"/>
            <a:ext cx="1356730" cy="1329245"/>
            <a:chOff x="3823237" y="1122145"/>
            <a:chExt cx="1808973" cy="1772326"/>
          </a:xfrm>
        </p:grpSpPr>
        <p:sp>
          <p:nvSpPr>
            <p:cNvPr id="371" name="TextBox 370">
              <a:extLst>
                <a:ext uri="{FF2B5EF4-FFF2-40B4-BE49-F238E27FC236}">
                  <a16:creationId xmlns:a16="http://schemas.microsoft.com/office/drawing/2014/main" id="{A6BCE0ED-F03C-569B-8998-1C4B4AAB2BE4}"/>
                </a:ext>
              </a:extLst>
            </p:cNvPr>
            <p:cNvSpPr txBox="1"/>
            <p:nvPr/>
          </p:nvSpPr>
          <p:spPr>
            <a:xfrm>
              <a:off x="3823237" y="1122145"/>
              <a:ext cx="1285364" cy="284780"/>
            </a:xfrm>
            <a:prstGeom prst="rect">
              <a:avLst/>
            </a:prstGeom>
            <a:noFill/>
          </p:spPr>
          <p:txBody>
            <a:bodyPr wrap="square" rtlCol="0">
              <a:spAutoFit/>
            </a:bodyPr>
            <a:lstStyle/>
            <a:p>
              <a:pPr algn="ctr" defTabSz="685800" fontAlgn="auto">
                <a:spcBef>
                  <a:spcPts val="0"/>
                </a:spcBef>
                <a:spcAft>
                  <a:spcPts val="0"/>
                </a:spcAft>
              </a:pPr>
              <a:r>
                <a:rPr lang="en-US" sz="788" dirty="0">
                  <a:solidFill>
                    <a:prstClr val="black"/>
                  </a:solidFill>
                  <a:latin typeface="Calibri" panose="020F0502020204030204"/>
                  <a:ea typeface="+mn-ea"/>
                  <a:cs typeface="+mn-cs"/>
                </a:rPr>
                <a:t>Leukapheresis</a:t>
              </a:r>
              <a:endParaRPr lang="en-US" sz="788" baseline="30000" dirty="0">
                <a:solidFill>
                  <a:prstClr val="black"/>
                </a:solidFill>
                <a:latin typeface="Calibri" panose="020F0502020204030204"/>
                <a:ea typeface="+mn-ea"/>
                <a:cs typeface="+mn-cs"/>
              </a:endParaRPr>
            </a:p>
          </p:txBody>
        </p:sp>
        <p:sp>
          <p:nvSpPr>
            <p:cNvPr id="349" name="Isosceles Triangle 348">
              <a:extLst>
                <a:ext uri="{FF2B5EF4-FFF2-40B4-BE49-F238E27FC236}">
                  <a16:creationId xmlns:a16="http://schemas.microsoft.com/office/drawing/2014/main" id="{7136A94B-E1DE-2A9D-0926-32E203004225}"/>
                </a:ext>
              </a:extLst>
            </p:cNvPr>
            <p:cNvSpPr/>
            <p:nvPr/>
          </p:nvSpPr>
          <p:spPr>
            <a:xfrm rot="10800000">
              <a:off x="4257723" y="1341319"/>
              <a:ext cx="233529" cy="41608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500" dirty="0">
                <a:solidFill>
                  <a:prstClr val="white"/>
                </a:solidFill>
                <a:latin typeface="Calibri" panose="020F0502020204030204"/>
              </a:endParaRPr>
            </a:p>
          </p:txBody>
        </p:sp>
        <p:grpSp>
          <p:nvGrpSpPr>
            <p:cNvPr id="8" name="Group 7">
              <a:extLst>
                <a:ext uri="{FF2B5EF4-FFF2-40B4-BE49-F238E27FC236}">
                  <a16:creationId xmlns:a16="http://schemas.microsoft.com/office/drawing/2014/main" id="{EA4A9A9D-DDC1-2090-E7DE-E2E27D0B437B}"/>
                </a:ext>
              </a:extLst>
            </p:cNvPr>
            <p:cNvGrpSpPr/>
            <p:nvPr/>
          </p:nvGrpSpPr>
          <p:grpSpPr>
            <a:xfrm>
              <a:off x="4289960" y="1761186"/>
              <a:ext cx="1342250" cy="1133285"/>
              <a:chOff x="3801346" y="2106000"/>
              <a:chExt cx="1388870" cy="1173600"/>
            </a:xfrm>
          </p:grpSpPr>
          <p:sp>
            <p:nvSpPr>
              <p:cNvPr id="341" name="Freeform: Shape 340">
                <a:extLst>
                  <a:ext uri="{FF2B5EF4-FFF2-40B4-BE49-F238E27FC236}">
                    <a16:creationId xmlns:a16="http://schemas.microsoft.com/office/drawing/2014/main" id="{BBF7A85A-E502-188A-309F-5F31C85511D6}"/>
                  </a:ext>
                </a:extLst>
              </p:cNvPr>
              <p:cNvSpPr/>
              <p:nvPr/>
            </p:nvSpPr>
            <p:spPr>
              <a:xfrm>
                <a:off x="3801346" y="2106000"/>
                <a:ext cx="1388870" cy="1173600"/>
              </a:xfrm>
              <a:custGeom>
                <a:avLst/>
                <a:gdLst>
                  <a:gd name="connsiteX0" fmla="*/ 997233 w 1231447"/>
                  <a:gd name="connsiteY0" fmla="*/ 0 h 702722"/>
                  <a:gd name="connsiteX1" fmla="*/ 96423 w 1231447"/>
                  <a:gd name="connsiteY1" fmla="*/ 0 h 702722"/>
                  <a:gd name="connsiteX2" fmla="*/ 0 w 1231447"/>
                  <a:gd name="connsiteY2" fmla="*/ 96423 h 702722"/>
                  <a:gd name="connsiteX3" fmla="*/ 0 w 1231447"/>
                  <a:gd name="connsiteY3" fmla="*/ 606299 h 702722"/>
                  <a:gd name="connsiteX4" fmla="*/ 96423 w 1231447"/>
                  <a:gd name="connsiteY4" fmla="*/ 702723 h 702722"/>
                  <a:gd name="connsiteX5" fmla="*/ 997233 w 1231447"/>
                  <a:gd name="connsiteY5" fmla="*/ 702723 h 702722"/>
                  <a:gd name="connsiteX6" fmla="*/ 1082073 w 1231447"/>
                  <a:gd name="connsiteY6" fmla="*/ 652117 h 702722"/>
                  <a:gd name="connsiteX7" fmla="*/ 1219847 w 1231447"/>
                  <a:gd name="connsiteY7" fmla="*/ 397146 h 702722"/>
                  <a:gd name="connsiteX8" fmla="*/ 1219847 w 1231447"/>
                  <a:gd name="connsiteY8" fmla="*/ 305447 h 702722"/>
                  <a:gd name="connsiteX9" fmla="*/ 1082073 w 1231447"/>
                  <a:gd name="connsiteY9" fmla="*/ 50476 h 702722"/>
                  <a:gd name="connsiteX10" fmla="*/ 997233 w 1231447"/>
                  <a:gd name="connsiteY10" fmla="*/ 0 h 70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447" h="702722">
                    <a:moveTo>
                      <a:pt x="997233" y="0"/>
                    </a:moveTo>
                    <a:lnTo>
                      <a:pt x="96423" y="0"/>
                    </a:lnTo>
                    <a:cubicBezTo>
                      <a:pt x="43164" y="0"/>
                      <a:pt x="0" y="43164"/>
                      <a:pt x="0" y="96423"/>
                    </a:cubicBezTo>
                    <a:lnTo>
                      <a:pt x="0" y="606299"/>
                    </a:lnTo>
                    <a:cubicBezTo>
                      <a:pt x="0" y="659559"/>
                      <a:pt x="43164" y="702723"/>
                      <a:pt x="96423" y="702723"/>
                    </a:cubicBezTo>
                    <a:lnTo>
                      <a:pt x="997233" y="702723"/>
                    </a:lnTo>
                    <a:cubicBezTo>
                      <a:pt x="1032631" y="702723"/>
                      <a:pt x="1065247" y="683309"/>
                      <a:pt x="1082073" y="652117"/>
                    </a:cubicBezTo>
                    <a:lnTo>
                      <a:pt x="1219847" y="397146"/>
                    </a:lnTo>
                    <a:cubicBezTo>
                      <a:pt x="1235314" y="368543"/>
                      <a:pt x="1235314" y="334050"/>
                      <a:pt x="1219847" y="305447"/>
                    </a:cubicBezTo>
                    <a:lnTo>
                      <a:pt x="1082073" y="50476"/>
                    </a:lnTo>
                    <a:cubicBezTo>
                      <a:pt x="1065182" y="19414"/>
                      <a:pt x="1032631" y="0"/>
                      <a:pt x="997233" y="0"/>
                    </a:cubicBezTo>
                    <a:close/>
                  </a:path>
                </a:pathLst>
              </a:custGeom>
              <a:solidFill>
                <a:srgbClr val="33D6F1"/>
              </a:solidFill>
              <a:ln w="6471" cap="flat">
                <a:noFill/>
                <a:prstDash val="solid"/>
                <a:miter/>
              </a:ln>
            </p:spPr>
            <p:txBody>
              <a:bodyPr rtlCol="0" anchor="ctr"/>
              <a:lstStyle/>
              <a:p>
                <a:pPr algn="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342" name="TextBox 341">
                <a:extLst>
                  <a:ext uri="{FF2B5EF4-FFF2-40B4-BE49-F238E27FC236}">
                    <a16:creationId xmlns:a16="http://schemas.microsoft.com/office/drawing/2014/main" id="{E8A59057-E607-DB9E-B561-9CD9D7AB15C9}"/>
                  </a:ext>
                </a:extLst>
              </p:cNvPr>
              <p:cNvSpPr txBox="1"/>
              <p:nvPr/>
            </p:nvSpPr>
            <p:spPr>
              <a:xfrm>
                <a:off x="4048513" y="2400419"/>
                <a:ext cx="966387" cy="525896"/>
              </a:xfrm>
              <a:prstGeom prst="rect">
                <a:avLst/>
              </a:prstGeom>
              <a:solidFill>
                <a:srgbClr val="33D6F1"/>
              </a:solidFill>
            </p:spPr>
            <p:txBody>
              <a:bodyPr wrap="square" lIns="0" tIns="0" rIns="0" bIns="0" rtlCol="0" anchor="ctr">
                <a:spAutoFit/>
              </a:bodyPr>
              <a:lstStyle/>
              <a:p>
                <a:pPr algn="ctr" defTabSz="685800" fontAlgn="auto">
                  <a:spcBef>
                    <a:spcPts val="0"/>
                  </a:spcBef>
                  <a:spcAft>
                    <a:spcPts val="0"/>
                  </a:spcAft>
                  <a:buSzPct val="100000"/>
                </a:pPr>
                <a:r>
                  <a:rPr lang="en-US" sz="825" dirty="0">
                    <a:ln/>
                    <a:solidFill>
                      <a:srgbClr val="4472C4"/>
                    </a:solidFill>
                    <a:latin typeface="Calibri Light" panose="020F0302020204030204"/>
                    <a:ea typeface="+mn-ea"/>
                    <a:cs typeface="Arial"/>
                    <a:sym typeface="Arial"/>
                    <a:rtl val="0"/>
                  </a:rPr>
                  <a:t>Optional bridging therapy</a:t>
                </a:r>
                <a:endParaRPr lang="en-US" sz="825" baseline="30000" dirty="0">
                  <a:ln/>
                  <a:solidFill>
                    <a:srgbClr val="4472C4"/>
                  </a:solidFill>
                  <a:latin typeface="Calibri Light" panose="020F0302020204030204"/>
                  <a:ea typeface="+mn-ea"/>
                  <a:cs typeface="Arial"/>
                  <a:sym typeface="Arial"/>
                  <a:rtl val="0"/>
                </a:endParaRPr>
              </a:p>
              <a:p>
                <a:pPr algn="ctr" defTabSz="685800" fontAlgn="auto">
                  <a:spcBef>
                    <a:spcPts val="0"/>
                  </a:spcBef>
                  <a:spcAft>
                    <a:spcPts val="0"/>
                  </a:spcAft>
                  <a:buSzPct val="100000"/>
                </a:pPr>
                <a:r>
                  <a:rPr lang="en-US" sz="825" dirty="0">
                    <a:ln/>
                    <a:solidFill>
                      <a:prstClr val="white"/>
                    </a:solidFill>
                    <a:latin typeface="Calibri Light" panose="020F0302020204030204"/>
                    <a:ea typeface="+mn-ea"/>
                    <a:cs typeface="Arial"/>
                    <a:sym typeface="Arial"/>
                    <a:rtl val="0"/>
                  </a:rPr>
                  <a:t>≤1 </a:t>
                </a:r>
                <a:r>
                  <a:rPr lang="en-US" sz="825" dirty="0" err="1">
                    <a:ln/>
                    <a:solidFill>
                      <a:prstClr val="white"/>
                    </a:solidFill>
                    <a:latin typeface="Calibri Light" panose="020F0302020204030204"/>
                    <a:ea typeface="+mn-ea"/>
                    <a:cs typeface="Arial"/>
                    <a:sym typeface="Arial"/>
                    <a:rtl val="0"/>
                  </a:rPr>
                  <a:t>cycle</a:t>
                </a:r>
                <a:r>
                  <a:rPr lang="en-US" sz="825" baseline="30000" dirty="0" err="1">
                    <a:ln/>
                    <a:solidFill>
                      <a:prstClr val="white"/>
                    </a:solidFill>
                    <a:latin typeface="Calibri Light" panose="020F0302020204030204"/>
                    <a:ea typeface="+mn-ea"/>
                    <a:cs typeface="Arial"/>
                    <a:sym typeface="Arial"/>
                    <a:rtl val="0"/>
                  </a:rPr>
                  <a:t>c</a:t>
                </a:r>
                <a:endParaRPr lang="en-US" sz="825" baseline="30000" dirty="0">
                  <a:ln/>
                  <a:solidFill>
                    <a:prstClr val="white"/>
                  </a:solidFill>
                  <a:latin typeface="Calibri Light" panose="020F0302020204030204"/>
                  <a:ea typeface="+mn-ea"/>
                  <a:cs typeface="Arial"/>
                  <a:sym typeface="Arial"/>
                  <a:rtl val="0"/>
                </a:endParaRPr>
              </a:p>
            </p:txBody>
          </p:sp>
        </p:grpSp>
      </p:grpSp>
      <p:grpSp>
        <p:nvGrpSpPr>
          <p:cNvPr id="31" name="Group 30">
            <a:extLst>
              <a:ext uri="{FF2B5EF4-FFF2-40B4-BE49-F238E27FC236}">
                <a16:creationId xmlns:a16="http://schemas.microsoft.com/office/drawing/2014/main" id="{77AEA296-52A8-BE18-8939-E81E1B22B765}"/>
              </a:ext>
            </a:extLst>
          </p:cNvPr>
          <p:cNvGrpSpPr/>
          <p:nvPr/>
        </p:nvGrpSpPr>
        <p:grpSpPr>
          <a:xfrm>
            <a:off x="2352056" y="2875035"/>
            <a:ext cx="2991317" cy="851175"/>
            <a:chOff x="3136074" y="3830205"/>
            <a:chExt cx="3988423" cy="1134900"/>
          </a:xfrm>
        </p:grpSpPr>
        <p:sp>
          <p:nvSpPr>
            <p:cNvPr id="484" name="Freeform: Shape 483">
              <a:extLst>
                <a:ext uri="{FF2B5EF4-FFF2-40B4-BE49-F238E27FC236}">
                  <a16:creationId xmlns:a16="http://schemas.microsoft.com/office/drawing/2014/main" id="{1F28BE24-858A-26D6-EAD6-DAE6A1C159EC}"/>
                </a:ext>
              </a:extLst>
            </p:cNvPr>
            <p:cNvSpPr/>
            <p:nvPr/>
          </p:nvSpPr>
          <p:spPr>
            <a:xfrm>
              <a:off x="4074268" y="3830205"/>
              <a:ext cx="3050229" cy="1133285"/>
            </a:xfrm>
            <a:custGeom>
              <a:avLst/>
              <a:gdLst>
                <a:gd name="connsiteX0" fmla="*/ 997233 w 1231447"/>
                <a:gd name="connsiteY0" fmla="*/ 0 h 702722"/>
                <a:gd name="connsiteX1" fmla="*/ 96423 w 1231447"/>
                <a:gd name="connsiteY1" fmla="*/ 0 h 702722"/>
                <a:gd name="connsiteX2" fmla="*/ 0 w 1231447"/>
                <a:gd name="connsiteY2" fmla="*/ 96423 h 702722"/>
                <a:gd name="connsiteX3" fmla="*/ 0 w 1231447"/>
                <a:gd name="connsiteY3" fmla="*/ 606300 h 702722"/>
                <a:gd name="connsiteX4" fmla="*/ 96423 w 1231447"/>
                <a:gd name="connsiteY4" fmla="*/ 702723 h 702722"/>
                <a:gd name="connsiteX5" fmla="*/ 997233 w 1231447"/>
                <a:gd name="connsiteY5" fmla="*/ 702723 h 702722"/>
                <a:gd name="connsiteX6" fmla="*/ 1082073 w 1231447"/>
                <a:gd name="connsiteY6" fmla="*/ 652117 h 702722"/>
                <a:gd name="connsiteX7" fmla="*/ 1219847 w 1231447"/>
                <a:gd name="connsiteY7" fmla="*/ 397146 h 702722"/>
                <a:gd name="connsiteX8" fmla="*/ 1219847 w 1231447"/>
                <a:gd name="connsiteY8" fmla="*/ 305447 h 702722"/>
                <a:gd name="connsiteX9" fmla="*/ 1082073 w 1231447"/>
                <a:gd name="connsiteY9" fmla="*/ 50477 h 702722"/>
                <a:gd name="connsiteX10" fmla="*/ 997233 w 1231447"/>
                <a:gd name="connsiteY10" fmla="*/ 0 h 70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447" h="702722">
                  <a:moveTo>
                    <a:pt x="997233" y="0"/>
                  </a:moveTo>
                  <a:lnTo>
                    <a:pt x="96423" y="0"/>
                  </a:lnTo>
                  <a:cubicBezTo>
                    <a:pt x="43164" y="0"/>
                    <a:pt x="0" y="43164"/>
                    <a:pt x="0" y="96423"/>
                  </a:cubicBezTo>
                  <a:lnTo>
                    <a:pt x="0" y="606300"/>
                  </a:lnTo>
                  <a:cubicBezTo>
                    <a:pt x="0" y="659559"/>
                    <a:pt x="43164" y="702723"/>
                    <a:pt x="96423" y="702723"/>
                  </a:cubicBezTo>
                  <a:lnTo>
                    <a:pt x="997233" y="702723"/>
                  </a:lnTo>
                  <a:cubicBezTo>
                    <a:pt x="1032631" y="702723"/>
                    <a:pt x="1065247" y="683309"/>
                    <a:pt x="1082073" y="652117"/>
                  </a:cubicBezTo>
                  <a:lnTo>
                    <a:pt x="1219847" y="397146"/>
                  </a:lnTo>
                  <a:cubicBezTo>
                    <a:pt x="1235314" y="368543"/>
                    <a:pt x="1235314" y="334050"/>
                    <a:pt x="1219847" y="305447"/>
                  </a:cubicBezTo>
                  <a:lnTo>
                    <a:pt x="1082073" y="50477"/>
                  </a:lnTo>
                  <a:cubicBezTo>
                    <a:pt x="1065182" y="19414"/>
                    <a:pt x="1032631" y="0"/>
                    <a:pt x="997233" y="0"/>
                  </a:cubicBezTo>
                  <a:close/>
                </a:path>
              </a:pathLst>
            </a:custGeom>
            <a:solidFill>
              <a:schemeClr val="tx1"/>
            </a:solidFill>
            <a:ln w="6471" cap="flat">
              <a:no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485" name="TextBox 484">
              <a:extLst>
                <a:ext uri="{FF2B5EF4-FFF2-40B4-BE49-F238E27FC236}">
                  <a16:creationId xmlns:a16="http://schemas.microsoft.com/office/drawing/2014/main" id="{2A2801EE-45B8-360F-F923-95D59F3577D3}"/>
                </a:ext>
              </a:extLst>
            </p:cNvPr>
            <p:cNvSpPr txBox="1"/>
            <p:nvPr/>
          </p:nvSpPr>
          <p:spPr>
            <a:xfrm>
              <a:off x="4713139" y="3984626"/>
              <a:ext cx="2108514" cy="846385"/>
            </a:xfrm>
            <a:prstGeom prst="rect">
              <a:avLst/>
            </a:prstGeom>
            <a:noFill/>
          </p:spPr>
          <p:txBody>
            <a:bodyPr wrap="square" lIns="0" tIns="0" rIns="0" bIns="0" rtlCol="0" anchor="ctr">
              <a:spAutoFit/>
            </a:bodyPr>
            <a:lstStyle/>
            <a:p>
              <a:pPr algn="ctr" defTabSz="685800" fontAlgn="auto">
                <a:spcBef>
                  <a:spcPts val="0"/>
                </a:spcBef>
                <a:spcAft>
                  <a:spcPts val="0"/>
                </a:spcAft>
                <a:buSzPct val="100000"/>
              </a:pPr>
              <a:r>
                <a:rPr lang="en-US" sz="825" dirty="0">
                  <a:ln/>
                  <a:solidFill>
                    <a:srgbClr val="FFFFFF"/>
                  </a:solidFill>
                  <a:latin typeface="Calibri Light" panose="020F0302020204030204"/>
                  <a:ea typeface="+mn-ea"/>
                  <a:cs typeface="Arial"/>
                  <a:sym typeface="Arial"/>
                  <a:rtl val="0"/>
                </a:rPr>
                <a:t>Standard </a:t>
              </a:r>
              <a:r>
                <a:rPr lang="en-US" sz="825" dirty="0" err="1">
                  <a:ln/>
                  <a:solidFill>
                    <a:srgbClr val="FFFFFF"/>
                  </a:solidFill>
                  <a:latin typeface="Calibri Light" panose="020F0302020204030204"/>
                  <a:ea typeface="+mn-ea"/>
                  <a:cs typeface="Arial"/>
                  <a:sym typeface="Arial"/>
                  <a:rtl val="0"/>
                </a:rPr>
                <a:t>regimens</a:t>
              </a:r>
              <a:r>
                <a:rPr lang="en-US" sz="825" baseline="30000" dirty="0" err="1">
                  <a:ln/>
                  <a:solidFill>
                    <a:srgbClr val="FFFFFF"/>
                  </a:solidFill>
                  <a:latin typeface="Calibri Light" panose="020F0302020204030204"/>
                  <a:ea typeface="+mn-ea"/>
                  <a:cs typeface="Arial"/>
                  <a:sym typeface="Arial"/>
                  <a:rtl val="0"/>
                </a:rPr>
                <a:t>e</a:t>
              </a:r>
              <a:endParaRPr lang="en-US" sz="825" baseline="30000" dirty="0">
                <a:ln/>
                <a:solidFill>
                  <a:srgbClr val="FFFFFF"/>
                </a:solidFill>
                <a:latin typeface="Calibri Light" panose="020F0302020204030204"/>
                <a:ea typeface="+mn-ea"/>
                <a:cs typeface="Arial"/>
                <a:sym typeface="Arial"/>
                <a:rtl val="0"/>
              </a:endParaRPr>
            </a:p>
            <a:p>
              <a:pPr algn="ctr" defTabSz="685800" fontAlgn="auto">
                <a:spcBef>
                  <a:spcPts val="0"/>
                </a:spcBef>
                <a:spcAft>
                  <a:spcPts val="0"/>
                </a:spcAft>
                <a:buSzPct val="100000"/>
              </a:pPr>
              <a:r>
                <a:rPr lang="en-US" sz="825" dirty="0">
                  <a:ln/>
                  <a:solidFill>
                    <a:srgbClr val="FFFFFF"/>
                  </a:solidFill>
                  <a:latin typeface="Calibri Light" panose="020F0302020204030204"/>
                  <a:ea typeface="+mn-ea"/>
                  <a:cs typeface="Arial"/>
                  <a:sym typeface="Arial"/>
                  <a:rtl val="0"/>
                </a:rPr>
                <a:t>Continuous treatment until PD, unacceptable toxicity or consent withdrawal </a:t>
              </a:r>
            </a:p>
            <a:p>
              <a:pPr algn="ctr" defTabSz="685800" fontAlgn="auto">
                <a:spcBef>
                  <a:spcPts val="0"/>
                </a:spcBef>
                <a:spcAft>
                  <a:spcPts val="0"/>
                </a:spcAft>
                <a:buSzPct val="100000"/>
              </a:pPr>
              <a:r>
                <a:rPr lang="en-US" sz="825" dirty="0">
                  <a:ln/>
                  <a:solidFill>
                    <a:srgbClr val="FFFFFF"/>
                  </a:solidFill>
                  <a:latin typeface="Calibri Light" panose="020F0302020204030204"/>
                  <a:ea typeface="+mn-ea"/>
                  <a:cs typeface="Arial"/>
                  <a:sym typeface="Arial"/>
                  <a:rtl val="0"/>
                </a:rPr>
                <a:t>n = 126</a:t>
              </a:r>
            </a:p>
          </p:txBody>
        </p:sp>
        <p:sp>
          <p:nvSpPr>
            <p:cNvPr id="27" name="Freeform: Shape 26">
              <a:extLst>
                <a:ext uri="{FF2B5EF4-FFF2-40B4-BE49-F238E27FC236}">
                  <a16:creationId xmlns:a16="http://schemas.microsoft.com/office/drawing/2014/main" id="{1C0A20CA-2B84-3E78-D7F5-DA2C9035C6A9}"/>
                </a:ext>
              </a:extLst>
            </p:cNvPr>
            <p:cNvSpPr/>
            <p:nvPr/>
          </p:nvSpPr>
          <p:spPr>
            <a:xfrm>
              <a:off x="3136074" y="3831820"/>
              <a:ext cx="1560704" cy="1133285"/>
            </a:xfrm>
            <a:custGeom>
              <a:avLst/>
              <a:gdLst>
                <a:gd name="connsiteX0" fmla="*/ 997233 w 1231447"/>
                <a:gd name="connsiteY0" fmla="*/ 0 h 702722"/>
                <a:gd name="connsiteX1" fmla="*/ 96423 w 1231447"/>
                <a:gd name="connsiteY1" fmla="*/ 0 h 702722"/>
                <a:gd name="connsiteX2" fmla="*/ 0 w 1231447"/>
                <a:gd name="connsiteY2" fmla="*/ 96423 h 702722"/>
                <a:gd name="connsiteX3" fmla="*/ 0 w 1231447"/>
                <a:gd name="connsiteY3" fmla="*/ 606300 h 702722"/>
                <a:gd name="connsiteX4" fmla="*/ 96423 w 1231447"/>
                <a:gd name="connsiteY4" fmla="*/ 702723 h 702722"/>
                <a:gd name="connsiteX5" fmla="*/ 997233 w 1231447"/>
                <a:gd name="connsiteY5" fmla="*/ 702723 h 702722"/>
                <a:gd name="connsiteX6" fmla="*/ 1082073 w 1231447"/>
                <a:gd name="connsiteY6" fmla="*/ 652117 h 702722"/>
                <a:gd name="connsiteX7" fmla="*/ 1219847 w 1231447"/>
                <a:gd name="connsiteY7" fmla="*/ 397146 h 702722"/>
                <a:gd name="connsiteX8" fmla="*/ 1219847 w 1231447"/>
                <a:gd name="connsiteY8" fmla="*/ 305447 h 702722"/>
                <a:gd name="connsiteX9" fmla="*/ 1082073 w 1231447"/>
                <a:gd name="connsiteY9" fmla="*/ 50477 h 702722"/>
                <a:gd name="connsiteX10" fmla="*/ 997233 w 1231447"/>
                <a:gd name="connsiteY10" fmla="*/ 0 h 70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447" h="702722">
                  <a:moveTo>
                    <a:pt x="997233" y="0"/>
                  </a:moveTo>
                  <a:lnTo>
                    <a:pt x="96423" y="0"/>
                  </a:lnTo>
                  <a:cubicBezTo>
                    <a:pt x="43164" y="0"/>
                    <a:pt x="0" y="43164"/>
                    <a:pt x="0" y="96423"/>
                  </a:cubicBezTo>
                  <a:lnTo>
                    <a:pt x="0" y="606300"/>
                  </a:lnTo>
                  <a:cubicBezTo>
                    <a:pt x="0" y="659559"/>
                    <a:pt x="43164" y="702723"/>
                    <a:pt x="96423" y="702723"/>
                  </a:cubicBezTo>
                  <a:lnTo>
                    <a:pt x="997233" y="702723"/>
                  </a:lnTo>
                  <a:cubicBezTo>
                    <a:pt x="1032631" y="702723"/>
                    <a:pt x="1065247" y="683309"/>
                    <a:pt x="1082073" y="652117"/>
                  </a:cubicBezTo>
                  <a:lnTo>
                    <a:pt x="1219847" y="397146"/>
                  </a:lnTo>
                  <a:cubicBezTo>
                    <a:pt x="1235314" y="368543"/>
                    <a:pt x="1235314" y="334050"/>
                    <a:pt x="1219847" y="305447"/>
                  </a:cubicBezTo>
                  <a:lnTo>
                    <a:pt x="1082073" y="50477"/>
                  </a:lnTo>
                  <a:cubicBezTo>
                    <a:pt x="1065182" y="19414"/>
                    <a:pt x="1032631" y="0"/>
                    <a:pt x="997233" y="0"/>
                  </a:cubicBezTo>
                  <a:close/>
                </a:path>
              </a:pathLst>
            </a:custGeom>
            <a:solidFill>
              <a:schemeClr val="bg2"/>
            </a:solidFill>
            <a:ln w="6471" cap="flat">
              <a:no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28" name="TextBox 27">
              <a:extLst>
                <a:ext uri="{FF2B5EF4-FFF2-40B4-BE49-F238E27FC236}">
                  <a16:creationId xmlns:a16="http://schemas.microsoft.com/office/drawing/2014/main" id="{B35D058D-79E6-AE91-DDF3-CC521FFA4495}"/>
                </a:ext>
              </a:extLst>
            </p:cNvPr>
            <p:cNvSpPr txBox="1"/>
            <p:nvPr/>
          </p:nvSpPr>
          <p:spPr>
            <a:xfrm>
              <a:off x="3137378" y="4027757"/>
              <a:ext cx="1494765" cy="846385"/>
            </a:xfrm>
            <a:prstGeom prst="rect">
              <a:avLst/>
            </a:prstGeom>
            <a:noFill/>
          </p:spPr>
          <p:txBody>
            <a:bodyPr wrap="square" lIns="0" tIns="0" rIns="0" bIns="0" rtlCol="0" anchor="ctr">
              <a:spAutoFit/>
            </a:bodyPr>
            <a:lstStyle/>
            <a:p>
              <a:pPr algn="ctr" defTabSz="685800" fontAlgn="auto">
                <a:spcBef>
                  <a:spcPts val="0"/>
                </a:spcBef>
                <a:spcAft>
                  <a:spcPts val="0"/>
                </a:spcAft>
                <a:buSzPct val="100000"/>
              </a:pPr>
              <a:r>
                <a:rPr lang="en-US" sz="825" dirty="0">
                  <a:ln/>
                  <a:solidFill>
                    <a:srgbClr val="FFFFFF"/>
                  </a:solidFill>
                  <a:latin typeface="Calibri Light" panose="020F0302020204030204"/>
                  <a:ea typeface="+mn-ea"/>
                  <a:cs typeface="Arial"/>
                  <a:sym typeface="Arial"/>
                  <a:rtl val="0"/>
                </a:rPr>
                <a:t>Standard </a:t>
              </a:r>
              <a:r>
                <a:rPr lang="en-US" sz="825" dirty="0" err="1">
                  <a:ln/>
                  <a:solidFill>
                    <a:srgbClr val="FFFFFF"/>
                  </a:solidFill>
                  <a:latin typeface="Calibri Light" panose="020F0302020204030204"/>
                  <a:ea typeface="+mn-ea"/>
                  <a:cs typeface="Arial"/>
                  <a:sym typeface="Arial"/>
                  <a:rtl val="0"/>
                </a:rPr>
                <a:t>regimens</a:t>
              </a:r>
              <a:r>
                <a:rPr lang="en-US" sz="825" baseline="30000" dirty="0" err="1">
                  <a:ln/>
                  <a:solidFill>
                    <a:srgbClr val="FFFFFF"/>
                  </a:solidFill>
                  <a:latin typeface="Calibri Light" panose="020F0302020204030204"/>
                  <a:ea typeface="+mn-ea"/>
                  <a:cs typeface="Arial"/>
                  <a:sym typeface="Arial"/>
                  <a:rtl val="0"/>
                </a:rPr>
                <a:t>e</a:t>
              </a:r>
              <a:endParaRPr lang="en-US" sz="825" baseline="30000" dirty="0">
                <a:ln/>
                <a:solidFill>
                  <a:srgbClr val="FFFFFF"/>
                </a:solidFill>
                <a:latin typeface="Calibri Light" panose="020F0302020204030204"/>
                <a:ea typeface="+mn-ea"/>
                <a:cs typeface="Arial"/>
                <a:sym typeface="Arial"/>
                <a:rtl val="0"/>
              </a:endParaRPr>
            </a:p>
            <a:p>
              <a:pPr algn="ctr" defTabSz="685800" fontAlgn="auto">
                <a:spcBef>
                  <a:spcPts val="0"/>
                </a:spcBef>
                <a:spcAft>
                  <a:spcPts val="0"/>
                </a:spcAft>
                <a:buSzPct val="100000"/>
              </a:pPr>
              <a:r>
                <a:rPr lang="en-US" sz="825" dirty="0">
                  <a:ln/>
                  <a:solidFill>
                    <a:srgbClr val="FFFFFF"/>
                  </a:solidFill>
                  <a:latin typeface="Calibri Light" panose="020F0302020204030204"/>
                  <a:ea typeface="+mn-ea"/>
                  <a:cs typeface="Arial"/>
                  <a:sym typeface="Arial"/>
                  <a:rtl val="0"/>
                </a:rPr>
                <a:t>(</a:t>
              </a:r>
              <a:r>
                <a:rPr lang="en-US" sz="825" dirty="0" err="1">
                  <a:ln/>
                  <a:solidFill>
                    <a:srgbClr val="FFFFFF"/>
                  </a:solidFill>
                  <a:latin typeface="Calibri Light" panose="020F0302020204030204"/>
                  <a:ea typeface="+mn-ea"/>
                  <a:cs typeface="Arial"/>
                  <a:sym typeface="Arial"/>
                  <a:rtl val="0"/>
                </a:rPr>
                <a:t>DPd</a:t>
              </a:r>
              <a:r>
                <a:rPr lang="en-US" sz="825" dirty="0">
                  <a:ln/>
                  <a:solidFill>
                    <a:srgbClr val="FFFFFF"/>
                  </a:solidFill>
                  <a:latin typeface="Calibri Light" panose="020F0302020204030204"/>
                  <a:ea typeface="+mn-ea"/>
                  <a:cs typeface="Arial"/>
                  <a:sym typeface="Arial"/>
                  <a:rtl val="0"/>
                </a:rPr>
                <a:t>, </a:t>
              </a:r>
              <a:r>
                <a:rPr lang="en-US" sz="825" dirty="0" err="1">
                  <a:ln/>
                  <a:solidFill>
                    <a:srgbClr val="FFFFFF"/>
                  </a:solidFill>
                  <a:latin typeface="Calibri Light" panose="020F0302020204030204"/>
                  <a:ea typeface="+mn-ea"/>
                  <a:cs typeface="Arial"/>
                  <a:sym typeface="Arial"/>
                  <a:rtl val="0"/>
                </a:rPr>
                <a:t>DVd</a:t>
              </a:r>
              <a:r>
                <a:rPr lang="en-US" sz="825" dirty="0">
                  <a:ln/>
                  <a:solidFill>
                    <a:srgbClr val="FFFFFF"/>
                  </a:solidFill>
                  <a:latin typeface="Calibri Light" panose="020F0302020204030204"/>
                  <a:ea typeface="+mn-ea"/>
                  <a:cs typeface="Arial"/>
                  <a:sym typeface="Arial"/>
                  <a:rtl val="0"/>
                </a:rPr>
                <a:t>, </a:t>
              </a:r>
              <a:r>
                <a:rPr lang="en-US" sz="825" dirty="0" err="1">
                  <a:ln/>
                  <a:solidFill>
                    <a:srgbClr val="FFFFFF"/>
                  </a:solidFill>
                  <a:latin typeface="Calibri Light" panose="020F0302020204030204"/>
                  <a:ea typeface="+mn-ea"/>
                  <a:cs typeface="Arial"/>
                  <a:sym typeface="Arial"/>
                  <a:rtl val="0"/>
                </a:rPr>
                <a:t>IRd</a:t>
              </a:r>
              <a:r>
                <a:rPr lang="en-US" sz="825" dirty="0">
                  <a:ln/>
                  <a:solidFill>
                    <a:srgbClr val="FFFFFF"/>
                  </a:solidFill>
                  <a:latin typeface="Calibri Light" panose="020F0302020204030204"/>
                  <a:ea typeface="+mn-ea"/>
                  <a:cs typeface="Arial"/>
                  <a:sym typeface="Arial"/>
                  <a:rtl val="0"/>
                </a:rPr>
                <a:t>,</a:t>
              </a:r>
              <a:br>
                <a:rPr lang="en-US" sz="825" dirty="0">
                  <a:ln/>
                  <a:solidFill>
                    <a:srgbClr val="FFFFFF"/>
                  </a:solidFill>
                  <a:latin typeface="Calibri Light" panose="020F0302020204030204"/>
                  <a:ea typeface="+mn-ea"/>
                  <a:cs typeface="Arial"/>
                  <a:sym typeface="Arial"/>
                  <a:rtl val="0"/>
                </a:rPr>
              </a:br>
              <a:r>
                <a:rPr lang="en-US" sz="825" dirty="0">
                  <a:ln/>
                  <a:solidFill>
                    <a:srgbClr val="FFFFFF"/>
                  </a:solidFill>
                  <a:latin typeface="Calibri Light" panose="020F0302020204030204"/>
                  <a:ea typeface="+mn-ea"/>
                  <a:cs typeface="Arial"/>
                  <a:sym typeface="Arial"/>
                  <a:rtl val="0"/>
                </a:rPr>
                <a:t> </a:t>
              </a:r>
              <a:r>
                <a:rPr lang="en-US" sz="825" dirty="0" err="1">
                  <a:ln/>
                  <a:solidFill>
                    <a:srgbClr val="FFFFFF"/>
                  </a:solidFill>
                  <a:latin typeface="Calibri Light" panose="020F0302020204030204"/>
                  <a:ea typeface="+mn-ea"/>
                  <a:cs typeface="Arial"/>
                  <a:sym typeface="Arial"/>
                  <a:rtl val="0"/>
                </a:rPr>
                <a:t>Kd</a:t>
              </a:r>
              <a:r>
                <a:rPr lang="en-US" sz="825" dirty="0">
                  <a:ln/>
                  <a:solidFill>
                    <a:srgbClr val="FFFFFF"/>
                  </a:solidFill>
                  <a:latin typeface="Calibri Light" panose="020F0302020204030204"/>
                  <a:ea typeface="+mn-ea"/>
                  <a:cs typeface="Arial"/>
                  <a:sym typeface="Arial"/>
                  <a:rtl val="0"/>
                </a:rPr>
                <a:t>, or </a:t>
              </a:r>
              <a:r>
                <a:rPr lang="en-US" sz="825" dirty="0" err="1">
                  <a:ln/>
                  <a:solidFill>
                    <a:srgbClr val="FFFFFF"/>
                  </a:solidFill>
                  <a:latin typeface="Calibri Light" panose="020F0302020204030204"/>
                  <a:ea typeface="+mn-ea"/>
                  <a:cs typeface="Arial"/>
                  <a:sym typeface="Arial"/>
                  <a:rtl val="0"/>
                </a:rPr>
                <a:t>EPd</a:t>
              </a:r>
              <a:r>
                <a:rPr lang="en-US" sz="825" dirty="0">
                  <a:ln/>
                  <a:solidFill>
                    <a:srgbClr val="FFFFFF"/>
                  </a:solidFill>
                  <a:latin typeface="Calibri Light" panose="020F0302020204030204"/>
                  <a:ea typeface="+mn-ea"/>
                  <a:cs typeface="Arial"/>
                  <a:sym typeface="Arial"/>
                  <a:rtl val="0"/>
                </a:rPr>
                <a:t>)</a:t>
              </a:r>
              <a:endParaRPr lang="en-US" sz="825" baseline="30000" dirty="0">
                <a:ln/>
                <a:solidFill>
                  <a:srgbClr val="FFFFFF"/>
                </a:solidFill>
                <a:latin typeface="Calibri Light" panose="020F0302020204030204"/>
                <a:ea typeface="+mn-ea"/>
                <a:cs typeface="Arial"/>
                <a:sym typeface="Arial"/>
                <a:rtl val="0"/>
              </a:endParaRPr>
            </a:p>
            <a:p>
              <a:pPr algn="ctr" defTabSz="685800" fontAlgn="auto">
                <a:spcBef>
                  <a:spcPts val="0"/>
                </a:spcBef>
                <a:spcAft>
                  <a:spcPts val="0"/>
                </a:spcAft>
                <a:buSzPct val="100000"/>
              </a:pPr>
              <a:endParaRPr lang="en-US" sz="825" dirty="0">
                <a:ln/>
                <a:solidFill>
                  <a:srgbClr val="FFFFFF"/>
                </a:solidFill>
                <a:latin typeface="Calibri Light" panose="020F0302020204030204"/>
                <a:ea typeface="+mn-ea"/>
                <a:cs typeface="Arial"/>
                <a:sym typeface="Arial"/>
                <a:rtl val="0"/>
              </a:endParaRPr>
            </a:p>
            <a:p>
              <a:pPr algn="ctr" defTabSz="685800" fontAlgn="auto">
                <a:spcBef>
                  <a:spcPts val="0"/>
                </a:spcBef>
                <a:spcAft>
                  <a:spcPts val="0"/>
                </a:spcAft>
                <a:buSzPct val="100000"/>
              </a:pPr>
              <a:r>
                <a:rPr lang="en-US" sz="825" dirty="0">
                  <a:ln/>
                  <a:solidFill>
                    <a:srgbClr val="FFFFFF"/>
                  </a:solidFill>
                  <a:latin typeface="Calibri Light" panose="020F0302020204030204"/>
                  <a:ea typeface="+mn-ea"/>
                  <a:cs typeface="Arial"/>
                  <a:sym typeface="Arial"/>
                  <a:rtl val="0"/>
                </a:rPr>
                <a:t>n = 132</a:t>
              </a:r>
            </a:p>
          </p:txBody>
        </p:sp>
      </p:grpSp>
      <p:sp>
        <p:nvSpPr>
          <p:cNvPr id="20" name="Freeform: Shape 19">
            <a:extLst>
              <a:ext uri="{FF2B5EF4-FFF2-40B4-BE49-F238E27FC236}">
                <a16:creationId xmlns:a16="http://schemas.microsoft.com/office/drawing/2014/main" id="{4858F5DA-E219-8123-9D74-F88CE4160601}"/>
              </a:ext>
            </a:extLst>
          </p:cNvPr>
          <p:cNvSpPr/>
          <p:nvPr/>
        </p:nvSpPr>
        <p:spPr>
          <a:xfrm>
            <a:off x="2264124" y="1326372"/>
            <a:ext cx="1209985" cy="849964"/>
          </a:xfrm>
          <a:custGeom>
            <a:avLst/>
            <a:gdLst>
              <a:gd name="connsiteX0" fmla="*/ 997233 w 1231447"/>
              <a:gd name="connsiteY0" fmla="*/ 0 h 702722"/>
              <a:gd name="connsiteX1" fmla="*/ 96423 w 1231447"/>
              <a:gd name="connsiteY1" fmla="*/ 0 h 702722"/>
              <a:gd name="connsiteX2" fmla="*/ 0 w 1231447"/>
              <a:gd name="connsiteY2" fmla="*/ 96423 h 702722"/>
              <a:gd name="connsiteX3" fmla="*/ 0 w 1231447"/>
              <a:gd name="connsiteY3" fmla="*/ 606299 h 702722"/>
              <a:gd name="connsiteX4" fmla="*/ 96423 w 1231447"/>
              <a:gd name="connsiteY4" fmla="*/ 702723 h 702722"/>
              <a:gd name="connsiteX5" fmla="*/ 997233 w 1231447"/>
              <a:gd name="connsiteY5" fmla="*/ 702723 h 702722"/>
              <a:gd name="connsiteX6" fmla="*/ 1082073 w 1231447"/>
              <a:gd name="connsiteY6" fmla="*/ 652117 h 702722"/>
              <a:gd name="connsiteX7" fmla="*/ 1219847 w 1231447"/>
              <a:gd name="connsiteY7" fmla="*/ 397146 h 702722"/>
              <a:gd name="connsiteX8" fmla="*/ 1219847 w 1231447"/>
              <a:gd name="connsiteY8" fmla="*/ 305447 h 702722"/>
              <a:gd name="connsiteX9" fmla="*/ 1082073 w 1231447"/>
              <a:gd name="connsiteY9" fmla="*/ 50476 h 702722"/>
              <a:gd name="connsiteX10" fmla="*/ 997233 w 1231447"/>
              <a:gd name="connsiteY10" fmla="*/ 0 h 70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1447" h="702722">
                <a:moveTo>
                  <a:pt x="997233" y="0"/>
                </a:moveTo>
                <a:lnTo>
                  <a:pt x="96423" y="0"/>
                </a:lnTo>
                <a:cubicBezTo>
                  <a:pt x="43164" y="0"/>
                  <a:pt x="0" y="43164"/>
                  <a:pt x="0" y="96423"/>
                </a:cubicBezTo>
                <a:lnTo>
                  <a:pt x="0" y="606299"/>
                </a:lnTo>
                <a:cubicBezTo>
                  <a:pt x="0" y="659559"/>
                  <a:pt x="43164" y="702723"/>
                  <a:pt x="96423" y="702723"/>
                </a:cubicBezTo>
                <a:lnTo>
                  <a:pt x="997233" y="702723"/>
                </a:lnTo>
                <a:cubicBezTo>
                  <a:pt x="1032631" y="702723"/>
                  <a:pt x="1065247" y="683309"/>
                  <a:pt x="1082073" y="652117"/>
                </a:cubicBezTo>
                <a:lnTo>
                  <a:pt x="1219847" y="397146"/>
                </a:lnTo>
                <a:cubicBezTo>
                  <a:pt x="1235314" y="368543"/>
                  <a:pt x="1235314" y="334050"/>
                  <a:pt x="1219847" y="305447"/>
                </a:cubicBezTo>
                <a:lnTo>
                  <a:pt x="1082073" y="50476"/>
                </a:lnTo>
                <a:cubicBezTo>
                  <a:pt x="1065182" y="19414"/>
                  <a:pt x="1032631" y="0"/>
                  <a:pt x="997233" y="0"/>
                </a:cubicBezTo>
                <a:close/>
              </a:path>
            </a:pathLst>
          </a:custGeom>
          <a:solidFill>
            <a:srgbClr val="009FB9"/>
          </a:solidFill>
          <a:ln w="6471" cap="flat">
            <a:noFill/>
            <a:prstDash val="solid"/>
            <a:miter/>
          </a:ln>
        </p:spPr>
        <p:txBody>
          <a:bodyPr rtlCol="0" anchor="ctr"/>
          <a:lstStyle/>
          <a:p>
            <a:pPr defTabSz="685800" fontAlgn="auto">
              <a:spcBef>
                <a:spcPts val="0"/>
              </a:spcBef>
              <a:spcAft>
                <a:spcPts val="0"/>
              </a:spcAft>
            </a:pPr>
            <a:endParaRPr lang="en-US" sz="675" dirty="0">
              <a:solidFill>
                <a:prstClr val="black"/>
              </a:solidFill>
              <a:latin typeface="Calibri Light" panose="020F0302020204030204"/>
              <a:ea typeface="+mn-ea"/>
              <a:cs typeface="+mn-cs"/>
            </a:endParaRPr>
          </a:p>
        </p:txBody>
      </p:sp>
      <p:sp>
        <p:nvSpPr>
          <p:cNvPr id="21" name="TextBox 20">
            <a:extLst>
              <a:ext uri="{FF2B5EF4-FFF2-40B4-BE49-F238E27FC236}">
                <a16:creationId xmlns:a16="http://schemas.microsoft.com/office/drawing/2014/main" id="{00DE0433-BD78-3E45-471A-6A17EAB4F060}"/>
              </a:ext>
            </a:extLst>
          </p:cNvPr>
          <p:cNvSpPr txBox="1"/>
          <p:nvPr/>
        </p:nvSpPr>
        <p:spPr>
          <a:xfrm>
            <a:off x="2557643" y="1320577"/>
            <a:ext cx="534016" cy="761747"/>
          </a:xfrm>
          <a:prstGeom prst="rect">
            <a:avLst/>
          </a:prstGeom>
          <a:noFill/>
        </p:spPr>
        <p:txBody>
          <a:bodyPr wrap="square" lIns="0" tIns="0" rIns="0" bIns="0" rtlCol="0" anchor="ctr">
            <a:spAutoFit/>
          </a:bodyPr>
          <a:lstStyle/>
          <a:p>
            <a:pPr algn="ctr" defTabSz="685800" fontAlgn="auto">
              <a:spcBef>
                <a:spcPts val="0"/>
              </a:spcBef>
              <a:spcAft>
                <a:spcPts val="0"/>
              </a:spcAft>
              <a:buSzPct val="100000"/>
            </a:pPr>
            <a:endParaRPr lang="en-US" sz="825" i="1" dirty="0">
              <a:ln/>
              <a:solidFill>
                <a:prstClr val="white"/>
              </a:solidFill>
              <a:latin typeface="Calibri Light" panose="020F0302020204030204"/>
              <a:ea typeface="+mn-ea"/>
              <a:cs typeface="Arial"/>
              <a:sym typeface="Arial"/>
              <a:rtl val="0"/>
            </a:endParaRPr>
          </a:p>
          <a:p>
            <a:pPr algn="ctr" defTabSz="685800" fontAlgn="auto">
              <a:spcBef>
                <a:spcPts val="0"/>
              </a:spcBef>
              <a:spcAft>
                <a:spcPts val="0"/>
              </a:spcAft>
              <a:buSzPct val="100000"/>
            </a:pPr>
            <a:r>
              <a:rPr lang="en-US" sz="825" dirty="0">
                <a:ln/>
                <a:solidFill>
                  <a:prstClr val="white"/>
                </a:solidFill>
                <a:latin typeface="Calibri Light" panose="020F0302020204030204"/>
                <a:ea typeface="+mn-ea"/>
                <a:cs typeface="Arial"/>
                <a:sym typeface="Arial"/>
                <a:rtl val="0"/>
              </a:rPr>
              <a:t>Ide-</a:t>
            </a:r>
            <a:r>
              <a:rPr lang="en-US" sz="825" dirty="0" err="1">
                <a:ln/>
                <a:solidFill>
                  <a:prstClr val="white"/>
                </a:solidFill>
                <a:latin typeface="Calibri Light" panose="020F0302020204030204"/>
                <a:ea typeface="+mn-ea"/>
                <a:cs typeface="Arial"/>
                <a:sym typeface="Arial"/>
                <a:rtl val="0"/>
              </a:rPr>
              <a:t>cel</a:t>
            </a:r>
            <a:endParaRPr lang="en-US" sz="825" dirty="0">
              <a:ln/>
              <a:solidFill>
                <a:prstClr val="white"/>
              </a:solidFill>
              <a:latin typeface="Calibri Light" panose="020F0302020204030204"/>
              <a:ea typeface="+mn-ea"/>
              <a:cs typeface="Arial"/>
              <a:sym typeface="Arial"/>
              <a:rtl val="0"/>
            </a:endParaRPr>
          </a:p>
          <a:p>
            <a:pPr algn="ctr" defTabSz="685800" fontAlgn="auto">
              <a:spcBef>
                <a:spcPts val="0"/>
              </a:spcBef>
              <a:spcAft>
                <a:spcPts val="0"/>
              </a:spcAft>
              <a:buSzPct val="100000"/>
            </a:pPr>
            <a:endParaRPr lang="en-US" sz="825" dirty="0">
              <a:ln/>
              <a:solidFill>
                <a:prstClr val="white"/>
              </a:solidFill>
              <a:latin typeface="Calibri Light" panose="020F0302020204030204"/>
              <a:ea typeface="+mn-ea"/>
              <a:cs typeface="Arial"/>
              <a:sym typeface="Arial"/>
              <a:rtl val="0"/>
            </a:endParaRPr>
          </a:p>
          <a:p>
            <a:pPr algn="ctr" defTabSz="685800" fontAlgn="auto">
              <a:spcBef>
                <a:spcPts val="0"/>
              </a:spcBef>
              <a:spcAft>
                <a:spcPts val="0"/>
              </a:spcAft>
              <a:buSzPct val="100000"/>
            </a:pPr>
            <a:endParaRPr lang="en-US" sz="825" dirty="0">
              <a:ln/>
              <a:solidFill>
                <a:prstClr val="white"/>
              </a:solidFill>
              <a:latin typeface="Calibri Light" panose="020F0302020204030204"/>
              <a:ea typeface="+mn-ea"/>
              <a:cs typeface="Arial"/>
              <a:sym typeface="Arial"/>
              <a:rtl val="0"/>
            </a:endParaRPr>
          </a:p>
          <a:p>
            <a:pPr algn="ctr" defTabSz="685800" fontAlgn="auto">
              <a:spcBef>
                <a:spcPts val="0"/>
              </a:spcBef>
              <a:spcAft>
                <a:spcPts val="0"/>
              </a:spcAft>
              <a:buSzPct val="100000"/>
            </a:pPr>
            <a:endParaRPr lang="en-US" sz="825" dirty="0">
              <a:ln/>
              <a:solidFill>
                <a:prstClr val="white"/>
              </a:solidFill>
              <a:latin typeface="Calibri Light" panose="020F0302020204030204"/>
              <a:ea typeface="+mn-ea"/>
              <a:cs typeface="Arial"/>
              <a:sym typeface="Arial"/>
              <a:rtl val="0"/>
            </a:endParaRPr>
          </a:p>
          <a:p>
            <a:pPr algn="ctr" defTabSz="685800" fontAlgn="auto">
              <a:spcBef>
                <a:spcPts val="0"/>
              </a:spcBef>
              <a:spcAft>
                <a:spcPts val="0"/>
              </a:spcAft>
              <a:buSzPct val="100000"/>
            </a:pPr>
            <a:r>
              <a:rPr lang="en-US" sz="825" dirty="0">
                <a:ln/>
                <a:solidFill>
                  <a:prstClr val="white"/>
                </a:solidFill>
                <a:latin typeface="Calibri Light" panose="020F0302020204030204"/>
                <a:ea typeface="+mn-ea"/>
                <a:cs typeface="Arial"/>
                <a:sym typeface="Arial"/>
                <a:rtl val="0"/>
              </a:rPr>
              <a:t>n = 254</a:t>
            </a:r>
          </a:p>
        </p:txBody>
      </p:sp>
      <p:sp>
        <p:nvSpPr>
          <p:cNvPr id="29" name="Slide Number Placeholder 28">
            <a:extLst>
              <a:ext uri="{FF2B5EF4-FFF2-40B4-BE49-F238E27FC236}">
                <a16:creationId xmlns:a16="http://schemas.microsoft.com/office/drawing/2014/main" id="{367DAD90-142A-457F-15AA-D32615556D2F}"/>
              </a:ext>
            </a:extLst>
          </p:cNvPr>
          <p:cNvSpPr>
            <a:spLocks noGrp="1"/>
          </p:cNvSpPr>
          <p:nvPr>
            <p:ph type="sldNum" sz="quarter" idx="4"/>
          </p:nvPr>
        </p:nvSpPr>
        <p:spPr/>
        <p:txBody>
          <a:bodyPr/>
          <a:lstStyle/>
          <a:p>
            <a:pPr defTabSz="685800" fontAlgn="auto">
              <a:spcBef>
                <a:spcPts val="0"/>
              </a:spcBef>
              <a:spcAft>
                <a:spcPts val="0"/>
              </a:spcAft>
            </a:pPr>
            <a:fld id="{AF1AFCDA-ABCC-4704-AB71-48FDE4F2FA4C}" type="slidenum">
              <a:rPr lang="en-US">
                <a:solidFill>
                  <a:prstClr val="black">
                    <a:tint val="75000"/>
                  </a:prstClr>
                </a:solidFill>
                <a:latin typeface="Calibri" panose="020F0502020204030204"/>
                <a:ea typeface="+mn-ea"/>
                <a:cs typeface="+mn-cs"/>
              </a:rPr>
              <a:pPr defTabSz="685800" fontAlgn="auto">
                <a:spcBef>
                  <a:spcPts val="0"/>
                </a:spcBef>
                <a:spcAft>
                  <a:spcPts val="0"/>
                </a:spcAft>
              </a:pPr>
              <a:t>101</a:t>
            </a:fld>
            <a:endParaRPr lang="en-US" dirty="0">
              <a:solidFill>
                <a:prstClr val="black">
                  <a:tint val="75000"/>
                </a:prstClr>
              </a:solidFill>
              <a:latin typeface="Calibri" panose="020F0502020204030204"/>
              <a:ea typeface="+mn-ea"/>
              <a:cs typeface="+mn-cs"/>
            </a:endParaRPr>
          </a:p>
        </p:txBody>
      </p:sp>
      <p:sp>
        <p:nvSpPr>
          <p:cNvPr id="2" name="TextBox 1">
            <a:extLst>
              <a:ext uri="{FF2B5EF4-FFF2-40B4-BE49-F238E27FC236}">
                <a16:creationId xmlns:a16="http://schemas.microsoft.com/office/drawing/2014/main" id="{E35734EA-996A-5BAC-E699-3C4B3A30F892}"/>
              </a:ext>
            </a:extLst>
          </p:cNvPr>
          <p:cNvSpPr txBox="1"/>
          <p:nvPr/>
        </p:nvSpPr>
        <p:spPr>
          <a:xfrm>
            <a:off x="3190875" y="4949674"/>
            <a:ext cx="2771766" cy="219291"/>
          </a:xfrm>
          <a:prstGeom prst="rect">
            <a:avLst/>
          </a:prstGeom>
          <a:noFill/>
        </p:spPr>
        <p:txBody>
          <a:bodyPr wrap="square">
            <a:spAutoFit/>
          </a:bodyPr>
          <a:lstStyle/>
          <a:p>
            <a:pPr algn="ctr" defTabSz="685800" fontAlgn="auto">
              <a:spcBef>
                <a:spcPts val="0"/>
              </a:spcBef>
              <a:spcAft>
                <a:spcPts val="0"/>
              </a:spcAft>
            </a:pPr>
            <a:r>
              <a:rPr lang="en-US" sz="825" dirty="0">
                <a:solidFill>
                  <a:prstClr val="black"/>
                </a:solidFill>
                <a:latin typeface="Trebuchet MS" panose="020B0603020202020204" pitchFamily="34" charset="0"/>
                <a:ea typeface="+mn-ea"/>
                <a:cs typeface="Arial" panose="020B0604020202020204" pitchFamily="34" charset="0"/>
              </a:rPr>
              <a:t>Rodríguez-Otero P, et al. ASH 2023 Abstract 1028</a:t>
            </a:r>
          </a:p>
        </p:txBody>
      </p:sp>
      <p:grpSp>
        <p:nvGrpSpPr>
          <p:cNvPr id="448" name="Group 447">
            <a:extLst>
              <a:ext uri="{FF2B5EF4-FFF2-40B4-BE49-F238E27FC236}">
                <a16:creationId xmlns:a16="http://schemas.microsoft.com/office/drawing/2014/main" id="{56B6BC52-56C5-2717-F3FA-459D2A245D05}"/>
              </a:ext>
            </a:extLst>
          </p:cNvPr>
          <p:cNvGrpSpPr/>
          <p:nvPr/>
        </p:nvGrpSpPr>
        <p:grpSpPr>
          <a:xfrm>
            <a:off x="3276291" y="2173233"/>
            <a:ext cx="2149561" cy="1169504"/>
            <a:chOff x="4368387" y="2894470"/>
            <a:chExt cx="2866081" cy="1559338"/>
          </a:xfrm>
        </p:grpSpPr>
        <p:sp>
          <p:nvSpPr>
            <p:cNvPr id="372" name="TextBox 371">
              <a:extLst>
                <a:ext uri="{FF2B5EF4-FFF2-40B4-BE49-F238E27FC236}">
                  <a16:creationId xmlns:a16="http://schemas.microsoft.com/office/drawing/2014/main" id="{EE4EF92F-AB54-C28F-AB5C-CC5D8004AFC3}"/>
                </a:ext>
              </a:extLst>
            </p:cNvPr>
            <p:cNvSpPr txBox="1"/>
            <p:nvPr/>
          </p:nvSpPr>
          <p:spPr>
            <a:xfrm>
              <a:off x="4368387" y="3104261"/>
              <a:ext cx="1926662" cy="446446"/>
            </a:xfrm>
            <a:prstGeom prst="rect">
              <a:avLst/>
            </a:prstGeom>
            <a:noFill/>
            <a:ln>
              <a:noFill/>
            </a:ln>
          </p:spPr>
          <p:txBody>
            <a:bodyPr wrap="square" rtlCol="0">
              <a:spAutoFit/>
            </a:bodyPr>
            <a:lstStyle/>
            <a:p>
              <a:pPr algn="ctr" defTabSz="685800" fontAlgn="auto">
                <a:spcBef>
                  <a:spcPts val="0"/>
                </a:spcBef>
                <a:spcAft>
                  <a:spcPts val="0"/>
                </a:spcAft>
              </a:pPr>
              <a:r>
                <a:rPr lang="en-US" sz="788" dirty="0">
                  <a:solidFill>
                    <a:srgbClr val="4472C4"/>
                  </a:solidFill>
                  <a:latin typeface="Calibri" panose="020F0502020204030204"/>
                  <a:ea typeface="+mn-ea"/>
                  <a:cs typeface="+mn-cs"/>
                </a:rPr>
                <a:t>Ide-</a:t>
              </a:r>
              <a:r>
                <a:rPr lang="en-US" sz="788" dirty="0" err="1">
                  <a:solidFill>
                    <a:srgbClr val="4472C4"/>
                  </a:solidFill>
                  <a:latin typeface="Calibri" panose="020F0502020204030204"/>
                  <a:ea typeface="+mn-ea"/>
                  <a:cs typeface="+mn-cs"/>
                </a:rPr>
                <a:t>cel</a:t>
              </a:r>
              <a:r>
                <a:rPr lang="en-US" sz="788" dirty="0">
                  <a:solidFill>
                    <a:srgbClr val="4472C4"/>
                  </a:solidFill>
                  <a:latin typeface="Calibri" panose="020F0502020204030204"/>
                  <a:ea typeface="+mn-ea"/>
                  <a:cs typeface="+mn-cs"/>
                </a:rPr>
                <a:t> subsequent therapy </a:t>
              </a:r>
            </a:p>
            <a:p>
              <a:pPr algn="ctr" defTabSz="685800" fontAlgn="auto">
                <a:spcBef>
                  <a:spcPts val="0"/>
                </a:spcBef>
                <a:spcAft>
                  <a:spcPts val="0"/>
                </a:spcAft>
              </a:pPr>
              <a:r>
                <a:rPr lang="en-US" sz="788" dirty="0">
                  <a:solidFill>
                    <a:srgbClr val="4472C4"/>
                  </a:solidFill>
                  <a:latin typeface="Calibri" panose="020F0502020204030204"/>
                  <a:ea typeface="+mn-ea"/>
                  <a:cs typeface="+mn-cs"/>
                </a:rPr>
                <a:t>allowed after confirmed PD</a:t>
              </a:r>
            </a:p>
          </p:txBody>
        </p:sp>
        <p:grpSp>
          <p:nvGrpSpPr>
            <p:cNvPr id="13" name="Group 12">
              <a:extLst>
                <a:ext uri="{FF2B5EF4-FFF2-40B4-BE49-F238E27FC236}">
                  <a16:creationId xmlns:a16="http://schemas.microsoft.com/office/drawing/2014/main" id="{AC4C69A5-6662-2A6C-0F9B-60A800259C7E}"/>
                </a:ext>
              </a:extLst>
            </p:cNvPr>
            <p:cNvGrpSpPr/>
            <p:nvPr/>
          </p:nvGrpSpPr>
          <p:grpSpPr>
            <a:xfrm>
              <a:off x="4381546" y="2894470"/>
              <a:ext cx="2852922" cy="1559338"/>
              <a:chOff x="3773894" y="3476279"/>
              <a:chExt cx="3586038" cy="1071721"/>
            </a:xfrm>
          </p:grpSpPr>
          <p:sp>
            <p:nvSpPr>
              <p:cNvPr id="373" name="Oval 372">
                <a:extLst>
                  <a:ext uri="{FF2B5EF4-FFF2-40B4-BE49-F238E27FC236}">
                    <a16:creationId xmlns:a16="http://schemas.microsoft.com/office/drawing/2014/main" id="{2E2CD6EA-BA44-307C-335B-14010E8B5720}"/>
                  </a:ext>
                </a:extLst>
              </p:cNvPr>
              <p:cNvSpPr/>
              <p:nvPr/>
            </p:nvSpPr>
            <p:spPr>
              <a:xfrm>
                <a:off x="7190476" y="4452430"/>
                <a:ext cx="169456" cy="9557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500" dirty="0">
                  <a:solidFill>
                    <a:prstClr val="white"/>
                  </a:solidFill>
                  <a:latin typeface="Calibri" panose="020F0502020204030204"/>
                </a:endParaRPr>
              </a:p>
            </p:txBody>
          </p:sp>
          <p:cxnSp>
            <p:nvCxnSpPr>
              <p:cNvPr id="369" name="Connector: Elbow 368">
                <a:extLst>
                  <a:ext uri="{FF2B5EF4-FFF2-40B4-BE49-F238E27FC236}">
                    <a16:creationId xmlns:a16="http://schemas.microsoft.com/office/drawing/2014/main" id="{5DC165AD-56F4-8AA4-C20C-630F36CF9893}"/>
                  </a:ext>
                </a:extLst>
              </p:cNvPr>
              <p:cNvCxnSpPr>
                <a:cxnSpLocks/>
              </p:cNvCxnSpPr>
              <p:nvPr/>
            </p:nvCxnSpPr>
            <p:spPr>
              <a:xfrm rot="16200000" flipV="1">
                <a:off x="5019174" y="2230999"/>
                <a:ext cx="1008000" cy="3498559"/>
              </a:xfrm>
              <a:prstGeom prst="bentConnector3">
                <a:avLst>
                  <a:gd name="adj1" fmla="val 52112"/>
                </a:avLst>
              </a:prstGeom>
              <a:ln w="1905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50259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223AD1-D73E-3F56-10CA-213185B92BEC}"/>
              </a:ext>
            </a:extLst>
          </p:cNvPr>
          <p:cNvSpPr>
            <a:spLocks noGrp="1"/>
          </p:cNvSpPr>
          <p:nvPr>
            <p:ph type="title"/>
          </p:nvPr>
        </p:nvSpPr>
        <p:spPr>
          <a:xfrm>
            <a:off x="167714" y="-159326"/>
            <a:ext cx="7886700" cy="994172"/>
          </a:xfrm>
        </p:spPr>
        <p:txBody>
          <a:bodyPr/>
          <a:lstStyle/>
          <a:p>
            <a:pPr eaLnBrk="1" hangingPunct="1"/>
            <a:r>
              <a:rPr lang="en-GB" sz="2100" dirty="0">
                <a:solidFill>
                  <a:schemeClr val="bg1">
                    <a:lumMod val="50000"/>
                  </a:schemeClr>
                </a:solidFill>
                <a:ea typeface="ＭＳ Ｐゴシック" charset="0"/>
                <a:cs typeface="ＭＳ Ｐゴシック" charset="0"/>
              </a:rPr>
              <a:t>Overall response rate (ITT population)</a:t>
            </a:r>
            <a:endParaRPr lang="en-US" sz="2100" strike="sngStrike" dirty="0">
              <a:solidFill>
                <a:schemeClr val="bg1">
                  <a:lumMod val="50000"/>
                </a:schemeClr>
              </a:solidFill>
              <a:ea typeface="ＭＳ Ｐゴシック" charset="0"/>
              <a:cs typeface="ＭＳ Ｐゴシック" charset="0"/>
            </a:endParaRPr>
          </a:p>
        </p:txBody>
      </p:sp>
      <p:sp>
        <p:nvSpPr>
          <p:cNvPr id="2" name="TextBox 22">
            <a:extLst>
              <a:ext uri="{FF2B5EF4-FFF2-40B4-BE49-F238E27FC236}">
                <a16:creationId xmlns:a16="http://schemas.microsoft.com/office/drawing/2014/main" id="{BE6DB8F6-4A8D-4DE2-D47F-5893C6C88472}"/>
              </a:ext>
            </a:extLst>
          </p:cNvPr>
          <p:cNvSpPr txBox="1">
            <a:spLocks noChangeArrowheads="1"/>
          </p:cNvSpPr>
          <p:nvPr/>
        </p:nvSpPr>
        <p:spPr bwMode="auto">
          <a:xfrm>
            <a:off x="284460" y="4510463"/>
            <a:ext cx="8521213" cy="467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1" indent="-214313" defTabSz="685800" fontAlgn="auto">
              <a:lnSpc>
                <a:spcPct val="90000"/>
              </a:lnSpc>
              <a:spcBef>
                <a:spcPts val="0"/>
              </a:spcBef>
              <a:spcAft>
                <a:spcPts val="0"/>
              </a:spcAft>
            </a:pPr>
            <a:r>
              <a:rPr lang="en-US" sz="675" dirty="0">
                <a:solidFill>
                  <a:prstClr val="black"/>
                </a:solidFill>
                <a:latin typeface="Calibri Light" panose="020F0302020204030204"/>
                <a:cs typeface="Arial" panose="020B0604020202020204" pitchFamily="34" charset="0"/>
              </a:rPr>
              <a:t>Per IMWG criteria.</a:t>
            </a:r>
            <a:r>
              <a:rPr lang="en-US" sz="675" baseline="30000" dirty="0">
                <a:solidFill>
                  <a:prstClr val="black"/>
                </a:solidFill>
                <a:latin typeface="Calibri Light" panose="020F0302020204030204"/>
                <a:cs typeface="Arial" panose="020B0604020202020204" pitchFamily="34" charset="0"/>
              </a:rPr>
              <a:t> </a:t>
            </a:r>
            <a:r>
              <a:rPr lang="en-US" sz="675" dirty="0">
                <a:solidFill>
                  <a:prstClr val="black"/>
                </a:solidFill>
                <a:latin typeface="Calibri Light" panose="020F0302020204030204"/>
                <a:cs typeface="Arial" panose="020B0604020202020204" pitchFamily="34" charset="0"/>
              </a:rPr>
              <a:t>Individual responses may not sum to ORR due to rounding. </a:t>
            </a:r>
          </a:p>
          <a:p>
            <a:pPr marL="0" lvl="1" indent="-214313" defTabSz="685800" fontAlgn="auto">
              <a:lnSpc>
                <a:spcPct val="90000"/>
              </a:lnSpc>
              <a:spcBef>
                <a:spcPts val="0"/>
              </a:spcBef>
              <a:spcAft>
                <a:spcPts val="0"/>
              </a:spcAft>
            </a:pPr>
            <a:r>
              <a:rPr lang="en-US" sz="675" baseline="30000" dirty="0" err="1">
                <a:solidFill>
                  <a:srgbClr val="595454"/>
                </a:solidFill>
                <a:latin typeface="Calibri Light" panose="020F0302020204030204"/>
                <a:cs typeface="Arial" panose="020B0604020202020204" pitchFamily="34" charset="0"/>
              </a:rPr>
              <a:t>a</a:t>
            </a:r>
            <a:r>
              <a:rPr lang="en-US" sz="675" dirty="0" err="1">
                <a:solidFill>
                  <a:srgbClr val="595454"/>
                </a:solidFill>
                <a:latin typeface="Calibri Light" panose="020F0302020204030204"/>
                <a:cs typeface="Arial" panose="020B0604020202020204" pitchFamily="34" charset="0"/>
              </a:rPr>
              <a:t>OR</a:t>
            </a:r>
            <a:r>
              <a:rPr lang="en-US" sz="675" dirty="0">
                <a:solidFill>
                  <a:srgbClr val="595454"/>
                </a:solidFill>
                <a:latin typeface="Calibri Light" panose="020F0302020204030204"/>
                <a:cs typeface="Arial" panose="020B0604020202020204" pitchFamily="34" charset="0"/>
              </a:rPr>
              <a:t> is for ORR, </a:t>
            </a:r>
            <a:r>
              <a:rPr lang="en-US" sz="675" dirty="0">
                <a:solidFill>
                  <a:prstClr val="black"/>
                </a:solidFill>
                <a:latin typeface="Calibri Light" panose="020F0302020204030204"/>
                <a:cs typeface="Arial" panose="020B0604020202020204" pitchFamily="34" charset="0"/>
              </a:rPr>
              <a:t>calculated based on the observed response rate with two-sided Wald CI;</a:t>
            </a:r>
            <a:r>
              <a:rPr lang="en-US" sz="675" dirty="0">
                <a:solidFill>
                  <a:srgbClr val="595454"/>
                </a:solidFill>
                <a:latin typeface="Calibri Light" panose="020F0302020204030204"/>
                <a:cs typeface="Arial" panose="020B0604020202020204" pitchFamily="34" charset="0"/>
              </a:rPr>
              <a:t> </a:t>
            </a:r>
            <a:r>
              <a:rPr lang="en-US" sz="675" baseline="30000" dirty="0" err="1">
                <a:solidFill>
                  <a:prstClr val="black"/>
                </a:solidFill>
                <a:latin typeface="Calibri Light" panose="020F0302020204030204"/>
                <a:cs typeface="Arial" panose="020B0604020202020204" pitchFamily="34" charset="0"/>
              </a:rPr>
              <a:t>b</a:t>
            </a:r>
            <a:r>
              <a:rPr lang="en-US" sz="675" dirty="0" err="1">
                <a:solidFill>
                  <a:prstClr val="black"/>
                </a:solidFill>
                <a:latin typeface="Calibri Light" panose="020F0302020204030204"/>
                <a:cs typeface="Arial" panose="020B0604020202020204" pitchFamily="34" charset="0"/>
              </a:rPr>
              <a:t>Two</a:t>
            </a:r>
            <a:r>
              <a:rPr lang="en-US" sz="675" dirty="0">
                <a:solidFill>
                  <a:prstClr val="black"/>
                </a:solidFill>
                <a:latin typeface="Calibri Light" panose="020F0302020204030204"/>
                <a:cs typeface="Arial" panose="020B0604020202020204" pitchFamily="34" charset="0"/>
              </a:rPr>
              <a:t>-sided Wald interval; </a:t>
            </a:r>
            <a:r>
              <a:rPr lang="en-US" sz="675" baseline="30000" dirty="0" err="1">
                <a:solidFill>
                  <a:prstClr val="black"/>
                </a:solidFill>
                <a:latin typeface="Calibri Light" panose="020F0302020204030204"/>
                <a:cs typeface="Arial" panose="020B0604020202020204" pitchFamily="34" charset="0"/>
              </a:rPr>
              <a:t>c</a:t>
            </a:r>
            <a:r>
              <a:rPr lang="en-US" sz="675" dirty="0" err="1">
                <a:solidFill>
                  <a:prstClr val="black"/>
                </a:solidFill>
                <a:latin typeface="Calibri Light" panose="020F0302020204030204"/>
                <a:cs typeface="Arial" panose="020B0604020202020204" pitchFamily="34" charset="0"/>
              </a:rPr>
              <a:t>Patients</a:t>
            </a:r>
            <a:r>
              <a:rPr lang="en-US" sz="675" dirty="0">
                <a:solidFill>
                  <a:prstClr val="black"/>
                </a:solidFill>
                <a:latin typeface="Calibri Light" panose="020F0302020204030204"/>
                <a:cs typeface="Arial" panose="020B0604020202020204" pitchFamily="34" charset="0"/>
              </a:rPr>
              <a:t> with ≥ PR; </a:t>
            </a:r>
            <a:r>
              <a:rPr lang="en-US" sz="675" baseline="30000" dirty="0" err="1">
                <a:solidFill>
                  <a:prstClr val="black"/>
                </a:solidFill>
                <a:latin typeface="Calibri Light" panose="020F0302020204030204"/>
                <a:cs typeface="Arial" panose="020B0604020202020204" pitchFamily="34" charset="0"/>
              </a:rPr>
              <a:t>d</a:t>
            </a:r>
            <a:r>
              <a:rPr lang="en-US" sz="675" dirty="0" err="1">
                <a:solidFill>
                  <a:prstClr val="black"/>
                </a:solidFill>
                <a:latin typeface="Calibri Light" panose="020F0302020204030204"/>
                <a:cs typeface="Arial" panose="020B0604020202020204" pitchFamily="34" charset="0"/>
              </a:rPr>
              <a:t>Patients</a:t>
            </a:r>
            <a:r>
              <a:rPr lang="en-US" sz="675" dirty="0">
                <a:solidFill>
                  <a:prstClr val="black"/>
                </a:solidFill>
                <a:latin typeface="Calibri Light" panose="020F0302020204030204"/>
                <a:cs typeface="Arial" panose="020B0604020202020204" pitchFamily="34" charset="0"/>
              </a:rPr>
              <a:t> with CR or sCR; </a:t>
            </a:r>
            <a:r>
              <a:rPr lang="en-US" sz="675" baseline="30000" dirty="0">
                <a:solidFill>
                  <a:prstClr val="black"/>
                </a:solidFill>
                <a:latin typeface="Calibri Light" panose="020F0302020204030204"/>
                <a:cs typeface="Arial" panose="020B0604020202020204" pitchFamily="34" charset="0"/>
              </a:rPr>
              <a:t>e</a:t>
            </a:r>
            <a:r>
              <a:rPr lang="en-US" sz="675" dirty="0">
                <a:solidFill>
                  <a:srgbClr val="595454"/>
                </a:solidFill>
                <a:latin typeface="Trebuchet MS" panose="020B0603020202020204" pitchFamily="34" charset="0"/>
                <a:cs typeface="Arial" panose="020B0604020202020204" pitchFamily="34" charset="0"/>
              </a:rPr>
              <a:t>≥ 1 negative MRD value within 3 months prior to achieving ≥ CR until PD or death. MRD was assessed by NGS at a sensitivity of 10</a:t>
            </a:r>
            <a:r>
              <a:rPr lang="en-US" sz="675" baseline="30000" dirty="0">
                <a:solidFill>
                  <a:srgbClr val="595454"/>
                </a:solidFill>
                <a:latin typeface="Trebuchet MS" panose="020B0603020202020204" pitchFamily="34" charset="0"/>
                <a:cs typeface="Arial" panose="020B0604020202020204" pitchFamily="34" charset="0"/>
              </a:rPr>
              <a:t>-5</a:t>
            </a:r>
            <a:r>
              <a:rPr lang="en-US" sz="675" dirty="0">
                <a:solidFill>
                  <a:srgbClr val="595454"/>
                </a:solidFill>
                <a:latin typeface="Trebuchet MS" panose="020B0603020202020204" pitchFamily="34" charset="0"/>
                <a:cs typeface="Arial" panose="020B0604020202020204" pitchFamily="34" charset="0"/>
              </a:rPr>
              <a:t> per IMWG Uniform Response Criteria and as specified by the protocol. 95% CI was calculated using 2-sided Wald interval. </a:t>
            </a:r>
            <a:r>
              <a:rPr lang="en-US" sz="675" dirty="0">
                <a:solidFill>
                  <a:prstClr val="black"/>
                </a:solidFill>
                <a:latin typeface="Calibri Light" panose="020F0302020204030204"/>
                <a:cs typeface="Arial" panose="020B0604020202020204" pitchFamily="34" charset="0"/>
              </a:rPr>
              <a:t>OR, odds ratio; NGS, next generation sequencing; PR, partial response; sCR, stringent complete response; VGPR, very good partial response.</a:t>
            </a:r>
          </a:p>
          <a:p>
            <a:pPr marL="0" lvl="1" indent="-214313" defTabSz="685800" fontAlgn="auto">
              <a:lnSpc>
                <a:spcPct val="90000"/>
              </a:lnSpc>
              <a:spcBef>
                <a:spcPts val="0"/>
              </a:spcBef>
              <a:spcAft>
                <a:spcPts val="0"/>
              </a:spcAft>
            </a:pPr>
            <a:r>
              <a:rPr lang="en-US" sz="675" dirty="0">
                <a:solidFill>
                  <a:srgbClr val="595454"/>
                </a:solidFill>
                <a:latin typeface="Trebuchet MS" panose="020B0603020202020204" pitchFamily="34" charset="0"/>
                <a:cs typeface="Arial" panose="020B0604020202020204" pitchFamily="34" charset="0"/>
              </a:rPr>
              <a:t>1. Rodríguez-Otero P, et al. </a:t>
            </a:r>
            <a:r>
              <a:rPr lang="en-US" sz="675" i="1" dirty="0">
                <a:solidFill>
                  <a:srgbClr val="595454"/>
                </a:solidFill>
                <a:latin typeface="Trebuchet MS" panose="020B0603020202020204" pitchFamily="34" charset="0"/>
                <a:cs typeface="Arial" panose="020B0604020202020204" pitchFamily="34" charset="0"/>
              </a:rPr>
              <a:t>N Engl J Med </a:t>
            </a:r>
            <a:r>
              <a:rPr lang="en-US" sz="675" dirty="0">
                <a:solidFill>
                  <a:srgbClr val="595454"/>
                </a:solidFill>
                <a:latin typeface="Trebuchet MS" panose="020B0603020202020204" pitchFamily="34" charset="0"/>
                <a:cs typeface="Arial" panose="020B0604020202020204" pitchFamily="34" charset="0"/>
              </a:rPr>
              <a:t>2021;384:705-716.</a:t>
            </a:r>
            <a:endParaRPr lang="en-GB" sz="675" dirty="0">
              <a:solidFill>
                <a:prstClr val="black"/>
              </a:solidFill>
              <a:latin typeface="Calibri Light" panose="020F0302020204030204"/>
              <a:cs typeface="Arial" panose="020B0604020202020204" pitchFamily="34" charset="0"/>
            </a:endParaRPr>
          </a:p>
        </p:txBody>
      </p:sp>
      <p:graphicFrame>
        <p:nvGraphicFramePr>
          <p:cNvPr id="19" name="Table 18">
            <a:extLst>
              <a:ext uri="{FF2B5EF4-FFF2-40B4-BE49-F238E27FC236}">
                <a16:creationId xmlns:a16="http://schemas.microsoft.com/office/drawing/2014/main" id="{0AA58538-6271-043C-F07B-530A3AB329D0}"/>
              </a:ext>
            </a:extLst>
          </p:cNvPr>
          <p:cNvGraphicFramePr>
            <a:graphicFrameLocks noGrp="1"/>
          </p:cNvGraphicFramePr>
          <p:nvPr/>
        </p:nvGraphicFramePr>
        <p:xfrm>
          <a:off x="5023870" y="1139652"/>
          <a:ext cx="3861001" cy="1097280"/>
        </p:xfrm>
        <a:graphic>
          <a:graphicData uri="http://schemas.openxmlformats.org/drawingml/2006/table">
            <a:tbl>
              <a:tblPr firstRow="1" firstCol="1" bandRow="1">
                <a:tableStyleId>{5C22544A-7EE6-4342-B048-85BDC9FD1C3A}</a:tableStyleId>
              </a:tblPr>
              <a:tblGrid>
                <a:gridCol w="1980802">
                  <a:extLst>
                    <a:ext uri="{9D8B030D-6E8A-4147-A177-3AD203B41FA5}">
                      <a16:colId xmlns:a16="http://schemas.microsoft.com/office/drawing/2014/main" val="3906225905"/>
                    </a:ext>
                  </a:extLst>
                </a:gridCol>
                <a:gridCol w="940100">
                  <a:extLst>
                    <a:ext uri="{9D8B030D-6E8A-4147-A177-3AD203B41FA5}">
                      <a16:colId xmlns:a16="http://schemas.microsoft.com/office/drawing/2014/main" val="2219245159"/>
                    </a:ext>
                  </a:extLst>
                </a:gridCol>
                <a:gridCol w="940100">
                  <a:extLst>
                    <a:ext uri="{9D8B030D-6E8A-4147-A177-3AD203B41FA5}">
                      <a16:colId xmlns:a16="http://schemas.microsoft.com/office/drawing/2014/main" val="630968791"/>
                    </a:ext>
                  </a:extLst>
                </a:gridCol>
              </a:tblGrid>
              <a:tr h="548640">
                <a:tc>
                  <a:txBody>
                    <a:bodyPr/>
                    <a:lstStyle/>
                    <a:p>
                      <a:pPr>
                        <a:lnSpc>
                          <a:spcPct val="100000"/>
                        </a:lnSpc>
                        <a:spcAft>
                          <a:spcPts val="1200"/>
                        </a:spcAft>
                        <a:tabLst>
                          <a:tab pos="274320" algn="l"/>
                        </a:tabLst>
                      </a:pPr>
                      <a:r>
                        <a:rPr lang="en-GB" sz="1200" dirty="0">
                          <a:solidFill>
                            <a:schemeClr val="bg1"/>
                          </a:solidFill>
                          <a:effectLst/>
                        </a:rPr>
                        <a:t>Patients achieving ≥ CR and MRD-negative status</a:t>
                      </a:r>
                      <a:endParaRPr lang="en-GB" sz="12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endParaRPr>
                    </a:p>
                  </a:txBody>
                  <a:tcPr marL="51435" marR="51435" marT="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00000"/>
                        </a:lnSpc>
                      </a:pPr>
                      <a:r>
                        <a:rPr lang="en-US" sz="1200" kern="1200" dirty="0">
                          <a:solidFill>
                            <a:schemeClr val="bg1"/>
                          </a:solidFill>
                          <a:effectLst/>
                        </a:rPr>
                        <a:t>Ide-</a:t>
                      </a:r>
                      <a:r>
                        <a:rPr lang="en-US" sz="1200" kern="1200" dirty="0" err="1">
                          <a:solidFill>
                            <a:schemeClr val="bg1"/>
                          </a:solidFill>
                          <a:effectLst/>
                        </a:rPr>
                        <a:t>cel</a:t>
                      </a:r>
                      <a:endParaRPr lang="en-GB" sz="1200" dirty="0">
                        <a:solidFill>
                          <a:schemeClr val="bg1"/>
                        </a:solidFill>
                        <a:effectLst/>
                      </a:endParaRPr>
                    </a:p>
                    <a:p>
                      <a:pPr algn="ctr">
                        <a:lnSpc>
                          <a:spcPct val="100000"/>
                        </a:lnSpc>
                        <a:spcAft>
                          <a:spcPts val="1200"/>
                        </a:spcAft>
                        <a:tabLst>
                          <a:tab pos="274320" algn="l"/>
                        </a:tabLst>
                      </a:pPr>
                      <a:r>
                        <a:rPr lang="en-US" sz="1200" kern="1200" dirty="0">
                          <a:solidFill>
                            <a:schemeClr val="bg1"/>
                          </a:solidFill>
                          <a:effectLst/>
                        </a:rPr>
                        <a:t>(n = 254)</a:t>
                      </a:r>
                      <a:endParaRPr lang="en-GB" sz="12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endParaRPr>
                    </a:p>
                  </a:txBody>
                  <a:tcPr marL="51435" marR="51435" marT="0" marB="0" anchor="b">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9FBA"/>
                    </a:solidFill>
                  </a:tcPr>
                </a:tc>
                <a:tc>
                  <a:txBody>
                    <a:bodyPr/>
                    <a:lstStyle/>
                    <a:p>
                      <a:pPr algn="ctr">
                        <a:lnSpc>
                          <a:spcPct val="100000"/>
                        </a:lnSpc>
                      </a:pPr>
                      <a:r>
                        <a:rPr lang="en-US" sz="1200" kern="1200" dirty="0">
                          <a:solidFill>
                            <a:schemeClr val="bg1"/>
                          </a:solidFill>
                          <a:effectLst/>
                        </a:rPr>
                        <a:t>Standard regimens</a:t>
                      </a:r>
                      <a:endParaRPr lang="en-GB" sz="1200" dirty="0">
                        <a:solidFill>
                          <a:schemeClr val="bg1"/>
                        </a:solidFill>
                        <a:effectLst/>
                      </a:endParaRPr>
                    </a:p>
                    <a:p>
                      <a:pPr algn="ctr">
                        <a:lnSpc>
                          <a:spcPct val="100000"/>
                        </a:lnSpc>
                        <a:spcAft>
                          <a:spcPts val="1200"/>
                        </a:spcAft>
                        <a:tabLst>
                          <a:tab pos="274320" algn="l"/>
                        </a:tabLst>
                      </a:pPr>
                      <a:r>
                        <a:rPr lang="en-US" sz="1200" kern="1200" dirty="0">
                          <a:solidFill>
                            <a:schemeClr val="bg1"/>
                          </a:solidFill>
                          <a:effectLst/>
                        </a:rPr>
                        <a:t>(n = 132)</a:t>
                      </a:r>
                      <a:endParaRPr lang="en-GB" sz="1200" dirty="0">
                        <a:solidFill>
                          <a:schemeClr val="bg1"/>
                        </a:solidFill>
                        <a:effectLst/>
                        <a:latin typeface="Arial" panose="020B0604020202020204" pitchFamily="34" charset="0"/>
                        <a:ea typeface="SimSun" panose="02010600030101010101" pitchFamily="2" charset="-122"/>
                        <a:cs typeface="Times New Roman" panose="02020603050405020304" pitchFamily="18" charset="0"/>
                      </a:endParaRPr>
                    </a:p>
                  </a:txBody>
                  <a:tcPr marL="51435" marR="51435" marT="0" marB="0" anchor="b">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69F9F"/>
                    </a:solidFill>
                  </a:tcPr>
                </a:tc>
                <a:extLst>
                  <a:ext uri="{0D108BD9-81ED-4DB2-BD59-A6C34878D82A}">
                    <a16:rowId xmlns:a16="http://schemas.microsoft.com/office/drawing/2014/main" val="3755381226"/>
                  </a:ext>
                </a:extLst>
              </a:tr>
              <a:tr h="274320">
                <a:tc>
                  <a:txBody>
                    <a:bodyPr/>
                    <a:lstStyle/>
                    <a:p>
                      <a:pPr>
                        <a:lnSpc>
                          <a:spcPct val="90000"/>
                        </a:lnSpc>
                        <a:tabLst>
                          <a:tab pos="274320" algn="l"/>
                        </a:tabLst>
                      </a:pPr>
                      <a:r>
                        <a:rPr lang="en-US" sz="1200" dirty="0">
                          <a:solidFill>
                            <a:schemeClr val="tx1"/>
                          </a:solidFill>
                          <a:effectLst/>
                        </a:rPr>
                        <a:t>MRD negativity, n</a:t>
                      </a:r>
                      <a:r>
                        <a:rPr lang="en-US" sz="1200" b="1" strike="noStrike" dirty="0">
                          <a:solidFill>
                            <a:srgbClr val="FF0000"/>
                          </a:solidFill>
                          <a:effectLst/>
                        </a:rPr>
                        <a:t> </a:t>
                      </a:r>
                      <a:r>
                        <a:rPr lang="en-US" sz="1200" dirty="0">
                          <a:solidFill>
                            <a:schemeClr val="tx1"/>
                          </a:solidFill>
                          <a:effectLst/>
                        </a:rPr>
                        <a:t>(%)</a:t>
                      </a:r>
                      <a:r>
                        <a:rPr lang="en-US" sz="1200" baseline="30000" dirty="0">
                          <a:solidFill>
                            <a:schemeClr val="tx1"/>
                          </a:solidFill>
                          <a:effectLst/>
                        </a:rPr>
                        <a:t>e</a:t>
                      </a:r>
                      <a:endParaRPr lang="en-GB" sz="1200" baseline="3000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endParaRPr>
                    </a:p>
                  </a:txBody>
                  <a:tcPr marL="51435" marR="5143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marL="0" marR="0" lvl="0" indent="0" algn="ctr" defTabSz="1219170" rtl="0" eaLnBrk="1" fontAlgn="auto" latinLnBrk="0" hangingPunct="1">
                        <a:lnSpc>
                          <a:spcPct val="90000"/>
                        </a:lnSpc>
                        <a:spcBef>
                          <a:spcPts val="600"/>
                        </a:spcBef>
                        <a:spcAft>
                          <a:spcPts val="0"/>
                        </a:spcAft>
                        <a:buClrTx/>
                        <a:buSzTx/>
                        <a:buFontTx/>
                        <a:buNone/>
                        <a:tabLst/>
                        <a:defRPr/>
                      </a:pPr>
                      <a:r>
                        <a:rPr lang="en-US" sz="1200" b="0" kern="1200" dirty="0">
                          <a:solidFill>
                            <a:schemeClr val="tx1"/>
                          </a:solidFill>
                          <a:effectLst/>
                          <a:latin typeface="+mj-lt"/>
                          <a:ea typeface="+mn-ea"/>
                          <a:cs typeface="Arial" panose="020B0604020202020204" pitchFamily="34" charset="0"/>
                        </a:rPr>
                        <a:t>57 (22)</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marL="0" marR="0" lvl="0" indent="0" algn="ctr" defTabSz="1219170" rtl="0" eaLnBrk="1" fontAlgn="auto" latinLnBrk="0" hangingPunct="1">
                        <a:lnSpc>
                          <a:spcPct val="90000"/>
                        </a:lnSpc>
                        <a:spcBef>
                          <a:spcPts val="600"/>
                        </a:spcBef>
                        <a:spcAft>
                          <a:spcPts val="0"/>
                        </a:spcAft>
                        <a:buClrTx/>
                        <a:buSzTx/>
                        <a:buFontTx/>
                        <a:buNone/>
                        <a:tabLst/>
                        <a:defRPr/>
                      </a:pPr>
                      <a:r>
                        <a:rPr lang="en-US" sz="1200" b="0" kern="1200" dirty="0">
                          <a:solidFill>
                            <a:schemeClr val="tx1"/>
                          </a:solidFill>
                          <a:effectLst/>
                          <a:latin typeface="+mj-lt"/>
                          <a:ea typeface="+mn-ea"/>
                          <a:cs typeface="Arial" panose="020B0604020202020204" pitchFamily="34" charset="0"/>
                        </a:rPr>
                        <a:t>1 (1)</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3547232555"/>
                  </a:ext>
                </a:extLst>
              </a:tr>
              <a:tr h="274320">
                <a:tc>
                  <a:txBody>
                    <a:bodyPr/>
                    <a:lstStyle/>
                    <a:p>
                      <a:pPr marL="0" indent="180975">
                        <a:lnSpc>
                          <a:spcPct val="90000"/>
                        </a:lnSpc>
                        <a:tabLst>
                          <a:tab pos="274320" algn="l"/>
                        </a:tabLst>
                      </a:pPr>
                      <a:r>
                        <a:rPr lang="en-US" sz="1200" b="0" dirty="0">
                          <a:solidFill>
                            <a:schemeClr val="tx1"/>
                          </a:solidFill>
                          <a:effectLst/>
                        </a:rPr>
                        <a:t>95% CI</a:t>
                      </a:r>
                      <a:endParaRPr lang="en-GB" sz="1200" b="0" dirty="0">
                        <a:solidFill>
                          <a:schemeClr val="tx1"/>
                        </a:solidFill>
                        <a:effectLst/>
                        <a:latin typeface="Arial" panose="020B0604020202020204" pitchFamily="34" charset="0"/>
                        <a:ea typeface="SimSun" panose="02010600030101010101" pitchFamily="2" charset="-122"/>
                        <a:cs typeface="Times New Roman" panose="02020603050405020304" pitchFamily="18" charset="0"/>
                      </a:endParaRPr>
                    </a:p>
                  </a:txBody>
                  <a:tcPr marL="51435" marR="5143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90000"/>
                        </a:lnSpc>
                        <a:spcAft>
                          <a:spcPts val="600"/>
                        </a:spcAft>
                        <a:tabLst>
                          <a:tab pos="269875" algn="l"/>
                        </a:tabLst>
                      </a:pPr>
                      <a:r>
                        <a:rPr lang="en-US" sz="1200" dirty="0">
                          <a:solidFill>
                            <a:schemeClr val="tx1"/>
                          </a:solidFill>
                          <a:effectLst/>
                          <a:latin typeface="+mj-lt"/>
                          <a:ea typeface="Calibri" panose="020F0502020204030204" pitchFamily="34" charset="0"/>
                          <a:cs typeface="Arial" panose="020B0604020202020204" pitchFamily="34" charset="0"/>
                        </a:rPr>
                        <a:t>17.3</a:t>
                      </a:r>
                      <a:r>
                        <a:rPr lang="en-US" sz="1200" kern="100" dirty="0">
                          <a:effectLst/>
                          <a:latin typeface="Arial" panose="020B0604020202020204" pitchFamily="34" charset="0"/>
                          <a:cs typeface="Arial" panose="020B0604020202020204" pitchFamily="34" charset="0"/>
                        </a:rPr>
                        <a:t>–</a:t>
                      </a:r>
                      <a:r>
                        <a:rPr lang="en-US" sz="1200" dirty="0">
                          <a:solidFill>
                            <a:schemeClr val="tx1"/>
                          </a:solidFill>
                          <a:effectLst/>
                          <a:latin typeface="+mj-lt"/>
                          <a:ea typeface="Calibri" panose="020F0502020204030204" pitchFamily="34" charset="0"/>
                          <a:cs typeface="Arial" panose="020B0604020202020204" pitchFamily="34" charset="0"/>
                        </a:rPr>
                        <a:t>27.6</a:t>
                      </a:r>
                      <a:endParaRPr lang="en-GB" sz="1200" dirty="0">
                        <a:solidFill>
                          <a:schemeClr val="tx1"/>
                        </a:solidFill>
                        <a:effectLst/>
                        <a:latin typeface="+mj-lt"/>
                        <a:ea typeface="Calibri" panose="020F0502020204030204" pitchFamily="34" charset="0"/>
                        <a:cs typeface="Arial" panose="020B0604020202020204" pitchFamily="34" charset="0"/>
                      </a:endParaRPr>
                    </a:p>
                  </a:txBody>
                  <a:tcPr marL="51435" marR="5143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90000"/>
                        </a:lnSpc>
                        <a:spcAft>
                          <a:spcPts val="600"/>
                        </a:spcAft>
                        <a:tabLst>
                          <a:tab pos="269875" algn="l"/>
                        </a:tabLst>
                      </a:pPr>
                      <a:r>
                        <a:rPr lang="en-US" sz="1200" dirty="0">
                          <a:solidFill>
                            <a:schemeClr val="tx1"/>
                          </a:solidFill>
                          <a:effectLst/>
                          <a:latin typeface="+mj-lt"/>
                          <a:ea typeface="Calibri" panose="020F0502020204030204" pitchFamily="34" charset="0"/>
                          <a:cs typeface="Arial" panose="020B0604020202020204" pitchFamily="34" charset="0"/>
                        </a:rPr>
                        <a:t>0.0</a:t>
                      </a:r>
                      <a:r>
                        <a:rPr lang="en-US" sz="1200" kern="100" dirty="0">
                          <a:effectLst/>
                          <a:latin typeface="Arial" panose="020B0604020202020204" pitchFamily="34" charset="0"/>
                          <a:cs typeface="Arial" panose="020B0604020202020204" pitchFamily="34" charset="0"/>
                        </a:rPr>
                        <a:t>–</a:t>
                      </a:r>
                      <a:r>
                        <a:rPr lang="en-US" sz="1200" dirty="0">
                          <a:solidFill>
                            <a:schemeClr val="tx1"/>
                          </a:solidFill>
                          <a:effectLst/>
                          <a:latin typeface="+mj-lt"/>
                          <a:ea typeface="Calibri" panose="020F0502020204030204" pitchFamily="34" charset="0"/>
                          <a:cs typeface="Arial" panose="020B0604020202020204" pitchFamily="34" charset="0"/>
                        </a:rPr>
                        <a:t>2.2</a:t>
                      </a:r>
                      <a:endParaRPr lang="en-GB" sz="1200" dirty="0">
                        <a:solidFill>
                          <a:schemeClr val="tx1"/>
                        </a:solidFill>
                        <a:effectLst/>
                        <a:latin typeface="+mj-lt"/>
                        <a:ea typeface="Calibri" panose="020F0502020204030204" pitchFamily="34" charset="0"/>
                        <a:cs typeface="Arial" panose="020B0604020202020204" pitchFamily="34" charset="0"/>
                      </a:endParaRPr>
                    </a:p>
                  </a:txBody>
                  <a:tcPr marL="51435" marR="5143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060347998"/>
                  </a:ext>
                </a:extLst>
              </a:tr>
            </a:tbl>
          </a:graphicData>
        </a:graphic>
      </p:graphicFrame>
      <p:sp>
        <p:nvSpPr>
          <p:cNvPr id="30" name="Content Placeholder 2">
            <a:extLst>
              <a:ext uri="{FF2B5EF4-FFF2-40B4-BE49-F238E27FC236}">
                <a16:creationId xmlns:a16="http://schemas.microsoft.com/office/drawing/2014/main" id="{EED0E6E9-6031-2C27-B309-C1240F52A4D7}"/>
              </a:ext>
            </a:extLst>
          </p:cNvPr>
          <p:cNvSpPr txBox="1">
            <a:spLocks/>
          </p:cNvSpPr>
          <p:nvPr/>
        </p:nvSpPr>
        <p:spPr>
          <a:xfrm>
            <a:off x="5015293" y="2696722"/>
            <a:ext cx="3869578" cy="1429530"/>
          </a:xfrm>
          <a:prstGeom prst="rect">
            <a:avLst/>
          </a:prstGeom>
          <a:solidFill>
            <a:srgbClr val="CB7C78"/>
          </a:solidFill>
        </p:spPr>
        <p:txBody>
          <a:bodyPr anchor="ctr"/>
          <a:lstStyle>
            <a:defPPr>
              <a:defRPr lang="en-US"/>
            </a:defPPr>
            <a:lvl1pPr indent="0" algn="ctr">
              <a:lnSpc>
                <a:spcPct val="90000"/>
              </a:lnSpc>
              <a:spcBef>
                <a:spcPts val="800"/>
              </a:spcBef>
              <a:spcAft>
                <a:spcPts val="400"/>
              </a:spcAft>
              <a:buClr>
                <a:schemeClr val="bg1"/>
              </a:buClr>
              <a:buFont typeface="Arial" panose="020B0604020202020204" pitchFamily="34" charset="0"/>
              <a:buNone/>
              <a:defRPr sz="1800" b="0">
                <a:solidFill>
                  <a:schemeClr val="bg1"/>
                </a:solidFill>
              </a:defRPr>
            </a:lvl1pPr>
            <a:lvl2pPr marL="256026" indent="-256026">
              <a:lnSpc>
                <a:spcPct val="90000"/>
              </a:lnSpc>
              <a:spcBef>
                <a:spcPts val="0"/>
              </a:spcBef>
              <a:spcAft>
                <a:spcPts val="800"/>
              </a:spcAft>
              <a:buClr>
                <a:schemeClr val="tx2"/>
              </a:buClr>
              <a:buFont typeface="Arial" panose="020B0604020202020204" pitchFamily="34" charset="0"/>
              <a:buChar char="•"/>
              <a:defRPr sz="2133"/>
            </a:lvl2pPr>
            <a:lvl3pPr marL="755885" indent="-341367">
              <a:lnSpc>
                <a:spcPct val="90000"/>
              </a:lnSpc>
              <a:spcBef>
                <a:spcPts val="0"/>
              </a:spcBef>
              <a:spcAft>
                <a:spcPts val="800"/>
              </a:spcAft>
              <a:buClr>
                <a:schemeClr val="tx2"/>
              </a:buClr>
              <a:buFont typeface="Arial" panose="020B0604020202020204" pitchFamily="34" charset="0"/>
              <a:buChar char="–"/>
              <a:defRPr sz="1867"/>
            </a:lvl3pPr>
            <a:lvl4pPr marL="1182594" indent="-268217">
              <a:lnSpc>
                <a:spcPct val="90000"/>
              </a:lnSpc>
              <a:spcBef>
                <a:spcPts val="0"/>
              </a:spcBef>
              <a:spcAft>
                <a:spcPts val="800"/>
              </a:spcAft>
              <a:buClr>
                <a:schemeClr val="tx2"/>
              </a:buClr>
              <a:buFont typeface="Arial" panose="020B0604020202020204" pitchFamily="34" charset="0"/>
              <a:buChar char="•"/>
              <a:defRPr sz="1600"/>
            </a:lvl4pPr>
            <a:lvl5pPr marL="1609304" indent="-304792">
              <a:lnSpc>
                <a:spcPct val="90000"/>
              </a:lnSpc>
              <a:spcBef>
                <a:spcPts val="0"/>
              </a:spcBef>
              <a:spcAft>
                <a:spcPts val="800"/>
              </a:spcAft>
              <a:buClr>
                <a:schemeClr val="tx2"/>
              </a:buClr>
              <a:buFont typeface="Arial" panose="020B0604020202020204" pitchFamily="34" charset="0"/>
              <a:buChar char="–"/>
              <a:tabLst/>
              <a:defRPr sz="1600"/>
            </a:lvl5pPr>
            <a:lvl6pPr marL="3352716" indent="-304792">
              <a:spcBef>
                <a:spcPct val="20000"/>
              </a:spcBef>
              <a:buFont typeface="Arial" panose="020B0604020202020204" pitchFamily="34" charset="0"/>
              <a:buChar char="•"/>
              <a:defRPr sz="2667"/>
            </a:lvl6pPr>
            <a:lvl7pPr marL="3962301" indent="-304792">
              <a:spcBef>
                <a:spcPct val="20000"/>
              </a:spcBef>
              <a:buFont typeface="Arial" panose="020B0604020202020204" pitchFamily="34" charset="0"/>
              <a:buChar char="•"/>
              <a:defRPr sz="2667"/>
            </a:lvl7pPr>
            <a:lvl8pPr marL="4571886" indent="-304792">
              <a:spcBef>
                <a:spcPct val="20000"/>
              </a:spcBef>
              <a:buFont typeface="Arial" panose="020B0604020202020204" pitchFamily="34" charset="0"/>
              <a:buChar char="•"/>
              <a:defRPr sz="2667"/>
            </a:lvl8pPr>
            <a:lvl9pPr marL="5181470" indent="-304792">
              <a:spcBef>
                <a:spcPct val="20000"/>
              </a:spcBef>
              <a:buFont typeface="Arial" panose="020B0604020202020204" pitchFamily="34" charset="0"/>
              <a:buChar char="•"/>
              <a:defRPr sz="2667"/>
            </a:lvl9pPr>
          </a:lstStyle>
          <a:p>
            <a:pPr defTabSz="685800" fontAlgn="auto">
              <a:spcBef>
                <a:spcPts val="600"/>
              </a:spcBef>
              <a:spcAft>
                <a:spcPts val="300"/>
              </a:spcAft>
              <a:buClr>
                <a:prstClr val="white"/>
              </a:buClr>
            </a:pPr>
            <a:r>
              <a:rPr lang="en-GB" sz="1350" b="1" dirty="0">
                <a:solidFill>
                  <a:prstClr val="white"/>
                </a:solidFill>
                <a:latin typeface="Calibri" panose="020F0502020204030204"/>
                <a:ea typeface="+mn-ea"/>
                <a:cs typeface="+mn-cs"/>
              </a:rPr>
              <a:t>With extended follow-up, ide-</a:t>
            </a:r>
            <a:r>
              <a:rPr lang="en-GB" sz="1350" b="1" dirty="0" err="1">
                <a:solidFill>
                  <a:prstClr val="white"/>
                </a:solidFill>
                <a:latin typeface="Calibri" panose="020F0502020204030204"/>
                <a:ea typeface="+mn-ea"/>
                <a:cs typeface="+mn-cs"/>
              </a:rPr>
              <a:t>cel</a:t>
            </a:r>
            <a:r>
              <a:rPr lang="en-GB" sz="1350" b="1" dirty="0">
                <a:solidFill>
                  <a:prstClr val="white"/>
                </a:solidFill>
                <a:latin typeface="Calibri" panose="020F0502020204030204"/>
                <a:ea typeface="+mn-ea"/>
                <a:cs typeface="+mn-cs"/>
              </a:rPr>
              <a:t> continued to demonstrate higher ORR versus          standard regimens</a:t>
            </a:r>
            <a:r>
              <a:rPr lang="en-GB" sz="1350" b="1" baseline="30000" dirty="0">
                <a:solidFill>
                  <a:prstClr val="white"/>
                </a:solidFill>
                <a:latin typeface="Calibri" panose="020F0502020204030204"/>
                <a:ea typeface="+mn-ea"/>
                <a:cs typeface="+mn-cs"/>
              </a:rPr>
              <a:t>1</a:t>
            </a:r>
          </a:p>
          <a:p>
            <a:pPr defTabSz="685800" fontAlgn="auto">
              <a:spcBef>
                <a:spcPts val="600"/>
              </a:spcBef>
              <a:spcAft>
                <a:spcPts val="300"/>
              </a:spcAft>
              <a:buClr>
                <a:prstClr val="white"/>
              </a:buClr>
            </a:pPr>
            <a:r>
              <a:rPr lang="en-GB" sz="1350" b="1" dirty="0">
                <a:solidFill>
                  <a:prstClr val="white"/>
                </a:solidFill>
                <a:latin typeface="Calibri" panose="020F0502020204030204"/>
                <a:ea typeface="+mn-ea"/>
                <a:cs typeface="+mn-cs"/>
              </a:rPr>
              <a:t>CR rate increased by 5% in the ide-</a:t>
            </a:r>
            <a:r>
              <a:rPr lang="en-GB" sz="1350" b="1" dirty="0" err="1">
                <a:solidFill>
                  <a:prstClr val="white"/>
                </a:solidFill>
                <a:latin typeface="Calibri" panose="020F0502020204030204"/>
                <a:ea typeface="+mn-ea"/>
                <a:cs typeface="+mn-cs"/>
              </a:rPr>
              <a:t>cel</a:t>
            </a:r>
            <a:r>
              <a:rPr lang="en-GB" sz="1350" b="1" dirty="0">
                <a:solidFill>
                  <a:prstClr val="white"/>
                </a:solidFill>
                <a:latin typeface="Calibri" panose="020F0502020204030204"/>
                <a:ea typeface="+mn-ea"/>
                <a:cs typeface="+mn-cs"/>
              </a:rPr>
              <a:t> arm but was unchanged for standard regimens</a:t>
            </a:r>
          </a:p>
        </p:txBody>
      </p:sp>
      <p:sp>
        <p:nvSpPr>
          <p:cNvPr id="8" name="TextBox 7">
            <a:extLst>
              <a:ext uri="{FF2B5EF4-FFF2-40B4-BE49-F238E27FC236}">
                <a16:creationId xmlns:a16="http://schemas.microsoft.com/office/drawing/2014/main" id="{37CADA87-29C7-F894-E517-A0556D8016F2}"/>
              </a:ext>
            </a:extLst>
          </p:cNvPr>
          <p:cNvSpPr txBox="1"/>
          <p:nvPr/>
        </p:nvSpPr>
        <p:spPr>
          <a:xfrm>
            <a:off x="3190875" y="4949674"/>
            <a:ext cx="2771766" cy="219291"/>
          </a:xfrm>
          <a:prstGeom prst="rect">
            <a:avLst/>
          </a:prstGeom>
          <a:noFill/>
        </p:spPr>
        <p:txBody>
          <a:bodyPr wrap="square">
            <a:spAutoFit/>
          </a:bodyPr>
          <a:lstStyle/>
          <a:p>
            <a:pPr algn="ctr" defTabSz="685800" fontAlgn="auto">
              <a:spcBef>
                <a:spcPts val="0"/>
              </a:spcBef>
              <a:spcAft>
                <a:spcPts val="0"/>
              </a:spcAft>
            </a:pPr>
            <a:r>
              <a:rPr lang="en-US" sz="825" dirty="0">
                <a:solidFill>
                  <a:prstClr val="black"/>
                </a:solidFill>
                <a:latin typeface="Trebuchet MS" panose="020B0603020202020204" pitchFamily="34" charset="0"/>
                <a:ea typeface="+mn-ea"/>
                <a:cs typeface="Arial" panose="020B0604020202020204" pitchFamily="34" charset="0"/>
              </a:rPr>
              <a:t>Rodríguez-Otero P, et al. ASH 2023 Abstract 1028</a:t>
            </a:r>
          </a:p>
        </p:txBody>
      </p:sp>
      <mc:AlternateContent xmlns:mc="http://schemas.openxmlformats.org/markup-compatibility/2006">
        <mc:Choice xmlns:p14="http://schemas.microsoft.com/office/powerpoint/2010/main" Requires="p14">
          <p:contentPart p14:bwMode="auto" r:id="rId3">
            <p14:nvContentPartPr>
              <p14:cNvPr id="16" name="Ink 15">
                <a:extLst>
                  <a:ext uri="{FF2B5EF4-FFF2-40B4-BE49-F238E27FC236}">
                    <a16:creationId xmlns:a16="http://schemas.microsoft.com/office/drawing/2014/main" id="{93D0ECD1-86EC-7DE0-72AD-F7A1F27298A5}"/>
                  </a:ext>
                </a:extLst>
              </p14:cNvPr>
              <p14:cNvContentPartPr/>
              <p14:nvPr/>
            </p14:nvContentPartPr>
            <p14:xfrm>
              <a:off x="-254124" y="-41472"/>
              <a:ext cx="270" cy="270"/>
            </p14:xfrm>
          </p:contentPart>
        </mc:Choice>
        <mc:Fallback>
          <p:pic>
            <p:nvPicPr>
              <p:cNvPr id="16" name="Ink 15">
                <a:extLst>
                  <a:ext uri="{FF2B5EF4-FFF2-40B4-BE49-F238E27FC236}">
                    <a16:creationId xmlns:a16="http://schemas.microsoft.com/office/drawing/2014/main" id="{93D0ECD1-86EC-7DE0-72AD-F7A1F27298A5}"/>
                  </a:ext>
                </a:extLst>
              </p:cNvPr>
              <p:cNvPicPr/>
              <p:nvPr/>
            </p:nvPicPr>
            <p:blipFill>
              <a:blip r:embed="rId4"/>
              <a:stretch>
                <a:fillRect/>
              </a:stretch>
            </p:blipFill>
            <p:spPr>
              <a:xfrm>
                <a:off x="-260874" y="-48222"/>
                <a:ext cx="13500" cy="13500"/>
              </a:xfrm>
              <a:prstGeom prst="rect">
                <a:avLst/>
              </a:prstGeom>
            </p:spPr>
          </p:pic>
        </mc:Fallback>
      </mc:AlternateContent>
      <p:sp>
        <p:nvSpPr>
          <p:cNvPr id="53" name="TextBox 52">
            <a:extLst>
              <a:ext uri="{FF2B5EF4-FFF2-40B4-BE49-F238E27FC236}">
                <a16:creationId xmlns:a16="http://schemas.microsoft.com/office/drawing/2014/main" id="{44783E1B-A601-4717-1161-6FF4DCF42DB4}"/>
              </a:ext>
            </a:extLst>
          </p:cNvPr>
          <p:cNvSpPr txBox="1"/>
          <p:nvPr/>
        </p:nvSpPr>
        <p:spPr>
          <a:xfrm>
            <a:off x="1419373" y="837217"/>
            <a:ext cx="2474717" cy="461665"/>
          </a:xfrm>
          <a:prstGeom prst="rect">
            <a:avLst/>
          </a:prstGeom>
          <a:noFill/>
        </p:spPr>
        <p:txBody>
          <a:bodyPr wrap="square" rtlCol="0">
            <a:spAutoFit/>
          </a:bodyPr>
          <a:lstStyle/>
          <a:p>
            <a:pPr algn="ct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Difference in ORR, 29%</a:t>
            </a:r>
          </a:p>
          <a:p>
            <a:pPr algn="ct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OR, 3.36</a:t>
            </a:r>
            <a:r>
              <a:rPr lang="en-GB" sz="1200" baseline="30000" dirty="0">
                <a:solidFill>
                  <a:prstClr val="black"/>
                </a:solidFill>
                <a:latin typeface="Calibri Light" panose="020F0302020204030204"/>
                <a:ea typeface="+mn-ea"/>
                <a:cs typeface="Arial" panose="020B0604020202020204" pitchFamily="34" charset="0"/>
              </a:rPr>
              <a:t>a </a:t>
            </a:r>
            <a:r>
              <a:rPr lang="en-GB" sz="1200" dirty="0">
                <a:solidFill>
                  <a:prstClr val="black"/>
                </a:solidFill>
                <a:latin typeface="Calibri Light" panose="020F0302020204030204"/>
                <a:ea typeface="+mn-ea"/>
                <a:cs typeface="Arial" panose="020B0604020202020204" pitchFamily="34" charset="0"/>
              </a:rPr>
              <a:t>(95% CI, 2.17</a:t>
            </a:r>
            <a:r>
              <a:rPr lang="en-US" sz="1200" kern="100" dirty="0">
                <a:solidFill>
                  <a:prstClr val="black"/>
                </a:solidFill>
                <a:latin typeface="Arial" panose="020B0604020202020204" pitchFamily="34" charset="0"/>
                <a:ea typeface="+mn-ea"/>
                <a:cs typeface="Arial" panose="020B0604020202020204" pitchFamily="34" charset="0"/>
              </a:rPr>
              <a:t>–</a:t>
            </a:r>
            <a:r>
              <a:rPr lang="en-GB" sz="1200" dirty="0">
                <a:solidFill>
                  <a:prstClr val="black"/>
                </a:solidFill>
                <a:latin typeface="Calibri Light" panose="020F0302020204030204"/>
                <a:ea typeface="+mn-ea"/>
                <a:cs typeface="Arial" panose="020B0604020202020204" pitchFamily="34" charset="0"/>
              </a:rPr>
              <a:t>5.22)</a:t>
            </a:r>
            <a:r>
              <a:rPr lang="en-GB" sz="1200" baseline="30000" dirty="0">
                <a:solidFill>
                  <a:prstClr val="black"/>
                </a:solidFill>
                <a:latin typeface="Calibri Light" panose="020F0302020204030204"/>
                <a:ea typeface="+mn-ea"/>
                <a:cs typeface="Arial" panose="020B0604020202020204" pitchFamily="34" charset="0"/>
              </a:rPr>
              <a:t>b</a:t>
            </a:r>
          </a:p>
        </p:txBody>
      </p:sp>
      <p:sp>
        <p:nvSpPr>
          <p:cNvPr id="54" name="Right Brace 53">
            <a:extLst>
              <a:ext uri="{FF2B5EF4-FFF2-40B4-BE49-F238E27FC236}">
                <a16:creationId xmlns:a16="http://schemas.microsoft.com/office/drawing/2014/main" id="{51EC94F3-2A2B-48EF-E3E9-1EB4E31977CE}"/>
              </a:ext>
            </a:extLst>
          </p:cNvPr>
          <p:cNvSpPr/>
          <p:nvPr/>
        </p:nvSpPr>
        <p:spPr>
          <a:xfrm rot="16200000">
            <a:off x="2569769" y="152498"/>
            <a:ext cx="127040" cy="2521603"/>
          </a:xfrm>
          <a:prstGeom prst="rightBrace">
            <a:avLst>
              <a:gd name="adj1" fmla="val 8333"/>
              <a:gd name="adj2" fmla="val 46552"/>
            </a:avLst>
          </a:pr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pPr>
            <a:endParaRPr lang="en-US" sz="1800" dirty="0">
              <a:solidFill>
                <a:prstClr val="black"/>
              </a:solidFill>
              <a:latin typeface="Calibri Light" panose="020F0302020204030204"/>
              <a:cs typeface="Arial" panose="020B0604020202020204" pitchFamily="34" charset="0"/>
            </a:endParaRPr>
          </a:p>
        </p:txBody>
      </p:sp>
      <p:grpSp>
        <p:nvGrpSpPr>
          <p:cNvPr id="59" name="Group 58">
            <a:extLst>
              <a:ext uri="{FF2B5EF4-FFF2-40B4-BE49-F238E27FC236}">
                <a16:creationId xmlns:a16="http://schemas.microsoft.com/office/drawing/2014/main" id="{0DD8067C-0A96-016C-BA04-0622F314063F}"/>
              </a:ext>
            </a:extLst>
          </p:cNvPr>
          <p:cNvGrpSpPr/>
          <p:nvPr/>
        </p:nvGrpSpPr>
        <p:grpSpPr>
          <a:xfrm>
            <a:off x="4263885" y="1077796"/>
            <a:ext cx="698081" cy="1257799"/>
            <a:chOff x="10031284" y="-2482525"/>
            <a:chExt cx="478357" cy="885735"/>
          </a:xfrm>
        </p:grpSpPr>
        <p:sp>
          <p:nvSpPr>
            <p:cNvPr id="60" name="Rectangle 59">
              <a:extLst>
                <a:ext uri="{FF2B5EF4-FFF2-40B4-BE49-F238E27FC236}">
                  <a16:creationId xmlns:a16="http://schemas.microsoft.com/office/drawing/2014/main" id="{D4329F08-0723-1CBC-0FDB-7FF5BAD653FF}"/>
                </a:ext>
              </a:extLst>
            </p:cNvPr>
            <p:cNvSpPr>
              <a:spLocks noChangeAspect="1"/>
            </p:cNvSpPr>
            <p:nvPr/>
          </p:nvSpPr>
          <p:spPr>
            <a:xfrm>
              <a:off x="10037954" y="-2438449"/>
              <a:ext cx="90000" cy="90000"/>
            </a:xfrm>
            <a:prstGeom prst="rect">
              <a:avLst/>
            </a:prstGeom>
            <a:solidFill>
              <a:srgbClr val="DF6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3000">
                <a:solidFill>
                  <a:prstClr val="white"/>
                </a:solidFill>
                <a:latin typeface="Calibri Light" panose="020F0302020204030204"/>
                <a:cs typeface="Arial" panose="020B0604020202020204" pitchFamily="34" charset="0"/>
              </a:endParaRPr>
            </a:p>
          </p:txBody>
        </p:sp>
        <p:sp>
          <p:nvSpPr>
            <p:cNvPr id="61" name="Rectangle 60">
              <a:extLst>
                <a:ext uri="{FF2B5EF4-FFF2-40B4-BE49-F238E27FC236}">
                  <a16:creationId xmlns:a16="http://schemas.microsoft.com/office/drawing/2014/main" id="{093144AD-56F4-3F5D-BA31-9FE7551C7337}"/>
                </a:ext>
              </a:extLst>
            </p:cNvPr>
            <p:cNvSpPr>
              <a:spLocks noChangeAspect="1"/>
            </p:cNvSpPr>
            <p:nvPr/>
          </p:nvSpPr>
          <p:spPr>
            <a:xfrm>
              <a:off x="10035057" y="-2208169"/>
              <a:ext cx="90000" cy="90000"/>
            </a:xfrm>
            <a:prstGeom prst="rect">
              <a:avLst/>
            </a:prstGeom>
            <a:solidFill>
              <a:srgbClr val="EC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3000">
                <a:solidFill>
                  <a:prstClr val="white"/>
                </a:solidFill>
                <a:latin typeface="Calibri Light" panose="020F0302020204030204"/>
                <a:cs typeface="Arial" panose="020B0604020202020204" pitchFamily="34" charset="0"/>
              </a:endParaRPr>
            </a:p>
          </p:txBody>
        </p:sp>
        <p:sp>
          <p:nvSpPr>
            <p:cNvPr id="62" name="Rectangle 61">
              <a:extLst>
                <a:ext uri="{FF2B5EF4-FFF2-40B4-BE49-F238E27FC236}">
                  <a16:creationId xmlns:a16="http://schemas.microsoft.com/office/drawing/2014/main" id="{C8EDD9B3-87D1-4675-4985-68D9435383CC}"/>
                </a:ext>
              </a:extLst>
            </p:cNvPr>
            <p:cNvSpPr>
              <a:spLocks noChangeAspect="1"/>
            </p:cNvSpPr>
            <p:nvPr/>
          </p:nvSpPr>
          <p:spPr>
            <a:xfrm>
              <a:off x="10033163" y="-1988511"/>
              <a:ext cx="90000" cy="90000"/>
            </a:xfrm>
            <a:prstGeom prst="rect">
              <a:avLst/>
            </a:prstGeom>
            <a:solidFill>
              <a:srgbClr val="09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3000">
                <a:solidFill>
                  <a:prstClr val="white"/>
                </a:solidFill>
                <a:latin typeface="Calibri Light" panose="020F0302020204030204"/>
                <a:cs typeface="Arial" panose="020B0604020202020204" pitchFamily="34" charset="0"/>
              </a:endParaRPr>
            </a:p>
          </p:txBody>
        </p:sp>
        <p:sp>
          <p:nvSpPr>
            <p:cNvPr id="63" name="Rectangle 62">
              <a:extLst>
                <a:ext uri="{FF2B5EF4-FFF2-40B4-BE49-F238E27FC236}">
                  <a16:creationId xmlns:a16="http://schemas.microsoft.com/office/drawing/2014/main" id="{87134B03-1ECB-DCB2-5DFB-85B7839D5F3A}"/>
                </a:ext>
              </a:extLst>
            </p:cNvPr>
            <p:cNvSpPr>
              <a:spLocks noChangeAspect="1"/>
            </p:cNvSpPr>
            <p:nvPr/>
          </p:nvSpPr>
          <p:spPr>
            <a:xfrm>
              <a:off x="10031284" y="-1750368"/>
              <a:ext cx="90000" cy="90000"/>
            </a:xfrm>
            <a:prstGeom prst="rect">
              <a:avLst/>
            </a:prstGeom>
            <a:solidFill>
              <a:srgbClr val="88C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3000">
                <a:solidFill>
                  <a:prstClr val="white"/>
                </a:solidFill>
                <a:latin typeface="Calibri Light" panose="020F0302020204030204"/>
                <a:cs typeface="Arial" panose="020B0604020202020204" pitchFamily="34" charset="0"/>
              </a:endParaRPr>
            </a:p>
          </p:txBody>
        </p:sp>
        <p:sp>
          <p:nvSpPr>
            <p:cNvPr id="64" name="TextBox 63">
              <a:extLst>
                <a:ext uri="{FF2B5EF4-FFF2-40B4-BE49-F238E27FC236}">
                  <a16:creationId xmlns:a16="http://schemas.microsoft.com/office/drawing/2014/main" id="{11BE7539-6318-5D0F-22A0-BE4A5D7B8A72}"/>
                </a:ext>
              </a:extLst>
            </p:cNvPr>
            <p:cNvSpPr txBox="1"/>
            <p:nvPr/>
          </p:nvSpPr>
          <p:spPr>
            <a:xfrm>
              <a:off x="10132229" y="-2482525"/>
              <a:ext cx="280033" cy="195061"/>
            </a:xfrm>
            <a:prstGeom prst="rect">
              <a:avLst/>
            </a:prstGeom>
            <a:noFill/>
          </p:spPr>
          <p:txBody>
            <a:bodyPr wrap="square" rtlCol="0">
              <a:spAutoFit/>
            </a:bodyPr>
            <a:lstStyle/>
            <a:p>
              <a:pP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sCR</a:t>
              </a:r>
            </a:p>
          </p:txBody>
        </p:sp>
        <p:sp>
          <p:nvSpPr>
            <p:cNvPr id="65" name="TextBox 64">
              <a:extLst>
                <a:ext uri="{FF2B5EF4-FFF2-40B4-BE49-F238E27FC236}">
                  <a16:creationId xmlns:a16="http://schemas.microsoft.com/office/drawing/2014/main" id="{E0D58DC6-62D3-D253-CCBF-953703E6275C}"/>
                </a:ext>
              </a:extLst>
            </p:cNvPr>
            <p:cNvSpPr txBox="1"/>
            <p:nvPr/>
          </p:nvSpPr>
          <p:spPr>
            <a:xfrm>
              <a:off x="10125056" y="-2247395"/>
              <a:ext cx="257170" cy="195061"/>
            </a:xfrm>
            <a:prstGeom prst="rect">
              <a:avLst/>
            </a:prstGeom>
            <a:noFill/>
          </p:spPr>
          <p:txBody>
            <a:bodyPr wrap="square" rtlCol="0">
              <a:spAutoFit/>
            </a:bodyPr>
            <a:lstStyle/>
            <a:p>
              <a:pP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CR</a:t>
              </a:r>
            </a:p>
          </p:txBody>
        </p:sp>
        <p:sp>
          <p:nvSpPr>
            <p:cNvPr id="66" name="TextBox 65">
              <a:extLst>
                <a:ext uri="{FF2B5EF4-FFF2-40B4-BE49-F238E27FC236}">
                  <a16:creationId xmlns:a16="http://schemas.microsoft.com/office/drawing/2014/main" id="{1B327BA9-125B-3283-3C11-E526F747121D}"/>
                </a:ext>
              </a:extLst>
            </p:cNvPr>
            <p:cNvSpPr txBox="1"/>
            <p:nvPr/>
          </p:nvSpPr>
          <p:spPr>
            <a:xfrm>
              <a:off x="10125057" y="-2031235"/>
              <a:ext cx="384584" cy="195061"/>
            </a:xfrm>
            <a:prstGeom prst="rect">
              <a:avLst/>
            </a:prstGeom>
            <a:noFill/>
          </p:spPr>
          <p:txBody>
            <a:bodyPr wrap="square" rtlCol="0">
              <a:spAutoFit/>
            </a:bodyPr>
            <a:lstStyle/>
            <a:p>
              <a:pP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VGPR</a:t>
              </a:r>
            </a:p>
          </p:txBody>
        </p:sp>
        <p:sp>
          <p:nvSpPr>
            <p:cNvPr id="67" name="TextBox 66">
              <a:extLst>
                <a:ext uri="{FF2B5EF4-FFF2-40B4-BE49-F238E27FC236}">
                  <a16:creationId xmlns:a16="http://schemas.microsoft.com/office/drawing/2014/main" id="{C8F5CC33-1200-2A45-D99D-F11FC6E9603F}"/>
                </a:ext>
              </a:extLst>
            </p:cNvPr>
            <p:cNvSpPr txBox="1"/>
            <p:nvPr/>
          </p:nvSpPr>
          <p:spPr>
            <a:xfrm>
              <a:off x="10123173" y="-1791851"/>
              <a:ext cx="306408" cy="195061"/>
            </a:xfrm>
            <a:prstGeom prst="rect">
              <a:avLst/>
            </a:prstGeom>
            <a:noFill/>
          </p:spPr>
          <p:txBody>
            <a:bodyPr wrap="square" rtlCol="0">
              <a:spAutoFit/>
            </a:bodyPr>
            <a:lstStyle/>
            <a:p>
              <a:pP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PR</a:t>
              </a:r>
            </a:p>
          </p:txBody>
        </p:sp>
      </p:grpSp>
      <p:sp>
        <p:nvSpPr>
          <p:cNvPr id="68" name="TextBox 67">
            <a:extLst>
              <a:ext uri="{FF2B5EF4-FFF2-40B4-BE49-F238E27FC236}">
                <a16:creationId xmlns:a16="http://schemas.microsoft.com/office/drawing/2014/main" id="{D3EBEAAA-4D1E-660D-3230-81A28DE7AC8C}"/>
              </a:ext>
            </a:extLst>
          </p:cNvPr>
          <p:cNvSpPr txBox="1"/>
          <p:nvPr/>
        </p:nvSpPr>
        <p:spPr>
          <a:xfrm>
            <a:off x="3269418" y="2342155"/>
            <a:ext cx="1349552" cy="415498"/>
          </a:xfrm>
          <a:prstGeom prst="rect">
            <a:avLst/>
          </a:prstGeom>
          <a:noFill/>
        </p:spPr>
        <p:txBody>
          <a:bodyPr wrap="square" rtlCol="0">
            <a:spAutoFit/>
          </a:bodyPr>
          <a:lstStyle/>
          <a:p>
            <a:pPr algn="ctr" defTabSz="685800" fontAlgn="auto">
              <a:spcBef>
                <a:spcPts val="0"/>
              </a:spcBef>
              <a:spcAft>
                <a:spcPts val="0"/>
              </a:spcAft>
            </a:pPr>
            <a:r>
              <a:rPr lang="en-US" sz="1050" b="1" dirty="0">
                <a:solidFill>
                  <a:prstClr val="black"/>
                </a:solidFill>
                <a:latin typeface="Calibri Light" panose="020F0302020204030204"/>
                <a:ea typeface="+mn-ea"/>
                <a:cs typeface="Arial" panose="020B0604020202020204" pitchFamily="34" charset="0"/>
              </a:rPr>
              <a:t>ORR, 42%</a:t>
            </a:r>
            <a:r>
              <a:rPr lang="en-US" sz="1050" b="1" baseline="30000" dirty="0">
                <a:solidFill>
                  <a:prstClr val="black"/>
                </a:solidFill>
                <a:latin typeface="Calibri Light" panose="020F0302020204030204"/>
                <a:ea typeface="+mn-ea"/>
                <a:cs typeface="Arial" panose="020B0604020202020204" pitchFamily="34" charset="0"/>
              </a:rPr>
              <a:t>c</a:t>
            </a:r>
          </a:p>
          <a:p>
            <a:pPr algn="ctr" defTabSz="685800" fontAlgn="auto">
              <a:spcBef>
                <a:spcPts val="0"/>
              </a:spcBef>
              <a:spcAft>
                <a:spcPts val="0"/>
              </a:spcAft>
            </a:pPr>
            <a:r>
              <a:rPr lang="en-US" sz="1050" dirty="0">
                <a:solidFill>
                  <a:prstClr val="black"/>
                </a:solidFill>
                <a:latin typeface="Calibri Light" panose="020F0302020204030204"/>
                <a:ea typeface="+mn-ea"/>
                <a:cs typeface="Arial" panose="020B0604020202020204" pitchFamily="34" charset="0"/>
              </a:rPr>
              <a:t>(95% CI, 34</a:t>
            </a:r>
            <a:r>
              <a:rPr lang="en-US" sz="1050" kern="100" dirty="0">
                <a:solidFill>
                  <a:prstClr val="black"/>
                </a:solidFill>
                <a:latin typeface="Arial" panose="020B0604020202020204" pitchFamily="34" charset="0"/>
                <a:ea typeface="+mn-ea"/>
                <a:cs typeface="Arial" panose="020B0604020202020204" pitchFamily="34" charset="0"/>
              </a:rPr>
              <a:t>–</a:t>
            </a:r>
            <a:r>
              <a:rPr lang="en-GB" sz="1050" dirty="0">
                <a:solidFill>
                  <a:prstClr val="black"/>
                </a:solidFill>
                <a:latin typeface="Calibri Light" panose="020F0302020204030204"/>
                <a:ea typeface="+mn-ea"/>
                <a:cs typeface="Arial" panose="020B0604020202020204" pitchFamily="34" charset="0"/>
              </a:rPr>
              <a:t>51</a:t>
            </a:r>
            <a:r>
              <a:rPr lang="en-US" sz="1050" dirty="0">
                <a:solidFill>
                  <a:prstClr val="black"/>
                </a:solidFill>
                <a:latin typeface="Calibri Light" panose="020F0302020204030204"/>
                <a:ea typeface="+mn-ea"/>
                <a:cs typeface="Arial" panose="020B0604020202020204" pitchFamily="34" charset="0"/>
              </a:rPr>
              <a:t>)</a:t>
            </a:r>
          </a:p>
        </p:txBody>
      </p:sp>
      <p:sp>
        <p:nvSpPr>
          <p:cNvPr id="69" name="TextBox 68">
            <a:extLst>
              <a:ext uri="{FF2B5EF4-FFF2-40B4-BE49-F238E27FC236}">
                <a16:creationId xmlns:a16="http://schemas.microsoft.com/office/drawing/2014/main" id="{7FD50239-643E-DBC0-8AA1-90B9FCE92980}"/>
              </a:ext>
            </a:extLst>
          </p:cNvPr>
          <p:cNvSpPr txBox="1"/>
          <p:nvPr/>
        </p:nvSpPr>
        <p:spPr>
          <a:xfrm>
            <a:off x="786420" y="1458918"/>
            <a:ext cx="1324313" cy="415498"/>
          </a:xfrm>
          <a:prstGeom prst="rect">
            <a:avLst/>
          </a:prstGeom>
          <a:noFill/>
        </p:spPr>
        <p:txBody>
          <a:bodyPr wrap="square" rtlCol="0">
            <a:spAutoFit/>
          </a:bodyPr>
          <a:lstStyle/>
          <a:p>
            <a:pPr algn="ctr" defTabSz="685800" fontAlgn="auto">
              <a:spcBef>
                <a:spcPts val="0"/>
              </a:spcBef>
              <a:spcAft>
                <a:spcPts val="0"/>
              </a:spcAft>
            </a:pPr>
            <a:r>
              <a:rPr lang="en-US" sz="1050" b="1" dirty="0">
                <a:solidFill>
                  <a:prstClr val="black"/>
                </a:solidFill>
                <a:latin typeface="Calibri Light" panose="020F0302020204030204"/>
                <a:ea typeface="+mn-ea"/>
                <a:cs typeface="Arial" panose="020B0604020202020204" pitchFamily="34" charset="0"/>
              </a:rPr>
              <a:t>ORR</a:t>
            </a:r>
            <a:r>
              <a:rPr lang="en-US" sz="1050" dirty="0">
                <a:solidFill>
                  <a:prstClr val="black"/>
                </a:solidFill>
                <a:latin typeface="Calibri Light" panose="020F0302020204030204"/>
                <a:ea typeface="+mn-ea"/>
                <a:cs typeface="Arial" panose="020B0604020202020204" pitchFamily="34" charset="0"/>
              </a:rPr>
              <a:t>, </a:t>
            </a:r>
            <a:r>
              <a:rPr lang="en-US" sz="1050" b="1" dirty="0">
                <a:solidFill>
                  <a:prstClr val="black"/>
                </a:solidFill>
                <a:latin typeface="Calibri Light" panose="020F0302020204030204"/>
                <a:ea typeface="+mn-ea"/>
                <a:cs typeface="Arial" panose="020B0604020202020204" pitchFamily="34" charset="0"/>
              </a:rPr>
              <a:t>71%</a:t>
            </a:r>
            <a:r>
              <a:rPr lang="en-US" sz="1050" b="1" baseline="30000" dirty="0">
                <a:solidFill>
                  <a:prstClr val="black"/>
                </a:solidFill>
                <a:latin typeface="Calibri Light" panose="020F0302020204030204"/>
                <a:ea typeface="+mn-ea"/>
                <a:cs typeface="Arial" panose="020B0604020202020204" pitchFamily="34" charset="0"/>
              </a:rPr>
              <a:t>c</a:t>
            </a:r>
          </a:p>
          <a:p>
            <a:pPr algn="ctr" defTabSz="685800" fontAlgn="auto">
              <a:spcBef>
                <a:spcPts val="0"/>
              </a:spcBef>
              <a:spcAft>
                <a:spcPts val="0"/>
              </a:spcAft>
            </a:pPr>
            <a:r>
              <a:rPr lang="en-US" sz="1050" dirty="0">
                <a:solidFill>
                  <a:prstClr val="black"/>
                </a:solidFill>
                <a:latin typeface="Calibri Light" panose="020F0302020204030204"/>
                <a:ea typeface="+mn-ea"/>
                <a:cs typeface="Arial" panose="020B0604020202020204" pitchFamily="34" charset="0"/>
              </a:rPr>
              <a:t>(95% CI, 66</a:t>
            </a:r>
            <a:r>
              <a:rPr lang="en-US" sz="1050" kern="100" dirty="0">
                <a:solidFill>
                  <a:prstClr val="black"/>
                </a:solidFill>
                <a:latin typeface="Arial" panose="020B0604020202020204" pitchFamily="34" charset="0"/>
                <a:ea typeface="+mn-ea"/>
                <a:cs typeface="Arial" panose="020B0604020202020204" pitchFamily="34" charset="0"/>
              </a:rPr>
              <a:t>–</a:t>
            </a:r>
            <a:r>
              <a:rPr lang="en-US" sz="1050" dirty="0">
                <a:solidFill>
                  <a:prstClr val="black"/>
                </a:solidFill>
                <a:latin typeface="Calibri Light" panose="020F0302020204030204"/>
                <a:ea typeface="+mn-ea"/>
                <a:cs typeface="Arial" panose="020B0604020202020204" pitchFamily="34" charset="0"/>
              </a:rPr>
              <a:t>77)</a:t>
            </a:r>
          </a:p>
        </p:txBody>
      </p:sp>
      <p:sp>
        <p:nvSpPr>
          <p:cNvPr id="70" name="TextBox 69">
            <a:extLst>
              <a:ext uri="{FF2B5EF4-FFF2-40B4-BE49-F238E27FC236}">
                <a16:creationId xmlns:a16="http://schemas.microsoft.com/office/drawing/2014/main" id="{55F07EDB-A729-4098-FBA6-7DA65387C861}"/>
              </a:ext>
            </a:extLst>
          </p:cNvPr>
          <p:cNvSpPr txBox="1"/>
          <p:nvPr/>
        </p:nvSpPr>
        <p:spPr>
          <a:xfrm rot="16200000">
            <a:off x="-294656" y="2463547"/>
            <a:ext cx="1171295" cy="258096"/>
          </a:xfrm>
          <a:prstGeom prst="rect">
            <a:avLst/>
          </a:prstGeom>
          <a:solidFill>
            <a:schemeClr val="bg1"/>
          </a:solidFill>
        </p:spPr>
        <p:txBody>
          <a:bodyPr wrap="square" lIns="27000" rIns="27000" bIns="27000" rtlCol="0">
            <a:spAutoFit/>
          </a:bodyPr>
          <a:lstStyle/>
          <a:p>
            <a:pPr algn="ct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Patients (%)</a:t>
            </a:r>
          </a:p>
        </p:txBody>
      </p:sp>
      <p:grpSp>
        <p:nvGrpSpPr>
          <p:cNvPr id="73" name="Group 72">
            <a:extLst>
              <a:ext uri="{FF2B5EF4-FFF2-40B4-BE49-F238E27FC236}">
                <a16:creationId xmlns:a16="http://schemas.microsoft.com/office/drawing/2014/main" id="{72510608-947D-F183-B482-2424716B088D}"/>
              </a:ext>
            </a:extLst>
          </p:cNvPr>
          <p:cNvGrpSpPr/>
          <p:nvPr/>
        </p:nvGrpSpPr>
        <p:grpSpPr>
          <a:xfrm>
            <a:off x="1530879" y="1704922"/>
            <a:ext cx="2474717" cy="1509049"/>
            <a:chOff x="2041171" y="2361494"/>
            <a:chExt cx="3299623" cy="2012065"/>
          </a:xfrm>
        </p:grpSpPr>
        <p:sp>
          <p:nvSpPr>
            <p:cNvPr id="74" name="TextBox 73">
              <a:extLst>
                <a:ext uri="{FF2B5EF4-FFF2-40B4-BE49-F238E27FC236}">
                  <a16:creationId xmlns:a16="http://schemas.microsoft.com/office/drawing/2014/main" id="{0C59BC43-4378-E6A5-4D04-68F74F06F659}"/>
                </a:ext>
              </a:extLst>
            </p:cNvPr>
            <p:cNvSpPr txBox="1"/>
            <p:nvPr/>
          </p:nvSpPr>
          <p:spPr>
            <a:xfrm>
              <a:off x="2041171" y="2361494"/>
              <a:ext cx="3299623" cy="615553"/>
            </a:xfrm>
            <a:prstGeom prst="rect">
              <a:avLst/>
            </a:prstGeom>
            <a:noFill/>
          </p:spPr>
          <p:txBody>
            <a:bodyPr wrap="square" rtlCol="0">
              <a:spAutoFit/>
            </a:bodyPr>
            <a:lstStyle/>
            <a:p>
              <a:pPr algn="ct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OR, 13.86</a:t>
              </a:r>
              <a:r>
                <a:rPr lang="en-GB" sz="1200" baseline="30000" dirty="0">
                  <a:solidFill>
                    <a:prstClr val="black"/>
                  </a:solidFill>
                  <a:latin typeface="Calibri Light" panose="020F0302020204030204"/>
                  <a:ea typeface="+mn-ea"/>
                  <a:cs typeface="Arial" panose="020B0604020202020204" pitchFamily="34" charset="0"/>
                </a:rPr>
                <a:t>a</a:t>
              </a:r>
            </a:p>
            <a:p>
              <a:pPr algn="ctr" defTabSz="685800" fontAlgn="auto">
                <a:spcBef>
                  <a:spcPts val="0"/>
                </a:spcBef>
                <a:spcAft>
                  <a:spcPts val="0"/>
                </a:spcAft>
              </a:pPr>
              <a:r>
                <a:rPr lang="en-GB" sz="1200" dirty="0">
                  <a:solidFill>
                    <a:prstClr val="black"/>
                  </a:solidFill>
                  <a:latin typeface="Calibri Light" panose="020F0302020204030204"/>
                  <a:ea typeface="+mn-ea"/>
                  <a:cs typeface="Arial" panose="020B0604020202020204" pitchFamily="34" charset="0"/>
                </a:rPr>
                <a:t>(95% CI, 6.22</a:t>
              </a:r>
              <a:r>
                <a:rPr lang="en-US" sz="1200" kern="100" dirty="0">
                  <a:solidFill>
                    <a:prstClr val="black"/>
                  </a:solidFill>
                  <a:latin typeface="Arial" panose="020B0604020202020204" pitchFamily="34" charset="0"/>
                  <a:ea typeface="+mn-ea"/>
                  <a:cs typeface="Arial" panose="020B0604020202020204" pitchFamily="34" charset="0"/>
                </a:rPr>
                <a:t>–</a:t>
              </a:r>
              <a:r>
                <a:rPr lang="en-GB" sz="1200" dirty="0">
                  <a:solidFill>
                    <a:prstClr val="black"/>
                  </a:solidFill>
                  <a:latin typeface="Calibri Light" panose="020F0302020204030204"/>
                  <a:ea typeface="+mn-ea"/>
                  <a:cs typeface="Arial" panose="020B0604020202020204" pitchFamily="34" charset="0"/>
                </a:rPr>
                <a:t>30.87)</a:t>
              </a:r>
              <a:r>
                <a:rPr lang="en-GB" sz="1200" baseline="30000" dirty="0">
                  <a:solidFill>
                    <a:prstClr val="black"/>
                  </a:solidFill>
                  <a:latin typeface="Calibri Light" panose="020F0302020204030204"/>
                  <a:ea typeface="+mn-ea"/>
                  <a:cs typeface="Arial" panose="020B0604020202020204" pitchFamily="34" charset="0"/>
                </a:rPr>
                <a:t>b</a:t>
              </a:r>
            </a:p>
          </p:txBody>
        </p:sp>
        <p:sp>
          <p:nvSpPr>
            <p:cNvPr id="75" name="TextBox 74">
              <a:extLst>
                <a:ext uri="{FF2B5EF4-FFF2-40B4-BE49-F238E27FC236}">
                  <a16:creationId xmlns:a16="http://schemas.microsoft.com/office/drawing/2014/main" id="{C64D89CF-B5D8-C51C-0323-4A4E5991330D}"/>
                </a:ext>
              </a:extLst>
            </p:cNvPr>
            <p:cNvSpPr txBox="1"/>
            <p:nvPr/>
          </p:nvSpPr>
          <p:spPr>
            <a:xfrm>
              <a:off x="2386228" y="3057621"/>
              <a:ext cx="2482874" cy="984885"/>
            </a:xfrm>
            <a:prstGeom prst="rect">
              <a:avLst/>
            </a:prstGeom>
            <a:noFill/>
          </p:spPr>
          <p:txBody>
            <a:bodyPr wrap="square" rtlCol="0">
              <a:spAutoFit/>
            </a:bodyPr>
            <a:lstStyle/>
            <a:p>
              <a:pPr algn="ctr" defTabSz="685800" fontAlgn="auto">
                <a:spcBef>
                  <a:spcPts val="0"/>
                </a:spcBef>
                <a:spcAft>
                  <a:spcPts val="0"/>
                </a:spcAft>
              </a:pPr>
              <a:r>
                <a:rPr lang="en-US" sz="1050" b="1" dirty="0">
                  <a:solidFill>
                    <a:prstClr val="black"/>
                  </a:solidFill>
                  <a:latin typeface="Calibri Light" panose="020F0302020204030204"/>
                  <a:ea typeface="+mn-ea"/>
                  <a:cs typeface="Arial" panose="020B0604020202020204" pitchFamily="34" charset="0"/>
                </a:rPr>
                <a:t>CR </a:t>
              </a:r>
              <a:r>
                <a:rPr lang="en-US" sz="1050" b="1" dirty="0" err="1">
                  <a:solidFill>
                    <a:prstClr val="black"/>
                  </a:solidFill>
                  <a:latin typeface="Calibri Light" panose="020F0302020204030204"/>
                  <a:ea typeface="+mn-ea"/>
                  <a:cs typeface="Arial" panose="020B0604020202020204" pitchFamily="34" charset="0"/>
                </a:rPr>
                <a:t>rate,</a:t>
              </a:r>
              <a:r>
                <a:rPr lang="en-US" sz="1050" b="1" baseline="30000" dirty="0" err="1">
                  <a:solidFill>
                    <a:prstClr val="black"/>
                  </a:solidFill>
                  <a:latin typeface="Calibri Light" panose="020F0302020204030204"/>
                  <a:ea typeface="+mn-ea"/>
                  <a:cs typeface="Arial" panose="020B0604020202020204" pitchFamily="34" charset="0"/>
                </a:rPr>
                <a:t>d</a:t>
              </a:r>
              <a:r>
                <a:rPr lang="en-US" sz="1050" b="1" baseline="30000" dirty="0">
                  <a:solidFill>
                    <a:prstClr val="black"/>
                  </a:solidFill>
                  <a:latin typeface="Calibri Light" panose="020F0302020204030204"/>
                  <a:ea typeface="+mn-ea"/>
                  <a:cs typeface="Arial" panose="020B0604020202020204" pitchFamily="34" charset="0"/>
                </a:rPr>
                <a:t> </a:t>
              </a:r>
            </a:p>
            <a:p>
              <a:pPr algn="ctr" defTabSz="685800" fontAlgn="auto">
                <a:spcBef>
                  <a:spcPts val="0"/>
                </a:spcBef>
                <a:spcAft>
                  <a:spcPts val="0"/>
                </a:spcAft>
              </a:pPr>
              <a:r>
                <a:rPr lang="en-US" sz="1050" b="1" dirty="0">
                  <a:solidFill>
                    <a:prstClr val="black"/>
                  </a:solidFill>
                  <a:latin typeface="Calibri Light" panose="020F0302020204030204"/>
                  <a:ea typeface="+mn-ea"/>
                  <a:cs typeface="Arial" panose="020B0604020202020204" pitchFamily="34" charset="0"/>
                </a:rPr>
                <a:t>44% </a:t>
              </a:r>
              <a:r>
                <a:rPr lang="en-US" sz="1050" dirty="0">
                  <a:solidFill>
                    <a:prstClr val="black"/>
                  </a:solidFill>
                  <a:latin typeface="Calibri Light" panose="020F0302020204030204"/>
                  <a:ea typeface="+mn-ea"/>
                  <a:cs typeface="Arial" panose="020B0604020202020204" pitchFamily="34" charset="0"/>
                </a:rPr>
                <a:t>(95% CI, 38</a:t>
              </a:r>
              <a:r>
                <a:rPr lang="en-US" sz="1050" kern="100" dirty="0">
                  <a:solidFill>
                    <a:prstClr val="black"/>
                  </a:solidFill>
                  <a:latin typeface="Arial" panose="020B0604020202020204" pitchFamily="34" charset="0"/>
                  <a:ea typeface="+mn-ea"/>
                  <a:cs typeface="Arial" panose="020B0604020202020204" pitchFamily="34" charset="0"/>
                </a:rPr>
                <a:t>–</a:t>
              </a:r>
              <a:r>
                <a:rPr lang="en-US" sz="1050" dirty="0">
                  <a:solidFill>
                    <a:prstClr val="black"/>
                  </a:solidFill>
                  <a:latin typeface="Calibri Light" panose="020F0302020204030204"/>
                  <a:ea typeface="+mn-ea"/>
                  <a:cs typeface="Arial" panose="020B0604020202020204" pitchFamily="34" charset="0"/>
                </a:rPr>
                <a:t>50)</a:t>
              </a:r>
            </a:p>
            <a:p>
              <a:pPr algn="ctr" defTabSz="685800" fontAlgn="auto">
                <a:spcBef>
                  <a:spcPts val="0"/>
                </a:spcBef>
                <a:spcAft>
                  <a:spcPts val="0"/>
                </a:spcAft>
              </a:pPr>
              <a:r>
                <a:rPr lang="en-US" sz="1050" dirty="0">
                  <a:solidFill>
                    <a:prstClr val="black"/>
                  </a:solidFill>
                  <a:latin typeface="Calibri Light" panose="020F0302020204030204"/>
                  <a:ea typeface="+mn-ea"/>
                  <a:cs typeface="Arial" panose="020B0604020202020204" pitchFamily="34" charset="0"/>
                </a:rPr>
                <a:t>vs</a:t>
              </a:r>
            </a:p>
            <a:p>
              <a:pPr algn="ctr" defTabSz="685800" fontAlgn="auto">
                <a:spcBef>
                  <a:spcPts val="0"/>
                </a:spcBef>
                <a:spcAft>
                  <a:spcPts val="0"/>
                </a:spcAft>
              </a:pPr>
              <a:r>
                <a:rPr lang="en-US" sz="1050" b="1" dirty="0">
                  <a:solidFill>
                    <a:prstClr val="black"/>
                  </a:solidFill>
                  <a:latin typeface="Calibri Light" panose="020F0302020204030204"/>
                  <a:ea typeface="+mn-ea"/>
                  <a:cs typeface="Arial" panose="020B0604020202020204" pitchFamily="34" charset="0"/>
                </a:rPr>
                <a:t>5% </a:t>
              </a:r>
              <a:r>
                <a:rPr lang="en-US" sz="1050" dirty="0">
                  <a:solidFill>
                    <a:prstClr val="black"/>
                  </a:solidFill>
                  <a:latin typeface="Calibri Light" panose="020F0302020204030204"/>
                  <a:ea typeface="+mn-ea"/>
                  <a:cs typeface="Arial" panose="020B0604020202020204" pitchFamily="34" charset="0"/>
                </a:rPr>
                <a:t>(95% CI, 2</a:t>
              </a:r>
              <a:r>
                <a:rPr lang="en-US" sz="1050" kern="100" dirty="0">
                  <a:solidFill>
                    <a:prstClr val="black"/>
                  </a:solidFill>
                  <a:latin typeface="Arial" panose="020B0604020202020204" pitchFamily="34" charset="0"/>
                  <a:ea typeface="+mn-ea"/>
                  <a:cs typeface="Arial" panose="020B0604020202020204" pitchFamily="34" charset="0"/>
                </a:rPr>
                <a:t>–</a:t>
              </a:r>
              <a:r>
                <a:rPr lang="en-US" sz="1050" dirty="0">
                  <a:solidFill>
                    <a:prstClr val="black"/>
                  </a:solidFill>
                  <a:latin typeface="Calibri Light" panose="020F0302020204030204"/>
                  <a:ea typeface="+mn-ea"/>
                  <a:cs typeface="Arial" panose="020B0604020202020204" pitchFamily="34" charset="0"/>
                </a:rPr>
                <a:t>9)</a:t>
              </a:r>
            </a:p>
          </p:txBody>
        </p:sp>
        <p:sp>
          <p:nvSpPr>
            <p:cNvPr id="76" name="Right Brace 75">
              <a:extLst>
                <a:ext uri="{FF2B5EF4-FFF2-40B4-BE49-F238E27FC236}">
                  <a16:creationId xmlns:a16="http://schemas.microsoft.com/office/drawing/2014/main" id="{0D56D0F7-00F0-59A0-95F7-DB6DCA95D217}"/>
                </a:ext>
              </a:extLst>
            </p:cNvPr>
            <p:cNvSpPr/>
            <p:nvPr/>
          </p:nvSpPr>
          <p:spPr>
            <a:xfrm>
              <a:off x="2477852" y="2555559"/>
              <a:ext cx="47502" cy="1818000"/>
            </a:xfrm>
            <a:prstGeom prst="rightBrace">
              <a:avLst>
                <a:gd name="adj1" fmla="val 8333"/>
                <a:gd name="adj2" fmla="val 46552"/>
              </a:avLst>
            </a:pr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pPr>
              <a:endParaRPr lang="en-US" sz="1800" dirty="0">
                <a:solidFill>
                  <a:prstClr val="black"/>
                </a:solidFill>
                <a:latin typeface="Calibri Light" panose="020F0302020204030204"/>
                <a:cs typeface="Arial" panose="020B0604020202020204" pitchFamily="34" charset="0"/>
              </a:endParaRPr>
            </a:p>
          </p:txBody>
        </p:sp>
        <p:sp>
          <p:nvSpPr>
            <p:cNvPr id="77" name="Right Brace 76">
              <a:extLst>
                <a:ext uri="{FF2B5EF4-FFF2-40B4-BE49-F238E27FC236}">
                  <a16:creationId xmlns:a16="http://schemas.microsoft.com/office/drawing/2014/main" id="{9D4CA5BD-DD4D-CF6D-9EE9-1D23EAB1481C}"/>
                </a:ext>
              </a:extLst>
            </p:cNvPr>
            <p:cNvSpPr/>
            <p:nvPr/>
          </p:nvSpPr>
          <p:spPr>
            <a:xfrm rot="10800000">
              <a:off x="4602581" y="3750732"/>
              <a:ext cx="45719" cy="252000"/>
            </a:xfrm>
            <a:prstGeom prst="rightBrace">
              <a:avLst>
                <a:gd name="adj1" fmla="val 8333"/>
                <a:gd name="adj2" fmla="val 46552"/>
              </a:avLst>
            </a:pr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pPr>
              <a:endParaRPr lang="en-US" sz="1800" dirty="0">
                <a:solidFill>
                  <a:prstClr val="black"/>
                </a:solidFill>
                <a:latin typeface="Calibri Light" panose="020F0302020204030204"/>
                <a:cs typeface="Arial" panose="020B0604020202020204" pitchFamily="34" charset="0"/>
              </a:endParaRPr>
            </a:p>
          </p:txBody>
        </p:sp>
        <p:sp>
          <p:nvSpPr>
            <p:cNvPr id="78" name="Right Brace 77">
              <a:extLst>
                <a:ext uri="{FF2B5EF4-FFF2-40B4-BE49-F238E27FC236}">
                  <a16:creationId xmlns:a16="http://schemas.microsoft.com/office/drawing/2014/main" id="{D04C78A3-A389-78CB-649E-EA25BBE2A310}"/>
                </a:ext>
              </a:extLst>
            </p:cNvPr>
            <p:cNvSpPr/>
            <p:nvPr/>
          </p:nvSpPr>
          <p:spPr>
            <a:xfrm rot="16200000">
              <a:off x="3582850" y="2494873"/>
              <a:ext cx="169387" cy="1044000"/>
            </a:xfrm>
            <a:prstGeom prst="rightBrace">
              <a:avLst>
                <a:gd name="adj1" fmla="val 8333"/>
                <a:gd name="adj2" fmla="val 46552"/>
              </a:avLst>
            </a:pr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pPr>
              <a:endParaRPr lang="en-US" sz="1800" dirty="0">
                <a:solidFill>
                  <a:prstClr val="black"/>
                </a:solidFill>
                <a:latin typeface="Calibri Light" panose="020F0302020204030204"/>
                <a:cs typeface="Arial" panose="020B0604020202020204" pitchFamily="34" charset="0"/>
              </a:endParaRPr>
            </a:p>
          </p:txBody>
        </p:sp>
      </p:grpSp>
      <p:grpSp>
        <p:nvGrpSpPr>
          <p:cNvPr id="83" name="Group 82">
            <a:extLst>
              <a:ext uri="{FF2B5EF4-FFF2-40B4-BE49-F238E27FC236}">
                <a16:creationId xmlns:a16="http://schemas.microsoft.com/office/drawing/2014/main" id="{53814325-C28D-04B0-2A0E-B0A4B3C9EC1B}"/>
              </a:ext>
            </a:extLst>
          </p:cNvPr>
          <p:cNvGrpSpPr/>
          <p:nvPr/>
        </p:nvGrpSpPr>
        <p:grpSpPr>
          <a:xfrm>
            <a:off x="102617" y="802082"/>
            <a:ext cx="4633198" cy="4154567"/>
            <a:chOff x="136822" y="1157708"/>
            <a:chExt cx="6177597" cy="5539422"/>
          </a:xfrm>
        </p:grpSpPr>
        <p:graphicFrame>
          <p:nvGraphicFramePr>
            <p:cNvPr id="55" name="Chart 54">
              <a:extLst>
                <a:ext uri="{FF2B5EF4-FFF2-40B4-BE49-F238E27FC236}">
                  <a16:creationId xmlns:a16="http://schemas.microsoft.com/office/drawing/2014/main" id="{D9319C95-F35F-4C35-A56B-656414840413}"/>
                </a:ext>
              </a:extLst>
            </p:cNvPr>
            <p:cNvGraphicFramePr>
              <a:graphicFrameLocks/>
            </p:cNvGraphicFramePr>
            <p:nvPr/>
          </p:nvGraphicFramePr>
          <p:xfrm>
            <a:off x="136822" y="1157708"/>
            <a:ext cx="5959178" cy="5539422"/>
          </p:xfrm>
          <a:graphic>
            <a:graphicData uri="http://schemas.openxmlformats.org/drawingml/2006/chart">
              <c:chart xmlns:c="http://schemas.openxmlformats.org/drawingml/2006/chart" xmlns:r="http://schemas.openxmlformats.org/officeDocument/2006/relationships" r:id="rId5"/>
            </a:graphicData>
          </a:graphic>
        </p:graphicFrame>
        <p:sp>
          <p:nvSpPr>
            <p:cNvPr id="79" name="TextBox 78">
              <a:extLst>
                <a:ext uri="{FF2B5EF4-FFF2-40B4-BE49-F238E27FC236}">
                  <a16:creationId xmlns:a16="http://schemas.microsoft.com/office/drawing/2014/main" id="{DBA10E4C-AFAF-AA74-C345-B60E17DC8998}"/>
                </a:ext>
              </a:extLst>
            </p:cNvPr>
            <p:cNvSpPr txBox="1"/>
            <p:nvPr/>
          </p:nvSpPr>
          <p:spPr>
            <a:xfrm>
              <a:off x="1452341" y="4184682"/>
              <a:ext cx="848413" cy="282573"/>
            </a:xfrm>
            <a:prstGeom prst="rect">
              <a:avLst/>
            </a:prstGeom>
            <a:noFill/>
          </p:spPr>
          <p:txBody>
            <a:bodyPr wrap="square" lIns="27000" rIns="27000" bIns="27000" rtlCol="0">
              <a:spAutoFit/>
            </a:bodyPr>
            <a:lstStyle/>
            <a:p>
              <a:pPr algn="ctr" defTabSz="685800" fontAlgn="auto">
                <a:spcBef>
                  <a:spcPts val="0"/>
                </a:spcBef>
                <a:spcAft>
                  <a:spcPts val="0"/>
                </a:spcAft>
              </a:pPr>
              <a:r>
                <a:rPr lang="en-GB" sz="900" dirty="0">
                  <a:solidFill>
                    <a:prstClr val="black"/>
                  </a:solidFill>
                  <a:latin typeface="Calibri" panose="020F0502020204030204"/>
                  <a:ea typeface="+mn-ea"/>
                  <a:cs typeface="Arial" panose="020B0604020202020204" pitchFamily="34" charset="0"/>
                </a:rPr>
                <a:t>3</a:t>
              </a:r>
            </a:p>
          </p:txBody>
        </p:sp>
        <p:sp>
          <p:nvSpPr>
            <p:cNvPr id="80" name="TextBox 79">
              <a:extLst>
                <a:ext uri="{FF2B5EF4-FFF2-40B4-BE49-F238E27FC236}">
                  <a16:creationId xmlns:a16="http://schemas.microsoft.com/office/drawing/2014/main" id="{448C7CAB-947C-00B3-F251-4EF1FD7BC41B}"/>
                </a:ext>
              </a:extLst>
            </p:cNvPr>
            <p:cNvSpPr txBox="1"/>
            <p:nvPr/>
          </p:nvSpPr>
          <p:spPr>
            <a:xfrm>
              <a:off x="4836752" y="4879260"/>
              <a:ext cx="848413" cy="282573"/>
            </a:xfrm>
            <a:prstGeom prst="rect">
              <a:avLst/>
            </a:prstGeom>
            <a:solidFill>
              <a:srgbClr val="88CFBF"/>
            </a:solidFill>
          </p:spPr>
          <p:txBody>
            <a:bodyPr wrap="square" lIns="27000" rIns="27000" bIns="27000" rtlCol="0">
              <a:spAutoFit/>
            </a:bodyPr>
            <a:lstStyle/>
            <a:p>
              <a:pPr algn="ctr" defTabSz="685800" fontAlgn="auto">
                <a:spcBef>
                  <a:spcPts val="0"/>
                </a:spcBef>
                <a:spcAft>
                  <a:spcPts val="0"/>
                </a:spcAft>
              </a:pPr>
              <a:r>
                <a:rPr lang="en-GB" sz="900" dirty="0">
                  <a:solidFill>
                    <a:prstClr val="black"/>
                  </a:solidFill>
                  <a:latin typeface="Calibri Light" panose="020F0302020204030204"/>
                  <a:ea typeface="+mn-ea"/>
                  <a:cs typeface="Arial" panose="020B0604020202020204" pitchFamily="34" charset="0"/>
                </a:rPr>
                <a:t>26</a:t>
              </a:r>
            </a:p>
          </p:txBody>
        </p:sp>
        <p:sp>
          <p:nvSpPr>
            <p:cNvPr id="81" name="TextBox 80">
              <a:extLst>
                <a:ext uri="{FF2B5EF4-FFF2-40B4-BE49-F238E27FC236}">
                  <a16:creationId xmlns:a16="http://schemas.microsoft.com/office/drawing/2014/main" id="{FB551A38-B451-5428-2C82-34B89DFE30FB}"/>
                </a:ext>
              </a:extLst>
            </p:cNvPr>
            <p:cNvSpPr txBox="1"/>
            <p:nvPr/>
          </p:nvSpPr>
          <p:spPr>
            <a:xfrm>
              <a:off x="5466006" y="3828834"/>
              <a:ext cx="848413" cy="282573"/>
            </a:xfrm>
            <a:prstGeom prst="rect">
              <a:avLst/>
            </a:prstGeom>
            <a:noFill/>
          </p:spPr>
          <p:txBody>
            <a:bodyPr wrap="square" lIns="27000" rIns="27000" bIns="27000" rtlCol="0">
              <a:spAutoFit/>
            </a:bodyPr>
            <a:lstStyle/>
            <a:p>
              <a:pPr algn="ctr" defTabSz="685800" fontAlgn="auto">
                <a:spcBef>
                  <a:spcPts val="0"/>
                </a:spcBef>
                <a:spcAft>
                  <a:spcPts val="0"/>
                </a:spcAft>
              </a:pPr>
              <a:r>
                <a:rPr lang="en-GB" sz="900" dirty="0">
                  <a:solidFill>
                    <a:prstClr val="black"/>
                  </a:solidFill>
                  <a:latin typeface="Calibri" panose="020F0502020204030204"/>
                  <a:ea typeface="+mn-ea"/>
                  <a:cs typeface="Arial" panose="020B0604020202020204" pitchFamily="34" charset="0"/>
                </a:rPr>
                <a:t>1</a:t>
              </a:r>
            </a:p>
          </p:txBody>
        </p:sp>
        <p:sp>
          <p:nvSpPr>
            <p:cNvPr id="82" name="TextBox 81">
              <a:extLst>
                <a:ext uri="{FF2B5EF4-FFF2-40B4-BE49-F238E27FC236}">
                  <a16:creationId xmlns:a16="http://schemas.microsoft.com/office/drawing/2014/main" id="{B5AE3E18-9383-A68C-CCAA-CAB8E1263105}"/>
                </a:ext>
              </a:extLst>
            </p:cNvPr>
            <p:cNvSpPr txBox="1"/>
            <p:nvPr/>
          </p:nvSpPr>
          <p:spPr>
            <a:xfrm>
              <a:off x="1461865" y="5210977"/>
              <a:ext cx="848413" cy="282573"/>
            </a:xfrm>
            <a:prstGeom prst="rect">
              <a:avLst/>
            </a:prstGeom>
            <a:solidFill>
              <a:srgbClr val="88CFBF"/>
            </a:solidFill>
          </p:spPr>
          <p:txBody>
            <a:bodyPr wrap="square" lIns="27000" rIns="27000" bIns="27000" rtlCol="0">
              <a:spAutoFit/>
            </a:bodyPr>
            <a:lstStyle/>
            <a:p>
              <a:pPr algn="ctr" defTabSz="685800" fontAlgn="auto">
                <a:spcBef>
                  <a:spcPts val="0"/>
                </a:spcBef>
                <a:spcAft>
                  <a:spcPts val="0"/>
                </a:spcAft>
              </a:pPr>
              <a:r>
                <a:rPr lang="en-GB" sz="900" dirty="0">
                  <a:solidFill>
                    <a:prstClr val="black"/>
                  </a:solidFill>
                  <a:latin typeface="Calibri Light" panose="020F0302020204030204"/>
                  <a:ea typeface="+mn-ea"/>
                  <a:cs typeface="Arial" panose="020B0604020202020204" pitchFamily="34" charset="0"/>
                </a:rPr>
                <a:t>10</a:t>
              </a:r>
            </a:p>
          </p:txBody>
        </p:sp>
      </p:grpSp>
      <p:sp>
        <p:nvSpPr>
          <p:cNvPr id="57" name="TextBox 56">
            <a:extLst>
              <a:ext uri="{FF2B5EF4-FFF2-40B4-BE49-F238E27FC236}">
                <a16:creationId xmlns:a16="http://schemas.microsoft.com/office/drawing/2014/main" id="{76581599-7A73-E574-3E0E-678A82F07809}"/>
              </a:ext>
            </a:extLst>
          </p:cNvPr>
          <p:cNvSpPr txBox="1"/>
          <p:nvPr/>
        </p:nvSpPr>
        <p:spPr>
          <a:xfrm>
            <a:off x="833725" y="4112164"/>
            <a:ext cx="1171295" cy="361971"/>
          </a:xfrm>
          <a:prstGeom prst="rect">
            <a:avLst/>
          </a:prstGeom>
          <a:solidFill>
            <a:schemeClr val="bg1"/>
          </a:solidFill>
        </p:spPr>
        <p:txBody>
          <a:bodyPr wrap="square" lIns="27000" rIns="27000" bIns="27000" rtlCol="0">
            <a:spAutoFit/>
          </a:bodyPr>
          <a:lstStyle/>
          <a:p>
            <a:pPr algn="ctr" defTabSz="685800" fontAlgn="auto">
              <a:spcBef>
                <a:spcPts val="0"/>
              </a:spcBef>
              <a:spcAft>
                <a:spcPts val="0"/>
              </a:spcAft>
            </a:pPr>
            <a:r>
              <a:rPr lang="en-GB" sz="1050" dirty="0">
                <a:solidFill>
                  <a:prstClr val="black"/>
                </a:solidFill>
                <a:latin typeface="Calibri Light" panose="020F0302020204030204"/>
                <a:ea typeface="+mn-ea"/>
                <a:cs typeface="Arial" panose="020B0604020202020204" pitchFamily="34" charset="0"/>
              </a:rPr>
              <a:t>Ide-cel</a:t>
            </a:r>
          </a:p>
          <a:p>
            <a:pPr algn="ctr" defTabSz="685800" fontAlgn="auto">
              <a:spcBef>
                <a:spcPts val="0"/>
              </a:spcBef>
              <a:spcAft>
                <a:spcPts val="0"/>
              </a:spcAft>
            </a:pPr>
            <a:r>
              <a:rPr lang="en-GB" sz="825" dirty="0">
                <a:solidFill>
                  <a:prstClr val="black"/>
                </a:solidFill>
                <a:latin typeface="Calibri Light" panose="020F0302020204030204"/>
                <a:ea typeface="+mn-ea"/>
                <a:cs typeface="Arial" panose="020B0604020202020204" pitchFamily="34" charset="0"/>
              </a:rPr>
              <a:t>(n = 254)</a:t>
            </a:r>
          </a:p>
        </p:txBody>
      </p:sp>
      <p:sp>
        <p:nvSpPr>
          <p:cNvPr id="58" name="TextBox 57">
            <a:extLst>
              <a:ext uri="{FF2B5EF4-FFF2-40B4-BE49-F238E27FC236}">
                <a16:creationId xmlns:a16="http://schemas.microsoft.com/office/drawing/2014/main" id="{A2B919FD-A9FC-7351-D5FA-0DD8D577045E}"/>
              </a:ext>
            </a:extLst>
          </p:cNvPr>
          <p:cNvSpPr txBox="1"/>
          <p:nvPr/>
        </p:nvSpPr>
        <p:spPr>
          <a:xfrm>
            <a:off x="3049689" y="4112164"/>
            <a:ext cx="1795430" cy="361971"/>
          </a:xfrm>
          <a:prstGeom prst="rect">
            <a:avLst/>
          </a:prstGeom>
          <a:solidFill>
            <a:schemeClr val="bg1"/>
          </a:solidFill>
        </p:spPr>
        <p:txBody>
          <a:bodyPr wrap="square" lIns="27000" rIns="27000" bIns="27000" rtlCol="0">
            <a:spAutoFit/>
          </a:bodyPr>
          <a:lstStyle/>
          <a:p>
            <a:pPr algn="ctr" defTabSz="685800" fontAlgn="auto">
              <a:spcBef>
                <a:spcPts val="0"/>
              </a:spcBef>
              <a:spcAft>
                <a:spcPts val="0"/>
              </a:spcAft>
            </a:pPr>
            <a:r>
              <a:rPr lang="en-GB" sz="1050" dirty="0">
                <a:solidFill>
                  <a:prstClr val="black"/>
                </a:solidFill>
                <a:latin typeface="Calibri Light" panose="020F0302020204030204"/>
                <a:ea typeface="+mn-ea"/>
                <a:cs typeface="Arial" panose="020B0604020202020204" pitchFamily="34" charset="0"/>
              </a:rPr>
              <a:t>Standard regimens</a:t>
            </a:r>
          </a:p>
          <a:p>
            <a:pPr algn="ctr" defTabSz="685800" fontAlgn="auto">
              <a:spcBef>
                <a:spcPts val="0"/>
              </a:spcBef>
              <a:spcAft>
                <a:spcPts val="0"/>
              </a:spcAft>
            </a:pPr>
            <a:r>
              <a:rPr lang="en-GB" sz="825" dirty="0">
                <a:solidFill>
                  <a:prstClr val="black"/>
                </a:solidFill>
                <a:latin typeface="Calibri Light" panose="020F0302020204030204"/>
                <a:ea typeface="+mn-ea"/>
                <a:cs typeface="Arial" panose="020B0604020202020204" pitchFamily="34" charset="0"/>
              </a:rPr>
              <a:t>(n = 132)</a:t>
            </a:r>
          </a:p>
        </p:txBody>
      </p:sp>
      <p:cxnSp>
        <p:nvCxnSpPr>
          <p:cNvPr id="5" name="Straight Connector 4">
            <a:extLst>
              <a:ext uri="{FF2B5EF4-FFF2-40B4-BE49-F238E27FC236}">
                <a16:creationId xmlns:a16="http://schemas.microsoft.com/office/drawing/2014/main" id="{B26C9801-9A9F-4EF1-1A33-858AD9F41478}"/>
              </a:ext>
            </a:extLst>
          </p:cNvPr>
          <p:cNvCxnSpPr>
            <a:cxnSpLocks/>
          </p:cNvCxnSpPr>
          <p:nvPr/>
        </p:nvCxnSpPr>
        <p:spPr>
          <a:xfrm flipH="1">
            <a:off x="4277331" y="2927422"/>
            <a:ext cx="11789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883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7E3997-6314-4B0E-1DD9-EA9ADFDEE719}"/>
              </a:ext>
            </a:extLst>
          </p:cNvPr>
          <p:cNvSpPr>
            <a:spLocks noGrp="1"/>
          </p:cNvSpPr>
          <p:nvPr>
            <p:ph type="title"/>
          </p:nvPr>
        </p:nvSpPr>
        <p:spPr>
          <a:xfrm>
            <a:off x="243570" y="-57484"/>
            <a:ext cx="7886700" cy="994172"/>
          </a:xfrm>
        </p:spPr>
        <p:txBody>
          <a:bodyPr/>
          <a:lstStyle/>
          <a:p>
            <a:r>
              <a:rPr lang="en-US" sz="2100" dirty="0">
                <a:solidFill>
                  <a:schemeClr val="bg1">
                    <a:lumMod val="50000"/>
                  </a:schemeClr>
                </a:solidFill>
              </a:rPr>
              <a:t>Final PFS (ITT population)</a:t>
            </a:r>
          </a:p>
        </p:txBody>
      </p:sp>
      <p:sp>
        <p:nvSpPr>
          <p:cNvPr id="5" name="TextBox 22">
            <a:extLst>
              <a:ext uri="{FF2B5EF4-FFF2-40B4-BE49-F238E27FC236}">
                <a16:creationId xmlns:a16="http://schemas.microsoft.com/office/drawing/2014/main" id="{AF4BDDDF-F3B6-1BBB-F8AE-52A83B0035B9}"/>
              </a:ext>
            </a:extLst>
          </p:cNvPr>
          <p:cNvSpPr txBox="1">
            <a:spLocks noChangeArrowheads="1"/>
          </p:cNvSpPr>
          <p:nvPr/>
        </p:nvSpPr>
        <p:spPr bwMode="auto">
          <a:xfrm>
            <a:off x="283120" y="4660143"/>
            <a:ext cx="8587646" cy="311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1" indent="-214313" defTabSz="685800" fontAlgn="auto">
              <a:spcBef>
                <a:spcPts val="0"/>
              </a:spcBef>
              <a:spcAft>
                <a:spcPts val="0"/>
              </a:spcAft>
            </a:pPr>
            <a:r>
              <a:rPr lang="en-GB" sz="675" dirty="0">
                <a:solidFill>
                  <a:prstClr val="black"/>
                </a:solidFill>
                <a:latin typeface="Calibri Light" panose="020F0302020204030204"/>
                <a:cs typeface="Arial" panose="020B0604020202020204" pitchFamily="34" charset="0"/>
              </a:rPr>
              <a:t>PFS was </a:t>
            </a:r>
            <a:r>
              <a:rPr lang="en-GB" sz="675" dirty="0" err="1">
                <a:solidFill>
                  <a:prstClr val="black"/>
                </a:solidFill>
                <a:latin typeface="Calibri Light" panose="020F0302020204030204"/>
                <a:cs typeface="Arial" panose="020B0604020202020204" pitchFamily="34" charset="0"/>
              </a:rPr>
              <a:t>analyzed</a:t>
            </a:r>
            <a:r>
              <a:rPr lang="en-GB" sz="675" dirty="0">
                <a:solidFill>
                  <a:prstClr val="black"/>
                </a:solidFill>
                <a:latin typeface="Calibri Light" panose="020F0302020204030204"/>
                <a:cs typeface="Arial" panose="020B0604020202020204" pitchFamily="34" charset="0"/>
              </a:rPr>
              <a:t> in the ITT population of all randomized patients in both arms and included early PFS events occurring between randomization and ide-</a:t>
            </a:r>
            <a:r>
              <a:rPr lang="en-GB" sz="675" dirty="0" err="1">
                <a:solidFill>
                  <a:prstClr val="black"/>
                </a:solidFill>
                <a:latin typeface="Calibri Light" panose="020F0302020204030204"/>
                <a:cs typeface="Arial" panose="020B0604020202020204" pitchFamily="34" charset="0"/>
              </a:rPr>
              <a:t>cel</a:t>
            </a:r>
            <a:r>
              <a:rPr lang="en-GB" sz="675" dirty="0">
                <a:solidFill>
                  <a:prstClr val="black"/>
                </a:solidFill>
                <a:latin typeface="Calibri Light" panose="020F0302020204030204"/>
                <a:cs typeface="Arial" panose="020B0604020202020204" pitchFamily="34" charset="0"/>
              </a:rPr>
              <a:t> infusion.</a:t>
            </a:r>
            <a:r>
              <a:rPr lang="en-GB" sz="675" dirty="0">
                <a:solidFill>
                  <a:prstClr val="black"/>
                </a:solidFill>
                <a:latin typeface="Calibri Light" panose="020F0302020204030204"/>
                <a:cs typeface="Arial" panose="020B0604020202020204" pitchFamily="34" charset="0"/>
                <a:sym typeface="Symbol" panose="05050102010706020507" pitchFamily="18" charset="2"/>
              </a:rPr>
              <a:t> </a:t>
            </a:r>
            <a:r>
              <a:rPr lang="en-GB" sz="675" dirty="0">
                <a:solidFill>
                  <a:prstClr val="black"/>
                </a:solidFill>
                <a:latin typeface="Calibri Light" panose="020F0302020204030204"/>
                <a:cs typeface="Arial" panose="020B0604020202020204" pitchFamily="34" charset="0"/>
              </a:rPr>
              <a:t>PFS based on IMWG criteria per IRC. </a:t>
            </a:r>
            <a:r>
              <a:rPr lang="en-GB" sz="675" baseline="30000" dirty="0" err="1">
                <a:solidFill>
                  <a:prstClr val="black"/>
                </a:solidFill>
                <a:latin typeface="Calibri Light" panose="020F0302020204030204"/>
                <a:cs typeface="Arial" panose="020B0604020202020204" pitchFamily="34" charset="0"/>
              </a:rPr>
              <a:t>a</a:t>
            </a:r>
            <a:r>
              <a:rPr lang="en-GB" sz="675" dirty="0" err="1">
                <a:solidFill>
                  <a:prstClr val="black"/>
                </a:solidFill>
                <a:latin typeface="Calibri Light" panose="020F0302020204030204"/>
                <a:cs typeface="Arial" panose="020B0604020202020204" pitchFamily="34" charset="0"/>
              </a:rPr>
              <a:t>Based</a:t>
            </a:r>
            <a:r>
              <a:rPr lang="en-GB" sz="675" dirty="0">
                <a:solidFill>
                  <a:prstClr val="black"/>
                </a:solidFill>
                <a:latin typeface="Calibri Light" panose="020F0302020204030204"/>
                <a:cs typeface="Arial" panose="020B0604020202020204" pitchFamily="34" charset="0"/>
              </a:rPr>
              <a:t> on Kaplan-Meier approach;</a:t>
            </a:r>
            <a:r>
              <a:rPr lang="en-GB" sz="675" baseline="30000" dirty="0">
                <a:solidFill>
                  <a:prstClr val="black"/>
                </a:solidFill>
                <a:latin typeface="Calibri Light" panose="020F0302020204030204"/>
                <a:cs typeface="Arial" panose="020B0604020202020204" pitchFamily="34" charset="0"/>
              </a:rPr>
              <a:t> </a:t>
            </a:r>
            <a:r>
              <a:rPr lang="en-GB" sz="675" baseline="30000" dirty="0" err="1">
                <a:solidFill>
                  <a:prstClr val="black"/>
                </a:solidFill>
                <a:latin typeface="Calibri Light" panose="020F0302020204030204"/>
                <a:cs typeface="Arial" panose="020B0604020202020204" pitchFamily="34" charset="0"/>
              </a:rPr>
              <a:t>b</a:t>
            </a:r>
            <a:r>
              <a:rPr lang="en-GB" sz="675" dirty="0" err="1">
                <a:solidFill>
                  <a:prstClr val="black"/>
                </a:solidFill>
                <a:latin typeface="Calibri Light" panose="020F0302020204030204"/>
                <a:cs typeface="Arial" panose="020B0604020202020204" pitchFamily="34" charset="0"/>
              </a:rPr>
              <a:t>Statified</a:t>
            </a:r>
            <a:r>
              <a:rPr lang="en-GB" sz="675" dirty="0">
                <a:solidFill>
                  <a:prstClr val="black"/>
                </a:solidFill>
                <a:latin typeface="Calibri Light" panose="020F0302020204030204"/>
                <a:cs typeface="Arial" panose="020B0604020202020204" pitchFamily="34" charset="0"/>
              </a:rPr>
              <a:t> HR based on univariate Cox proportional hazard model. CI is two-sided</a:t>
            </a:r>
            <a:r>
              <a:rPr lang="en-US" sz="675" dirty="0">
                <a:solidFill>
                  <a:prstClr val="black"/>
                </a:solidFill>
                <a:latin typeface="Trebuchet MS" panose="020B0603020202020204" pitchFamily="34" charset="0"/>
                <a:cs typeface="Arial" panose="020B0604020202020204" pitchFamily="34" charset="0"/>
              </a:rPr>
              <a:t>. </a:t>
            </a:r>
            <a:r>
              <a:rPr lang="en-GB" sz="675" dirty="0">
                <a:solidFill>
                  <a:prstClr val="black"/>
                </a:solidFill>
                <a:latin typeface="Calibri Light" panose="020F0302020204030204"/>
                <a:cs typeface="Arial" panose="020B0604020202020204" pitchFamily="34" charset="0"/>
              </a:rPr>
              <a:t>IMWG, International Myeloma Working Group; </a:t>
            </a:r>
            <a:r>
              <a:rPr lang="en-GB" sz="675" dirty="0" err="1">
                <a:solidFill>
                  <a:prstClr val="black"/>
                </a:solidFill>
                <a:latin typeface="Calibri Light" panose="020F0302020204030204"/>
                <a:cs typeface="Arial" panose="020B0604020202020204" pitchFamily="34" charset="0"/>
              </a:rPr>
              <a:t>mITT</a:t>
            </a:r>
            <a:r>
              <a:rPr lang="en-GB" sz="675" dirty="0">
                <a:solidFill>
                  <a:prstClr val="black"/>
                </a:solidFill>
                <a:latin typeface="Calibri Light" panose="020F0302020204030204"/>
                <a:cs typeface="Arial" panose="020B0604020202020204" pitchFamily="34" charset="0"/>
              </a:rPr>
              <a:t>, modified intent-to-treat; SE, standard error.</a:t>
            </a:r>
          </a:p>
          <a:p>
            <a:pPr marL="0" lvl="1" indent="-214313" defTabSz="685800" fontAlgn="auto">
              <a:spcBef>
                <a:spcPts val="0"/>
              </a:spcBef>
              <a:spcAft>
                <a:spcPts val="0"/>
              </a:spcAft>
            </a:pPr>
            <a:r>
              <a:rPr lang="en-US" sz="675" dirty="0">
                <a:solidFill>
                  <a:srgbClr val="595454"/>
                </a:solidFill>
                <a:latin typeface="Trebuchet MS" panose="020B0603020202020204" pitchFamily="34" charset="0"/>
                <a:cs typeface="Arial" panose="020B0604020202020204" pitchFamily="34" charset="0"/>
              </a:rPr>
              <a:t>1. Rodríguez-Otero P, et al. </a:t>
            </a:r>
            <a:r>
              <a:rPr lang="en-US" sz="675" i="1" dirty="0">
                <a:solidFill>
                  <a:srgbClr val="595454"/>
                </a:solidFill>
                <a:latin typeface="Trebuchet MS" panose="020B0603020202020204" pitchFamily="34" charset="0"/>
                <a:cs typeface="Arial" panose="020B0604020202020204" pitchFamily="34" charset="0"/>
              </a:rPr>
              <a:t>N Engl J Med </a:t>
            </a:r>
            <a:r>
              <a:rPr lang="en-US" sz="675" dirty="0">
                <a:solidFill>
                  <a:srgbClr val="595454"/>
                </a:solidFill>
                <a:latin typeface="Trebuchet MS" panose="020B0603020202020204" pitchFamily="34" charset="0"/>
                <a:cs typeface="Arial" panose="020B0604020202020204" pitchFamily="34" charset="0"/>
              </a:rPr>
              <a:t>2021;384:705-716.</a:t>
            </a:r>
            <a:endParaRPr lang="en-GB" sz="675" dirty="0">
              <a:solidFill>
                <a:prstClr val="black"/>
              </a:solidFill>
              <a:latin typeface="Calibri Light" panose="020F0302020204030204"/>
              <a:cs typeface="Arial" panose="020B0604020202020204" pitchFamily="34" charset="0"/>
            </a:endParaRPr>
          </a:p>
        </p:txBody>
      </p:sp>
      <p:sp>
        <p:nvSpPr>
          <p:cNvPr id="2" name="TextBox 1">
            <a:extLst>
              <a:ext uri="{FF2B5EF4-FFF2-40B4-BE49-F238E27FC236}">
                <a16:creationId xmlns:a16="http://schemas.microsoft.com/office/drawing/2014/main" id="{A793F95C-1407-FC5D-D175-FA9E9A807E74}"/>
              </a:ext>
            </a:extLst>
          </p:cNvPr>
          <p:cNvSpPr txBox="1"/>
          <p:nvPr/>
        </p:nvSpPr>
        <p:spPr>
          <a:xfrm>
            <a:off x="291336" y="3880875"/>
            <a:ext cx="8587645" cy="666770"/>
          </a:xfrm>
          <a:prstGeom prst="rect">
            <a:avLst/>
          </a:prstGeom>
          <a:solidFill>
            <a:srgbClr val="CB7C78"/>
          </a:solidFill>
        </p:spPr>
        <p:txBody>
          <a:bodyPr anchor="ctr"/>
          <a:lstStyle>
            <a:defPPr>
              <a:defRPr lang="en-US"/>
            </a:defPPr>
            <a:lvl1pPr indent="0" algn="ctr">
              <a:lnSpc>
                <a:spcPct val="90000"/>
              </a:lnSpc>
              <a:spcBef>
                <a:spcPts val="800"/>
              </a:spcBef>
              <a:spcAft>
                <a:spcPts val="400"/>
              </a:spcAft>
              <a:buClr>
                <a:schemeClr val="bg1"/>
              </a:buClr>
              <a:buFont typeface="Arial" panose="020B0604020202020204" pitchFamily="34" charset="0"/>
              <a:buNone/>
              <a:defRPr sz="1800" b="0">
                <a:solidFill>
                  <a:schemeClr val="bg1"/>
                </a:solidFill>
              </a:defRPr>
            </a:lvl1pPr>
            <a:lvl2pPr marL="256026" indent="-256026">
              <a:lnSpc>
                <a:spcPct val="90000"/>
              </a:lnSpc>
              <a:spcBef>
                <a:spcPts val="0"/>
              </a:spcBef>
              <a:spcAft>
                <a:spcPts val="800"/>
              </a:spcAft>
              <a:buClr>
                <a:schemeClr val="tx2"/>
              </a:buClr>
              <a:buFont typeface="Arial" panose="020B0604020202020204" pitchFamily="34" charset="0"/>
              <a:buChar char="•"/>
              <a:defRPr sz="2133"/>
            </a:lvl2pPr>
            <a:lvl3pPr marL="755885" indent="-341367">
              <a:lnSpc>
                <a:spcPct val="90000"/>
              </a:lnSpc>
              <a:spcBef>
                <a:spcPts val="0"/>
              </a:spcBef>
              <a:spcAft>
                <a:spcPts val="800"/>
              </a:spcAft>
              <a:buClr>
                <a:schemeClr val="tx2"/>
              </a:buClr>
              <a:buFont typeface="Arial" panose="020B0604020202020204" pitchFamily="34" charset="0"/>
              <a:buChar char="–"/>
              <a:defRPr sz="1867"/>
            </a:lvl3pPr>
            <a:lvl4pPr marL="1182594" indent="-268217">
              <a:lnSpc>
                <a:spcPct val="90000"/>
              </a:lnSpc>
              <a:spcBef>
                <a:spcPts val="0"/>
              </a:spcBef>
              <a:spcAft>
                <a:spcPts val="800"/>
              </a:spcAft>
              <a:buClr>
                <a:schemeClr val="tx2"/>
              </a:buClr>
              <a:buFont typeface="Arial" panose="020B0604020202020204" pitchFamily="34" charset="0"/>
              <a:buChar char="•"/>
              <a:defRPr sz="1600"/>
            </a:lvl4pPr>
            <a:lvl5pPr marL="1609304" indent="-304792">
              <a:lnSpc>
                <a:spcPct val="90000"/>
              </a:lnSpc>
              <a:spcBef>
                <a:spcPts val="0"/>
              </a:spcBef>
              <a:spcAft>
                <a:spcPts val="800"/>
              </a:spcAft>
              <a:buClr>
                <a:schemeClr val="tx2"/>
              </a:buClr>
              <a:buFont typeface="Arial" panose="020B0604020202020204" pitchFamily="34" charset="0"/>
              <a:buChar char="–"/>
              <a:tabLst/>
              <a:defRPr sz="1600"/>
            </a:lvl5pPr>
            <a:lvl6pPr marL="3352716" indent="-304792">
              <a:spcBef>
                <a:spcPct val="20000"/>
              </a:spcBef>
              <a:buFont typeface="Arial" panose="020B0604020202020204" pitchFamily="34" charset="0"/>
              <a:buChar char="•"/>
              <a:defRPr sz="2667"/>
            </a:lvl6pPr>
            <a:lvl7pPr marL="3962301" indent="-304792">
              <a:spcBef>
                <a:spcPct val="20000"/>
              </a:spcBef>
              <a:buFont typeface="Arial" panose="020B0604020202020204" pitchFamily="34" charset="0"/>
              <a:buChar char="•"/>
              <a:defRPr sz="2667"/>
            </a:lvl7pPr>
            <a:lvl8pPr marL="4571886" indent="-304792">
              <a:spcBef>
                <a:spcPct val="20000"/>
              </a:spcBef>
              <a:buFont typeface="Arial" panose="020B0604020202020204" pitchFamily="34" charset="0"/>
              <a:buChar char="•"/>
              <a:defRPr sz="2667"/>
            </a:lvl8pPr>
            <a:lvl9pPr marL="5181470" indent="-304792">
              <a:spcBef>
                <a:spcPct val="20000"/>
              </a:spcBef>
              <a:buFont typeface="Arial" panose="020B0604020202020204" pitchFamily="34" charset="0"/>
              <a:buChar char="•"/>
              <a:defRPr sz="2667"/>
            </a:lvl9pPr>
          </a:lstStyle>
          <a:p>
            <a:pPr defTabSz="685800" fontAlgn="auto">
              <a:spcBef>
                <a:spcPts val="600"/>
              </a:spcBef>
              <a:spcAft>
                <a:spcPts val="300"/>
              </a:spcAft>
              <a:buClr>
                <a:prstClr val="white"/>
              </a:buClr>
            </a:pPr>
            <a:r>
              <a:rPr lang="en-GB" sz="1350" b="1" dirty="0">
                <a:solidFill>
                  <a:prstClr val="white"/>
                </a:solidFill>
                <a:latin typeface="Calibri" panose="020F0502020204030204"/>
                <a:ea typeface="+mn-ea"/>
                <a:cs typeface="+mn-cs"/>
              </a:rPr>
              <a:t>Ide-</a:t>
            </a:r>
            <a:r>
              <a:rPr lang="en-GB" sz="1350" b="1" dirty="0" err="1">
                <a:solidFill>
                  <a:prstClr val="white"/>
                </a:solidFill>
                <a:latin typeface="Calibri" panose="020F0502020204030204"/>
                <a:ea typeface="+mn-ea"/>
                <a:cs typeface="+mn-cs"/>
              </a:rPr>
              <a:t>cel</a:t>
            </a:r>
            <a:r>
              <a:rPr lang="en-GB" sz="1350" b="1" dirty="0">
                <a:solidFill>
                  <a:prstClr val="white"/>
                </a:solidFill>
                <a:latin typeface="Calibri" panose="020F0502020204030204"/>
                <a:ea typeface="+mn-ea"/>
                <a:cs typeface="+mn-cs"/>
              </a:rPr>
              <a:t> continued to show longer PFS than standard regimens, with a 51% reduction in risk of PD or death, consistent with the KarMMa-3 interim analysis</a:t>
            </a:r>
            <a:r>
              <a:rPr lang="en-GB" sz="1350" b="1" baseline="30000" dirty="0">
                <a:solidFill>
                  <a:prstClr val="white"/>
                </a:solidFill>
                <a:latin typeface="Calibri" panose="020F0502020204030204"/>
                <a:ea typeface="+mn-ea"/>
                <a:cs typeface="+mn-cs"/>
              </a:rPr>
              <a:t>1</a:t>
            </a:r>
            <a:endParaRPr lang="en-US" sz="1350" b="1" baseline="30000" dirty="0">
              <a:solidFill>
                <a:prstClr val="white"/>
              </a:solidFill>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1697FA10-8453-40FD-B22A-FDD0247429D0}"/>
              </a:ext>
            </a:extLst>
          </p:cNvPr>
          <p:cNvSpPr>
            <a:spLocks noGrp="1"/>
          </p:cNvSpPr>
          <p:nvPr>
            <p:ph type="sldNum" sz="quarter" idx="4"/>
          </p:nvPr>
        </p:nvSpPr>
        <p:spPr/>
        <p:txBody>
          <a:bodyPr/>
          <a:lstStyle/>
          <a:p>
            <a:pPr defTabSz="685800" fontAlgn="auto">
              <a:spcBef>
                <a:spcPts val="0"/>
              </a:spcBef>
              <a:spcAft>
                <a:spcPts val="0"/>
              </a:spcAft>
            </a:pPr>
            <a:fld id="{AF1AFCDA-ABCC-4704-AB71-48FDE4F2FA4C}" type="slidenum">
              <a:rPr lang="en-US">
                <a:solidFill>
                  <a:prstClr val="black">
                    <a:tint val="75000"/>
                  </a:prstClr>
                </a:solidFill>
                <a:latin typeface="Calibri" panose="020F0502020204030204"/>
                <a:ea typeface="+mn-ea"/>
                <a:cs typeface="+mn-cs"/>
              </a:rPr>
              <a:pPr defTabSz="685800" fontAlgn="auto">
                <a:spcBef>
                  <a:spcPts val="0"/>
                </a:spcBef>
                <a:spcAft>
                  <a:spcPts val="0"/>
                </a:spcAft>
              </a:pPr>
              <a:t>103</a:t>
            </a:fld>
            <a:endParaRPr lang="en-US" dirty="0">
              <a:solidFill>
                <a:prstClr val="black">
                  <a:tint val="75000"/>
                </a:prstClr>
              </a:solidFill>
              <a:latin typeface="Calibri" panose="020F0502020204030204"/>
              <a:ea typeface="+mn-ea"/>
              <a:cs typeface="+mn-cs"/>
            </a:endParaRPr>
          </a:p>
        </p:txBody>
      </p:sp>
      <p:sp>
        <p:nvSpPr>
          <p:cNvPr id="19" name="TextBox 18">
            <a:extLst>
              <a:ext uri="{FF2B5EF4-FFF2-40B4-BE49-F238E27FC236}">
                <a16:creationId xmlns:a16="http://schemas.microsoft.com/office/drawing/2014/main" id="{885D0ACE-8E18-8749-55D9-D6340C4022EF}"/>
              </a:ext>
            </a:extLst>
          </p:cNvPr>
          <p:cNvSpPr txBox="1"/>
          <p:nvPr/>
        </p:nvSpPr>
        <p:spPr>
          <a:xfrm>
            <a:off x="3190875" y="4949674"/>
            <a:ext cx="2771766" cy="219291"/>
          </a:xfrm>
          <a:prstGeom prst="rect">
            <a:avLst/>
          </a:prstGeom>
          <a:noFill/>
        </p:spPr>
        <p:txBody>
          <a:bodyPr wrap="square">
            <a:spAutoFit/>
          </a:bodyPr>
          <a:lstStyle/>
          <a:p>
            <a:pPr algn="ctr" defTabSz="685800" fontAlgn="auto">
              <a:spcBef>
                <a:spcPts val="0"/>
              </a:spcBef>
              <a:spcAft>
                <a:spcPts val="0"/>
              </a:spcAft>
            </a:pPr>
            <a:r>
              <a:rPr lang="en-US" sz="825" dirty="0">
                <a:solidFill>
                  <a:prstClr val="black"/>
                </a:solidFill>
                <a:latin typeface="Trebuchet MS" panose="020B0603020202020204" pitchFamily="34" charset="0"/>
                <a:ea typeface="+mn-ea"/>
                <a:cs typeface="Arial" panose="020B0604020202020204" pitchFamily="34" charset="0"/>
              </a:rPr>
              <a:t>Rodríguez-Otero P, et al. ASH 2023 Abstract 1028</a:t>
            </a:r>
          </a:p>
        </p:txBody>
      </p:sp>
      <p:sp>
        <p:nvSpPr>
          <p:cNvPr id="24" name="TextBox 23">
            <a:extLst>
              <a:ext uri="{FF2B5EF4-FFF2-40B4-BE49-F238E27FC236}">
                <a16:creationId xmlns:a16="http://schemas.microsoft.com/office/drawing/2014/main" id="{F99A0483-435A-6435-E6D8-D909961B53BA}"/>
              </a:ext>
            </a:extLst>
          </p:cNvPr>
          <p:cNvSpPr txBox="1"/>
          <p:nvPr/>
        </p:nvSpPr>
        <p:spPr>
          <a:xfrm>
            <a:off x="879741" y="3358518"/>
            <a:ext cx="865943" cy="219291"/>
          </a:xfrm>
          <a:prstGeom prst="rect">
            <a:avLst/>
          </a:prstGeom>
          <a:noFill/>
        </p:spPr>
        <p:txBody>
          <a:bodyPr wrap="none" rtlCol="0">
            <a:spAutoFit/>
          </a:bodyPr>
          <a:lstStyle/>
          <a:p>
            <a:pPr defTabSz="685800" fontAlgn="auto">
              <a:spcBef>
                <a:spcPts val="0"/>
              </a:spcBef>
              <a:spcAft>
                <a:spcPts val="0"/>
              </a:spcAft>
            </a:pPr>
            <a:r>
              <a:rPr lang="en-GB" sz="825" b="1" dirty="0">
                <a:solidFill>
                  <a:prstClr val="black"/>
                </a:solidFill>
                <a:latin typeface="Calibri" panose="020F0502020204030204"/>
                <a:ea typeface="+mn-ea"/>
                <a:cs typeface="+mn-cs"/>
              </a:rPr>
              <a:t>Patients at risk:</a:t>
            </a:r>
          </a:p>
        </p:txBody>
      </p:sp>
      <p:sp>
        <p:nvSpPr>
          <p:cNvPr id="25" name="Cross 24">
            <a:extLst>
              <a:ext uri="{FF2B5EF4-FFF2-40B4-BE49-F238E27FC236}">
                <a16:creationId xmlns:a16="http://schemas.microsoft.com/office/drawing/2014/main" id="{221F7985-DF46-8752-2FD7-E34E6B6AACE6}"/>
              </a:ext>
            </a:extLst>
          </p:cNvPr>
          <p:cNvSpPr/>
          <p:nvPr/>
        </p:nvSpPr>
        <p:spPr>
          <a:xfrm>
            <a:off x="1870999" y="745428"/>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grpSp>
        <p:nvGrpSpPr>
          <p:cNvPr id="26" name="Group 25">
            <a:extLst>
              <a:ext uri="{FF2B5EF4-FFF2-40B4-BE49-F238E27FC236}">
                <a16:creationId xmlns:a16="http://schemas.microsoft.com/office/drawing/2014/main" id="{AE2237AE-F0AE-B0E4-C676-86726904E408}"/>
              </a:ext>
            </a:extLst>
          </p:cNvPr>
          <p:cNvGrpSpPr/>
          <p:nvPr/>
        </p:nvGrpSpPr>
        <p:grpSpPr>
          <a:xfrm>
            <a:off x="2369299" y="730491"/>
            <a:ext cx="2048345" cy="138499"/>
            <a:chOff x="4124325" y="932541"/>
            <a:chExt cx="2731127" cy="184666"/>
          </a:xfrm>
        </p:grpSpPr>
        <p:grpSp>
          <p:nvGrpSpPr>
            <p:cNvPr id="1294" name="Group 1293">
              <a:extLst>
                <a:ext uri="{FF2B5EF4-FFF2-40B4-BE49-F238E27FC236}">
                  <a16:creationId xmlns:a16="http://schemas.microsoft.com/office/drawing/2014/main" id="{AB1973C6-2D78-348D-3A3D-A2D5012BE6CD}"/>
                </a:ext>
              </a:extLst>
            </p:cNvPr>
            <p:cNvGrpSpPr/>
            <p:nvPr/>
          </p:nvGrpSpPr>
          <p:grpSpPr>
            <a:xfrm>
              <a:off x="5153666" y="984379"/>
              <a:ext cx="350769" cy="73277"/>
              <a:chOff x="5153666" y="984379"/>
              <a:chExt cx="350769" cy="73277"/>
            </a:xfrm>
          </p:grpSpPr>
          <p:cxnSp>
            <p:nvCxnSpPr>
              <p:cNvPr id="1300" name="Straight Connector 1299">
                <a:extLst>
                  <a:ext uri="{FF2B5EF4-FFF2-40B4-BE49-F238E27FC236}">
                    <a16:creationId xmlns:a16="http://schemas.microsoft.com/office/drawing/2014/main" id="{2811BB71-EAC4-9144-2613-9BDC5889E4F9}"/>
                  </a:ext>
                </a:extLst>
              </p:cNvPr>
              <p:cNvCxnSpPr>
                <a:cxnSpLocks/>
              </p:cNvCxnSpPr>
              <p:nvPr/>
            </p:nvCxnSpPr>
            <p:spPr>
              <a:xfrm>
                <a:off x="5153666" y="1021017"/>
                <a:ext cx="350769"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01" name="Cross 1300">
                <a:extLst>
                  <a:ext uri="{FF2B5EF4-FFF2-40B4-BE49-F238E27FC236}">
                    <a16:creationId xmlns:a16="http://schemas.microsoft.com/office/drawing/2014/main" id="{AA5B1D7D-1213-CC39-DB57-4E78CD5F76F3}"/>
                  </a:ext>
                </a:extLst>
              </p:cNvPr>
              <p:cNvSpPr/>
              <p:nvPr/>
            </p:nvSpPr>
            <p:spPr>
              <a:xfrm>
                <a:off x="5298850" y="984379"/>
                <a:ext cx="80313"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2700">
                  <a:solidFill>
                    <a:prstClr val="white"/>
                  </a:solidFill>
                  <a:latin typeface="Calibri" panose="020F0502020204030204"/>
                </a:endParaRPr>
              </a:p>
            </p:txBody>
          </p:sp>
        </p:grpSp>
        <p:grpSp>
          <p:nvGrpSpPr>
            <p:cNvPr id="1295" name="Group 1294">
              <a:extLst>
                <a:ext uri="{FF2B5EF4-FFF2-40B4-BE49-F238E27FC236}">
                  <a16:creationId xmlns:a16="http://schemas.microsoft.com/office/drawing/2014/main" id="{8A3FC73B-D3CD-A409-EEBF-3A72B94F26DC}"/>
                </a:ext>
              </a:extLst>
            </p:cNvPr>
            <p:cNvGrpSpPr/>
            <p:nvPr/>
          </p:nvGrpSpPr>
          <p:grpSpPr>
            <a:xfrm>
              <a:off x="4124325" y="984379"/>
              <a:ext cx="350769" cy="73277"/>
              <a:chOff x="4124325" y="984379"/>
              <a:chExt cx="350769" cy="73277"/>
            </a:xfrm>
          </p:grpSpPr>
          <p:cxnSp>
            <p:nvCxnSpPr>
              <p:cNvPr id="1298" name="Straight Connector 1297">
                <a:extLst>
                  <a:ext uri="{FF2B5EF4-FFF2-40B4-BE49-F238E27FC236}">
                    <a16:creationId xmlns:a16="http://schemas.microsoft.com/office/drawing/2014/main" id="{A835225C-D01E-D68E-8833-25C363D58CA6}"/>
                  </a:ext>
                </a:extLst>
              </p:cNvPr>
              <p:cNvCxnSpPr>
                <a:cxnSpLocks/>
              </p:cNvCxnSpPr>
              <p:nvPr/>
            </p:nvCxnSpPr>
            <p:spPr>
              <a:xfrm>
                <a:off x="4124325" y="1021017"/>
                <a:ext cx="350769" cy="0"/>
              </a:xfrm>
              <a:prstGeom prst="line">
                <a:avLst/>
              </a:prstGeom>
              <a:ln w="19050">
                <a:solidFill>
                  <a:srgbClr val="009FBA"/>
                </a:solidFill>
              </a:ln>
            </p:spPr>
            <p:style>
              <a:lnRef idx="1">
                <a:schemeClr val="accent1"/>
              </a:lnRef>
              <a:fillRef idx="0">
                <a:schemeClr val="accent1"/>
              </a:fillRef>
              <a:effectRef idx="0">
                <a:schemeClr val="accent1"/>
              </a:effectRef>
              <a:fontRef idx="minor">
                <a:schemeClr val="tx1"/>
              </a:fontRef>
            </p:style>
          </p:cxnSp>
          <p:sp>
            <p:nvSpPr>
              <p:cNvPr id="1299" name="Cross 1298">
                <a:extLst>
                  <a:ext uri="{FF2B5EF4-FFF2-40B4-BE49-F238E27FC236}">
                    <a16:creationId xmlns:a16="http://schemas.microsoft.com/office/drawing/2014/main" id="{A5417CDB-3849-0CF8-3D1D-F49CE9530962}"/>
                  </a:ext>
                </a:extLst>
              </p:cNvPr>
              <p:cNvSpPr/>
              <p:nvPr/>
            </p:nvSpPr>
            <p:spPr>
              <a:xfrm>
                <a:off x="4271597" y="984379"/>
                <a:ext cx="80313"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2700">
                  <a:solidFill>
                    <a:prstClr val="white"/>
                  </a:solidFill>
                  <a:latin typeface="Calibri" panose="020F0502020204030204"/>
                </a:endParaRPr>
              </a:p>
            </p:txBody>
          </p:sp>
        </p:grpSp>
        <p:sp>
          <p:nvSpPr>
            <p:cNvPr id="1296" name="Rectangle 17">
              <a:extLst>
                <a:ext uri="{FF2B5EF4-FFF2-40B4-BE49-F238E27FC236}">
                  <a16:creationId xmlns:a16="http://schemas.microsoft.com/office/drawing/2014/main" id="{C5A901CA-5B68-CAAD-1F75-E2E024D1E222}"/>
                </a:ext>
              </a:extLst>
            </p:cNvPr>
            <p:cNvSpPr>
              <a:spLocks noChangeArrowheads="1"/>
            </p:cNvSpPr>
            <p:nvPr/>
          </p:nvSpPr>
          <p:spPr bwMode="auto">
            <a:xfrm>
              <a:off x="4533613" y="932541"/>
              <a:ext cx="629984" cy="184666"/>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dirty="0">
                  <a:solidFill>
                    <a:prstClr val="black"/>
                  </a:solidFill>
                  <a:latin typeface="Calibri" panose="020F0502020204030204"/>
                  <a:ea typeface="+mn-ea"/>
                  <a:cs typeface="+mn-cs"/>
                </a:rPr>
                <a:t>Ide-</a:t>
              </a:r>
              <a:r>
                <a:rPr lang="en-US" altLang="en-US" sz="900" dirty="0" err="1">
                  <a:solidFill>
                    <a:prstClr val="black"/>
                  </a:solidFill>
                  <a:latin typeface="Calibri" panose="020F0502020204030204"/>
                  <a:ea typeface="+mn-ea"/>
                  <a:cs typeface="+mn-cs"/>
                </a:rPr>
                <a:t>cel</a:t>
              </a:r>
              <a:endParaRPr lang="en-US" altLang="en-US" sz="900" dirty="0">
                <a:solidFill>
                  <a:prstClr val="black"/>
                </a:solidFill>
                <a:latin typeface="Calibri" panose="020F0502020204030204"/>
                <a:ea typeface="+mn-ea"/>
                <a:cs typeface="+mn-cs"/>
              </a:endParaRPr>
            </a:p>
          </p:txBody>
        </p:sp>
        <p:sp>
          <p:nvSpPr>
            <p:cNvPr id="1297" name="Rectangle 17">
              <a:extLst>
                <a:ext uri="{FF2B5EF4-FFF2-40B4-BE49-F238E27FC236}">
                  <a16:creationId xmlns:a16="http://schemas.microsoft.com/office/drawing/2014/main" id="{C5BA4864-053D-AA2C-9F69-5C362559AC2A}"/>
                </a:ext>
              </a:extLst>
            </p:cNvPr>
            <p:cNvSpPr>
              <a:spLocks noChangeArrowheads="1"/>
            </p:cNvSpPr>
            <p:nvPr/>
          </p:nvSpPr>
          <p:spPr bwMode="auto">
            <a:xfrm>
              <a:off x="5558915" y="932541"/>
              <a:ext cx="1296537" cy="184666"/>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dirty="0">
                  <a:solidFill>
                    <a:prstClr val="black"/>
                  </a:solidFill>
                  <a:latin typeface="Calibri" panose="020F0502020204030204"/>
                  <a:ea typeface="+mn-ea"/>
                  <a:cs typeface="+mn-cs"/>
                </a:rPr>
                <a:t>Standard regimens</a:t>
              </a:r>
            </a:p>
          </p:txBody>
        </p:sp>
      </p:grpSp>
      <p:sp>
        <p:nvSpPr>
          <p:cNvPr id="1160" name="Rectangle 17">
            <a:extLst>
              <a:ext uri="{FF2B5EF4-FFF2-40B4-BE49-F238E27FC236}">
                <a16:creationId xmlns:a16="http://schemas.microsoft.com/office/drawing/2014/main" id="{B4FE0E1B-6EB2-4256-6A6C-8AC19C0A4E06}"/>
              </a:ext>
            </a:extLst>
          </p:cNvPr>
          <p:cNvSpPr>
            <a:spLocks noChangeArrowheads="1"/>
          </p:cNvSpPr>
          <p:nvPr/>
        </p:nvSpPr>
        <p:spPr bwMode="auto">
          <a:xfrm>
            <a:off x="4423233" y="1877163"/>
            <a:ext cx="448488"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defRPr/>
            </a:pPr>
            <a:r>
              <a:rPr lang="en-US" altLang="en-US" sz="1500" b="1" dirty="0">
                <a:solidFill>
                  <a:srgbClr val="009AB5"/>
                </a:solidFill>
                <a:latin typeface="Trebuchet MS" panose="020B0603020202020204"/>
                <a:ea typeface="+mn-ea"/>
                <a:cs typeface="+mn-cs"/>
              </a:rPr>
              <a:t>41%</a:t>
            </a:r>
          </a:p>
        </p:txBody>
      </p:sp>
      <p:sp>
        <p:nvSpPr>
          <p:cNvPr id="1161" name="Rectangle 17">
            <a:extLst>
              <a:ext uri="{FF2B5EF4-FFF2-40B4-BE49-F238E27FC236}">
                <a16:creationId xmlns:a16="http://schemas.microsoft.com/office/drawing/2014/main" id="{56D2B4C2-07CD-425E-0CC5-BF0F5D0BC8C7}"/>
              </a:ext>
            </a:extLst>
          </p:cNvPr>
          <p:cNvSpPr>
            <a:spLocks noChangeArrowheads="1"/>
          </p:cNvSpPr>
          <p:nvPr/>
        </p:nvSpPr>
        <p:spPr bwMode="auto">
          <a:xfrm>
            <a:off x="4263261" y="2725736"/>
            <a:ext cx="321235" cy="207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350" b="1" dirty="0">
                <a:solidFill>
                  <a:srgbClr val="595454"/>
                </a:solidFill>
                <a:latin typeface="Trebuchet MS" panose="020B0603020202020204"/>
                <a:ea typeface="+mn-ea"/>
                <a:cs typeface="+mn-cs"/>
              </a:rPr>
              <a:t>19%</a:t>
            </a:r>
            <a:endParaRPr lang="en-US" altLang="en-US" sz="1350" b="1" baseline="30000" dirty="0">
              <a:solidFill>
                <a:srgbClr val="595454"/>
              </a:solidFill>
              <a:latin typeface="Trebuchet MS" panose="020B0603020202020204"/>
              <a:ea typeface="+mn-ea"/>
              <a:cs typeface="+mn-cs"/>
            </a:endParaRPr>
          </a:p>
        </p:txBody>
      </p:sp>
      <p:sp>
        <p:nvSpPr>
          <p:cNvPr id="1162" name="Rectangle 1161">
            <a:extLst>
              <a:ext uri="{FF2B5EF4-FFF2-40B4-BE49-F238E27FC236}">
                <a16:creationId xmlns:a16="http://schemas.microsoft.com/office/drawing/2014/main" id="{F245B8E0-40AE-FCED-5AA9-123669F43737}"/>
              </a:ext>
            </a:extLst>
          </p:cNvPr>
          <p:cNvSpPr/>
          <p:nvPr/>
        </p:nvSpPr>
        <p:spPr>
          <a:xfrm rot="16200000">
            <a:off x="393765" y="1687401"/>
            <a:ext cx="1881406" cy="487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US" sz="1050" b="1" dirty="0">
                <a:solidFill>
                  <a:prstClr val="black"/>
                </a:solidFill>
                <a:latin typeface="Calibri" panose="020F0502020204030204"/>
              </a:rPr>
              <a:t>PFS (%)</a:t>
            </a:r>
          </a:p>
        </p:txBody>
      </p:sp>
      <p:grpSp>
        <p:nvGrpSpPr>
          <p:cNvPr id="1163" name="Group 1162">
            <a:extLst>
              <a:ext uri="{FF2B5EF4-FFF2-40B4-BE49-F238E27FC236}">
                <a16:creationId xmlns:a16="http://schemas.microsoft.com/office/drawing/2014/main" id="{F03436B6-13BA-5BA6-607F-50FF9BE65629}"/>
              </a:ext>
            </a:extLst>
          </p:cNvPr>
          <p:cNvGrpSpPr/>
          <p:nvPr/>
        </p:nvGrpSpPr>
        <p:grpSpPr>
          <a:xfrm>
            <a:off x="1898548" y="3157037"/>
            <a:ext cx="5859914" cy="40501"/>
            <a:chOff x="2699036" y="4642453"/>
            <a:chExt cx="7813219" cy="54001"/>
          </a:xfrm>
        </p:grpSpPr>
        <p:cxnSp>
          <p:nvCxnSpPr>
            <p:cNvPr id="1278" name="Straight Connector 1277">
              <a:extLst>
                <a:ext uri="{FF2B5EF4-FFF2-40B4-BE49-F238E27FC236}">
                  <a16:creationId xmlns:a16="http://schemas.microsoft.com/office/drawing/2014/main" id="{9CD80FFA-C378-8578-CB4D-C62C7828B9FC}"/>
                </a:ext>
              </a:extLst>
            </p:cNvPr>
            <p:cNvCxnSpPr/>
            <p:nvPr/>
          </p:nvCxnSpPr>
          <p:spPr>
            <a:xfrm rot="16200000">
              <a:off x="267203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79" name="Straight Connector 1278">
              <a:extLst>
                <a:ext uri="{FF2B5EF4-FFF2-40B4-BE49-F238E27FC236}">
                  <a16:creationId xmlns:a16="http://schemas.microsoft.com/office/drawing/2014/main" id="{4A753978-62CD-D594-C163-99F69F1B9871}"/>
                </a:ext>
              </a:extLst>
            </p:cNvPr>
            <p:cNvCxnSpPr/>
            <p:nvPr/>
          </p:nvCxnSpPr>
          <p:spPr>
            <a:xfrm rot="16200000">
              <a:off x="507610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0" name="Straight Connector 1279">
              <a:extLst>
                <a:ext uri="{FF2B5EF4-FFF2-40B4-BE49-F238E27FC236}">
                  <a16:creationId xmlns:a16="http://schemas.microsoft.com/office/drawing/2014/main" id="{476C1E9A-7B7A-B3AB-9F8D-1E2C5E01BEF3}"/>
                </a:ext>
              </a:extLst>
            </p:cNvPr>
            <p:cNvCxnSpPr/>
            <p:nvPr/>
          </p:nvCxnSpPr>
          <p:spPr>
            <a:xfrm rot="16200000">
              <a:off x="387407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1" name="Straight Connector 1280">
              <a:extLst>
                <a:ext uri="{FF2B5EF4-FFF2-40B4-BE49-F238E27FC236}">
                  <a16:creationId xmlns:a16="http://schemas.microsoft.com/office/drawing/2014/main" id="{50B7FE97-EA3B-11CD-8BBA-E1D0950BC8D9}"/>
                </a:ext>
              </a:extLst>
            </p:cNvPr>
            <p:cNvCxnSpPr/>
            <p:nvPr/>
          </p:nvCxnSpPr>
          <p:spPr>
            <a:xfrm rot="16200000">
              <a:off x="3273053"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2" name="Straight Connector 1281">
              <a:extLst>
                <a:ext uri="{FF2B5EF4-FFF2-40B4-BE49-F238E27FC236}">
                  <a16:creationId xmlns:a16="http://schemas.microsoft.com/office/drawing/2014/main" id="{99CD5E74-7C8B-A014-7760-98B8701A09C6}"/>
                </a:ext>
              </a:extLst>
            </p:cNvPr>
            <p:cNvCxnSpPr/>
            <p:nvPr/>
          </p:nvCxnSpPr>
          <p:spPr>
            <a:xfrm rot="16200000">
              <a:off x="4475087"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3" name="Straight Connector 1282">
              <a:extLst>
                <a:ext uri="{FF2B5EF4-FFF2-40B4-BE49-F238E27FC236}">
                  <a16:creationId xmlns:a16="http://schemas.microsoft.com/office/drawing/2014/main" id="{D75339F8-73D3-A9D7-09B9-5DD5D6962BBA}"/>
                </a:ext>
              </a:extLst>
            </p:cNvPr>
            <p:cNvCxnSpPr/>
            <p:nvPr/>
          </p:nvCxnSpPr>
          <p:spPr>
            <a:xfrm rot="16200000">
              <a:off x="6879155"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4" name="Straight Connector 1283">
              <a:extLst>
                <a:ext uri="{FF2B5EF4-FFF2-40B4-BE49-F238E27FC236}">
                  <a16:creationId xmlns:a16="http://schemas.microsoft.com/office/drawing/2014/main" id="{96E1560A-EA9A-A382-3E43-A6C071A14BF7}"/>
                </a:ext>
              </a:extLst>
            </p:cNvPr>
            <p:cNvCxnSpPr/>
            <p:nvPr/>
          </p:nvCxnSpPr>
          <p:spPr>
            <a:xfrm rot="16200000">
              <a:off x="8081189"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5" name="Straight Connector 1284">
              <a:extLst>
                <a:ext uri="{FF2B5EF4-FFF2-40B4-BE49-F238E27FC236}">
                  <a16:creationId xmlns:a16="http://schemas.microsoft.com/office/drawing/2014/main" id="{CF84416B-86FA-8DF7-44B8-BD2F510642A1}"/>
                </a:ext>
              </a:extLst>
            </p:cNvPr>
            <p:cNvCxnSpPr/>
            <p:nvPr/>
          </p:nvCxnSpPr>
          <p:spPr>
            <a:xfrm rot="16200000">
              <a:off x="627813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6" name="Straight Connector 1285">
              <a:extLst>
                <a:ext uri="{FF2B5EF4-FFF2-40B4-BE49-F238E27FC236}">
                  <a16:creationId xmlns:a16="http://schemas.microsoft.com/office/drawing/2014/main" id="{FDD3DF21-A524-6DA9-EBDE-2B24FBB4BC5D}"/>
                </a:ext>
              </a:extLst>
            </p:cNvPr>
            <p:cNvCxnSpPr/>
            <p:nvPr/>
          </p:nvCxnSpPr>
          <p:spPr>
            <a:xfrm rot="16200000">
              <a:off x="7480172" y="4669454"/>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7" name="Straight Connector 1286">
              <a:extLst>
                <a:ext uri="{FF2B5EF4-FFF2-40B4-BE49-F238E27FC236}">
                  <a16:creationId xmlns:a16="http://schemas.microsoft.com/office/drawing/2014/main" id="{1A83DDDF-F5B0-FC23-0836-AB52711F74C8}"/>
                </a:ext>
              </a:extLst>
            </p:cNvPr>
            <p:cNvCxnSpPr/>
            <p:nvPr/>
          </p:nvCxnSpPr>
          <p:spPr>
            <a:xfrm rot="16200000">
              <a:off x="5677121"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8" name="Straight Connector 1287">
              <a:extLst>
                <a:ext uri="{FF2B5EF4-FFF2-40B4-BE49-F238E27FC236}">
                  <a16:creationId xmlns:a16="http://schemas.microsoft.com/office/drawing/2014/main" id="{AC95F0F2-6AD9-CD5F-6DAE-3D59C3918726}"/>
                </a:ext>
              </a:extLst>
            </p:cNvPr>
            <p:cNvCxnSpPr/>
            <p:nvPr/>
          </p:nvCxnSpPr>
          <p:spPr>
            <a:xfrm rot="16200000">
              <a:off x="868220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89" name="Straight Connector 1288">
              <a:extLst>
                <a:ext uri="{FF2B5EF4-FFF2-40B4-BE49-F238E27FC236}">
                  <a16:creationId xmlns:a16="http://schemas.microsoft.com/office/drawing/2014/main" id="{494D331E-3A69-5CD5-BA04-559C40AD9738}"/>
                </a:ext>
              </a:extLst>
            </p:cNvPr>
            <p:cNvCxnSpPr/>
            <p:nvPr/>
          </p:nvCxnSpPr>
          <p:spPr>
            <a:xfrm rot="16200000">
              <a:off x="9283223"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90" name="Straight Connector 1289">
              <a:extLst>
                <a:ext uri="{FF2B5EF4-FFF2-40B4-BE49-F238E27FC236}">
                  <a16:creationId xmlns:a16="http://schemas.microsoft.com/office/drawing/2014/main" id="{2B043BA9-0378-3C36-BF88-A137A85B96CE}"/>
                </a:ext>
              </a:extLst>
            </p:cNvPr>
            <p:cNvCxnSpPr/>
            <p:nvPr/>
          </p:nvCxnSpPr>
          <p:spPr>
            <a:xfrm rot="16200000">
              <a:off x="988424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91" name="Straight Connector 1290">
              <a:extLst>
                <a:ext uri="{FF2B5EF4-FFF2-40B4-BE49-F238E27FC236}">
                  <a16:creationId xmlns:a16="http://schemas.microsoft.com/office/drawing/2014/main" id="{8BB5D506-7A73-2DE7-9ACB-7BE3728035CA}"/>
                </a:ext>
              </a:extLst>
            </p:cNvPr>
            <p:cNvCxnSpPr/>
            <p:nvPr/>
          </p:nvCxnSpPr>
          <p:spPr>
            <a:xfrm rot="16200000">
              <a:off x="10485255"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164" name="Straight Connector 1163">
            <a:extLst>
              <a:ext uri="{FF2B5EF4-FFF2-40B4-BE49-F238E27FC236}">
                <a16:creationId xmlns:a16="http://schemas.microsoft.com/office/drawing/2014/main" id="{7093C9E0-79DF-7961-B1E4-5455AC5FA913}"/>
              </a:ext>
            </a:extLst>
          </p:cNvPr>
          <p:cNvCxnSpPr/>
          <p:nvPr/>
        </p:nvCxnSpPr>
        <p:spPr>
          <a:xfrm>
            <a:off x="1858785" y="769525"/>
            <a:ext cx="405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5" name="Straight Connector 1164">
            <a:extLst>
              <a:ext uri="{FF2B5EF4-FFF2-40B4-BE49-F238E27FC236}">
                <a16:creationId xmlns:a16="http://schemas.microsoft.com/office/drawing/2014/main" id="{74EB2438-DEBB-478D-D436-FE9FDABE63D3}"/>
              </a:ext>
            </a:extLst>
          </p:cNvPr>
          <p:cNvCxnSpPr/>
          <p:nvPr/>
        </p:nvCxnSpPr>
        <p:spPr>
          <a:xfrm>
            <a:off x="1858785" y="1246183"/>
            <a:ext cx="405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6" name="Straight Connector 1165">
            <a:extLst>
              <a:ext uri="{FF2B5EF4-FFF2-40B4-BE49-F238E27FC236}">
                <a16:creationId xmlns:a16="http://schemas.microsoft.com/office/drawing/2014/main" id="{CA6A66B3-E02B-469E-2CEA-3397AEA83A55}"/>
              </a:ext>
            </a:extLst>
          </p:cNvPr>
          <p:cNvCxnSpPr/>
          <p:nvPr/>
        </p:nvCxnSpPr>
        <p:spPr>
          <a:xfrm>
            <a:off x="1858785" y="1722841"/>
            <a:ext cx="405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7" name="Straight Connector 1166">
            <a:extLst>
              <a:ext uri="{FF2B5EF4-FFF2-40B4-BE49-F238E27FC236}">
                <a16:creationId xmlns:a16="http://schemas.microsoft.com/office/drawing/2014/main" id="{96096DCD-445A-3D71-D968-8B3E43C832FB}"/>
              </a:ext>
            </a:extLst>
          </p:cNvPr>
          <p:cNvCxnSpPr/>
          <p:nvPr/>
        </p:nvCxnSpPr>
        <p:spPr>
          <a:xfrm>
            <a:off x="1858785" y="2199499"/>
            <a:ext cx="405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8" name="Straight Connector 1167">
            <a:extLst>
              <a:ext uri="{FF2B5EF4-FFF2-40B4-BE49-F238E27FC236}">
                <a16:creationId xmlns:a16="http://schemas.microsoft.com/office/drawing/2014/main" id="{D6197823-297D-1117-BFF4-0EA3E2562FA8}"/>
              </a:ext>
            </a:extLst>
          </p:cNvPr>
          <p:cNvCxnSpPr/>
          <p:nvPr/>
        </p:nvCxnSpPr>
        <p:spPr>
          <a:xfrm>
            <a:off x="1858785" y="2676157"/>
            <a:ext cx="405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9" name="Straight Connector 1168">
            <a:extLst>
              <a:ext uri="{FF2B5EF4-FFF2-40B4-BE49-F238E27FC236}">
                <a16:creationId xmlns:a16="http://schemas.microsoft.com/office/drawing/2014/main" id="{4CBCB2DC-C192-866D-5B2A-8E1F0782B5F0}"/>
              </a:ext>
            </a:extLst>
          </p:cNvPr>
          <p:cNvCxnSpPr/>
          <p:nvPr/>
        </p:nvCxnSpPr>
        <p:spPr>
          <a:xfrm>
            <a:off x="1858785" y="3152814"/>
            <a:ext cx="405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71" name="Freeform: Shape 1170">
            <a:extLst>
              <a:ext uri="{FF2B5EF4-FFF2-40B4-BE49-F238E27FC236}">
                <a16:creationId xmlns:a16="http://schemas.microsoft.com/office/drawing/2014/main" id="{1ACABDE8-FFDD-165C-EA20-4CF1D26CA315}"/>
              </a:ext>
            </a:extLst>
          </p:cNvPr>
          <p:cNvSpPr/>
          <p:nvPr/>
        </p:nvSpPr>
        <p:spPr>
          <a:xfrm>
            <a:off x="1899286" y="764132"/>
            <a:ext cx="5859176" cy="2389500"/>
          </a:xfrm>
          <a:custGeom>
            <a:avLst/>
            <a:gdLst>
              <a:gd name="connsiteX0" fmla="*/ 0 w 8104909"/>
              <a:gd name="connsiteY0" fmla="*/ 0 h 3647210"/>
              <a:gd name="connsiteX1" fmla="*/ 0 w 8104909"/>
              <a:gd name="connsiteY1" fmla="*/ 3647210 h 3647210"/>
              <a:gd name="connsiteX2" fmla="*/ 8104909 w 8104909"/>
              <a:gd name="connsiteY2" fmla="*/ 3647210 h 3647210"/>
            </a:gdLst>
            <a:ahLst/>
            <a:cxnLst>
              <a:cxn ang="0">
                <a:pos x="connsiteX0" y="connsiteY0"/>
              </a:cxn>
              <a:cxn ang="0">
                <a:pos x="connsiteX1" y="connsiteY1"/>
              </a:cxn>
              <a:cxn ang="0">
                <a:pos x="connsiteX2" y="connsiteY2"/>
              </a:cxn>
            </a:cxnLst>
            <a:rect l="l" t="t" r="r" b="b"/>
            <a:pathLst>
              <a:path w="8104909" h="3647210">
                <a:moveTo>
                  <a:pt x="0" y="0"/>
                </a:moveTo>
                <a:lnTo>
                  <a:pt x="0" y="3647210"/>
                </a:lnTo>
                <a:lnTo>
                  <a:pt x="8104909" y="364721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prstClr val="white"/>
              </a:solidFill>
              <a:latin typeface="Calibri" panose="020F0502020204030204"/>
            </a:endParaRPr>
          </a:p>
        </p:txBody>
      </p:sp>
      <p:grpSp>
        <p:nvGrpSpPr>
          <p:cNvPr id="1172" name="Group 1171">
            <a:extLst>
              <a:ext uri="{FF2B5EF4-FFF2-40B4-BE49-F238E27FC236}">
                <a16:creationId xmlns:a16="http://schemas.microsoft.com/office/drawing/2014/main" id="{7FFEC526-A6DB-29B8-9B87-42876A50F9AE}"/>
              </a:ext>
            </a:extLst>
          </p:cNvPr>
          <p:cNvGrpSpPr/>
          <p:nvPr/>
        </p:nvGrpSpPr>
        <p:grpSpPr>
          <a:xfrm>
            <a:off x="1622218" y="674161"/>
            <a:ext cx="227652" cy="2586034"/>
            <a:chOff x="2162953" y="895707"/>
            <a:chExt cx="303536" cy="3448044"/>
          </a:xfrm>
        </p:grpSpPr>
        <p:sp>
          <p:nvSpPr>
            <p:cNvPr id="1272" name="TextBox 1271">
              <a:extLst>
                <a:ext uri="{FF2B5EF4-FFF2-40B4-BE49-F238E27FC236}">
                  <a16:creationId xmlns:a16="http://schemas.microsoft.com/office/drawing/2014/main" id="{6742F1FA-9FDF-3751-34DE-17167A7C2F76}"/>
                </a:ext>
              </a:extLst>
            </p:cNvPr>
            <p:cNvSpPr txBox="1"/>
            <p:nvPr/>
          </p:nvSpPr>
          <p:spPr>
            <a:xfrm>
              <a:off x="2162953" y="895707"/>
              <a:ext cx="303536"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100</a:t>
              </a:r>
              <a:endParaRPr lang="en-GB" sz="900" dirty="0">
                <a:solidFill>
                  <a:prstClr val="black"/>
                </a:solidFill>
                <a:latin typeface="Calibri" panose="020F0502020204030204"/>
                <a:ea typeface="+mn-ea"/>
                <a:cs typeface="+mn-cs"/>
              </a:endParaRPr>
            </a:p>
          </p:txBody>
        </p:sp>
        <p:sp>
          <p:nvSpPr>
            <p:cNvPr id="1273" name="TextBox 1272">
              <a:extLst>
                <a:ext uri="{FF2B5EF4-FFF2-40B4-BE49-F238E27FC236}">
                  <a16:creationId xmlns:a16="http://schemas.microsoft.com/office/drawing/2014/main" id="{B7E88D5D-7D77-6A71-04B8-CF181CBA8236}"/>
                </a:ext>
              </a:extLst>
            </p:cNvPr>
            <p:cNvSpPr txBox="1"/>
            <p:nvPr/>
          </p:nvSpPr>
          <p:spPr>
            <a:xfrm>
              <a:off x="2239897" y="1531302"/>
              <a:ext cx="226592"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80</a:t>
              </a:r>
              <a:endParaRPr lang="en-GB" sz="900" dirty="0">
                <a:solidFill>
                  <a:prstClr val="black"/>
                </a:solidFill>
                <a:latin typeface="Calibri" panose="020F0502020204030204"/>
                <a:ea typeface="+mn-ea"/>
                <a:cs typeface="+mn-cs"/>
              </a:endParaRPr>
            </a:p>
          </p:txBody>
        </p:sp>
        <p:sp>
          <p:nvSpPr>
            <p:cNvPr id="1274" name="TextBox 1273">
              <a:extLst>
                <a:ext uri="{FF2B5EF4-FFF2-40B4-BE49-F238E27FC236}">
                  <a16:creationId xmlns:a16="http://schemas.microsoft.com/office/drawing/2014/main" id="{F38664FF-3A4C-139C-77FA-A50F638EB073}"/>
                </a:ext>
              </a:extLst>
            </p:cNvPr>
            <p:cNvSpPr txBox="1"/>
            <p:nvPr/>
          </p:nvSpPr>
          <p:spPr>
            <a:xfrm>
              <a:off x="2239897" y="2160547"/>
              <a:ext cx="226592"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60</a:t>
              </a:r>
              <a:endParaRPr lang="en-GB" sz="900" dirty="0">
                <a:solidFill>
                  <a:prstClr val="black"/>
                </a:solidFill>
                <a:latin typeface="Calibri" panose="020F0502020204030204"/>
                <a:ea typeface="+mn-ea"/>
                <a:cs typeface="+mn-cs"/>
              </a:endParaRPr>
            </a:p>
          </p:txBody>
        </p:sp>
        <p:sp>
          <p:nvSpPr>
            <p:cNvPr id="1275" name="TextBox 1274">
              <a:extLst>
                <a:ext uri="{FF2B5EF4-FFF2-40B4-BE49-F238E27FC236}">
                  <a16:creationId xmlns:a16="http://schemas.microsoft.com/office/drawing/2014/main" id="{AF676BAB-01C9-2656-7403-3001888FDDB8}"/>
                </a:ext>
              </a:extLst>
            </p:cNvPr>
            <p:cNvSpPr txBox="1"/>
            <p:nvPr/>
          </p:nvSpPr>
          <p:spPr>
            <a:xfrm>
              <a:off x="2252721" y="2808841"/>
              <a:ext cx="213768" cy="241980"/>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825" dirty="0">
                  <a:solidFill>
                    <a:prstClr val="black"/>
                  </a:solidFill>
                  <a:latin typeface="Calibri" panose="020F0502020204030204"/>
                  <a:ea typeface="+mn-ea"/>
                  <a:cs typeface="+mn-cs"/>
                </a:rPr>
                <a:t>40</a:t>
              </a:r>
              <a:endParaRPr lang="en-GB" sz="825" dirty="0">
                <a:solidFill>
                  <a:prstClr val="black"/>
                </a:solidFill>
                <a:latin typeface="Calibri" panose="020F0502020204030204"/>
                <a:ea typeface="+mn-ea"/>
                <a:cs typeface="+mn-cs"/>
              </a:endParaRPr>
            </a:p>
          </p:txBody>
        </p:sp>
        <p:sp>
          <p:nvSpPr>
            <p:cNvPr id="1276" name="TextBox 1275">
              <a:extLst>
                <a:ext uri="{FF2B5EF4-FFF2-40B4-BE49-F238E27FC236}">
                  <a16:creationId xmlns:a16="http://schemas.microsoft.com/office/drawing/2014/main" id="{319C3148-3B0A-9E10-0790-9EB56F1310BA}"/>
                </a:ext>
              </a:extLst>
            </p:cNvPr>
            <p:cNvSpPr txBox="1"/>
            <p:nvPr/>
          </p:nvSpPr>
          <p:spPr>
            <a:xfrm>
              <a:off x="2239897" y="3438087"/>
              <a:ext cx="226592"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20</a:t>
              </a:r>
              <a:endParaRPr lang="en-GB" sz="900" dirty="0">
                <a:solidFill>
                  <a:prstClr val="black"/>
                </a:solidFill>
                <a:latin typeface="Calibri" panose="020F0502020204030204"/>
                <a:ea typeface="+mn-ea"/>
                <a:cs typeface="+mn-cs"/>
              </a:endParaRPr>
            </a:p>
          </p:txBody>
        </p:sp>
        <p:sp>
          <p:nvSpPr>
            <p:cNvPr id="1277" name="TextBox 1276">
              <a:extLst>
                <a:ext uri="{FF2B5EF4-FFF2-40B4-BE49-F238E27FC236}">
                  <a16:creationId xmlns:a16="http://schemas.microsoft.com/office/drawing/2014/main" id="{68463BC9-A451-88A6-009F-DE5BAB22FCC0}"/>
                </a:ext>
              </a:extLst>
            </p:cNvPr>
            <p:cNvSpPr txBox="1"/>
            <p:nvPr/>
          </p:nvSpPr>
          <p:spPr>
            <a:xfrm>
              <a:off x="2316841" y="4086382"/>
              <a:ext cx="149648"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0</a:t>
              </a:r>
              <a:endParaRPr lang="en-GB" sz="900" dirty="0">
                <a:solidFill>
                  <a:prstClr val="black"/>
                </a:solidFill>
                <a:latin typeface="Calibri" panose="020F0502020204030204"/>
                <a:ea typeface="+mn-ea"/>
                <a:cs typeface="+mn-cs"/>
              </a:endParaRPr>
            </a:p>
          </p:txBody>
        </p:sp>
      </p:grpSp>
      <p:grpSp>
        <p:nvGrpSpPr>
          <p:cNvPr id="1173" name="Group 1172">
            <a:extLst>
              <a:ext uri="{FF2B5EF4-FFF2-40B4-BE49-F238E27FC236}">
                <a16:creationId xmlns:a16="http://schemas.microsoft.com/office/drawing/2014/main" id="{9975EA24-3A57-853C-24C2-4FB590A3268F}"/>
              </a:ext>
            </a:extLst>
          </p:cNvPr>
          <p:cNvGrpSpPr/>
          <p:nvPr/>
        </p:nvGrpSpPr>
        <p:grpSpPr>
          <a:xfrm>
            <a:off x="1805781" y="3176408"/>
            <a:ext cx="6046456" cy="193027"/>
            <a:chOff x="2575348" y="4647330"/>
            <a:chExt cx="8061941" cy="257370"/>
          </a:xfrm>
        </p:grpSpPr>
        <p:sp>
          <p:nvSpPr>
            <p:cNvPr id="1258" name="TextBox 1257">
              <a:extLst>
                <a:ext uri="{FF2B5EF4-FFF2-40B4-BE49-F238E27FC236}">
                  <a16:creationId xmlns:a16="http://schemas.microsoft.com/office/drawing/2014/main" id="{080BBD78-B9F5-03F2-09B4-54FABF1FF508}"/>
                </a:ext>
              </a:extLst>
            </p:cNvPr>
            <p:cNvSpPr txBox="1"/>
            <p:nvPr/>
          </p:nvSpPr>
          <p:spPr>
            <a:xfrm>
              <a:off x="257534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0</a:t>
              </a:r>
              <a:endParaRPr lang="en-GB" sz="900" dirty="0">
                <a:solidFill>
                  <a:prstClr val="black"/>
                </a:solidFill>
                <a:latin typeface="Calibri" panose="020F0502020204030204"/>
                <a:ea typeface="+mn-ea"/>
                <a:cs typeface="+mn-cs"/>
              </a:endParaRPr>
            </a:p>
          </p:txBody>
        </p:sp>
        <p:sp>
          <p:nvSpPr>
            <p:cNvPr id="1259" name="TextBox 1258">
              <a:extLst>
                <a:ext uri="{FF2B5EF4-FFF2-40B4-BE49-F238E27FC236}">
                  <a16:creationId xmlns:a16="http://schemas.microsoft.com/office/drawing/2014/main" id="{2C806ED8-3B27-2432-EF7B-A8D8B49D6122}"/>
                </a:ext>
              </a:extLst>
            </p:cNvPr>
            <p:cNvSpPr txBox="1"/>
            <p:nvPr/>
          </p:nvSpPr>
          <p:spPr>
            <a:xfrm>
              <a:off x="317646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3</a:t>
              </a:r>
              <a:endParaRPr lang="en-GB" sz="900" dirty="0">
                <a:solidFill>
                  <a:prstClr val="black"/>
                </a:solidFill>
                <a:latin typeface="Calibri" panose="020F0502020204030204"/>
                <a:ea typeface="+mn-ea"/>
                <a:cs typeface="+mn-cs"/>
              </a:endParaRPr>
            </a:p>
          </p:txBody>
        </p:sp>
        <p:sp>
          <p:nvSpPr>
            <p:cNvPr id="1260" name="TextBox 1259">
              <a:extLst>
                <a:ext uri="{FF2B5EF4-FFF2-40B4-BE49-F238E27FC236}">
                  <a16:creationId xmlns:a16="http://schemas.microsoft.com/office/drawing/2014/main" id="{381DAC4A-6157-76A3-B97A-D34B14F1B2FF}"/>
                </a:ext>
              </a:extLst>
            </p:cNvPr>
            <p:cNvSpPr txBox="1"/>
            <p:nvPr/>
          </p:nvSpPr>
          <p:spPr>
            <a:xfrm>
              <a:off x="377758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6</a:t>
              </a:r>
              <a:endParaRPr lang="en-GB" sz="900" dirty="0">
                <a:solidFill>
                  <a:prstClr val="black"/>
                </a:solidFill>
                <a:latin typeface="Calibri" panose="020F0502020204030204"/>
                <a:ea typeface="+mn-ea"/>
                <a:cs typeface="+mn-cs"/>
              </a:endParaRPr>
            </a:p>
          </p:txBody>
        </p:sp>
        <p:sp>
          <p:nvSpPr>
            <p:cNvPr id="1261" name="TextBox 1260">
              <a:extLst>
                <a:ext uri="{FF2B5EF4-FFF2-40B4-BE49-F238E27FC236}">
                  <a16:creationId xmlns:a16="http://schemas.microsoft.com/office/drawing/2014/main" id="{16137198-42BD-6CA8-AA89-E9BE70146484}"/>
                </a:ext>
              </a:extLst>
            </p:cNvPr>
            <p:cNvSpPr txBox="1"/>
            <p:nvPr/>
          </p:nvSpPr>
          <p:spPr>
            <a:xfrm>
              <a:off x="437870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9</a:t>
              </a:r>
              <a:endParaRPr lang="en-GB" sz="900" dirty="0">
                <a:solidFill>
                  <a:prstClr val="black"/>
                </a:solidFill>
                <a:latin typeface="Calibri" panose="020F0502020204030204"/>
                <a:ea typeface="+mn-ea"/>
                <a:cs typeface="+mn-cs"/>
              </a:endParaRPr>
            </a:p>
          </p:txBody>
        </p:sp>
        <p:sp>
          <p:nvSpPr>
            <p:cNvPr id="1262" name="TextBox 1261">
              <a:extLst>
                <a:ext uri="{FF2B5EF4-FFF2-40B4-BE49-F238E27FC236}">
                  <a16:creationId xmlns:a16="http://schemas.microsoft.com/office/drawing/2014/main" id="{40D5DFE8-9869-A5C7-26E2-29114D839E22}"/>
                </a:ext>
              </a:extLst>
            </p:cNvPr>
            <p:cNvSpPr txBox="1"/>
            <p:nvPr/>
          </p:nvSpPr>
          <p:spPr>
            <a:xfrm>
              <a:off x="497982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12</a:t>
              </a:r>
              <a:endParaRPr lang="en-GB" sz="900" dirty="0">
                <a:solidFill>
                  <a:prstClr val="black"/>
                </a:solidFill>
                <a:latin typeface="Calibri" panose="020F0502020204030204"/>
                <a:ea typeface="+mn-ea"/>
                <a:cs typeface="+mn-cs"/>
              </a:endParaRPr>
            </a:p>
          </p:txBody>
        </p:sp>
        <p:sp>
          <p:nvSpPr>
            <p:cNvPr id="1263" name="TextBox 1262">
              <a:extLst>
                <a:ext uri="{FF2B5EF4-FFF2-40B4-BE49-F238E27FC236}">
                  <a16:creationId xmlns:a16="http://schemas.microsoft.com/office/drawing/2014/main" id="{97BC5649-95A9-0379-ABC0-74A82C60C7F5}"/>
                </a:ext>
              </a:extLst>
            </p:cNvPr>
            <p:cNvSpPr txBox="1"/>
            <p:nvPr/>
          </p:nvSpPr>
          <p:spPr>
            <a:xfrm>
              <a:off x="558094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15</a:t>
              </a:r>
              <a:endParaRPr lang="en-GB" sz="900" dirty="0">
                <a:solidFill>
                  <a:prstClr val="black"/>
                </a:solidFill>
                <a:latin typeface="Calibri" panose="020F0502020204030204"/>
                <a:ea typeface="+mn-ea"/>
                <a:cs typeface="+mn-cs"/>
              </a:endParaRPr>
            </a:p>
          </p:txBody>
        </p:sp>
        <p:sp>
          <p:nvSpPr>
            <p:cNvPr id="1264" name="TextBox 1263">
              <a:extLst>
                <a:ext uri="{FF2B5EF4-FFF2-40B4-BE49-F238E27FC236}">
                  <a16:creationId xmlns:a16="http://schemas.microsoft.com/office/drawing/2014/main" id="{D381D3B0-B3CC-53AD-2C5B-3EB1D56FF79F}"/>
                </a:ext>
              </a:extLst>
            </p:cNvPr>
            <p:cNvSpPr txBox="1"/>
            <p:nvPr/>
          </p:nvSpPr>
          <p:spPr>
            <a:xfrm>
              <a:off x="618206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18</a:t>
              </a:r>
              <a:endParaRPr lang="en-GB" sz="900" dirty="0">
                <a:solidFill>
                  <a:prstClr val="black"/>
                </a:solidFill>
                <a:latin typeface="Calibri" panose="020F0502020204030204"/>
                <a:ea typeface="+mn-ea"/>
                <a:cs typeface="+mn-cs"/>
              </a:endParaRPr>
            </a:p>
          </p:txBody>
        </p:sp>
        <p:sp>
          <p:nvSpPr>
            <p:cNvPr id="1265" name="TextBox 1264">
              <a:extLst>
                <a:ext uri="{FF2B5EF4-FFF2-40B4-BE49-F238E27FC236}">
                  <a16:creationId xmlns:a16="http://schemas.microsoft.com/office/drawing/2014/main" id="{6A444F32-705A-817C-B0FC-4EC299CB1C05}"/>
                </a:ext>
              </a:extLst>
            </p:cNvPr>
            <p:cNvSpPr txBox="1"/>
            <p:nvPr/>
          </p:nvSpPr>
          <p:spPr>
            <a:xfrm>
              <a:off x="678318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21</a:t>
              </a:r>
              <a:endParaRPr lang="en-GB" sz="900" dirty="0">
                <a:solidFill>
                  <a:prstClr val="black"/>
                </a:solidFill>
                <a:latin typeface="Calibri" panose="020F0502020204030204"/>
                <a:ea typeface="+mn-ea"/>
                <a:cs typeface="+mn-cs"/>
              </a:endParaRPr>
            </a:p>
          </p:txBody>
        </p:sp>
        <p:sp>
          <p:nvSpPr>
            <p:cNvPr id="1266" name="TextBox 1265">
              <a:extLst>
                <a:ext uri="{FF2B5EF4-FFF2-40B4-BE49-F238E27FC236}">
                  <a16:creationId xmlns:a16="http://schemas.microsoft.com/office/drawing/2014/main" id="{23F98212-8CD9-F3B9-0DE4-0F07EE5ED3FD}"/>
                </a:ext>
              </a:extLst>
            </p:cNvPr>
            <p:cNvSpPr txBox="1"/>
            <p:nvPr/>
          </p:nvSpPr>
          <p:spPr>
            <a:xfrm>
              <a:off x="738430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24</a:t>
              </a:r>
              <a:endParaRPr lang="en-GB" sz="900" dirty="0">
                <a:solidFill>
                  <a:prstClr val="black"/>
                </a:solidFill>
                <a:latin typeface="Calibri" panose="020F0502020204030204"/>
                <a:ea typeface="+mn-ea"/>
                <a:cs typeface="+mn-cs"/>
              </a:endParaRPr>
            </a:p>
          </p:txBody>
        </p:sp>
        <p:sp>
          <p:nvSpPr>
            <p:cNvPr id="1267" name="TextBox 1266">
              <a:extLst>
                <a:ext uri="{FF2B5EF4-FFF2-40B4-BE49-F238E27FC236}">
                  <a16:creationId xmlns:a16="http://schemas.microsoft.com/office/drawing/2014/main" id="{930CEF55-ADF0-B9A0-0806-4489A0F45BFF}"/>
                </a:ext>
              </a:extLst>
            </p:cNvPr>
            <p:cNvSpPr txBox="1"/>
            <p:nvPr/>
          </p:nvSpPr>
          <p:spPr>
            <a:xfrm>
              <a:off x="798542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27</a:t>
              </a:r>
              <a:endParaRPr lang="en-GB" sz="900" dirty="0">
                <a:solidFill>
                  <a:prstClr val="black"/>
                </a:solidFill>
                <a:latin typeface="Calibri" panose="020F0502020204030204"/>
                <a:ea typeface="+mn-ea"/>
                <a:cs typeface="+mn-cs"/>
              </a:endParaRPr>
            </a:p>
          </p:txBody>
        </p:sp>
        <p:sp>
          <p:nvSpPr>
            <p:cNvPr id="1268" name="TextBox 1267">
              <a:extLst>
                <a:ext uri="{FF2B5EF4-FFF2-40B4-BE49-F238E27FC236}">
                  <a16:creationId xmlns:a16="http://schemas.microsoft.com/office/drawing/2014/main" id="{F8C968EF-804D-3792-1CD6-928EA1FB3978}"/>
                </a:ext>
              </a:extLst>
            </p:cNvPr>
            <p:cNvSpPr txBox="1"/>
            <p:nvPr/>
          </p:nvSpPr>
          <p:spPr>
            <a:xfrm>
              <a:off x="858654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30</a:t>
              </a:r>
              <a:endParaRPr lang="en-GB" sz="900" dirty="0">
                <a:solidFill>
                  <a:prstClr val="black"/>
                </a:solidFill>
                <a:latin typeface="Calibri" panose="020F0502020204030204"/>
                <a:ea typeface="+mn-ea"/>
                <a:cs typeface="+mn-cs"/>
              </a:endParaRPr>
            </a:p>
          </p:txBody>
        </p:sp>
        <p:sp>
          <p:nvSpPr>
            <p:cNvPr id="1269" name="TextBox 1268">
              <a:extLst>
                <a:ext uri="{FF2B5EF4-FFF2-40B4-BE49-F238E27FC236}">
                  <a16:creationId xmlns:a16="http://schemas.microsoft.com/office/drawing/2014/main" id="{F22FD43D-CD47-5425-662F-388B7BB4F4E5}"/>
                </a:ext>
              </a:extLst>
            </p:cNvPr>
            <p:cNvSpPr txBox="1"/>
            <p:nvPr/>
          </p:nvSpPr>
          <p:spPr>
            <a:xfrm>
              <a:off x="918766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33</a:t>
              </a:r>
              <a:endParaRPr lang="en-GB" sz="900" dirty="0">
                <a:solidFill>
                  <a:prstClr val="black"/>
                </a:solidFill>
                <a:latin typeface="Calibri" panose="020F0502020204030204"/>
                <a:ea typeface="+mn-ea"/>
                <a:cs typeface="+mn-cs"/>
              </a:endParaRPr>
            </a:p>
          </p:txBody>
        </p:sp>
        <p:sp>
          <p:nvSpPr>
            <p:cNvPr id="1270" name="TextBox 1269">
              <a:extLst>
                <a:ext uri="{FF2B5EF4-FFF2-40B4-BE49-F238E27FC236}">
                  <a16:creationId xmlns:a16="http://schemas.microsoft.com/office/drawing/2014/main" id="{C1D0FC60-C251-136E-997A-16B95B7334DC}"/>
                </a:ext>
              </a:extLst>
            </p:cNvPr>
            <p:cNvSpPr txBox="1"/>
            <p:nvPr/>
          </p:nvSpPr>
          <p:spPr>
            <a:xfrm>
              <a:off x="10389913"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39</a:t>
              </a:r>
              <a:endParaRPr lang="en-GB" sz="900" dirty="0">
                <a:solidFill>
                  <a:prstClr val="black"/>
                </a:solidFill>
                <a:latin typeface="Calibri" panose="020F0502020204030204"/>
                <a:ea typeface="+mn-ea"/>
                <a:cs typeface="+mn-cs"/>
              </a:endParaRPr>
            </a:p>
          </p:txBody>
        </p:sp>
        <p:sp>
          <p:nvSpPr>
            <p:cNvPr id="1271" name="TextBox 1270">
              <a:extLst>
                <a:ext uri="{FF2B5EF4-FFF2-40B4-BE49-F238E27FC236}">
                  <a16:creationId xmlns:a16="http://schemas.microsoft.com/office/drawing/2014/main" id="{FC9D5F3B-0E08-CC8A-7B8B-0423114D445A}"/>
                </a:ext>
              </a:extLst>
            </p:cNvPr>
            <p:cNvSpPr txBox="1"/>
            <p:nvPr/>
          </p:nvSpPr>
          <p:spPr>
            <a:xfrm>
              <a:off x="9788788" y="4647330"/>
              <a:ext cx="247376" cy="25737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900" dirty="0">
                  <a:solidFill>
                    <a:prstClr val="black"/>
                  </a:solidFill>
                  <a:latin typeface="Calibri" panose="020F0502020204030204"/>
                  <a:ea typeface="+mn-ea"/>
                  <a:cs typeface="+mn-cs"/>
                </a:rPr>
                <a:t>36</a:t>
              </a:r>
              <a:endParaRPr lang="en-GB" sz="900" dirty="0">
                <a:solidFill>
                  <a:prstClr val="black"/>
                </a:solidFill>
                <a:latin typeface="Calibri" panose="020F0502020204030204"/>
                <a:ea typeface="+mn-ea"/>
                <a:cs typeface="+mn-cs"/>
              </a:endParaRPr>
            </a:p>
          </p:txBody>
        </p:sp>
      </p:grpSp>
      <p:grpSp>
        <p:nvGrpSpPr>
          <p:cNvPr id="1174" name="Group 1173">
            <a:extLst>
              <a:ext uri="{FF2B5EF4-FFF2-40B4-BE49-F238E27FC236}">
                <a16:creationId xmlns:a16="http://schemas.microsoft.com/office/drawing/2014/main" id="{35713874-A19A-0E93-EB27-2FC3D905D4CB}"/>
              </a:ext>
            </a:extLst>
          </p:cNvPr>
          <p:cNvGrpSpPr/>
          <p:nvPr/>
        </p:nvGrpSpPr>
        <p:grpSpPr>
          <a:xfrm>
            <a:off x="1898547" y="770469"/>
            <a:ext cx="5859176" cy="2319533"/>
            <a:chOff x="2531396" y="1024116"/>
            <a:chExt cx="7919182" cy="3092711"/>
          </a:xfrm>
        </p:grpSpPr>
        <p:sp>
          <p:nvSpPr>
            <p:cNvPr id="1045" name="Cross 1044">
              <a:extLst>
                <a:ext uri="{FF2B5EF4-FFF2-40B4-BE49-F238E27FC236}">
                  <a16:creationId xmlns:a16="http://schemas.microsoft.com/office/drawing/2014/main" id="{8F5D6692-1B92-D864-AF1D-578D8E0CED69}"/>
                </a:ext>
              </a:extLst>
            </p:cNvPr>
            <p:cNvSpPr/>
            <p:nvPr/>
          </p:nvSpPr>
          <p:spPr>
            <a:xfrm>
              <a:off x="2852945" y="1333819"/>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46" name="Cross 1045">
              <a:extLst>
                <a:ext uri="{FF2B5EF4-FFF2-40B4-BE49-F238E27FC236}">
                  <a16:creationId xmlns:a16="http://schemas.microsoft.com/office/drawing/2014/main" id="{E802ABAB-DCE3-DA4E-C3C5-9437F0AAFF65}"/>
                </a:ext>
              </a:extLst>
            </p:cNvPr>
            <p:cNvSpPr/>
            <p:nvPr/>
          </p:nvSpPr>
          <p:spPr>
            <a:xfrm>
              <a:off x="2621660" y="104060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51" name="Cross 1050">
              <a:extLst>
                <a:ext uri="{FF2B5EF4-FFF2-40B4-BE49-F238E27FC236}">
                  <a16:creationId xmlns:a16="http://schemas.microsoft.com/office/drawing/2014/main" id="{F2F66BCE-CCF7-8ACC-72F2-7A969FF78DEE}"/>
                </a:ext>
              </a:extLst>
            </p:cNvPr>
            <p:cNvSpPr/>
            <p:nvPr/>
          </p:nvSpPr>
          <p:spPr>
            <a:xfrm>
              <a:off x="2635252" y="104060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52" name="Cross 1051">
              <a:extLst>
                <a:ext uri="{FF2B5EF4-FFF2-40B4-BE49-F238E27FC236}">
                  <a16:creationId xmlns:a16="http://schemas.microsoft.com/office/drawing/2014/main" id="{71DD10E7-4EF3-D245-DBCB-FF762B1B1997}"/>
                </a:ext>
              </a:extLst>
            </p:cNvPr>
            <p:cNvSpPr/>
            <p:nvPr/>
          </p:nvSpPr>
          <p:spPr>
            <a:xfrm>
              <a:off x="2658391" y="1068486"/>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53" name="Cross 1052">
              <a:extLst>
                <a:ext uri="{FF2B5EF4-FFF2-40B4-BE49-F238E27FC236}">
                  <a16:creationId xmlns:a16="http://schemas.microsoft.com/office/drawing/2014/main" id="{C98C112E-904F-A458-F854-E0BEB88F006A}"/>
                </a:ext>
              </a:extLst>
            </p:cNvPr>
            <p:cNvSpPr/>
            <p:nvPr/>
          </p:nvSpPr>
          <p:spPr>
            <a:xfrm>
              <a:off x="2776304" y="142227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54" name="Cross 1053">
              <a:extLst>
                <a:ext uri="{FF2B5EF4-FFF2-40B4-BE49-F238E27FC236}">
                  <a16:creationId xmlns:a16="http://schemas.microsoft.com/office/drawing/2014/main" id="{7DBEF966-5491-8BC6-5ABF-B60B350C16B4}"/>
                </a:ext>
              </a:extLst>
            </p:cNvPr>
            <p:cNvSpPr/>
            <p:nvPr/>
          </p:nvSpPr>
          <p:spPr>
            <a:xfrm>
              <a:off x="2869649" y="152895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55" name="Cross 1054">
              <a:extLst>
                <a:ext uri="{FF2B5EF4-FFF2-40B4-BE49-F238E27FC236}">
                  <a16:creationId xmlns:a16="http://schemas.microsoft.com/office/drawing/2014/main" id="{86198147-359A-B429-E144-652CB1A330BC}"/>
                </a:ext>
              </a:extLst>
            </p:cNvPr>
            <p:cNvSpPr/>
            <p:nvPr/>
          </p:nvSpPr>
          <p:spPr>
            <a:xfrm>
              <a:off x="3100154" y="21880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84" name="Cross 1183">
              <a:extLst>
                <a:ext uri="{FF2B5EF4-FFF2-40B4-BE49-F238E27FC236}">
                  <a16:creationId xmlns:a16="http://schemas.microsoft.com/office/drawing/2014/main" id="{F36E506A-E1B9-171A-6DFD-FA030E525107}"/>
                </a:ext>
              </a:extLst>
            </p:cNvPr>
            <p:cNvSpPr/>
            <p:nvPr/>
          </p:nvSpPr>
          <p:spPr>
            <a:xfrm>
              <a:off x="3231599" y="232333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85" name="Cross 1184">
              <a:extLst>
                <a:ext uri="{FF2B5EF4-FFF2-40B4-BE49-F238E27FC236}">
                  <a16:creationId xmlns:a16="http://schemas.microsoft.com/office/drawing/2014/main" id="{1255BDA3-F1F3-1CAF-8B53-467D04EE1C2D}"/>
                </a:ext>
              </a:extLst>
            </p:cNvPr>
            <p:cNvSpPr/>
            <p:nvPr/>
          </p:nvSpPr>
          <p:spPr>
            <a:xfrm>
              <a:off x="3262079" y="243573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86" name="Cross 1185">
              <a:extLst>
                <a:ext uri="{FF2B5EF4-FFF2-40B4-BE49-F238E27FC236}">
                  <a16:creationId xmlns:a16="http://schemas.microsoft.com/office/drawing/2014/main" id="{92B6F6A6-2AF5-4430-25A3-35264183E735}"/>
                </a:ext>
              </a:extLst>
            </p:cNvPr>
            <p:cNvSpPr/>
            <p:nvPr/>
          </p:nvSpPr>
          <p:spPr>
            <a:xfrm>
              <a:off x="3500204" y="273862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87" name="Cross 1186">
              <a:extLst>
                <a:ext uri="{FF2B5EF4-FFF2-40B4-BE49-F238E27FC236}">
                  <a16:creationId xmlns:a16="http://schemas.microsoft.com/office/drawing/2014/main" id="{7BD78DAB-A8A3-BE48-2196-CC8A762DD3EC}"/>
                </a:ext>
              </a:extLst>
            </p:cNvPr>
            <p:cNvSpPr/>
            <p:nvPr/>
          </p:nvSpPr>
          <p:spPr>
            <a:xfrm>
              <a:off x="3885014" y="303580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88" name="Cross 1187">
              <a:extLst>
                <a:ext uri="{FF2B5EF4-FFF2-40B4-BE49-F238E27FC236}">
                  <a16:creationId xmlns:a16="http://schemas.microsoft.com/office/drawing/2014/main" id="{C673E325-6485-6767-2167-730429A14DC1}"/>
                </a:ext>
              </a:extLst>
            </p:cNvPr>
            <p:cNvSpPr/>
            <p:nvPr/>
          </p:nvSpPr>
          <p:spPr>
            <a:xfrm>
              <a:off x="5216609" y="334060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89" name="Cross 1188">
              <a:extLst>
                <a:ext uri="{FF2B5EF4-FFF2-40B4-BE49-F238E27FC236}">
                  <a16:creationId xmlns:a16="http://schemas.microsoft.com/office/drawing/2014/main" id="{D6FC17FC-33AF-6809-DDF5-7619CF7F09C1}"/>
                </a:ext>
              </a:extLst>
            </p:cNvPr>
            <p:cNvSpPr/>
            <p:nvPr/>
          </p:nvSpPr>
          <p:spPr>
            <a:xfrm>
              <a:off x="5753819" y="350062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0" name="Cross 1189">
              <a:extLst>
                <a:ext uri="{FF2B5EF4-FFF2-40B4-BE49-F238E27FC236}">
                  <a16:creationId xmlns:a16="http://schemas.microsoft.com/office/drawing/2014/main" id="{8F3EF150-4FB0-F5EB-48B2-EE81F374D101}"/>
                </a:ext>
              </a:extLst>
            </p:cNvPr>
            <p:cNvSpPr/>
            <p:nvPr/>
          </p:nvSpPr>
          <p:spPr>
            <a:xfrm>
              <a:off x="6832049" y="376161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1" name="Cross 1190">
              <a:extLst>
                <a:ext uri="{FF2B5EF4-FFF2-40B4-BE49-F238E27FC236}">
                  <a16:creationId xmlns:a16="http://schemas.microsoft.com/office/drawing/2014/main" id="{A71F9B68-4D01-881E-E2C1-CF4C03FD968F}"/>
                </a:ext>
              </a:extLst>
            </p:cNvPr>
            <p:cNvSpPr/>
            <p:nvPr/>
          </p:nvSpPr>
          <p:spPr>
            <a:xfrm>
              <a:off x="6978734" y="376161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2" name="Cross 1191">
              <a:extLst>
                <a:ext uri="{FF2B5EF4-FFF2-40B4-BE49-F238E27FC236}">
                  <a16:creationId xmlns:a16="http://schemas.microsoft.com/office/drawing/2014/main" id="{C38404A5-C4B0-1E9C-5B7F-7D423D94C90B}"/>
                </a:ext>
              </a:extLst>
            </p:cNvPr>
            <p:cNvSpPr/>
            <p:nvPr/>
          </p:nvSpPr>
          <p:spPr>
            <a:xfrm>
              <a:off x="7001594" y="376161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3" name="Cross 1192">
              <a:extLst>
                <a:ext uri="{FF2B5EF4-FFF2-40B4-BE49-F238E27FC236}">
                  <a16:creationId xmlns:a16="http://schemas.microsoft.com/office/drawing/2014/main" id="{2B3739C6-2852-87B6-B929-E8A36791E989}"/>
                </a:ext>
              </a:extLst>
            </p:cNvPr>
            <p:cNvSpPr/>
            <p:nvPr/>
          </p:nvSpPr>
          <p:spPr>
            <a:xfrm>
              <a:off x="7428314" y="384352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4" name="Cross 1193">
              <a:extLst>
                <a:ext uri="{FF2B5EF4-FFF2-40B4-BE49-F238E27FC236}">
                  <a16:creationId xmlns:a16="http://schemas.microsoft.com/office/drawing/2014/main" id="{DFD6609F-42ED-FC32-539C-746BA06A4D4F}"/>
                </a:ext>
              </a:extLst>
            </p:cNvPr>
            <p:cNvSpPr/>
            <p:nvPr/>
          </p:nvSpPr>
          <p:spPr>
            <a:xfrm>
              <a:off x="8862779" y="393496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5" name="Cross 1194">
              <a:extLst>
                <a:ext uri="{FF2B5EF4-FFF2-40B4-BE49-F238E27FC236}">
                  <a16:creationId xmlns:a16="http://schemas.microsoft.com/office/drawing/2014/main" id="{7C8CAB56-A89D-84F2-506A-EEC84313A0B9}"/>
                </a:ext>
              </a:extLst>
            </p:cNvPr>
            <p:cNvSpPr/>
            <p:nvPr/>
          </p:nvSpPr>
          <p:spPr>
            <a:xfrm>
              <a:off x="10310579" y="37006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6" name="Cross 1195">
              <a:extLst>
                <a:ext uri="{FF2B5EF4-FFF2-40B4-BE49-F238E27FC236}">
                  <a16:creationId xmlns:a16="http://schemas.microsoft.com/office/drawing/2014/main" id="{AD8063BF-8413-65F0-9CEF-EB99B999300A}"/>
                </a:ext>
              </a:extLst>
            </p:cNvPr>
            <p:cNvSpPr/>
            <p:nvPr/>
          </p:nvSpPr>
          <p:spPr>
            <a:xfrm>
              <a:off x="10232474" y="37006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7" name="Cross 1196">
              <a:extLst>
                <a:ext uri="{FF2B5EF4-FFF2-40B4-BE49-F238E27FC236}">
                  <a16:creationId xmlns:a16="http://schemas.microsoft.com/office/drawing/2014/main" id="{C7E57F05-F96C-10B5-C69F-4BBCDF2FB6CC}"/>
                </a:ext>
              </a:extLst>
            </p:cNvPr>
            <p:cNvSpPr/>
            <p:nvPr/>
          </p:nvSpPr>
          <p:spPr>
            <a:xfrm>
              <a:off x="10043879" y="37006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8" name="Cross 1197">
              <a:extLst>
                <a:ext uri="{FF2B5EF4-FFF2-40B4-BE49-F238E27FC236}">
                  <a16:creationId xmlns:a16="http://schemas.microsoft.com/office/drawing/2014/main" id="{8E5D932A-F728-3F6D-6742-CA80B8E813A7}"/>
                </a:ext>
              </a:extLst>
            </p:cNvPr>
            <p:cNvSpPr/>
            <p:nvPr/>
          </p:nvSpPr>
          <p:spPr>
            <a:xfrm>
              <a:off x="9973394" y="37006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9" name="Cross 1198">
              <a:extLst>
                <a:ext uri="{FF2B5EF4-FFF2-40B4-BE49-F238E27FC236}">
                  <a16:creationId xmlns:a16="http://schemas.microsoft.com/office/drawing/2014/main" id="{62BB85BB-4BBD-BCE5-5B60-8AFC268B0DB1}"/>
                </a:ext>
              </a:extLst>
            </p:cNvPr>
            <p:cNvSpPr/>
            <p:nvPr/>
          </p:nvSpPr>
          <p:spPr>
            <a:xfrm>
              <a:off x="9874334" y="37006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0" name="Cross 1199">
              <a:extLst>
                <a:ext uri="{FF2B5EF4-FFF2-40B4-BE49-F238E27FC236}">
                  <a16:creationId xmlns:a16="http://schemas.microsoft.com/office/drawing/2014/main" id="{868EBC16-E794-0F34-D1D1-69967938D92F}"/>
                </a:ext>
              </a:extLst>
            </p:cNvPr>
            <p:cNvSpPr/>
            <p:nvPr/>
          </p:nvSpPr>
          <p:spPr>
            <a:xfrm>
              <a:off x="9095189" y="37006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1" name="Cross 1200">
              <a:extLst>
                <a:ext uri="{FF2B5EF4-FFF2-40B4-BE49-F238E27FC236}">
                  <a16:creationId xmlns:a16="http://schemas.microsoft.com/office/drawing/2014/main" id="{D3EC1F5E-A238-31B5-743E-9C7ECC945F09}"/>
                </a:ext>
              </a:extLst>
            </p:cNvPr>
            <p:cNvSpPr/>
            <p:nvPr/>
          </p:nvSpPr>
          <p:spPr>
            <a:xfrm>
              <a:off x="9047564" y="364159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2" name="Cross 1201">
              <a:extLst>
                <a:ext uri="{FF2B5EF4-FFF2-40B4-BE49-F238E27FC236}">
                  <a16:creationId xmlns:a16="http://schemas.microsoft.com/office/drawing/2014/main" id="{48BE959D-4A25-4024-A44C-E661D893BDE0}"/>
                </a:ext>
              </a:extLst>
            </p:cNvPr>
            <p:cNvSpPr/>
            <p:nvPr/>
          </p:nvSpPr>
          <p:spPr>
            <a:xfrm>
              <a:off x="8716094" y="364159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3" name="Cross 1202">
              <a:extLst>
                <a:ext uri="{FF2B5EF4-FFF2-40B4-BE49-F238E27FC236}">
                  <a16:creationId xmlns:a16="http://schemas.microsoft.com/office/drawing/2014/main" id="{87089F01-1229-A445-C32C-90DD0B9E60CF}"/>
                </a:ext>
              </a:extLst>
            </p:cNvPr>
            <p:cNvSpPr/>
            <p:nvPr/>
          </p:nvSpPr>
          <p:spPr>
            <a:xfrm>
              <a:off x="8609414" y="359778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4" name="Cross 1203">
              <a:extLst>
                <a:ext uri="{FF2B5EF4-FFF2-40B4-BE49-F238E27FC236}">
                  <a16:creationId xmlns:a16="http://schemas.microsoft.com/office/drawing/2014/main" id="{CDCF07FE-B580-01AA-D7AC-8DB6E9E136CB}"/>
                </a:ext>
              </a:extLst>
            </p:cNvPr>
            <p:cNvSpPr/>
            <p:nvPr/>
          </p:nvSpPr>
          <p:spPr>
            <a:xfrm>
              <a:off x="8540834" y="359778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5" name="Cross 1204">
              <a:extLst>
                <a:ext uri="{FF2B5EF4-FFF2-40B4-BE49-F238E27FC236}">
                  <a16:creationId xmlns:a16="http://schemas.microsoft.com/office/drawing/2014/main" id="{8B65B3F8-975C-712C-EA92-1A874B86D717}"/>
                </a:ext>
              </a:extLst>
            </p:cNvPr>
            <p:cNvSpPr/>
            <p:nvPr/>
          </p:nvSpPr>
          <p:spPr>
            <a:xfrm>
              <a:off x="8483684" y="359778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6" name="Cross 1205">
              <a:extLst>
                <a:ext uri="{FF2B5EF4-FFF2-40B4-BE49-F238E27FC236}">
                  <a16:creationId xmlns:a16="http://schemas.microsoft.com/office/drawing/2014/main" id="{35B94211-3827-EF32-232D-21C63A9B7278}"/>
                </a:ext>
              </a:extLst>
            </p:cNvPr>
            <p:cNvSpPr/>
            <p:nvPr/>
          </p:nvSpPr>
          <p:spPr>
            <a:xfrm>
              <a:off x="8443679" y="359778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7" name="Cross 1206">
              <a:extLst>
                <a:ext uri="{FF2B5EF4-FFF2-40B4-BE49-F238E27FC236}">
                  <a16:creationId xmlns:a16="http://schemas.microsoft.com/office/drawing/2014/main" id="{4CFC1673-BF95-58BA-2B43-4ABA4DDB4273}"/>
                </a:ext>
              </a:extLst>
            </p:cNvPr>
            <p:cNvSpPr/>
            <p:nvPr/>
          </p:nvSpPr>
          <p:spPr>
            <a:xfrm>
              <a:off x="8346524" y="35292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8" name="Cross 1207">
              <a:extLst>
                <a:ext uri="{FF2B5EF4-FFF2-40B4-BE49-F238E27FC236}">
                  <a16:creationId xmlns:a16="http://schemas.microsoft.com/office/drawing/2014/main" id="{1BE1E812-166E-557B-DA67-362B8866642E}"/>
                </a:ext>
              </a:extLst>
            </p:cNvPr>
            <p:cNvSpPr/>
            <p:nvPr/>
          </p:nvSpPr>
          <p:spPr>
            <a:xfrm>
              <a:off x="8333189" y="35292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9" name="Cross 1208">
              <a:extLst>
                <a:ext uri="{FF2B5EF4-FFF2-40B4-BE49-F238E27FC236}">
                  <a16:creationId xmlns:a16="http://schemas.microsoft.com/office/drawing/2014/main" id="{7C6BA1A2-2BE3-DD45-27DC-6B180ECE3A59}"/>
                </a:ext>
              </a:extLst>
            </p:cNvPr>
            <p:cNvSpPr/>
            <p:nvPr/>
          </p:nvSpPr>
          <p:spPr>
            <a:xfrm>
              <a:off x="8306519" y="34606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0" name="Cross 1209">
              <a:extLst>
                <a:ext uri="{FF2B5EF4-FFF2-40B4-BE49-F238E27FC236}">
                  <a16:creationId xmlns:a16="http://schemas.microsoft.com/office/drawing/2014/main" id="{6A185995-BF6D-98F0-6578-4C204863D269}"/>
                </a:ext>
              </a:extLst>
            </p:cNvPr>
            <p:cNvSpPr/>
            <p:nvPr/>
          </p:nvSpPr>
          <p:spPr>
            <a:xfrm>
              <a:off x="8215079" y="34606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1" name="Cross 1210">
              <a:extLst>
                <a:ext uri="{FF2B5EF4-FFF2-40B4-BE49-F238E27FC236}">
                  <a16:creationId xmlns:a16="http://schemas.microsoft.com/office/drawing/2014/main" id="{34FE69E0-6812-352B-55A8-57C126DD99F8}"/>
                </a:ext>
              </a:extLst>
            </p:cNvPr>
            <p:cNvSpPr/>
            <p:nvPr/>
          </p:nvSpPr>
          <p:spPr>
            <a:xfrm>
              <a:off x="8085539" y="34606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2" name="Cross 1211">
              <a:extLst>
                <a:ext uri="{FF2B5EF4-FFF2-40B4-BE49-F238E27FC236}">
                  <a16:creationId xmlns:a16="http://schemas.microsoft.com/office/drawing/2014/main" id="{11F018A0-A437-3C4D-324E-852A36D7A737}"/>
                </a:ext>
              </a:extLst>
            </p:cNvPr>
            <p:cNvSpPr/>
            <p:nvPr/>
          </p:nvSpPr>
          <p:spPr>
            <a:xfrm>
              <a:off x="7973144" y="34606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3" name="Cross 1212">
              <a:extLst>
                <a:ext uri="{FF2B5EF4-FFF2-40B4-BE49-F238E27FC236}">
                  <a16:creationId xmlns:a16="http://schemas.microsoft.com/office/drawing/2014/main" id="{BD307332-27D3-A5E5-3227-36B59AF7A9BE}"/>
                </a:ext>
              </a:extLst>
            </p:cNvPr>
            <p:cNvSpPr/>
            <p:nvPr/>
          </p:nvSpPr>
          <p:spPr>
            <a:xfrm>
              <a:off x="7904564" y="34606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4" name="Cross 1213">
              <a:extLst>
                <a:ext uri="{FF2B5EF4-FFF2-40B4-BE49-F238E27FC236}">
                  <a16:creationId xmlns:a16="http://schemas.microsoft.com/office/drawing/2014/main" id="{B9F40A31-FC5A-425D-42BD-D8315BC47E1D}"/>
                </a:ext>
              </a:extLst>
            </p:cNvPr>
            <p:cNvSpPr/>
            <p:nvPr/>
          </p:nvSpPr>
          <p:spPr>
            <a:xfrm>
              <a:off x="7889324" y="34606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5" name="Cross 1214">
              <a:extLst>
                <a:ext uri="{FF2B5EF4-FFF2-40B4-BE49-F238E27FC236}">
                  <a16:creationId xmlns:a16="http://schemas.microsoft.com/office/drawing/2014/main" id="{31BC8A6F-72B0-7F16-01BB-C8D9BF19F283}"/>
                </a:ext>
              </a:extLst>
            </p:cNvPr>
            <p:cNvSpPr/>
            <p:nvPr/>
          </p:nvSpPr>
          <p:spPr>
            <a:xfrm>
              <a:off x="7881704" y="34606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6" name="Cross 1215">
              <a:extLst>
                <a:ext uri="{FF2B5EF4-FFF2-40B4-BE49-F238E27FC236}">
                  <a16:creationId xmlns:a16="http://schemas.microsoft.com/office/drawing/2014/main" id="{41D75202-FBC2-483E-BAD2-5ABC2FBD6758}"/>
                </a:ext>
              </a:extLst>
            </p:cNvPr>
            <p:cNvSpPr/>
            <p:nvPr/>
          </p:nvSpPr>
          <p:spPr>
            <a:xfrm>
              <a:off x="7790264" y="33825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7" name="Cross 1216">
              <a:extLst>
                <a:ext uri="{FF2B5EF4-FFF2-40B4-BE49-F238E27FC236}">
                  <a16:creationId xmlns:a16="http://schemas.microsoft.com/office/drawing/2014/main" id="{AEF588F4-21C7-40A4-ED46-E92518FFCB1A}"/>
                </a:ext>
              </a:extLst>
            </p:cNvPr>
            <p:cNvSpPr/>
            <p:nvPr/>
          </p:nvSpPr>
          <p:spPr>
            <a:xfrm>
              <a:off x="7717874" y="33558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8" name="Cross 1217">
              <a:extLst>
                <a:ext uri="{FF2B5EF4-FFF2-40B4-BE49-F238E27FC236}">
                  <a16:creationId xmlns:a16="http://schemas.microsoft.com/office/drawing/2014/main" id="{86372A7C-F04E-F8E4-5E34-2A6B069AAF9B}"/>
                </a:ext>
              </a:extLst>
            </p:cNvPr>
            <p:cNvSpPr/>
            <p:nvPr/>
          </p:nvSpPr>
          <p:spPr>
            <a:xfrm>
              <a:off x="7637864" y="333108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9" name="Cross 1218">
              <a:extLst>
                <a:ext uri="{FF2B5EF4-FFF2-40B4-BE49-F238E27FC236}">
                  <a16:creationId xmlns:a16="http://schemas.microsoft.com/office/drawing/2014/main" id="{0F5C9FA7-2A02-0531-501B-CDF5FD95D9D3}"/>
                </a:ext>
              </a:extLst>
            </p:cNvPr>
            <p:cNvSpPr/>
            <p:nvPr/>
          </p:nvSpPr>
          <p:spPr>
            <a:xfrm>
              <a:off x="7613099" y="332917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0" name="Cross 1219">
              <a:extLst>
                <a:ext uri="{FF2B5EF4-FFF2-40B4-BE49-F238E27FC236}">
                  <a16:creationId xmlns:a16="http://schemas.microsoft.com/office/drawing/2014/main" id="{BA5E5653-1133-481D-449C-5E0902399C8D}"/>
                </a:ext>
              </a:extLst>
            </p:cNvPr>
            <p:cNvSpPr/>
            <p:nvPr/>
          </p:nvSpPr>
          <p:spPr>
            <a:xfrm>
              <a:off x="7508324" y="3308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1" name="Cross 1220">
              <a:extLst>
                <a:ext uri="{FF2B5EF4-FFF2-40B4-BE49-F238E27FC236}">
                  <a16:creationId xmlns:a16="http://schemas.microsoft.com/office/drawing/2014/main" id="{3F6D93E7-8F8D-B16A-9379-FF65CB3725C3}"/>
                </a:ext>
              </a:extLst>
            </p:cNvPr>
            <p:cNvSpPr/>
            <p:nvPr/>
          </p:nvSpPr>
          <p:spPr>
            <a:xfrm>
              <a:off x="7477844" y="3308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2" name="Cross 1221">
              <a:extLst>
                <a:ext uri="{FF2B5EF4-FFF2-40B4-BE49-F238E27FC236}">
                  <a16:creationId xmlns:a16="http://schemas.microsoft.com/office/drawing/2014/main" id="{43E9DE01-E790-B7ED-5453-23BE0093974B}"/>
                </a:ext>
              </a:extLst>
            </p:cNvPr>
            <p:cNvSpPr/>
            <p:nvPr/>
          </p:nvSpPr>
          <p:spPr>
            <a:xfrm>
              <a:off x="7399739" y="32872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3" name="Cross 1222">
              <a:extLst>
                <a:ext uri="{FF2B5EF4-FFF2-40B4-BE49-F238E27FC236}">
                  <a16:creationId xmlns:a16="http://schemas.microsoft.com/office/drawing/2014/main" id="{82EBEAC2-8DD4-1223-BE83-29BCB7F92E2C}"/>
                </a:ext>
              </a:extLst>
            </p:cNvPr>
            <p:cNvSpPr/>
            <p:nvPr/>
          </p:nvSpPr>
          <p:spPr>
            <a:xfrm>
              <a:off x="7390214" y="326059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4" name="Cross 1223">
              <a:extLst>
                <a:ext uri="{FF2B5EF4-FFF2-40B4-BE49-F238E27FC236}">
                  <a16:creationId xmlns:a16="http://schemas.microsoft.com/office/drawing/2014/main" id="{0D37998B-A148-AE80-65E7-1113EA094B7A}"/>
                </a:ext>
              </a:extLst>
            </p:cNvPr>
            <p:cNvSpPr/>
            <p:nvPr/>
          </p:nvSpPr>
          <p:spPr>
            <a:xfrm>
              <a:off x="7369259" y="32015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5" name="Cross 1224">
              <a:extLst>
                <a:ext uri="{FF2B5EF4-FFF2-40B4-BE49-F238E27FC236}">
                  <a16:creationId xmlns:a16="http://schemas.microsoft.com/office/drawing/2014/main" id="{F1B3AB0E-4BED-87AB-77AF-7E5379E1D812}"/>
                </a:ext>
              </a:extLst>
            </p:cNvPr>
            <p:cNvSpPr/>
            <p:nvPr/>
          </p:nvSpPr>
          <p:spPr>
            <a:xfrm>
              <a:off x="7354019" y="32015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6" name="Cross 1225">
              <a:extLst>
                <a:ext uri="{FF2B5EF4-FFF2-40B4-BE49-F238E27FC236}">
                  <a16:creationId xmlns:a16="http://schemas.microsoft.com/office/drawing/2014/main" id="{22199076-7C09-F4E7-8F7D-E54D53C916DA}"/>
                </a:ext>
              </a:extLst>
            </p:cNvPr>
            <p:cNvSpPr/>
            <p:nvPr/>
          </p:nvSpPr>
          <p:spPr>
            <a:xfrm>
              <a:off x="7342589" y="32015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7" name="Cross 1226">
              <a:extLst>
                <a:ext uri="{FF2B5EF4-FFF2-40B4-BE49-F238E27FC236}">
                  <a16:creationId xmlns:a16="http://schemas.microsoft.com/office/drawing/2014/main" id="{EDAD66B2-C6C1-6E73-22BA-75884A8D8579}"/>
                </a:ext>
              </a:extLst>
            </p:cNvPr>
            <p:cNvSpPr/>
            <p:nvPr/>
          </p:nvSpPr>
          <p:spPr>
            <a:xfrm>
              <a:off x="7315919" y="32053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8" name="Cross 1227">
              <a:extLst>
                <a:ext uri="{FF2B5EF4-FFF2-40B4-BE49-F238E27FC236}">
                  <a16:creationId xmlns:a16="http://schemas.microsoft.com/office/drawing/2014/main" id="{ACF5942F-C21F-3F07-FD9F-647516199E75}"/>
                </a:ext>
              </a:extLst>
            </p:cNvPr>
            <p:cNvSpPr/>
            <p:nvPr/>
          </p:nvSpPr>
          <p:spPr>
            <a:xfrm>
              <a:off x="7279724" y="31653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9" name="Cross 1228">
              <a:extLst>
                <a:ext uri="{FF2B5EF4-FFF2-40B4-BE49-F238E27FC236}">
                  <a16:creationId xmlns:a16="http://schemas.microsoft.com/office/drawing/2014/main" id="{B6B0EFFA-9F1D-2CF6-FDC2-36CBB9512CF2}"/>
                </a:ext>
              </a:extLst>
            </p:cNvPr>
            <p:cNvSpPr/>
            <p:nvPr/>
          </p:nvSpPr>
          <p:spPr>
            <a:xfrm>
              <a:off x="7260674" y="31653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0" name="Cross 1229">
              <a:extLst>
                <a:ext uri="{FF2B5EF4-FFF2-40B4-BE49-F238E27FC236}">
                  <a16:creationId xmlns:a16="http://schemas.microsoft.com/office/drawing/2014/main" id="{C7C35F27-1649-3224-01E5-2CEA28A1B17B}"/>
                </a:ext>
              </a:extLst>
            </p:cNvPr>
            <p:cNvSpPr/>
            <p:nvPr/>
          </p:nvSpPr>
          <p:spPr>
            <a:xfrm>
              <a:off x="7243529" y="31653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1" name="Cross 1230">
              <a:extLst>
                <a:ext uri="{FF2B5EF4-FFF2-40B4-BE49-F238E27FC236}">
                  <a16:creationId xmlns:a16="http://schemas.microsoft.com/office/drawing/2014/main" id="{0A8BCCD3-368E-A658-F6DA-FF7E44BB6B28}"/>
                </a:ext>
              </a:extLst>
            </p:cNvPr>
            <p:cNvSpPr/>
            <p:nvPr/>
          </p:nvSpPr>
          <p:spPr>
            <a:xfrm>
              <a:off x="7230194" y="31653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2" name="Cross 1231">
              <a:extLst>
                <a:ext uri="{FF2B5EF4-FFF2-40B4-BE49-F238E27FC236}">
                  <a16:creationId xmlns:a16="http://schemas.microsoft.com/office/drawing/2014/main" id="{D8738D22-D603-C00A-009A-ED1159261B52}"/>
                </a:ext>
              </a:extLst>
            </p:cNvPr>
            <p:cNvSpPr/>
            <p:nvPr/>
          </p:nvSpPr>
          <p:spPr>
            <a:xfrm>
              <a:off x="7214954" y="31653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3" name="Cross 1232">
              <a:extLst>
                <a:ext uri="{FF2B5EF4-FFF2-40B4-BE49-F238E27FC236}">
                  <a16:creationId xmlns:a16="http://schemas.microsoft.com/office/drawing/2014/main" id="{E6C3BDC7-E262-D276-3ABA-F188C040FB22}"/>
                </a:ext>
              </a:extLst>
            </p:cNvPr>
            <p:cNvSpPr/>
            <p:nvPr/>
          </p:nvSpPr>
          <p:spPr>
            <a:xfrm>
              <a:off x="7157804" y="31653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4" name="Cross 1233">
              <a:extLst>
                <a:ext uri="{FF2B5EF4-FFF2-40B4-BE49-F238E27FC236}">
                  <a16:creationId xmlns:a16="http://schemas.microsoft.com/office/drawing/2014/main" id="{025A7EB8-6ED2-0F92-F377-09F2726B8043}"/>
                </a:ext>
              </a:extLst>
            </p:cNvPr>
            <p:cNvSpPr/>
            <p:nvPr/>
          </p:nvSpPr>
          <p:spPr>
            <a:xfrm>
              <a:off x="7152089" y="31482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5" name="Cross 1234">
              <a:extLst>
                <a:ext uri="{FF2B5EF4-FFF2-40B4-BE49-F238E27FC236}">
                  <a16:creationId xmlns:a16="http://schemas.microsoft.com/office/drawing/2014/main" id="{740BA756-3CF9-6F26-8ECF-AE21257B7E3F}"/>
                </a:ext>
              </a:extLst>
            </p:cNvPr>
            <p:cNvSpPr/>
            <p:nvPr/>
          </p:nvSpPr>
          <p:spPr>
            <a:xfrm>
              <a:off x="7123514" y="31482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6" name="Cross 1235">
              <a:extLst>
                <a:ext uri="{FF2B5EF4-FFF2-40B4-BE49-F238E27FC236}">
                  <a16:creationId xmlns:a16="http://schemas.microsoft.com/office/drawing/2014/main" id="{12C4DC7D-679D-7E59-DBEB-6A229FC3250B}"/>
                </a:ext>
              </a:extLst>
            </p:cNvPr>
            <p:cNvSpPr/>
            <p:nvPr/>
          </p:nvSpPr>
          <p:spPr>
            <a:xfrm>
              <a:off x="7011119" y="3121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7" name="Cross 1236">
              <a:extLst>
                <a:ext uri="{FF2B5EF4-FFF2-40B4-BE49-F238E27FC236}">
                  <a16:creationId xmlns:a16="http://schemas.microsoft.com/office/drawing/2014/main" id="{E90FC042-F50C-C95C-A65D-363268BC128A}"/>
                </a:ext>
              </a:extLst>
            </p:cNvPr>
            <p:cNvSpPr/>
            <p:nvPr/>
          </p:nvSpPr>
          <p:spPr>
            <a:xfrm>
              <a:off x="6982544" y="3121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8" name="Cross 1237">
              <a:extLst>
                <a:ext uri="{FF2B5EF4-FFF2-40B4-BE49-F238E27FC236}">
                  <a16:creationId xmlns:a16="http://schemas.microsoft.com/office/drawing/2014/main" id="{4424D915-2175-1031-3E85-BBF8AAB6FFF1}"/>
                </a:ext>
              </a:extLst>
            </p:cNvPr>
            <p:cNvSpPr/>
            <p:nvPr/>
          </p:nvSpPr>
          <p:spPr>
            <a:xfrm>
              <a:off x="6973019" y="309867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9" name="Cross 1238">
              <a:extLst>
                <a:ext uri="{FF2B5EF4-FFF2-40B4-BE49-F238E27FC236}">
                  <a16:creationId xmlns:a16="http://schemas.microsoft.com/office/drawing/2014/main" id="{E375B556-61A2-CB04-3420-0FA73ACC2E66}"/>
                </a:ext>
              </a:extLst>
            </p:cNvPr>
            <p:cNvSpPr/>
            <p:nvPr/>
          </p:nvSpPr>
          <p:spPr>
            <a:xfrm>
              <a:off x="6959684" y="309867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0" name="Cross 1239">
              <a:extLst>
                <a:ext uri="{FF2B5EF4-FFF2-40B4-BE49-F238E27FC236}">
                  <a16:creationId xmlns:a16="http://schemas.microsoft.com/office/drawing/2014/main" id="{6A95C786-2FAF-386E-E711-E71E15FDB389}"/>
                </a:ext>
              </a:extLst>
            </p:cNvPr>
            <p:cNvSpPr/>
            <p:nvPr/>
          </p:nvSpPr>
          <p:spPr>
            <a:xfrm>
              <a:off x="6866339" y="307581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1" name="Cross 1240">
              <a:extLst>
                <a:ext uri="{FF2B5EF4-FFF2-40B4-BE49-F238E27FC236}">
                  <a16:creationId xmlns:a16="http://schemas.microsoft.com/office/drawing/2014/main" id="{4C9CEF4C-BAE4-01F0-D64A-CF3C08812CBF}"/>
                </a:ext>
              </a:extLst>
            </p:cNvPr>
            <p:cNvSpPr/>
            <p:nvPr/>
          </p:nvSpPr>
          <p:spPr>
            <a:xfrm>
              <a:off x="6687269" y="30339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2" name="Cross 1241">
              <a:extLst>
                <a:ext uri="{FF2B5EF4-FFF2-40B4-BE49-F238E27FC236}">
                  <a16:creationId xmlns:a16="http://schemas.microsoft.com/office/drawing/2014/main" id="{7E9CE0C7-1E31-83DF-4DBE-8926981AC30E}"/>
                </a:ext>
              </a:extLst>
            </p:cNvPr>
            <p:cNvSpPr/>
            <p:nvPr/>
          </p:nvSpPr>
          <p:spPr>
            <a:xfrm>
              <a:off x="6668219" y="302628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3" name="Cross 1242">
              <a:extLst>
                <a:ext uri="{FF2B5EF4-FFF2-40B4-BE49-F238E27FC236}">
                  <a16:creationId xmlns:a16="http://schemas.microsoft.com/office/drawing/2014/main" id="{882286DE-3A2E-021C-FCCA-6D25BEDE8887}"/>
                </a:ext>
              </a:extLst>
            </p:cNvPr>
            <p:cNvSpPr/>
            <p:nvPr/>
          </p:nvSpPr>
          <p:spPr>
            <a:xfrm>
              <a:off x="6418664" y="292912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4" name="Cross 1243">
              <a:extLst>
                <a:ext uri="{FF2B5EF4-FFF2-40B4-BE49-F238E27FC236}">
                  <a16:creationId xmlns:a16="http://schemas.microsoft.com/office/drawing/2014/main" id="{0234592D-F1EB-62D9-4546-19C5867DF873}"/>
                </a:ext>
              </a:extLst>
            </p:cNvPr>
            <p:cNvSpPr/>
            <p:nvPr/>
          </p:nvSpPr>
          <p:spPr>
            <a:xfrm>
              <a:off x="6207209" y="28757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5" name="Cross 1244">
              <a:extLst>
                <a:ext uri="{FF2B5EF4-FFF2-40B4-BE49-F238E27FC236}">
                  <a16:creationId xmlns:a16="http://schemas.microsoft.com/office/drawing/2014/main" id="{C1C6408F-F437-22A2-6330-CB78FF42A994}"/>
                </a:ext>
              </a:extLst>
            </p:cNvPr>
            <p:cNvSpPr/>
            <p:nvPr/>
          </p:nvSpPr>
          <p:spPr>
            <a:xfrm>
              <a:off x="5529029" y="26529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6" name="Cross 1245">
              <a:extLst>
                <a:ext uri="{FF2B5EF4-FFF2-40B4-BE49-F238E27FC236}">
                  <a16:creationId xmlns:a16="http://schemas.microsoft.com/office/drawing/2014/main" id="{77896BBC-9C59-F2C1-2440-7EFF121BA6DF}"/>
                </a:ext>
              </a:extLst>
            </p:cNvPr>
            <p:cNvSpPr/>
            <p:nvPr/>
          </p:nvSpPr>
          <p:spPr>
            <a:xfrm>
              <a:off x="5443304" y="26395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7" name="Cross 1246">
              <a:extLst>
                <a:ext uri="{FF2B5EF4-FFF2-40B4-BE49-F238E27FC236}">
                  <a16:creationId xmlns:a16="http://schemas.microsoft.com/office/drawing/2014/main" id="{75A323E8-8DE4-01FF-B910-A2D18AB5497C}"/>
                </a:ext>
              </a:extLst>
            </p:cNvPr>
            <p:cNvSpPr/>
            <p:nvPr/>
          </p:nvSpPr>
          <p:spPr>
            <a:xfrm>
              <a:off x="5403299" y="26090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8" name="Cross 1247">
              <a:extLst>
                <a:ext uri="{FF2B5EF4-FFF2-40B4-BE49-F238E27FC236}">
                  <a16:creationId xmlns:a16="http://schemas.microsoft.com/office/drawing/2014/main" id="{E6BCAEAD-C6F7-BDAC-E858-C9BF6F931280}"/>
                </a:ext>
              </a:extLst>
            </p:cNvPr>
            <p:cNvSpPr/>
            <p:nvPr/>
          </p:nvSpPr>
          <p:spPr>
            <a:xfrm>
              <a:off x="5113739" y="25176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9" name="Cross 1248">
              <a:extLst>
                <a:ext uri="{FF2B5EF4-FFF2-40B4-BE49-F238E27FC236}">
                  <a16:creationId xmlns:a16="http://schemas.microsoft.com/office/drawing/2014/main" id="{BE1B4A4C-FB48-3C99-8E0A-A100DAA21BCD}"/>
                </a:ext>
              </a:extLst>
            </p:cNvPr>
            <p:cNvSpPr/>
            <p:nvPr/>
          </p:nvSpPr>
          <p:spPr>
            <a:xfrm>
              <a:off x="4848944" y="234619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50" name="Cross 1249">
              <a:extLst>
                <a:ext uri="{FF2B5EF4-FFF2-40B4-BE49-F238E27FC236}">
                  <a16:creationId xmlns:a16="http://schemas.microsoft.com/office/drawing/2014/main" id="{90D08572-F37B-049E-62F3-C1A180B38E85}"/>
                </a:ext>
              </a:extLst>
            </p:cNvPr>
            <p:cNvSpPr/>
            <p:nvPr/>
          </p:nvSpPr>
          <p:spPr>
            <a:xfrm>
              <a:off x="3862154" y="19061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51" name="Cross 1250">
              <a:extLst>
                <a:ext uri="{FF2B5EF4-FFF2-40B4-BE49-F238E27FC236}">
                  <a16:creationId xmlns:a16="http://schemas.microsoft.com/office/drawing/2014/main" id="{D5D2BC07-F20C-C338-E4D6-DEA12499441A}"/>
                </a:ext>
              </a:extLst>
            </p:cNvPr>
            <p:cNvSpPr/>
            <p:nvPr/>
          </p:nvSpPr>
          <p:spPr>
            <a:xfrm>
              <a:off x="3745949" y="188328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52" name="Cross 1251">
              <a:extLst>
                <a:ext uri="{FF2B5EF4-FFF2-40B4-BE49-F238E27FC236}">
                  <a16:creationId xmlns:a16="http://schemas.microsoft.com/office/drawing/2014/main" id="{FF7C3FA4-B47D-8D8F-C1B5-146D23BC5A71}"/>
                </a:ext>
              </a:extLst>
            </p:cNvPr>
            <p:cNvSpPr/>
            <p:nvPr/>
          </p:nvSpPr>
          <p:spPr>
            <a:xfrm>
              <a:off x="3700229" y="186613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53" name="Cross 1252">
              <a:extLst>
                <a:ext uri="{FF2B5EF4-FFF2-40B4-BE49-F238E27FC236}">
                  <a16:creationId xmlns:a16="http://schemas.microsoft.com/office/drawing/2014/main" id="{0E01579C-B5A8-810B-0ABC-F16984F9832C}"/>
                </a:ext>
              </a:extLst>
            </p:cNvPr>
            <p:cNvSpPr/>
            <p:nvPr/>
          </p:nvSpPr>
          <p:spPr>
            <a:xfrm>
              <a:off x="3366854" y="17251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grpSp>
          <p:nvGrpSpPr>
            <p:cNvPr id="1254" name="Group 1253">
              <a:extLst>
                <a:ext uri="{FF2B5EF4-FFF2-40B4-BE49-F238E27FC236}">
                  <a16:creationId xmlns:a16="http://schemas.microsoft.com/office/drawing/2014/main" id="{56328AB1-E917-94C8-18A0-12FA658D738E}"/>
                </a:ext>
              </a:extLst>
            </p:cNvPr>
            <p:cNvGrpSpPr/>
            <p:nvPr/>
          </p:nvGrpSpPr>
          <p:grpSpPr>
            <a:xfrm>
              <a:off x="2531396" y="1024116"/>
              <a:ext cx="7919182" cy="3059853"/>
              <a:chOff x="2531396" y="1024116"/>
              <a:chExt cx="7919182" cy="3059853"/>
            </a:xfrm>
          </p:grpSpPr>
          <p:sp>
            <p:nvSpPr>
              <p:cNvPr id="1256" name="Graphic 1198">
                <a:extLst>
                  <a:ext uri="{FF2B5EF4-FFF2-40B4-BE49-F238E27FC236}">
                    <a16:creationId xmlns:a16="http://schemas.microsoft.com/office/drawing/2014/main" id="{853F2599-065C-AEF3-B62B-C7E7399609CF}"/>
                  </a:ext>
                </a:extLst>
              </p:cNvPr>
              <p:cNvSpPr/>
              <p:nvPr/>
            </p:nvSpPr>
            <p:spPr>
              <a:xfrm>
                <a:off x="2531396" y="1024116"/>
                <a:ext cx="7919182" cy="2710287"/>
              </a:xfrm>
              <a:custGeom>
                <a:avLst/>
                <a:gdLst>
                  <a:gd name="connsiteX0" fmla="*/ 0 w 7919182"/>
                  <a:gd name="connsiteY0" fmla="*/ 0 h 2710287"/>
                  <a:gd name="connsiteX1" fmla="*/ 25063 w 7919182"/>
                  <a:gd name="connsiteY1" fmla="*/ 0 h 2710287"/>
                  <a:gd name="connsiteX2" fmla="*/ 25063 w 7919182"/>
                  <a:gd name="connsiteY2" fmla="*/ 12934 h 2710287"/>
                  <a:gd name="connsiteX3" fmla="*/ 107055 w 7919182"/>
                  <a:gd name="connsiteY3" fmla="*/ 12934 h 2710287"/>
                  <a:gd name="connsiteX4" fmla="*/ 107055 w 7919182"/>
                  <a:gd name="connsiteY4" fmla="*/ 38176 h 2710287"/>
                  <a:gd name="connsiteX5" fmla="*/ 141942 w 7919182"/>
                  <a:gd name="connsiteY5" fmla="*/ 38176 h 2710287"/>
                  <a:gd name="connsiteX6" fmla="*/ 141942 w 7919182"/>
                  <a:gd name="connsiteY6" fmla="*/ 54826 h 2710287"/>
                  <a:gd name="connsiteX7" fmla="*/ 162117 w 7919182"/>
                  <a:gd name="connsiteY7" fmla="*/ 54826 h 2710287"/>
                  <a:gd name="connsiteX8" fmla="*/ 162117 w 7919182"/>
                  <a:gd name="connsiteY8" fmla="*/ 69643 h 2710287"/>
                  <a:gd name="connsiteX9" fmla="*/ 173139 w 7919182"/>
                  <a:gd name="connsiteY9" fmla="*/ 69643 h 2710287"/>
                  <a:gd name="connsiteX10" fmla="*/ 173139 w 7919182"/>
                  <a:gd name="connsiteY10" fmla="*/ 82577 h 2710287"/>
                  <a:gd name="connsiteX11" fmla="*/ 183537 w 7919182"/>
                  <a:gd name="connsiteY11" fmla="*/ 82577 h 2710287"/>
                  <a:gd name="connsiteX12" fmla="*/ 183537 w 7919182"/>
                  <a:gd name="connsiteY12" fmla="*/ 105357 h 2710287"/>
                  <a:gd name="connsiteX13" fmla="*/ 196380 w 7919182"/>
                  <a:gd name="connsiteY13" fmla="*/ 105357 h 2710287"/>
                  <a:gd name="connsiteX14" fmla="*/ 196380 w 7919182"/>
                  <a:gd name="connsiteY14" fmla="*/ 116458 h 2710287"/>
                  <a:gd name="connsiteX15" fmla="*/ 218999 w 7919182"/>
                  <a:gd name="connsiteY15" fmla="*/ 116458 h 2710287"/>
                  <a:gd name="connsiteX16" fmla="*/ 218999 w 7919182"/>
                  <a:gd name="connsiteY16" fmla="*/ 157722 h 2710287"/>
                  <a:gd name="connsiteX17" fmla="*/ 227577 w 7919182"/>
                  <a:gd name="connsiteY17" fmla="*/ 157722 h 2710287"/>
                  <a:gd name="connsiteX18" fmla="*/ 227577 w 7919182"/>
                  <a:gd name="connsiteY18" fmla="*/ 163273 h 2710287"/>
                  <a:gd name="connsiteX19" fmla="*/ 233088 w 7919182"/>
                  <a:gd name="connsiteY19" fmla="*/ 163273 h 2710287"/>
                  <a:gd name="connsiteX20" fmla="*/ 233088 w 7919182"/>
                  <a:gd name="connsiteY20" fmla="*/ 208253 h 2710287"/>
                  <a:gd name="connsiteX21" fmla="*/ 238599 w 7919182"/>
                  <a:gd name="connsiteY21" fmla="*/ 208253 h 2710287"/>
                  <a:gd name="connsiteX22" fmla="*/ 238599 w 7919182"/>
                  <a:gd name="connsiteY22" fmla="*/ 220560 h 2710287"/>
                  <a:gd name="connsiteX23" fmla="*/ 265482 w 7919182"/>
                  <a:gd name="connsiteY23" fmla="*/ 220560 h 2710287"/>
                  <a:gd name="connsiteX24" fmla="*/ 265482 w 7919182"/>
                  <a:gd name="connsiteY24" fmla="*/ 244595 h 2710287"/>
                  <a:gd name="connsiteX25" fmla="*/ 280194 w 7919182"/>
                  <a:gd name="connsiteY25" fmla="*/ 244595 h 2710287"/>
                  <a:gd name="connsiteX26" fmla="*/ 280194 w 7919182"/>
                  <a:gd name="connsiteY26" fmla="*/ 258785 h 2710287"/>
                  <a:gd name="connsiteX27" fmla="*/ 302813 w 7919182"/>
                  <a:gd name="connsiteY27" fmla="*/ 258785 h 2710287"/>
                  <a:gd name="connsiteX28" fmla="*/ 302813 w 7919182"/>
                  <a:gd name="connsiteY28" fmla="*/ 269837 h 2710287"/>
                  <a:gd name="connsiteX29" fmla="*/ 314458 w 7919182"/>
                  <a:gd name="connsiteY29" fmla="*/ 269837 h 2710287"/>
                  <a:gd name="connsiteX30" fmla="*/ 314458 w 7919182"/>
                  <a:gd name="connsiteY30" fmla="*/ 283398 h 2710287"/>
                  <a:gd name="connsiteX31" fmla="*/ 317524 w 7919182"/>
                  <a:gd name="connsiteY31" fmla="*/ 283398 h 2710287"/>
                  <a:gd name="connsiteX32" fmla="*/ 317524 w 7919182"/>
                  <a:gd name="connsiteY32" fmla="*/ 292037 h 2710287"/>
                  <a:gd name="connsiteX33" fmla="*/ 322412 w 7919182"/>
                  <a:gd name="connsiteY33" fmla="*/ 292037 h 2710287"/>
                  <a:gd name="connsiteX34" fmla="*/ 322412 w 7919182"/>
                  <a:gd name="connsiteY34" fmla="*/ 296960 h 2710287"/>
                  <a:gd name="connsiteX35" fmla="*/ 325431 w 7919182"/>
                  <a:gd name="connsiteY35" fmla="*/ 296960 h 2710287"/>
                  <a:gd name="connsiteX36" fmla="*/ 325431 w 7919182"/>
                  <a:gd name="connsiteY36" fmla="*/ 312984 h 2710287"/>
                  <a:gd name="connsiteX37" fmla="*/ 334632 w 7919182"/>
                  <a:gd name="connsiteY37" fmla="*/ 312984 h 2710287"/>
                  <a:gd name="connsiteX38" fmla="*/ 334632 w 7919182"/>
                  <a:gd name="connsiteY38" fmla="*/ 324711 h 2710287"/>
                  <a:gd name="connsiteX39" fmla="*/ 354807 w 7919182"/>
                  <a:gd name="connsiteY39" fmla="*/ 324711 h 2710287"/>
                  <a:gd name="connsiteX40" fmla="*/ 354807 w 7919182"/>
                  <a:gd name="connsiteY40" fmla="*/ 350580 h 2710287"/>
                  <a:gd name="connsiteX41" fmla="*/ 368273 w 7919182"/>
                  <a:gd name="connsiteY41" fmla="*/ 350580 h 2710287"/>
                  <a:gd name="connsiteX42" fmla="*/ 368273 w 7919182"/>
                  <a:gd name="connsiteY42" fmla="*/ 373988 h 2710287"/>
                  <a:gd name="connsiteX43" fmla="*/ 390891 w 7919182"/>
                  <a:gd name="connsiteY43" fmla="*/ 373988 h 2710287"/>
                  <a:gd name="connsiteX44" fmla="*/ 390891 w 7919182"/>
                  <a:gd name="connsiteY44" fmla="*/ 399229 h 2710287"/>
                  <a:gd name="connsiteX45" fmla="*/ 417823 w 7919182"/>
                  <a:gd name="connsiteY45" fmla="*/ 399229 h 2710287"/>
                  <a:gd name="connsiteX46" fmla="*/ 417823 w 7919182"/>
                  <a:gd name="connsiteY46" fmla="*/ 426980 h 2710287"/>
                  <a:gd name="connsiteX47" fmla="*/ 437423 w 7919182"/>
                  <a:gd name="connsiteY47" fmla="*/ 426980 h 2710287"/>
                  <a:gd name="connsiteX48" fmla="*/ 437423 w 7919182"/>
                  <a:gd name="connsiteY48" fmla="*/ 438660 h 2710287"/>
                  <a:gd name="connsiteX49" fmla="*/ 459419 w 7919182"/>
                  <a:gd name="connsiteY49" fmla="*/ 438660 h 2710287"/>
                  <a:gd name="connsiteX50" fmla="*/ 459419 w 7919182"/>
                  <a:gd name="connsiteY50" fmla="*/ 466411 h 2710287"/>
                  <a:gd name="connsiteX51" fmla="*/ 490615 w 7919182"/>
                  <a:gd name="connsiteY51" fmla="*/ 466411 h 2710287"/>
                  <a:gd name="connsiteX52" fmla="*/ 490615 w 7919182"/>
                  <a:gd name="connsiteY52" fmla="*/ 478718 h 2710287"/>
                  <a:gd name="connsiteX53" fmla="*/ 542034 w 7919182"/>
                  <a:gd name="connsiteY53" fmla="*/ 478718 h 2710287"/>
                  <a:gd name="connsiteX54" fmla="*/ 542034 w 7919182"/>
                  <a:gd name="connsiteY54" fmla="*/ 491652 h 2710287"/>
                  <a:gd name="connsiteX55" fmla="*/ 586697 w 7919182"/>
                  <a:gd name="connsiteY55" fmla="*/ 491652 h 2710287"/>
                  <a:gd name="connsiteX56" fmla="*/ 586697 w 7919182"/>
                  <a:gd name="connsiteY56" fmla="*/ 503380 h 2710287"/>
                  <a:gd name="connsiteX57" fmla="*/ 603804 w 7919182"/>
                  <a:gd name="connsiteY57" fmla="*/ 503380 h 2710287"/>
                  <a:gd name="connsiteX58" fmla="*/ 603804 w 7919182"/>
                  <a:gd name="connsiteY58" fmla="*/ 517521 h 2710287"/>
                  <a:gd name="connsiteX59" fmla="*/ 609938 w 7919182"/>
                  <a:gd name="connsiteY59" fmla="*/ 517521 h 2710287"/>
                  <a:gd name="connsiteX60" fmla="*/ 609938 w 7919182"/>
                  <a:gd name="connsiteY60" fmla="*/ 527994 h 2710287"/>
                  <a:gd name="connsiteX61" fmla="*/ 617270 w 7919182"/>
                  <a:gd name="connsiteY61" fmla="*/ 527994 h 2710287"/>
                  <a:gd name="connsiteX62" fmla="*/ 617270 w 7919182"/>
                  <a:gd name="connsiteY62" fmla="*/ 531710 h 2710287"/>
                  <a:gd name="connsiteX63" fmla="*/ 622781 w 7919182"/>
                  <a:gd name="connsiteY63" fmla="*/ 531710 h 2710287"/>
                  <a:gd name="connsiteX64" fmla="*/ 622781 w 7919182"/>
                  <a:gd name="connsiteY64" fmla="*/ 544644 h 2710287"/>
                  <a:gd name="connsiteX65" fmla="*/ 647844 w 7919182"/>
                  <a:gd name="connsiteY65" fmla="*/ 544644 h 2710287"/>
                  <a:gd name="connsiteX66" fmla="*/ 647844 w 7919182"/>
                  <a:gd name="connsiteY66" fmla="*/ 556372 h 2710287"/>
                  <a:gd name="connsiteX67" fmla="*/ 675398 w 7919182"/>
                  <a:gd name="connsiteY67" fmla="*/ 556372 h 2710287"/>
                  <a:gd name="connsiteX68" fmla="*/ 675398 w 7919182"/>
                  <a:gd name="connsiteY68" fmla="*/ 569307 h 2710287"/>
                  <a:gd name="connsiteX69" fmla="*/ 705972 w 7919182"/>
                  <a:gd name="connsiteY69" fmla="*/ 569307 h 2710287"/>
                  <a:gd name="connsiteX70" fmla="*/ 705972 w 7919182"/>
                  <a:gd name="connsiteY70" fmla="*/ 582868 h 2710287"/>
                  <a:gd name="connsiteX71" fmla="*/ 709662 w 7919182"/>
                  <a:gd name="connsiteY71" fmla="*/ 582868 h 2710287"/>
                  <a:gd name="connsiteX72" fmla="*/ 709662 w 7919182"/>
                  <a:gd name="connsiteY72" fmla="*/ 596382 h 2710287"/>
                  <a:gd name="connsiteX73" fmla="*/ 729837 w 7919182"/>
                  <a:gd name="connsiteY73" fmla="*/ 596382 h 2710287"/>
                  <a:gd name="connsiteX74" fmla="*/ 729837 w 7919182"/>
                  <a:gd name="connsiteY74" fmla="*/ 607482 h 2710287"/>
                  <a:gd name="connsiteX75" fmla="*/ 735923 w 7919182"/>
                  <a:gd name="connsiteY75" fmla="*/ 607482 h 2710287"/>
                  <a:gd name="connsiteX76" fmla="*/ 735923 w 7919182"/>
                  <a:gd name="connsiteY76" fmla="*/ 613033 h 2710287"/>
                  <a:gd name="connsiteX77" fmla="*/ 742679 w 7919182"/>
                  <a:gd name="connsiteY77" fmla="*/ 613033 h 2710287"/>
                  <a:gd name="connsiteX78" fmla="*/ 742679 w 7919182"/>
                  <a:gd name="connsiteY78" fmla="*/ 620417 h 2710287"/>
                  <a:gd name="connsiteX79" fmla="*/ 747567 w 7919182"/>
                  <a:gd name="connsiteY79" fmla="*/ 620417 h 2710287"/>
                  <a:gd name="connsiteX80" fmla="*/ 747567 w 7919182"/>
                  <a:gd name="connsiteY80" fmla="*/ 629056 h 2710287"/>
                  <a:gd name="connsiteX81" fmla="*/ 756720 w 7919182"/>
                  <a:gd name="connsiteY81" fmla="*/ 629056 h 2710287"/>
                  <a:gd name="connsiteX82" fmla="*/ 756720 w 7919182"/>
                  <a:gd name="connsiteY82" fmla="*/ 635813 h 2710287"/>
                  <a:gd name="connsiteX83" fmla="*/ 765921 w 7919182"/>
                  <a:gd name="connsiteY83" fmla="*/ 635813 h 2710287"/>
                  <a:gd name="connsiteX84" fmla="*/ 765921 w 7919182"/>
                  <a:gd name="connsiteY84" fmla="*/ 659268 h 2710287"/>
                  <a:gd name="connsiteX85" fmla="*/ 773253 w 7919182"/>
                  <a:gd name="connsiteY85" fmla="*/ 659268 h 2710287"/>
                  <a:gd name="connsiteX86" fmla="*/ 773253 w 7919182"/>
                  <a:gd name="connsiteY86" fmla="*/ 684510 h 2710287"/>
                  <a:gd name="connsiteX87" fmla="*/ 780010 w 7919182"/>
                  <a:gd name="connsiteY87" fmla="*/ 684510 h 2710287"/>
                  <a:gd name="connsiteX88" fmla="*/ 780010 w 7919182"/>
                  <a:gd name="connsiteY88" fmla="*/ 698071 h 2710287"/>
                  <a:gd name="connsiteX89" fmla="*/ 798364 w 7919182"/>
                  <a:gd name="connsiteY89" fmla="*/ 698071 h 2710287"/>
                  <a:gd name="connsiteX90" fmla="*/ 798364 w 7919182"/>
                  <a:gd name="connsiteY90" fmla="*/ 711006 h 2710287"/>
                  <a:gd name="connsiteX91" fmla="*/ 807517 w 7919182"/>
                  <a:gd name="connsiteY91" fmla="*/ 711006 h 2710287"/>
                  <a:gd name="connsiteX92" fmla="*/ 807517 w 7919182"/>
                  <a:gd name="connsiteY92" fmla="*/ 722685 h 2710287"/>
                  <a:gd name="connsiteX93" fmla="*/ 824049 w 7919182"/>
                  <a:gd name="connsiteY93" fmla="*/ 722685 h 2710287"/>
                  <a:gd name="connsiteX94" fmla="*/ 824049 w 7919182"/>
                  <a:gd name="connsiteY94" fmla="*/ 736247 h 2710287"/>
                  <a:gd name="connsiteX95" fmla="*/ 905419 w 7919182"/>
                  <a:gd name="connsiteY95" fmla="*/ 736247 h 2710287"/>
                  <a:gd name="connsiteX96" fmla="*/ 905419 w 7919182"/>
                  <a:gd name="connsiteY96" fmla="*/ 750437 h 2710287"/>
                  <a:gd name="connsiteX97" fmla="*/ 923773 w 7919182"/>
                  <a:gd name="connsiteY97" fmla="*/ 750437 h 2710287"/>
                  <a:gd name="connsiteX98" fmla="*/ 923773 w 7919182"/>
                  <a:gd name="connsiteY98" fmla="*/ 760909 h 2710287"/>
                  <a:gd name="connsiteX99" fmla="*/ 958611 w 7919182"/>
                  <a:gd name="connsiteY99" fmla="*/ 760909 h 2710287"/>
                  <a:gd name="connsiteX100" fmla="*/ 958611 w 7919182"/>
                  <a:gd name="connsiteY100" fmla="*/ 776305 h 2710287"/>
                  <a:gd name="connsiteX101" fmla="*/ 962924 w 7919182"/>
                  <a:gd name="connsiteY101" fmla="*/ 776305 h 2710287"/>
                  <a:gd name="connsiteX102" fmla="*/ 962924 w 7919182"/>
                  <a:gd name="connsiteY102" fmla="*/ 788612 h 2710287"/>
                  <a:gd name="connsiteX103" fmla="*/ 1026516 w 7919182"/>
                  <a:gd name="connsiteY103" fmla="*/ 788612 h 2710287"/>
                  <a:gd name="connsiteX104" fmla="*/ 1026516 w 7919182"/>
                  <a:gd name="connsiteY104" fmla="*/ 801595 h 2710287"/>
                  <a:gd name="connsiteX105" fmla="*/ 1036914 w 7919182"/>
                  <a:gd name="connsiteY105" fmla="*/ 801595 h 2710287"/>
                  <a:gd name="connsiteX106" fmla="*/ 1036914 w 7919182"/>
                  <a:gd name="connsiteY106" fmla="*/ 811441 h 2710287"/>
                  <a:gd name="connsiteX107" fmla="*/ 1043048 w 7919182"/>
                  <a:gd name="connsiteY107" fmla="*/ 811441 h 2710287"/>
                  <a:gd name="connsiteX108" fmla="*/ 1043048 w 7919182"/>
                  <a:gd name="connsiteY108" fmla="*/ 817570 h 2710287"/>
                  <a:gd name="connsiteX109" fmla="*/ 1051003 w 7919182"/>
                  <a:gd name="connsiteY109" fmla="*/ 817570 h 2710287"/>
                  <a:gd name="connsiteX110" fmla="*/ 1051003 w 7919182"/>
                  <a:gd name="connsiteY110" fmla="*/ 826836 h 2710287"/>
                  <a:gd name="connsiteX111" fmla="*/ 1140951 w 7919182"/>
                  <a:gd name="connsiteY111" fmla="*/ 826836 h 2710287"/>
                  <a:gd name="connsiteX112" fmla="*/ 1145216 w 7919182"/>
                  <a:gd name="connsiteY112" fmla="*/ 826836 h 2710287"/>
                  <a:gd name="connsiteX113" fmla="*/ 1145216 w 7919182"/>
                  <a:gd name="connsiteY113" fmla="*/ 840398 h 2710287"/>
                  <a:gd name="connsiteX114" fmla="*/ 1158682 w 7919182"/>
                  <a:gd name="connsiteY114" fmla="*/ 840398 h 2710287"/>
                  <a:gd name="connsiteX115" fmla="*/ 1158682 w 7919182"/>
                  <a:gd name="connsiteY115" fmla="*/ 853960 h 2710287"/>
                  <a:gd name="connsiteX116" fmla="*/ 1205165 w 7919182"/>
                  <a:gd name="connsiteY116" fmla="*/ 853960 h 2710287"/>
                  <a:gd name="connsiteX117" fmla="*/ 1205165 w 7919182"/>
                  <a:gd name="connsiteY117" fmla="*/ 893391 h 2710287"/>
                  <a:gd name="connsiteX118" fmla="*/ 1250450 w 7919182"/>
                  <a:gd name="connsiteY118" fmla="*/ 893391 h 2710287"/>
                  <a:gd name="connsiteX119" fmla="*/ 1250450 w 7919182"/>
                  <a:gd name="connsiteY119" fmla="*/ 905070 h 2710287"/>
                  <a:gd name="connsiteX120" fmla="*/ 1283468 w 7919182"/>
                  <a:gd name="connsiteY120" fmla="*/ 905070 h 2710287"/>
                  <a:gd name="connsiteX121" fmla="*/ 1283468 w 7919182"/>
                  <a:gd name="connsiteY121" fmla="*/ 920466 h 2710287"/>
                  <a:gd name="connsiteX122" fmla="*/ 1388079 w 7919182"/>
                  <a:gd name="connsiteY122" fmla="*/ 920466 h 2710287"/>
                  <a:gd name="connsiteX123" fmla="*/ 1388079 w 7919182"/>
                  <a:gd name="connsiteY123" fmla="*/ 932194 h 2710287"/>
                  <a:gd name="connsiteX124" fmla="*/ 1411944 w 7919182"/>
                  <a:gd name="connsiteY124" fmla="*/ 932194 h 2710287"/>
                  <a:gd name="connsiteX125" fmla="*/ 1411944 w 7919182"/>
                  <a:gd name="connsiteY125" fmla="*/ 946962 h 2710287"/>
                  <a:gd name="connsiteX126" fmla="*/ 1433365 w 7919182"/>
                  <a:gd name="connsiteY126" fmla="*/ 946962 h 2710287"/>
                  <a:gd name="connsiteX127" fmla="*/ 1433365 w 7919182"/>
                  <a:gd name="connsiteY127" fmla="*/ 959317 h 2710287"/>
                  <a:gd name="connsiteX128" fmla="*/ 1449274 w 7919182"/>
                  <a:gd name="connsiteY128" fmla="*/ 959317 h 2710287"/>
                  <a:gd name="connsiteX129" fmla="*/ 1449274 w 7919182"/>
                  <a:gd name="connsiteY129" fmla="*/ 971624 h 2710287"/>
                  <a:gd name="connsiteX130" fmla="*/ 1478602 w 7919182"/>
                  <a:gd name="connsiteY130" fmla="*/ 971624 h 2710287"/>
                  <a:gd name="connsiteX131" fmla="*/ 1478602 w 7919182"/>
                  <a:gd name="connsiteY131" fmla="*/ 990736 h 2710287"/>
                  <a:gd name="connsiteX132" fmla="*/ 1487803 w 7919182"/>
                  <a:gd name="connsiteY132" fmla="*/ 990736 h 2710287"/>
                  <a:gd name="connsiteX133" fmla="*/ 1487803 w 7919182"/>
                  <a:gd name="connsiteY133" fmla="*/ 997493 h 2710287"/>
                  <a:gd name="connsiteX134" fmla="*/ 1530021 w 7919182"/>
                  <a:gd name="connsiteY134" fmla="*/ 997493 h 2710287"/>
                  <a:gd name="connsiteX135" fmla="*/ 1530021 w 7919182"/>
                  <a:gd name="connsiteY135" fmla="*/ 1027706 h 2710287"/>
                  <a:gd name="connsiteX136" fmla="*/ 1552640 w 7919182"/>
                  <a:gd name="connsiteY136" fmla="*/ 1027706 h 2710287"/>
                  <a:gd name="connsiteX137" fmla="*/ 1552640 w 7919182"/>
                  <a:gd name="connsiteY137" fmla="*/ 1037551 h 2710287"/>
                  <a:gd name="connsiteX138" fmla="*/ 1577128 w 7919182"/>
                  <a:gd name="connsiteY138" fmla="*/ 1037551 h 2710287"/>
                  <a:gd name="connsiteX139" fmla="*/ 1577128 w 7919182"/>
                  <a:gd name="connsiteY139" fmla="*/ 1051692 h 2710287"/>
                  <a:gd name="connsiteX140" fmla="*/ 1607701 w 7919182"/>
                  <a:gd name="connsiteY140" fmla="*/ 1051692 h 2710287"/>
                  <a:gd name="connsiteX141" fmla="*/ 1607701 w 7919182"/>
                  <a:gd name="connsiteY141" fmla="*/ 1062793 h 2710287"/>
                  <a:gd name="connsiteX142" fmla="*/ 1667027 w 7919182"/>
                  <a:gd name="connsiteY142" fmla="*/ 1062793 h 2710287"/>
                  <a:gd name="connsiteX143" fmla="*/ 1667027 w 7919182"/>
                  <a:gd name="connsiteY143" fmla="*/ 1078188 h 2710287"/>
                  <a:gd name="connsiteX144" fmla="*/ 1744132 w 7919182"/>
                  <a:gd name="connsiteY144" fmla="*/ 1078188 h 2710287"/>
                  <a:gd name="connsiteX145" fmla="*/ 1744132 w 7919182"/>
                  <a:gd name="connsiteY145" fmla="*/ 1092378 h 2710287"/>
                  <a:gd name="connsiteX146" fmla="*/ 1770441 w 7919182"/>
                  <a:gd name="connsiteY146" fmla="*/ 1092378 h 2710287"/>
                  <a:gd name="connsiteX147" fmla="*/ 1770441 w 7919182"/>
                  <a:gd name="connsiteY147" fmla="*/ 1116412 h 2710287"/>
                  <a:gd name="connsiteX148" fmla="*/ 1779594 w 7919182"/>
                  <a:gd name="connsiteY148" fmla="*/ 1116412 h 2710287"/>
                  <a:gd name="connsiteX149" fmla="*/ 1779594 w 7919182"/>
                  <a:gd name="connsiteY149" fmla="*/ 1145370 h 2710287"/>
                  <a:gd name="connsiteX150" fmla="*/ 1805279 w 7919182"/>
                  <a:gd name="connsiteY150" fmla="*/ 1145370 h 2710287"/>
                  <a:gd name="connsiteX151" fmla="*/ 1805279 w 7919182"/>
                  <a:gd name="connsiteY151" fmla="*/ 1171239 h 2710287"/>
                  <a:gd name="connsiteX152" fmla="*/ 1831013 w 7919182"/>
                  <a:gd name="connsiteY152" fmla="*/ 1171239 h 2710287"/>
                  <a:gd name="connsiteX153" fmla="*/ 1831013 w 7919182"/>
                  <a:gd name="connsiteY153" fmla="*/ 1198362 h 2710287"/>
                  <a:gd name="connsiteX154" fmla="*/ 1957620 w 7919182"/>
                  <a:gd name="connsiteY154" fmla="*/ 1198362 h 2710287"/>
                  <a:gd name="connsiteX155" fmla="*/ 1957620 w 7919182"/>
                  <a:gd name="connsiteY155" fmla="*/ 1210042 h 2710287"/>
                  <a:gd name="connsiteX156" fmla="*/ 2048143 w 7919182"/>
                  <a:gd name="connsiteY156" fmla="*/ 1210042 h 2710287"/>
                  <a:gd name="connsiteX157" fmla="*/ 2048143 w 7919182"/>
                  <a:gd name="connsiteY157" fmla="*/ 1224231 h 2710287"/>
                  <a:gd name="connsiteX158" fmla="*/ 2122181 w 7919182"/>
                  <a:gd name="connsiteY158" fmla="*/ 1224231 h 2710287"/>
                  <a:gd name="connsiteX159" fmla="*/ 2122181 w 7919182"/>
                  <a:gd name="connsiteY159" fmla="*/ 1237166 h 2710287"/>
                  <a:gd name="connsiteX160" fmla="*/ 2168089 w 7919182"/>
                  <a:gd name="connsiteY160" fmla="*/ 1237166 h 2710287"/>
                  <a:gd name="connsiteX161" fmla="*/ 2168089 w 7919182"/>
                  <a:gd name="connsiteY161" fmla="*/ 1250727 h 2710287"/>
                  <a:gd name="connsiteX162" fmla="*/ 2190085 w 7919182"/>
                  <a:gd name="connsiteY162" fmla="*/ 1250727 h 2710287"/>
                  <a:gd name="connsiteX163" fmla="*/ 2190085 w 7919182"/>
                  <a:gd name="connsiteY163" fmla="*/ 1266123 h 2710287"/>
                  <a:gd name="connsiteX164" fmla="*/ 2197417 w 7919182"/>
                  <a:gd name="connsiteY164" fmla="*/ 1266123 h 2710287"/>
                  <a:gd name="connsiteX165" fmla="*/ 2197417 w 7919182"/>
                  <a:gd name="connsiteY165" fmla="*/ 1276596 h 2710287"/>
                  <a:gd name="connsiteX166" fmla="*/ 2234124 w 7919182"/>
                  <a:gd name="connsiteY166" fmla="*/ 1276596 h 2710287"/>
                  <a:gd name="connsiteX167" fmla="*/ 2234124 w 7919182"/>
                  <a:gd name="connsiteY167" fmla="*/ 1290786 h 2710287"/>
                  <a:gd name="connsiteX168" fmla="*/ 2245769 w 7919182"/>
                  <a:gd name="connsiteY168" fmla="*/ 1290786 h 2710287"/>
                  <a:gd name="connsiteX169" fmla="*/ 2245769 w 7919182"/>
                  <a:gd name="connsiteY169" fmla="*/ 1301258 h 2710287"/>
                  <a:gd name="connsiteX170" fmla="*/ 2256791 w 7919182"/>
                  <a:gd name="connsiteY170" fmla="*/ 1301258 h 2710287"/>
                  <a:gd name="connsiteX171" fmla="*/ 2256791 w 7919182"/>
                  <a:gd name="connsiteY171" fmla="*/ 1320322 h 2710287"/>
                  <a:gd name="connsiteX172" fmla="*/ 2261056 w 7919182"/>
                  <a:gd name="connsiteY172" fmla="*/ 1320322 h 2710287"/>
                  <a:gd name="connsiteX173" fmla="*/ 2261056 w 7919182"/>
                  <a:gd name="connsiteY173" fmla="*/ 1356085 h 2710287"/>
                  <a:gd name="connsiteX174" fmla="*/ 2367489 w 7919182"/>
                  <a:gd name="connsiteY174" fmla="*/ 1356085 h 2710287"/>
                  <a:gd name="connsiteX175" fmla="*/ 2367489 w 7919182"/>
                  <a:gd name="connsiteY175" fmla="*/ 1396722 h 2710287"/>
                  <a:gd name="connsiteX176" fmla="*/ 2380954 w 7919182"/>
                  <a:gd name="connsiteY176" fmla="*/ 1396722 h 2710287"/>
                  <a:gd name="connsiteX177" fmla="*/ 2380954 w 7919182"/>
                  <a:gd name="connsiteY177" fmla="*/ 1413373 h 2710287"/>
                  <a:gd name="connsiteX178" fmla="*/ 2385842 w 7919182"/>
                  <a:gd name="connsiteY178" fmla="*/ 1413373 h 2710287"/>
                  <a:gd name="connsiteX179" fmla="*/ 2385842 w 7919182"/>
                  <a:gd name="connsiteY179" fmla="*/ 1423218 h 2710287"/>
                  <a:gd name="connsiteX180" fmla="*/ 2406065 w 7919182"/>
                  <a:gd name="connsiteY180" fmla="*/ 1423218 h 2710287"/>
                  <a:gd name="connsiteX181" fmla="*/ 2406065 w 7919182"/>
                  <a:gd name="connsiteY181" fmla="*/ 1444792 h 2710287"/>
                  <a:gd name="connsiteX182" fmla="*/ 2412774 w 7919182"/>
                  <a:gd name="connsiteY182" fmla="*/ 1444792 h 2710287"/>
                  <a:gd name="connsiteX183" fmla="*/ 2412774 w 7919182"/>
                  <a:gd name="connsiteY183" fmla="*/ 1455265 h 2710287"/>
                  <a:gd name="connsiteX184" fmla="*/ 2417662 w 7919182"/>
                  <a:gd name="connsiteY184" fmla="*/ 1455265 h 2710287"/>
                  <a:gd name="connsiteX185" fmla="*/ 2417662 w 7919182"/>
                  <a:gd name="connsiteY185" fmla="*/ 1466993 h 2710287"/>
                  <a:gd name="connsiteX186" fmla="*/ 2422550 w 7919182"/>
                  <a:gd name="connsiteY186" fmla="*/ 1466993 h 2710287"/>
                  <a:gd name="connsiteX187" fmla="*/ 2422550 w 7919182"/>
                  <a:gd name="connsiteY187" fmla="*/ 1477466 h 2710287"/>
                  <a:gd name="connsiteX188" fmla="*/ 2441526 w 7919182"/>
                  <a:gd name="connsiteY188" fmla="*/ 1477466 h 2710287"/>
                  <a:gd name="connsiteX189" fmla="*/ 2441526 w 7919182"/>
                  <a:gd name="connsiteY189" fmla="*/ 1489145 h 2710287"/>
                  <a:gd name="connsiteX190" fmla="*/ 2472723 w 7919182"/>
                  <a:gd name="connsiteY190" fmla="*/ 1489145 h 2710287"/>
                  <a:gd name="connsiteX191" fmla="*/ 2472723 w 7919182"/>
                  <a:gd name="connsiteY191" fmla="*/ 1503962 h 2710287"/>
                  <a:gd name="connsiteX192" fmla="*/ 2486189 w 7919182"/>
                  <a:gd name="connsiteY192" fmla="*/ 1503962 h 2710287"/>
                  <a:gd name="connsiteX193" fmla="*/ 2486189 w 7919182"/>
                  <a:gd name="connsiteY193" fmla="*/ 1508257 h 2710287"/>
                  <a:gd name="connsiteX194" fmla="*/ 2494144 w 7919182"/>
                  <a:gd name="connsiteY194" fmla="*/ 1508257 h 2710287"/>
                  <a:gd name="connsiteX195" fmla="*/ 2494144 w 7919182"/>
                  <a:gd name="connsiteY195" fmla="*/ 1516269 h 2710287"/>
                  <a:gd name="connsiteX196" fmla="*/ 2546761 w 7919182"/>
                  <a:gd name="connsiteY196" fmla="*/ 1516269 h 2710287"/>
                  <a:gd name="connsiteX197" fmla="*/ 2546761 w 7919182"/>
                  <a:gd name="connsiteY197" fmla="*/ 1530458 h 2710287"/>
                  <a:gd name="connsiteX198" fmla="*/ 2671547 w 7919182"/>
                  <a:gd name="connsiteY198" fmla="*/ 1530458 h 2710287"/>
                  <a:gd name="connsiteX199" fmla="*/ 2671547 w 7919182"/>
                  <a:gd name="connsiteY199" fmla="*/ 1543972 h 2710287"/>
                  <a:gd name="connsiteX200" fmla="*/ 2717408 w 7919182"/>
                  <a:gd name="connsiteY200" fmla="*/ 1543972 h 2710287"/>
                  <a:gd name="connsiteX201" fmla="*/ 2717408 w 7919182"/>
                  <a:gd name="connsiteY201" fmla="*/ 1568634 h 2710287"/>
                  <a:gd name="connsiteX202" fmla="*/ 2766383 w 7919182"/>
                  <a:gd name="connsiteY202" fmla="*/ 1568634 h 2710287"/>
                  <a:gd name="connsiteX203" fmla="*/ 2766383 w 7919182"/>
                  <a:gd name="connsiteY203" fmla="*/ 1597591 h 2710287"/>
                  <a:gd name="connsiteX204" fmla="*/ 2814064 w 7919182"/>
                  <a:gd name="connsiteY204" fmla="*/ 1597591 h 2710287"/>
                  <a:gd name="connsiteX205" fmla="*/ 2814064 w 7919182"/>
                  <a:gd name="connsiteY205" fmla="*/ 1612408 h 2710287"/>
                  <a:gd name="connsiteX206" fmla="*/ 2889923 w 7919182"/>
                  <a:gd name="connsiteY206" fmla="*/ 1612408 h 2710287"/>
                  <a:gd name="connsiteX207" fmla="*/ 2889923 w 7919182"/>
                  <a:gd name="connsiteY207" fmla="*/ 1625342 h 2710287"/>
                  <a:gd name="connsiteX208" fmla="*/ 2906456 w 7919182"/>
                  <a:gd name="connsiteY208" fmla="*/ 1625342 h 2710287"/>
                  <a:gd name="connsiteX209" fmla="*/ 2906456 w 7919182"/>
                  <a:gd name="connsiteY209" fmla="*/ 1650584 h 2710287"/>
                  <a:gd name="connsiteX210" fmla="*/ 3021466 w 7919182"/>
                  <a:gd name="connsiteY210" fmla="*/ 1650584 h 2710287"/>
                  <a:gd name="connsiteX211" fmla="*/ 3021466 w 7919182"/>
                  <a:gd name="connsiteY211" fmla="*/ 1660429 h 2710287"/>
                  <a:gd name="connsiteX212" fmla="*/ 3033111 w 7919182"/>
                  <a:gd name="connsiteY212" fmla="*/ 1660429 h 2710287"/>
                  <a:gd name="connsiteX213" fmla="*/ 3033111 w 7919182"/>
                  <a:gd name="connsiteY213" fmla="*/ 1668441 h 2710287"/>
                  <a:gd name="connsiteX214" fmla="*/ 3041641 w 7919182"/>
                  <a:gd name="connsiteY214" fmla="*/ 1668441 h 2710287"/>
                  <a:gd name="connsiteX215" fmla="*/ 3041641 w 7919182"/>
                  <a:gd name="connsiteY215" fmla="*/ 1679541 h 2710287"/>
                  <a:gd name="connsiteX216" fmla="*/ 3067950 w 7919182"/>
                  <a:gd name="connsiteY216" fmla="*/ 1679541 h 2710287"/>
                  <a:gd name="connsiteX217" fmla="*/ 3067950 w 7919182"/>
                  <a:gd name="connsiteY217" fmla="*/ 1691269 h 2710287"/>
                  <a:gd name="connsiteX218" fmla="*/ 3078348 w 7919182"/>
                  <a:gd name="connsiteY218" fmla="*/ 1691269 h 2710287"/>
                  <a:gd name="connsiteX219" fmla="*/ 3078348 w 7919182"/>
                  <a:gd name="connsiteY219" fmla="*/ 1707244 h 2710287"/>
                  <a:gd name="connsiteX220" fmla="*/ 3145677 w 7919182"/>
                  <a:gd name="connsiteY220" fmla="*/ 1707244 h 2710287"/>
                  <a:gd name="connsiteX221" fmla="*/ 3145677 w 7919182"/>
                  <a:gd name="connsiteY221" fmla="*/ 1720227 h 2710287"/>
                  <a:gd name="connsiteX222" fmla="*/ 3165229 w 7919182"/>
                  <a:gd name="connsiteY222" fmla="*/ 1720227 h 2710287"/>
                  <a:gd name="connsiteX223" fmla="*/ 3165229 w 7919182"/>
                  <a:gd name="connsiteY223" fmla="*/ 1734368 h 2710287"/>
                  <a:gd name="connsiteX224" fmla="*/ 3171363 w 7919182"/>
                  <a:gd name="connsiteY224" fmla="*/ 1734368 h 2710287"/>
                  <a:gd name="connsiteX225" fmla="*/ 3171363 w 7919182"/>
                  <a:gd name="connsiteY225" fmla="*/ 1747302 h 2710287"/>
                  <a:gd name="connsiteX226" fmla="*/ 3204381 w 7919182"/>
                  <a:gd name="connsiteY226" fmla="*/ 1747302 h 2710287"/>
                  <a:gd name="connsiteX227" fmla="*/ 3204381 w 7919182"/>
                  <a:gd name="connsiteY227" fmla="*/ 1762119 h 2710287"/>
                  <a:gd name="connsiteX228" fmla="*/ 3216025 w 7919182"/>
                  <a:gd name="connsiteY228" fmla="*/ 1762119 h 2710287"/>
                  <a:gd name="connsiteX229" fmla="*/ 3216025 w 7919182"/>
                  <a:gd name="connsiteY229" fmla="*/ 1779349 h 2710287"/>
                  <a:gd name="connsiteX230" fmla="*/ 3229443 w 7919182"/>
                  <a:gd name="connsiteY230" fmla="*/ 1779349 h 2710287"/>
                  <a:gd name="connsiteX231" fmla="*/ 3229443 w 7919182"/>
                  <a:gd name="connsiteY231" fmla="*/ 1790449 h 2710287"/>
                  <a:gd name="connsiteX232" fmla="*/ 3250289 w 7919182"/>
                  <a:gd name="connsiteY232" fmla="*/ 1790449 h 2710287"/>
                  <a:gd name="connsiteX233" fmla="*/ 3250289 w 7919182"/>
                  <a:gd name="connsiteY233" fmla="*/ 1803383 h 2710287"/>
                  <a:gd name="connsiteX234" fmla="*/ 3313257 w 7919182"/>
                  <a:gd name="connsiteY234" fmla="*/ 1803383 h 2710287"/>
                  <a:gd name="connsiteX235" fmla="*/ 3313257 w 7919182"/>
                  <a:gd name="connsiteY235" fmla="*/ 1818152 h 2710287"/>
                  <a:gd name="connsiteX236" fmla="*/ 3448490 w 7919182"/>
                  <a:gd name="connsiteY236" fmla="*/ 1818152 h 2710287"/>
                  <a:gd name="connsiteX237" fmla="*/ 3448490 w 7919182"/>
                  <a:gd name="connsiteY237" fmla="*/ 1831086 h 2710287"/>
                  <a:gd name="connsiteX238" fmla="*/ 3469911 w 7919182"/>
                  <a:gd name="connsiteY238" fmla="*/ 1831086 h 2710287"/>
                  <a:gd name="connsiteX239" fmla="*/ 3469911 w 7919182"/>
                  <a:gd name="connsiteY239" fmla="*/ 1845903 h 2710287"/>
                  <a:gd name="connsiteX240" fmla="*/ 3494351 w 7919182"/>
                  <a:gd name="connsiteY240" fmla="*/ 1845903 h 2710287"/>
                  <a:gd name="connsiteX241" fmla="*/ 3494351 w 7919182"/>
                  <a:gd name="connsiteY241" fmla="*/ 1857003 h 2710287"/>
                  <a:gd name="connsiteX242" fmla="*/ 3538390 w 7919182"/>
                  <a:gd name="connsiteY242" fmla="*/ 1857003 h 2710287"/>
                  <a:gd name="connsiteX243" fmla="*/ 3538390 w 7919182"/>
                  <a:gd name="connsiteY243" fmla="*/ 1872399 h 2710287"/>
                  <a:gd name="connsiteX244" fmla="*/ 3666243 w 7919182"/>
                  <a:gd name="connsiteY244" fmla="*/ 1872399 h 2710287"/>
                  <a:gd name="connsiteX245" fmla="*/ 3666243 w 7919182"/>
                  <a:gd name="connsiteY245" fmla="*/ 1887167 h 2710287"/>
                  <a:gd name="connsiteX246" fmla="*/ 3778234 w 7919182"/>
                  <a:gd name="connsiteY246" fmla="*/ 1887167 h 2710287"/>
                  <a:gd name="connsiteX247" fmla="*/ 3778234 w 7919182"/>
                  <a:gd name="connsiteY247" fmla="*/ 1902563 h 2710287"/>
                  <a:gd name="connsiteX248" fmla="*/ 3789208 w 7919182"/>
                  <a:gd name="connsiteY248" fmla="*/ 1902563 h 2710287"/>
                  <a:gd name="connsiteX249" fmla="*/ 3789208 w 7919182"/>
                  <a:gd name="connsiteY249" fmla="*/ 1917380 h 2710287"/>
                  <a:gd name="connsiteX250" fmla="*/ 3795965 w 7919182"/>
                  <a:gd name="connsiteY250" fmla="*/ 1917380 h 2710287"/>
                  <a:gd name="connsiteX251" fmla="*/ 3795965 w 7919182"/>
                  <a:gd name="connsiteY251" fmla="*/ 1928432 h 2710287"/>
                  <a:gd name="connsiteX252" fmla="*/ 3901775 w 7919182"/>
                  <a:gd name="connsiteY252" fmla="*/ 1928432 h 2710287"/>
                  <a:gd name="connsiteX253" fmla="*/ 3901775 w 7919182"/>
                  <a:gd name="connsiteY253" fmla="*/ 1940787 h 2710287"/>
                  <a:gd name="connsiteX254" fmla="*/ 3923818 w 7919182"/>
                  <a:gd name="connsiteY254" fmla="*/ 1940787 h 2710287"/>
                  <a:gd name="connsiteX255" fmla="*/ 3923818 w 7919182"/>
                  <a:gd name="connsiteY255" fmla="*/ 1956811 h 2710287"/>
                  <a:gd name="connsiteX256" fmla="*/ 3940351 w 7919182"/>
                  <a:gd name="connsiteY256" fmla="*/ 1956811 h 2710287"/>
                  <a:gd name="connsiteX257" fmla="*/ 3940351 w 7919182"/>
                  <a:gd name="connsiteY257" fmla="*/ 1969745 h 2710287"/>
                  <a:gd name="connsiteX258" fmla="*/ 3966612 w 7919182"/>
                  <a:gd name="connsiteY258" fmla="*/ 1969745 h 2710287"/>
                  <a:gd name="connsiteX259" fmla="*/ 3966612 w 7919182"/>
                  <a:gd name="connsiteY259" fmla="*/ 1998075 h 2710287"/>
                  <a:gd name="connsiteX260" fmla="*/ 4063891 w 7919182"/>
                  <a:gd name="connsiteY260" fmla="*/ 1998075 h 2710287"/>
                  <a:gd name="connsiteX261" fmla="*/ 4063891 w 7919182"/>
                  <a:gd name="connsiteY261" fmla="*/ 2012264 h 2710287"/>
                  <a:gd name="connsiteX262" fmla="*/ 4075536 w 7919182"/>
                  <a:gd name="connsiteY262" fmla="*/ 2012264 h 2710287"/>
                  <a:gd name="connsiteX263" fmla="*/ 4075536 w 7919182"/>
                  <a:gd name="connsiteY263" fmla="*/ 2025199 h 2710287"/>
                  <a:gd name="connsiteX264" fmla="*/ 4145261 w 7919182"/>
                  <a:gd name="connsiteY264" fmla="*/ 2025199 h 2710287"/>
                  <a:gd name="connsiteX265" fmla="*/ 4145261 w 7919182"/>
                  <a:gd name="connsiteY265" fmla="*/ 2039340 h 2710287"/>
                  <a:gd name="connsiteX266" fmla="*/ 4172816 w 7919182"/>
                  <a:gd name="connsiteY266" fmla="*/ 2039340 h 2710287"/>
                  <a:gd name="connsiteX267" fmla="*/ 4172816 w 7919182"/>
                  <a:gd name="connsiteY267" fmla="*/ 2054735 h 2710287"/>
                  <a:gd name="connsiteX268" fmla="*/ 4233963 w 7919182"/>
                  <a:gd name="connsiteY268" fmla="*/ 2054735 h 2710287"/>
                  <a:gd name="connsiteX269" fmla="*/ 4233963 w 7919182"/>
                  <a:gd name="connsiteY269" fmla="*/ 2084320 h 2710287"/>
                  <a:gd name="connsiteX270" fmla="*/ 4388748 w 7919182"/>
                  <a:gd name="connsiteY270" fmla="*/ 2084320 h 2710287"/>
                  <a:gd name="connsiteX271" fmla="*/ 4388748 w 7919182"/>
                  <a:gd name="connsiteY271" fmla="*/ 2100971 h 2710287"/>
                  <a:gd name="connsiteX272" fmla="*/ 4409546 w 7919182"/>
                  <a:gd name="connsiteY272" fmla="*/ 2100971 h 2710287"/>
                  <a:gd name="connsiteX273" fmla="*/ 4409546 w 7919182"/>
                  <a:gd name="connsiteY273" fmla="*/ 2113906 h 2710287"/>
                  <a:gd name="connsiteX274" fmla="*/ 4481140 w 7919182"/>
                  <a:gd name="connsiteY274" fmla="*/ 2113906 h 2710287"/>
                  <a:gd name="connsiteX275" fmla="*/ 4481140 w 7919182"/>
                  <a:gd name="connsiteY275" fmla="*/ 2133018 h 2710287"/>
                  <a:gd name="connsiteX276" fmla="*/ 4515978 w 7919182"/>
                  <a:gd name="connsiteY276" fmla="*/ 2133018 h 2710287"/>
                  <a:gd name="connsiteX277" fmla="*/ 4515978 w 7919182"/>
                  <a:gd name="connsiteY277" fmla="*/ 2144118 h 2710287"/>
                  <a:gd name="connsiteX278" fmla="*/ 4591262 w 7919182"/>
                  <a:gd name="connsiteY278" fmla="*/ 2144118 h 2710287"/>
                  <a:gd name="connsiteX279" fmla="*/ 4591262 w 7919182"/>
                  <a:gd name="connsiteY279" fmla="*/ 2163182 h 2710287"/>
                  <a:gd name="connsiteX280" fmla="*/ 4627922 w 7919182"/>
                  <a:gd name="connsiteY280" fmla="*/ 2163182 h 2710287"/>
                  <a:gd name="connsiteX281" fmla="*/ 4659741 w 7919182"/>
                  <a:gd name="connsiteY281" fmla="*/ 2163182 h 2710287"/>
                  <a:gd name="connsiteX282" fmla="*/ 4659741 w 7919182"/>
                  <a:gd name="connsiteY282" fmla="*/ 2179205 h 2710287"/>
                  <a:gd name="connsiteX283" fmla="*/ 4796795 w 7919182"/>
                  <a:gd name="connsiteY283" fmla="*/ 2179205 h 2710287"/>
                  <a:gd name="connsiteX284" fmla="*/ 4796795 w 7919182"/>
                  <a:gd name="connsiteY284" fmla="*/ 2192767 h 2710287"/>
                  <a:gd name="connsiteX285" fmla="*/ 4817593 w 7919182"/>
                  <a:gd name="connsiteY285" fmla="*/ 2192767 h 2710287"/>
                  <a:gd name="connsiteX286" fmla="*/ 4817593 w 7919182"/>
                  <a:gd name="connsiteY286" fmla="*/ 2213713 h 2710287"/>
                  <a:gd name="connsiteX287" fmla="*/ 4870833 w 7919182"/>
                  <a:gd name="connsiteY287" fmla="*/ 2213713 h 2710287"/>
                  <a:gd name="connsiteX288" fmla="*/ 4870833 w 7919182"/>
                  <a:gd name="connsiteY288" fmla="*/ 2238375 h 2710287"/>
                  <a:gd name="connsiteX289" fmla="*/ 4881807 w 7919182"/>
                  <a:gd name="connsiteY289" fmla="*/ 2238375 h 2710287"/>
                  <a:gd name="connsiteX290" fmla="*/ 4881807 w 7919182"/>
                  <a:gd name="connsiteY290" fmla="*/ 2250682 h 2710287"/>
                  <a:gd name="connsiteX291" fmla="*/ 4895273 w 7919182"/>
                  <a:gd name="connsiteY291" fmla="*/ 2250682 h 2710287"/>
                  <a:gd name="connsiteX292" fmla="*/ 4895273 w 7919182"/>
                  <a:gd name="connsiteY292" fmla="*/ 2274717 h 2710287"/>
                  <a:gd name="connsiteX293" fmla="*/ 4903851 w 7919182"/>
                  <a:gd name="connsiteY293" fmla="*/ 2274717 h 2710287"/>
                  <a:gd name="connsiteX294" fmla="*/ 4903851 w 7919182"/>
                  <a:gd name="connsiteY294" fmla="*/ 2317236 h 2710287"/>
                  <a:gd name="connsiteX295" fmla="*/ 5059833 w 7919182"/>
                  <a:gd name="connsiteY295" fmla="*/ 2317236 h 2710287"/>
                  <a:gd name="connsiteX296" fmla="*/ 5059833 w 7919182"/>
                  <a:gd name="connsiteY296" fmla="*/ 2340644 h 2710287"/>
                  <a:gd name="connsiteX297" fmla="*/ 5162624 w 7919182"/>
                  <a:gd name="connsiteY297" fmla="*/ 2340644 h 2710287"/>
                  <a:gd name="connsiteX298" fmla="*/ 5162624 w 7919182"/>
                  <a:gd name="connsiteY298" fmla="*/ 2365885 h 2710287"/>
                  <a:gd name="connsiteX299" fmla="*/ 5288656 w 7919182"/>
                  <a:gd name="connsiteY299" fmla="*/ 2365885 h 2710287"/>
                  <a:gd name="connsiteX300" fmla="*/ 5288656 w 7919182"/>
                  <a:gd name="connsiteY300" fmla="*/ 2388086 h 2710287"/>
                  <a:gd name="connsiteX301" fmla="*/ 5325939 w 7919182"/>
                  <a:gd name="connsiteY301" fmla="*/ 2388086 h 2710287"/>
                  <a:gd name="connsiteX302" fmla="*/ 5325939 w 7919182"/>
                  <a:gd name="connsiteY302" fmla="*/ 2412700 h 2710287"/>
                  <a:gd name="connsiteX303" fmla="*/ 5344915 w 7919182"/>
                  <a:gd name="connsiteY303" fmla="*/ 2412700 h 2710287"/>
                  <a:gd name="connsiteX304" fmla="*/ 5344915 w 7919182"/>
                  <a:gd name="connsiteY304" fmla="*/ 2439823 h 2710287"/>
                  <a:gd name="connsiteX305" fmla="*/ 5374914 w 7919182"/>
                  <a:gd name="connsiteY305" fmla="*/ 2439823 h 2710287"/>
                  <a:gd name="connsiteX306" fmla="*/ 5374914 w 7919182"/>
                  <a:gd name="connsiteY306" fmla="*/ 2468154 h 2710287"/>
                  <a:gd name="connsiteX307" fmla="*/ 5822112 w 7919182"/>
                  <a:gd name="connsiteY307" fmla="*/ 2468154 h 2710287"/>
                  <a:gd name="connsiteX308" fmla="*/ 5822112 w 7919182"/>
                  <a:gd name="connsiteY308" fmla="*/ 2499573 h 2710287"/>
                  <a:gd name="connsiteX309" fmla="*/ 5841664 w 7919182"/>
                  <a:gd name="connsiteY309" fmla="*/ 2499573 h 2710287"/>
                  <a:gd name="connsiteX310" fmla="*/ 5841664 w 7919182"/>
                  <a:gd name="connsiteY310" fmla="*/ 2533501 h 2710287"/>
                  <a:gd name="connsiteX311" fmla="*/ 5852686 w 7919182"/>
                  <a:gd name="connsiteY311" fmla="*/ 2533501 h 2710287"/>
                  <a:gd name="connsiteX312" fmla="*/ 5852686 w 7919182"/>
                  <a:gd name="connsiteY312" fmla="*/ 2570470 h 2710287"/>
                  <a:gd name="connsiteX313" fmla="*/ 5948097 w 7919182"/>
                  <a:gd name="connsiteY313" fmla="*/ 2570470 h 2710287"/>
                  <a:gd name="connsiteX314" fmla="*/ 5948097 w 7919182"/>
                  <a:gd name="connsiteY314" fmla="*/ 2603724 h 2710287"/>
                  <a:gd name="connsiteX315" fmla="*/ 6199538 w 7919182"/>
                  <a:gd name="connsiteY315" fmla="*/ 2603724 h 2710287"/>
                  <a:gd name="connsiteX316" fmla="*/ 6199538 w 7919182"/>
                  <a:gd name="connsiteY316" fmla="*/ 2653627 h 2710287"/>
                  <a:gd name="connsiteX317" fmla="*/ 6580079 w 7919182"/>
                  <a:gd name="connsiteY317" fmla="*/ 2653627 h 2710287"/>
                  <a:gd name="connsiteX318" fmla="*/ 6580079 w 7919182"/>
                  <a:gd name="connsiteY318" fmla="*/ 2710288 h 2710287"/>
                  <a:gd name="connsiteX319" fmla="*/ 7919183 w 7919182"/>
                  <a:gd name="connsiteY319" fmla="*/ 2710288 h 271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7919182" h="2710287">
                    <a:moveTo>
                      <a:pt x="0" y="0"/>
                    </a:moveTo>
                    <a:lnTo>
                      <a:pt x="25063" y="0"/>
                    </a:lnTo>
                    <a:lnTo>
                      <a:pt x="25063" y="12934"/>
                    </a:lnTo>
                    <a:lnTo>
                      <a:pt x="107055" y="12934"/>
                    </a:lnTo>
                    <a:lnTo>
                      <a:pt x="107055" y="38176"/>
                    </a:lnTo>
                    <a:lnTo>
                      <a:pt x="141942" y="38176"/>
                    </a:lnTo>
                    <a:lnTo>
                      <a:pt x="141942" y="54826"/>
                    </a:lnTo>
                    <a:lnTo>
                      <a:pt x="162117" y="54826"/>
                    </a:lnTo>
                    <a:lnTo>
                      <a:pt x="162117" y="69643"/>
                    </a:lnTo>
                    <a:lnTo>
                      <a:pt x="173139" y="69643"/>
                    </a:lnTo>
                    <a:lnTo>
                      <a:pt x="173139" y="82577"/>
                    </a:lnTo>
                    <a:lnTo>
                      <a:pt x="183537" y="82577"/>
                    </a:lnTo>
                    <a:lnTo>
                      <a:pt x="183537" y="105357"/>
                    </a:lnTo>
                    <a:lnTo>
                      <a:pt x="196380" y="105357"/>
                    </a:lnTo>
                    <a:lnTo>
                      <a:pt x="196380" y="116458"/>
                    </a:lnTo>
                    <a:lnTo>
                      <a:pt x="218999" y="116458"/>
                    </a:lnTo>
                    <a:lnTo>
                      <a:pt x="218999" y="157722"/>
                    </a:lnTo>
                    <a:lnTo>
                      <a:pt x="227577" y="157722"/>
                    </a:lnTo>
                    <a:lnTo>
                      <a:pt x="227577" y="163273"/>
                    </a:lnTo>
                    <a:lnTo>
                      <a:pt x="233088" y="163273"/>
                    </a:lnTo>
                    <a:lnTo>
                      <a:pt x="233088" y="208253"/>
                    </a:lnTo>
                    <a:lnTo>
                      <a:pt x="238599" y="208253"/>
                    </a:lnTo>
                    <a:lnTo>
                      <a:pt x="238599" y="220560"/>
                    </a:lnTo>
                    <a:lnTo>
                      <a:pt x="265482" y="220560"/>
                    </a:lnTo>
                    <a:lnTo>
                      <a:pt x="265482" y="244595"/>
                    </a:lnTo>
                    <a:lnTo>
                      <a:pt x="280194" y="244595"/>
                    </a:lnTo>
                    <a:lnTo>
                      <a:pt x="280194" y="258785"/>
                    </a:lnTo>
                    <a:lnTo>
                      <a:pt x="302813" y="258785"/>
                    </a:lnTo>
                    <a:lnTo>
                      <a:pt x="302813" y="269837"/>
                    </a:lnTo>
                    <a:lnTo>
                      <a:pt x="314458" y="269837"/>
                    </a:lnTo>
                    <a:lnTo>
                      <a:pt x="314458" y="283398"/>
                    </a:lnTo>
                    <a:lnTo>
                      <a:pt x="317524" y="283398"/>
                    </a:lnTo>
                    <a:lnTo>
                      <a:pt x="317524" y="292037"/>
                    </a:lnTo>
                    <a:lnTo>
                      <a:pt x="322412" y="292037"/>
                    </a:lnTo>
                    <a:lnTo>
                      <a:pt x="322412" y="296960"/>
                    </a:lnTo>
                    <a:lnTo>
                      <a:pt x="325431" y="296960"/>
                    </a:lnTo>
                    <a:lnTo>
                      <a:pt x="325431" y="312984"/>
                    </a:lnTo>
                    <a:lnTo>
                      <a:pt x="334632" y="312984"/>
                    </a:lnTo>
                    <a:lnTo>
                      <a:pt x="334632" y="324711"/>
                    </a:lnTo>
                    <a:lnTo>
                      <a:pt x="354807" y="324711"/>
                    </a:lnTo>
                    <a:lnTo>
                      <a:pt x="354807" y="350580"/>
                    </a:lnTo>
                    <a:lnTo>
                      <a:pt x="368273" y="350580"/>
                    </a:lnTo>
                    <a:lnTo>
                      <a:pt x="368273" y="373988"/>
                    </a:lnTo>
                    <a:lnTo>
                      <a:pt x="390891" y="373988"/>
                    </a:lnTo>
                    <a:lnTo>
                      <a:pt x="390891" y="399229"/>
                    </a:lnTo>
                    <a:lnTo>
                      <a:pt x="417823" y="399229"/>
                    </a:lnTo>
                    <a:lnTo>
                      <a:pt x="417823" y="426980"/>
                    </a:lnTo>
                    <a:lnTo>
                      <a:pt x="437423" y="426980"/>
                    </a:lnTo>
                    <a:lnTo>
                      <a:pt x="437423" y="438660"/>
                    </a:lnTo>
                    <a:lnTo>
                      <a:pt x="459419" y="438660"/>
                    </a:lnTo>
                    <a:lnTo>
                      <a:pt x="459419" y="466411"/>
                    </a:lnTo>
                    <a:lnTo>
                      <a:pt x="490615" y="466411"/>
                    </a:lnTo>
                    <a:lnTo>
                      <a:pt x="490615" y="478718"/>
                    </a:lnTo>
                    <a:lnTo>
                      <a:pt x="542034" y="478718"/>
                    </a:lnTo>
                    <a:lnTo>
                      <a:pt x="542034" y="491652"/>
                    </a:lnTo>
                    <a:lnTo>
                      <a:pt x="586697" y="491652"/>
                    </a:lnTo>
                    <a:lnTo>
                      <a:pt x="586697" y="503380"/>
                    </a:lnTo>
                    <a:lnTo>
                      <a:pt x="603804" y="503380"/>
                    </a:lnTo>
                    <a:lnTo>
                      <a:pt x="603804" y="517521"/>
                    </a:lnTo>
                    <a:lnTo>
                      <a:pt x="609938" y="517521"/>
                    </a:lnTo>
                    <a:lnTo>
                      <a:pt x="609938" y="527994"/>
                    </a:lnTo>
                    <a:lnTo>
                      <a:pt x="617270" y="527994"/>
                    </a:lnTo>
                    <a:lnTo>
                      <a:pt x="617270" y="531710"/>
                    </a:lnTo>
                    <a:lnTo>
                      <a:pt x="622781" y="531710"/>
                    </a:lnTo>
                    <a:lnTo>
                      <a:pt x="622781" y="544644"/>
                    </a:lnTo>
                    <a:lnTo>
                      <a:pt x="647844" y="544644"/>
                    </a:lnTo>
                    <a:lnTo>
                      <a:pt x="647844" y="556372"/>
                    </a:lnTo>
                    <a:lnTo>
                      <a:pt x="675398" y="556372"/>
                    </a:lnTo>
                    <a:lnTo>
                      <a:pt x="675398" y="569307"/>
                    </a:lnTo>
                    <a:lnTo>
                      <a:pt x="705972" y="569307"/>
                    </a:lnTo>
                    <a:lnTo>
                      <a:pt x="705972" y="582868"/>
                    </a:lnTo>
                    <a:lnTo>
                      <a:pt x="709662" y="582868"/>
                    </a:lnTo>
                    <a:lnTo>
                      <a:pt x="709662" y="596382"/>
                    </a:lnTo>
                    <a:lnTo>
                      <a:pt x="729837" y="596382"/>
                    </a:lnTo>
                    <a:lnTo>
                      <a:pt x="729837" y="607482"/>
                    </a:lnTo>
                    <a:lnTo>
                      <a:pt x="735923" y="607482"/>
                    </a:lnTo>
                    <a:lnTo>
                      <a:pt x="735923" y="613033"/>
                    </a:lnTo>
                    <a:lnTo>
                      <a:pt x="742679" y="613033"/>
                    </a:lnTo>
                    <a:lnTo>
                      <a:pt x="742679" y="620417"/>
                    </a:lnTo>
                    <a:lnTo>
                      <a:pt x="747567" y="620417"/>
                    </a:lnTo>
                    <a:lnTo>
                      <a:pt x="747567" y="629056"/>
                    </a:lnTo>
                    <a:lnTo>
                      <a:pt x="756720" y="629056"/>
                    </a:lnTo>
                    <a:lnTo>
                      <a:pt x="756720" y="635813"/>
                    </a:lnTo>
                    <a:lnTo>
                      <a:pt x="765921" y="635813"/>
                    </a:lnTo>
                    <a:lnTo>
                      <a:pt x="765921" y="659268"/>
                    </a:lnTo>
                    <a:lnTo>
                      <a:pt x="773253" y="659268"/>
                    </a:lnTo>
                    <a:lnTo>
                      <a:pt x="773253" y="684510"/>
                    </a:lnTo>
                    <a:lnTo>
                      <a:pt x="780010" y="684510"/>
                    </a:lnTo>
                    <a:lnTo>
                      <a:pt x="780010" y="698071"/>
                    </a:lnTo>
                    <a:lnTo>
                      <a:pt x="798364" y="698071"/>
                    </a:lnTo>
                    <a:lnTo>
                      <a:pt x="798364" y="711006"/>
                    </a:lnTo>
                    <a:lnTo>
                      <a:pt x="807517" y="711006"/>
                    </a:lnTo>
                    <a:lnTo>
                      <a:pt x="807517" y="722685"/>
                    </a:lnTo>
                    <a:lnTo>
                      <a:pt x="824049" y="722685"/>
                    </a:lnTo>
                    <a:lnTo>
                      <a:pt x="824049" y="736247"/>
                    </a:lnTo>
                    <a:lnTo>
                      <a:pt x="905419" y="736247"/>
                    </a:lnTo>
                    <a:lnTo>
                      <a:pt x="905419" y="750437"/>
                    </a:lnTo>
                    <a:lnTo>
                      <a:pt x="923773" y="750437"/>
                    </a:lnTo>
                    <a:lnTo>
                      <a:pt x="923773" y="760909"/>
                    </a:lnTo>
                    <a:lnTo>
                      <a:pt x="958611" y="760909"/>
                    </a:lnTo>
                    <a:lnTo>
                      <a:pt x="958611" y="776305"/>
                    </a:lnTo>
                    <a:lnTo>
                      <a:pt x="962924" y="776305"/>
                    </a:lnTo>
                    <a:lnTo>
                      <a:pt x="962924" y="788612"/>
                    </a:lnTo>
                    <a:lnTo>
                      <a:pt x="1026516" y="788612"/>
                    </a:lnTo>
                    <a:lnTo>
                      <a:pt x="1026516" y="801595"/>
                    </a:lnTo>
                    <a:lnTo>
                      <a:pt x="1036914" y="801595"/>
                    </a:lnTo>
                    <a:lnTo>
                      <a:pt x="1036914" y="811441"/>
                    </a:lnTo>
                    <a:lnTo>
                      <a:pt x="1043048" y="811441"/>
                    </a:lnTo>
                    <a:lnTo>
                      <a:pt x="1043048" y="817570"/>
                    </a:lnTo>
                    <a:lnTo>
                      <a:pt x="1051003" y="817570"/>
                    </a:lnTo>
                    <a:lnTo>
                      <a:pt x="1051003" y="826836"/>
                    </a:lnTo>
                    <a:lnTo>
                      <a:pt x="1140951" y="826836"/>
                    </a:lnTo>
                    <a:lnTo>
                      <a:pt x="1145216" y="826836"/>
                    </a:lnTo>
                    <a:lnTo>
                      <a:pt x="1145216" y="840398"/>
                    </a:lnTo>
                    <a:lnTo>
                      <a:pt x="1158682" y="840398"/>
                    </a:lnTo>
                    <a:lnTo>
                      <a:pt x="1158682" y="853960"/>
                    </a:lnTo>
                    <a:lnTo>
                      <a:pt x="1205165" y="853960"/>
                    </a:lnTo>
                    <a:lnTo>
                      <a:pt x="1205165" y="893391"/>
                    </a:lnTo>
                    <a:lnTo>
                      <a:pt x="1250450" y="893391"/>
                    </a:lnTo>
                    <a:lnTo>
                      <a:pt x="1250450" y="905070"/>
                    </a:lnTo>
                    <a:lnTo>
                      <a:pt x="1283468" y="905070"/>
                    </a:lnTo>
                    <a:lnTo>
                      <a:pt x="1283468" y="920466"/>
                    </a:lnTo>
                    <a:lnTo>
                      <a:pt x="1388079" y="920466"/>
                    </a:lnTo>
                    <a:lnTo>
                      <a:pt x="1388079" y="932194"/>
                    </a:lnTo>
                    <a:lnTo>
                      <a:pt x="1411944" y="932194"/>
                    </a:lnTo>
                    <a:lnTo>
                      <a:pt x="1411944" y="946962"/>
                    </a:lnTo>
                    <a:lnTo>
                      <a:pt x="1433365" y="946962"/>
                    </a:lnTo>
                    <a:lnTo>
                      <a:pt x="1433365" y="959317"/>
                    </a:lnTo>
                    <a:lnTo>
                      <a:pt x="1449274" y="959317"/>
                    </a:lnTo>
                    <a:lnTo>
                      <a:pt x="1449274" y="971624"/>
                    </a:lnTo>
                    <a:lnTo>
                      <a:pt x="1478602" y="971624"/>
                    </a:lnTo>
                    <a:lnTo>
                      <a:pt x="1478602" y="990736"/>
                    </a:lnTo>
                    <a:lnTo>
                      <a:pt x="1487803" y="990736"/>
                    </a:lnTo>
                    <a:lnTo>
                      <a:pt x="1487803" y="997493"/>
                    </a:lnTo>
                    <a:lnTo>
                      <a:pt x="1530021" y="997493"/>
                    </a:lnTo>
                    <a:lnTo>
                      <a:pt x="1530021" y="1027706"/>
                    </a:lnTo>
                    <a:lnTo>
                      <a:pt x="1552640" y="1027706"/>
                    </a:lnTo>
                    <a:lnTo>
                      <a:pt x="1552640" y="1037551"/>
                    </a:lnTo>
                    <a:lnTo>
                      <a:pt x="1577128" y="1037551"/>
                    </a:lnTo>
                    <a:lnTo>
                      <a:pt x="1577128" y="1051692"/>
                    </a:lnTo>
                    <a:lnTo>
                      <a:pt x="1607701" y="1051692"/>
                    </a:lnTo>
                    <a:lnTo>
                      <a:pt x="1607701" y="1062793"/>
                    </a:lnTo>
                    <a:lnTo>
                      <a:pt x="1667027" y="1062793"/>
                    </a:lnTo>
                    <a:lnTo>
                      <a:pt x="1667027" y="1078188"/>
                    </a:lnTo>
                    <a:lnTo>
                      <a:pt x="1744132" y="1078188"/>
                    </a:lnTo>
                    <a:lnTo>
                      <a:pt x="1744132" y="1092378"/>
                    </a:lnTo>
                    <a:lnTo>
                      <a:pt x="1770441" y="1092378"/>
                    </a:lnTo>
                    <a:lnTo>
                      <a:pt x="1770441" y="1116412"/>
                    </a:lnTo>
                    <a:lnTo>
                      <a:pt x="1779594" y="1116412"/>
                    </a:lnTo>
                    <a:lnTo>
                      <a:pt x="1779594" y="1145370"/>
                    </a:lnTo>
                    <a:lnTo>
                      <a:pt x="1805279" y="1145370"/>
                    </a:lnTo>
                    <a:lnTo>
                      <a:pt x="1805279" y="1171239"/>
                    </a:lnTo>
                    <a:lnTo>
                      <a:pt x="1831013" y="1171239"/>
                    </a:lnTo>
                    <a:lnTo>
                      <a:pt x="1831013" y="1198362"/>
                    </a:lnTo>
                    <a:lnTo>
                      <a:pt x="1957620" y="1198362"/>
                    </a:lnTo>
                    <a:lnTo>
                      <a:pt x="1957620" y="1210042"/>
                    </a:lnTo>
                    <a:lnTo>
                      <a:pt x="2048143" y="1210042"/>
                    </a:lnTo>
                    <a:lnTo>
                      <a:pt x="2048143" y="1224231"/>
                    </a:lnTo>
                    <a:lnTo>
                      <a:pt x="2122181" y="1224231"/>
                    </a:lnTo>
                    <a:lnTo>
                      <a:pt x="2122181" y="1237166"/>
                    </a:lnTo>
                    <a:lnTo>
                      <a:pt x="2168089" y="1237166"/>
                    </a:lnTo>
                    <a:lnTo>
                      <a:pt x="2168089" y="1250727"/>
                    </a:lnTo>
                    <a:lnTo>
                      <a:pt x="2190085" y="1250727"/>
                    </a:lnTo>
                    <a:lnTo>
                      <a:pt x="2190085" y="1266123"/>
                    </a:lnTo>
                    <a:lnTo>
                      <a:pt x="2197417" y="1266123"/>
                    </a:lnTo>
                    <a:lnTo>
                      <a:pt x="2197417" y="1276596"/>
                    </a:lnTo>
                    <a:lnTo>
                      <a:pt x="2234124" y="1276596"/>
                    </a:lnTo>
                    <a:lnTo>
                      <a:pt x="2234124" y="1290786"/>
                    </a:lnTo>
                    <a:lnTo>
                      <a:pt x="2245769" y="1290786"/>
                    </a:lnTo>
                    <a:lnTo>
                      <a:pt x="2245769" y="1301258"/>
                    </a:lnTo>
                    <a:lnTo>
                      <a:pt x="2256791" y="1301258"/>
                    </a:lnTo>
                    <a:lnTo>
                      <a:pt x="2256791" y="1320322"/>
                    </a:lnTo>
                    <a:lnTo>
                      <a:pt x="2261056" y="1320322"/>
                    </a:lnTo>
                    <a:lnTo>
                      <a:pt x="2261056" y="1356085"/>
                    </a:lnTo>
                    <a:lnTo>
                      <a:pt x="2367489" y="1356085"/>
                    </a:lnTo>
                    <a:lnTo>
                      <a:pt x="2367489" y="1396722"/>
                    </a:lnTo>
                    <a:lnTo>
                      <a:pt x="2380954" y="1396722"/>
                    </a:lnTo>
                    <a:lnTo>
                      <a:pt x="2380954" y="1413373"/>
                    </a:lnTo>
                    <a:lnTo>
                      <a:pt x="2385842" y="1413373"/>
                    </a:lnTo>
                    <a:lnTo>
                      <a:pt x="2385842" y="1423218"/>
                    </a:lnTo>
                    <a:lnTo>
                      <a:pt x="2406065" y="1423218"/>
                    </a:lnTo>
                    <a:lnTo>
                      <a:pt x="2406065" y="1444792"/>
                    </a:lnTo>
                    <a:lnTo>
                      <a:pt x="2412774" y="1444792"/>
                    </a:lnTo>
                    <a:lnTo>
                      <a:pt x="2412774" y="1455265"/>
                    </a:lnTo>
                    <a:lnTo>
                      <a:pt x="2417662" y="1455265"/>
                    </a:lnTo>
                    <a:lnTo>
                      <a:pt x="2417662" y="1466993"/>
                    </a:lnTo>
                    <a:lnTo>
                      <a:pt x="2422550" y="1466993"/>
                    </a:lnTo>
                    <a:lnTo>
                      <a:pt x="2422550" y="1477466"/>
                    </a:lnTo>
                    <a:lnTo>
                      <a:pt x="2441526" y="1477466"/>
                    </a:lnTo>
                    <a:lnTo>
                      <a:pt x="2441526" y="1489145"/>
                    </a:lnTo>
                    <a:lnTo>
                      <a:pt x="2472723" y="1489145"/>
                    </a:lnTo>
                    <a:lnTo>
                      <a:pt x="2472723" y="1503962"/>
                    </a:lnTo>
                    <a:lnTo>
                      <a:pt x="2486189" y="1503962"/>
                    </a:lnTo>
                    <a:lnTo>
                      <a:pt x="2486189" y="1508257"/>
                    </a:lnTo>
                    <a:lnTo>
                      <a:pt x="2494144" y="1508257"/>
                    </a:lnTo>
                    <a:lnTo>
                      <a:pt x="2494144" y="1516269"/>
                    </a:lnTo>
                    <a:lnTo>
                      <a:pt x="2546761" y="1516269"/>
                    </a:lnTo>
                    <a:lnTo>
                      <a:pt x="2546761" y="1530458"/>
                    </a:lnTo>
                    <a:lnTo>
                      <a:pt x="2671547" y="1530458"/>
                    </a:lnTo>
                    <a:lnTo>
                      <a:pt x="2671547" y="1543972"/>
                    </a:lnTo>
                    <a:lnTo>
                      <a:pt x="2717408" y="1543972"/>
                    </a:lnTo>
                    <a:lnTo>
                      <a:pt x="2717408" y="1568634"/>
                    </a:lnTo>
                    <a:lnTo>
                      <a:pt x="2766383" y="1568634"/>
                    </a:lnTo>
                    <a:lnTo>
                      <a:pt x="2766383" y="1597591"/>
                    </a:lnTo>
                    <a:lnTo>
                      <a:pt x="2814064" y="1597591"/>
                    </a:lnTo>
                    <a:lnTo>
                      <a:pt x="2814064" y="1612408"/>
                    </a:lnTo>
                    <a:lnTo>
                      <a:pt x="2889923" y="1612408"/>
                    </a:lnTo>
                    <a:lnTo>
                      <a:pt x="2889923" y="1625342"/>
                    </a:lnTo>
                    <a:lnTo>
                      <a:pt x="2906456" y="1625342"/>
                    </a:lnTo>
                    <a:lnTo>
                      <a:pt x="2906456" y="1650584"/>
                    </a:lnTo>
                    <a:lnTo>
                      <a:pt x="3021466" y="1650584"/>
                    </a:lnTo>
                    <a:lnTo>
                      <a:pt x="3021466" y="1660429"/>
                    </a:lnTo>
                    <a:lnTo>
                      <a:pt x="3033111" y="1660429"/>
                    </a:lnTo>
                    <a:lnTo>
                      <a:pt x="3033111" y="1668441"/>
                    </a:lnTo>
                    <a:lnTo>
                      <a:pt x="3041641" y="1668441"/>
                    </a:lnTo>
                    <a:lnTo>
                      <a:pt x="3041641" y="1679541"/>
                    </a:lnTo>
                    <a:lnTo>
                      <a:pt x="3067950" y="1679541"/>
                    </a:lnTo>
                    <a:lnTo>
                      <a:pt x="3067950" y="1691269"/>
                    </a:lnTo>
                    <a:lnTo>
                      <a:pt x="3078348" y="1691269"/>
                    </a:lnTo>
                    <a:lnTo>
                      <a:pt x="3078348" y="1707244"/>
                    </a:lnTo>
                    <a:lnTo>
                      <a:pt x="3145677" y="1707244"/>
                    </a:lnTo>
                    <a:lnTo>
                      <a:pt x="3145677" y="1720227"/>
                    </a:lnTo>
                    <a:lnTo>
                      <a:pt x="3165229" y="1720227"/>
                    </a:lnTo>
                    <a:lnTo>
                      <a:pt x="3165229" y="1734368"/>
                    </a:lnTo>
                    <a:lnTo>
                      <a:pt x="3171363" y="1734368"/>
                    </a:lnTo>
                    <a:lnTo>
                      <a:pt x="3171363" y="1747302"/>
                    </a:lnTo>
                    <a:lnTo>
                      <a:pt x="3204381" y="1747302"/>
                    </a:lnTo>
                    <a:lnTo>
                      <a:pt x="3204381" y="1762119"/>
                    </a:lnTo>
                    <a:lnTo>
                      <a:pt x="3216025" y="1762119"/>
                    </a:lnTo>
                    <a:lnTo>
                      <a:pt x="3216025" y="1779349"/>
                    </a:lnTo>
                    <a:lnTo>
                      <a:pt x="3229443" y="1779349"/>
                    </a:lnTo>
                    <a:lnTo>
                      <a:pt x="3229443" y="1790449"/>
                    </a:lnTo>
                    <a:lnTo>
                      <a:pt x="3250289" y="1790449"/>
                    </a:lnTo>
                    <a:lnTo>
                      <a:pt x="3250289" y="1803383"/>
                    </a:lnTo>
                    <a:lnTo>
                      <a:pt x="3313257" y="1803383"/>
                    </a:lnTo>
                    <a:lnTo>
                      <a:pt x="3313257" y="1818152"/>
                    </a:lnTo>
                    <a:lnTo>
                      <a:pt x="3448490" y="1818152"/>
                    </a:lnTo>
                    <a:lnTo>
                      <a:pt x="3448490" y="1831086"/>
                    </a:lnTo>
                    <a:lnTo>
                      <a:pt x="3469911" y="1831086"/>
                    </a:lnTo>
                    <a:lnTo>
                      <a:pt x="3469911" y="1845903"/>
                    </a:lnTo>
                    <a:lnTo>
                      <a:pt x="3494351" y="1845903"/>
                    </a:lnTo>
                    <a:lnTo>
                      <a:pt x="3494351" y="1857003"/>
                    </a:lnTo>
                    <a:lnTo>
                      <a:pt x="3538390" y="1857003"/>
                    </a:lnTo>
                    <a:lnTo>
                      <a:pt x="3538390" y="1872399"/>
                    </a:lnTo>
                    <a:lnTo>
                      <a:pt x="3666243" y="1872399"/>
                    </a:lnTo>
                    <a:lnTo>
                      <a:pt x="3666243" y="1887167"/>
                    </a:lnTo>
                    <a:lnTo>
                      <a:pt x="3778234" y="1887167"/>
                    </a:lnTo>
                    <a:lnTo>
                      <a:pt x="3778234" y="1902563"/>
                    </a:lnTo>
                    <a:lnTo>
                      <a:pt x="3789208" y="1902563"/>
                    </a:lnTo>
                    <a:lnTo>
                      <a:pt x="3789208" y="1917380"/>
                    </a:lnTo>
                    <a:lnTo>
                      <a:pt x="3795965" y="1917380"/>
                    </a:lnTo>
                    <a:lnTo>
                      <a:pt x="3795965" y="1928432"/>
                    </a:lnTo>
                    <a:lnTo>
                      <a:pt x="3901775" y="1928432"/>
                    </a:lnTo>
                    <a:lnTo>
                      <a:pt x="3901775" y="1940787"/>
                    </a:lnTo>
                    <a:lnTo>
                      <a:pt x="3923818" y="1940787"/>
                    </a:lnTo>
                    <a:lnTo>
                      <a:pt x="3923818" y="1956811"/>
                    </a:lnTo>
                    <a:lnTo>
                      <a:pt x="3940351" y="1956811"/>
                    </a:lnTo>
                    <a:lnTo>
                      <a:pt x="3940351" y="1969745"/>
                    </a:lnTo>
                    <a:lnTo>
                      <a:pt x="3966612" y="1969745"/>
                    </a:lnTo>
                    <a:lnTo>
                      <a:pt x="3966612" y="1998075"/>
                    </a:lnTo>
                    <a:lnTo>
                      <a:pt x="4063891" y="1998075"/>
                    </a:lnTo>
                    <a:lnTo>
                      <a:pt x="4063891" y="2012264"/>
                    </a:lnTo>
                    <a:lnTo>
                      <a:pt x="4075536" y="2012264"/>
                    </a:lnTo>
                    <a:lnTo>
                      <a:pt x="4075536" y="2025199"/>
                    </a:lnTo>
                    <a:lnTo>
                      <a:pt x="4145261" y="2025199"/>
                    </a:lnTo>
                    <a:lnTo>
                      <a:pt x="4145261" y="2039340"/>
                    </a:lnTo>
                    <a:lnTo>
                      <a:pt x="4172816" y="2039340"/>
                    </a:lnTo>
                    <a:lnTo>
                      <a:pt x="4172816" y="2054735"/>
                    </a:lnTo>
                    <a:lnTo>
                      <a:pt x="4233963" y="2054735"/>
                    </a:lnTo>
                    <a:lnTo>
                      <a:pt x="4233963" y="2084320"/>
                    </a:lnTo>
                    <a:lnTo>
                      <a:pt x="4388748" y="2084320"/>
                    </a:lnTo>
                    <a:lnTo>
                      <a:pt x="4388748" y="2100971"/>
                    </a:lnTo>
                    <a:lnTo>
                      <a:pt x="4409546" y="2100971"/>
                    </a:lnTo>
                    <a:lnTo>
                      <a:pt x="4409546" y="2113906"/>
                    </a:lnTo>
                    <a:lnTo>
                      <a:pt x="4481140" y="2113906"/>
                    </a:lnTo>
                    <a:lnTo>
                      <a:pt x="4481140" y="2133018"/>
                    </a:lnTo>
                    <a:lnTo>
                      <a:pt x="4515978" y="2133018"/>
                    </a:lnTo>
                    <a:lnTo>
                      <a:pt x="4515978" y="2144118"/>
                    </a:lnTo>
                    <a:lnTo>
                      <a:pt x="4591262" y="2144118"/>
                    </a:lnTo>
                    <a:lnTo>
                      <a:pt x="4591262" y="2163182"/>
                    </a:lnTo>
                    <a:lnTo>
                      <a:pt x="4627922" y="2163182"/>
                    </a:lnTo>
                    <a:lnTo>
                      <a:pt x="4659741" y="2163182"/>
                    </a:lnTo>
                    <a:lnTo>
                      <a:pt x="4659741" y="2179205"/>
                    </a:lnTo>
                    <a:lnTo>
                      <a:pt x="4796795" y="2179205"/>
                    </a:lnTo>
                    <a:lnTo>
                      <a:pt x="4796795" y="2192767"/>
                    </a:lnTo>
                    <a:lnTo>
                      <a:pt x="4817593" y="2192767"/>
                    </a:lnTo>
                    <a:lnTo>
                      <a:pt x="4817593" y="2213713"/>
                    </a:lnTo>
                    <a:lnTo>
                      <a:pt x="4870833" y="2213713"/>
                    </a:lnTo>
                    <a:lnTo>
                      <a:pt x="4870833" y="2238375"/>
                    </a:lnTo>
                    <a:lnTo>
                      <a:pt x="4881807" y="2238375"/>
                    </a:lnTo>
                    <a:lnTo>
                      <a:pt x="4881807" y="2250682"/>
                    </a:lnTo>
                    <a:lnTo>
                      <a:pt x="4895273" y="2250682"/>
                    </a:lnTo>
                    <a:lnTo>
                      <a:pt x="4895273" y="2274717"/>
                    </a:lnTo>
                    <a:lnTo>
                      <a:pt x="4903851" y="2274717"/>
                    </a:lnTo>
                    <a:lnTo>
                      <a:pt x="4903851" y="2317236"/>
                    </a:lnTo>
                    <a:lnTo>
                      <a:pt x="5059833" y="2317236"/>
                    </a:lnTo>
                    <a:lnTo>
                      <a:pt x="5059833" y="2340644"/>
                    </a:lnTo>
                    <a:lnTo>
                      <a:pt x="5162624" y="2340644"/>
                    </a:lnTo>
                    <a:lnTo>
                      <a:pt x="5162624" y="2365885"/>
                    </a:lnTo>
                    <a:lnTo>
                      <a:pt x="5288656" y="2365885"/>
                    </a:lnTo>
                    <a:lnTo>
                      <a:pt x="5288656" y="2388086"/>
                    </a:lnTo>
                    <a:lnTo>
                      <a:pt x="5325939" y="2388086"/>
                    </a:lnTo>
                    <a:lnTo>
                      <a:pt x="5325939" y="2412700"/>
                    </a:lnTo>
                    <a:lnTo>
                      <a:pt x="5344915" y="2412700"/>
                    </a:lnTo>
                    <a:lnTo>
                      <a:pt x="5344915" y="2439823"/>
                    </a:lnTo>
                    <a:lnTo>
                      <a:pt x="5374914" y="2439823"/>
                    </a:lnTo>
                    <a:lnTo>
                      <a:pt x="5374914" y="2468154"/>
                    </a:lnTo>
                    <a:lnTo>
                      <a:pt x="5822112" y="2468154"/>
                    </a:lnTo>
                    <a:lnTo>
                      <a:pt x="5822112" y="2499573"/>
                    </a:lnTo>
                    <a:lnTo>
                      <a:pt x="5841664" y="2499573"/>
                    </a:lnTo>
                    <a:lnTo>
                      <a:pt x="5841664" y="2533501"/>
                    </a:lnTo>
                    <a:lnTo>
                      <a:pt x="5852686" y="2533501"/>
                    </a:lnTo>
                    <a:lnTo>
                      <a:pt x="5852686" y="2570470"/>
                    </a:lnTo>
                    <a:lnTo>
                      <a:pt x="5948097" y="2570470"/>
                    </a:lnTo>
                    <a:lnTo>
                      <a:pt x="5948097" y="2603724"/>
                    </a:lnTo>
                    <a:lnTo>
                      <a:pt x="6199538" y="2603724"/>
                    </a:lnTo>
                    <a:lnTo>
                      <a:pt x="6199538" y="2653627"/>
                    </a:lnTo>
                    <a:lnTo>
                      <a:pt x="6580079" y="2653627"/>
                    </a:lnTo>
                    <a:lnTo>
                      <a:pt x="6580079" y="2710288"/>
                    </a:lnTo>
                    <a:lnTo>
                      <a:pt x="7919183" y="2710288"/>
                    </a:lnTo>
                  </a:path>
                </a:pathLst>
              </a:custGeom>
              <a:noFill/>
              <a:ln w="19050" cap="flat">
                <a:solidFill>
                  <a:srgbClr val="009FBA"/>
                </a:solidFill>
                <a:prstDash val="solid"/>
                <a:miter/>
              </a:ln>
            </p:spPr>
            <p:txBody>
              <a:bodyPr rtlCol="0" anchor="ctr"/>
              <a:lstStyle/>
              <a:p>
                <a:pPr defTabSz="685800" fontAlgn="auto">
                  <a:spcBef>
                    <a:spcPts val="0"/>
                  </a:spcBef>
                  <a:spcAft>
                    <a:spcPts val="0"/>
                  </a:spcAft>
                </a:pPr>
                <a:endParaRPr lang="en-GB" sz="1350">
                  <a:solidFill>
                    <a:prstClr val="black"/>
                  </a:solidFill>
                  <a:latin typeface="Calibri" panose="020F0502020204030204"/>
                  <a:ea typeface="+mn-ea"/>
                  <a:cs typeface="+mn-cs"/>
                </a:endParaRPr>
              </a:p>
            </p:txBody>
          </p:sp>
          <p:sp>
            <p:nvSpPr>
              <p:cNvPr id="1257" name="Graphic 1196">
                <a:extLst>
                  <a:ext uri="{FF2B5EF4-FFF2-40B4-BE49-F238E27FC236}">
                    <a16:creationId xmlns:a16="http://schemas.microsoft.com/office/drawing/2014/main" id="{3C7D9EC8-A618-93E7-66FB-AF12A376B5D6}"/>
                  </a:ext>
                </a:extLst>
              </p:cNvPr>
              <p:cNvSpPr/>
              <p:nvPr/>
            </p:nvSpPr>
            <p:spPr>
              <a:xfrm>
                <a:off x="2531396" y="1024116"/>
                <a:ext cx="7919182" cy="3059853"/>
              </a:xfrm>
              <a:custGeom>
                <a:avLst/>
                <a:gdLst>
                  <a:gd name="connsiteX0" fmla="*/ 0 w 7919182"/>
                  <a:gd name="connsiteY0" fmla="*/ 0 h 3059853"/>
                  <a:gd name="connsiteX1" fmla="*/ 106241 w 7919182"/>
                  <a:gd name="connsiteY1" fmla="*/ 0 h 3059853"/>
                  <a:gd name="connsiteX2" fmla="*/ 106241 w 7919182"/>
                  <a:gd name="connsiteY2" fmla="*/ 37983 h 3059853"/>
                  <a:gd name="connsiteX3" fmla="*/ 125026 w 7919182"/>
                  <a:gd name="connsiteY3" fmla="*/ 37983 h 3059853"/>
                  <a:gd name="connsiteX4" fmla="*/ 125026 w 7919182"/>
                  <a:gd name="connsiteY4" fmla="*/ 52365 h 3059853"/>
                  <a:gd name="connsiteX5" fmla="*/ 151526 w 7919182"/>
                  <a:gd name="connsiteY5" fmla="*/ 52365 h 3059853"/>
                  <a:gd name="connsiteX6" fmla="*/ 151526 w 7919182"/>
                  <a:gd name="connsiteY6" fmla="*/ 79489 h 3059853"/>
                  <a:gd name="connsiteX7" fmla="*/ 163746 w 7919182"/>
                  <a:gd name="connsiteY7" fmla="*/ 79489 h 3059853"/>
                  <a:gd name="connsiteX8" fmla="*/ 163746 w 7919182"/>
                  <a:gd name="connsiteY8" fmla="*/ 103282 h 3059853"/>
                  <a:gd name="connsiteX9" fmla="*/ 169449 w 7919182"/>
                  <a:gd name="connsiteY9" fmla="*/ 103282 h 3059853"/>
                  <a:gd name="connsiteX10" fmla="*/ 169449 w 7919182"/>
                  <a:gd name="connsiteY10" fmla="*/ 127558 h 3059853"/>
                  <a:gd name="connsiteX11" fmla="*/ 182914 w 7919182"/>
                  <a:gd name="connsiteY11" fmla="*/ 127558 h 3059853"/>
                  <a:gd name="connsiteX12" fmla="*/ 182914 w 7919182"/>
                  <a:gd name="connsiteY12" fmla="*/ 153427 h 3059853"/>
                  <a:gd name="connsiteX13" fmla="*/ 196380 w 7919182"/>
                  <a:gd name="connsiteY13" fmla="*/ 153427 h 3059853"/>
                  <a:gd name="connsiteX14" fmla="*/ 196380 w 7919182"/>
                  <a:gd name="connsiteY14" fmla="*/ 182578 h 3059853"/>
                  <a:gd name="connsiteX15" fmla="*/ 202083 w 7919182"/>
                  <a:gd name="connsiteY15" fmla="*/ 182578 h 3059853"/>
                  <a:gd name="connsiteX16" fmla="*/ 202083 w 7919182"/>
                  <a:gd name="connsiteY16" fmla="*/ 206806 h 3059853"/>
                  <a:gd name="connsiteX17" fmla="*/ 207785 w 7919182"/>
                  <a:gd name="connsiteY17" fmla="*/ 206806 h 3059853"/>
                  <a:gd name="connsiteX18" fmla="*/ 207785 w 7919182"/>
                  <a:gd name="connsiteY18" fmla="*/ 231468 h 3059853"/>
                  <a:gd name="connsiteX19" fmla="*/ 219622 w 7919182"/>
                  <a:gd name="connsiteY19" fmla="*/ 231468 h 3059853"/>
                  <a:gd name="connsiteX20" fmla="*/ 219622 w 7919182"/>
                  <a:gd name="connsiteY20" fmla="*/ 251979 h 3059853"/>
                  <a:gd name="connsiteX21" fmla="*/ 228200 w 7919182"/>
                  <a:gd name="connsiteY21" fmla="*/ 251979 h 3059853"/>
                  <a:gd name="connsiteX22" fmla="*/ 228200 w 7919182"/>
                  <a:gd name="connsiteY22" fmla="*/ 307868 h 3059853"/>
                  <a:gd name="connsiteX23" fmla="*/ 244493 w 7919182"/>
                  <a:gd name="connsiteY23" fmla="*/ 307868 h 3059853"/>
                  <a:gd name="connsiteX24" fmla="*/ 244493 w 7919182"/>
                  <a:gd name="connsiteY24" fmla="*/ 333302 h 3059853"/>
                  <a:gd name="connsiteX25" fmla="*/ 257959 w 7919182"/>
                  <a:gd name="connsiteY25" fmla="*/ 333302 h 3059853"/>
                  <a:gd name="connsiteX26" fmla="*/ 257959 w 7919182"/>
                  <a:gd name="connsiteY26" fmla="*/ 379345 h 3059853"/>
                  <a:gd name="connsiteX27" fmla="*/ 264476 w 7919182"/>
                  <a:gd name="connsiteY27" fmla="*/ 379345 h 3059853"/>
                  <a:gd name="connsiteX28" fmla="*/ 264476 w 7919182"/>
                  <a:gd name="connsiteY28" fmla="*/ 411777 h 3059853"/>
                  <a:gd name="connsiteX29" fmla="*/ 276696 w 7919182"/>
                  <a:gd name="connsiteY29" fmla="*/ 411777 h 3059853"/>
                  <a:gd name="connsiteX30" fmla="*/ 276696 w 7919182"/>
                  <a:gd name="connsiteY30" fmla="*/ 438466 h 3059853"/>
                  <a:gd name="connsiteX31" fmla="*/ 300800 w 7919182"/>
                  <a:gd name="connsiteY31" fmla="*/ 438466 h 3059853"/>
                  <a:gd name="connsiteX32" fmla="*/ 300800 w 7919182"/>
                  <a:gd name="connsiteY32" fmla="*/ 487743 h 3059853"/>
                  <a:gd name="connsiteX33" fmla="*/ 307317 w 7919182"/>
                  <a:gd name="connsiteY33" fmla="*/ 487743 h 3059853"/>
                  <a:gd name="connsiteX34" fmla="*/ 307317 w 7919182"/>
                  <a:gd name="connsiteY34" fmla="*/ 514046 h 3059853"/>
                  <a:gd name="connsiteX35" fmla="*/ 324425 w 7919182"/>
                  <a:gd name="connsiteY35" fmla="*/ 514046 h 3059853"/>
                  <a:gd name="connsiteX36" fmla="*/ 324425 w 7919182"/>
                  <a:gd name="connsiteY36" fmla="*/ 539915 h 3059853"/>
                  <a:gd name="connsiteX37" fmla="*/ 370908 w 7919182"/>
                  <a:gd name="connsiteY37" fmla="*/ 539915 h 3059853"/>
                  <a:gd name="connsiteX38" fmla="*/ 370908 w 7919182"/>
                  <a:gd name="connsiteY38" fmla="*/ 566218 h 3059853"/>
                  <a:gd name="connsiteX39" fmla="*/ 392521 w 7919182"/>
                  <a:gd name="connsiteY39" fmla="*/ 566218 h 3059853"/>
                  <a:gd name="connsiteX40" fmla="*/ 392521 w 7919182"/>
                  <a:gd name="connsiteY40" fmla="*/ 620417 h 3059853"/>
                  <a:gd name="connsiteX41" fmla="*/ 399086 w 7919182"/>
                  <a:gd name="connsiteY41" fmla="*/ 620417 h 3059853"/>
                  <a:gd name="connsiteX42" fmla="*/ 399086 w 7919182"/>
                  <a:gd name="connsiteY42" fmla="*/ 656565 h 3059853"/>
                  <a:gd name="connsiteX43" fmla="*/ 404789 w 7919182"/>
                  <a:gd name="connsiteY43" fmla="*/ 656565 h 3059853"/>
                  <a:gd name="connsiteX44" fmla="*/ 404789 w 7919182"/>
                  <a:gd name="connsiteY44" fmla="*/ 727222 h 3059853"/>
                  <a:gd name="connsiteX45" fmla="*/ 418638 w 7919182"/>
                  <a:gd name="connsiteY45" fmla="*/ 727222 h 3059853"/>
                  <a:gd name="connsiteX46" fmla="*/ 418638 w 7919182"/>
                  <a:gd name="connsiteY46" fmla="*/ 752270 h 3059853"/>
                  <a:gd name="connsiteX47" fmla="*/ 427216 w 7919182"/>
                  <a:gd name="connsiteY47" fmla="*/ 752270 h 3059853"/>
                  <a:gd name="connsiteX48" fmla="*/ 427216 w 7919182"/>
                  <a:gd name="connsiteY48" fmla="*/ 776112 h 3059853"/>
                  <a:gd name="connsiteX49" fmla="*/ 434164 w 7919182"/>
                  <a:gd name="connsiteY49" fmla="*/ 776112 h 3059853"/>
                  <a:gd name="connsiteX50" fmla="*/ 434164 w 7919182"/>
                  <a:gd name="connsiteY50" fmla="*/ 800726 h 3059853"/>
                  <a:gd name="connsiteX51" fmla="*/ 443940 w 7919182"/>
                  <a:gd name="connsiteY51" fmla="*/ 800726 h 3059853"/>
                  <a:gd name="connsiteX52" fmla="*/ 443940 w 7919182"/>
                  <a:gd name="connsiteY52" fmla="*/ 832773 h 3059853"/>
                  <a:gd name="connsiteX53" fmla="*/ 452901 w 7919182"/>
                  <a:gd name="connsiteY53" fmla="*/ 832773 h 3059853"/>
                  <a:gd name="connsiteX54" fmla="*/ 452901 w 7919182"/>
                  <a:gd name="connsiteY54" fmla="*/ 858255 h 3059853"/>
                  <a:gd name="connsiteX55" fmla="*/ 472070 w 7919182"/>
                  <a:gd name="connsiteY55" fmla="*/ 858255 h 3059853"/>
                  <a:gd name="connsiteX56" fmla="*/ 472070 w 7919182"/>
                  <a:gd name="connsiteY56" fmla="*/ 882483 h 3059853"/>
                  <a:gd name="connsiteX57" fmla="*/ 483091 w 7919182"/>
                  <a:gd name="connsiteY57" fmla="*/ 882483 h 3059853"/>
                  <a:gd name="connsiteX58" fmla="*/ 483091 w 7919182"/>
                  <a:gd name="connsiteY58" fmla="*/ 895224 h 3059853"/>
                  <a:gd name="connsiteX59" fmla="*/ 510838 w 7919182"/>
                  <a:gd name="connsiteY59" fmla="*/ 895224 h 3059853"/>
                  <a:gd name="connsiteX60" fmla="*/ 510838 w 7919182"/>
                  <a:gd name="connsiteY60" fmla="*/ 912068 h 3059853"/>
                  <a:gd name="connsiteX61" fmla="*/ 557321 w 7919182"/>
                  <a:gd name="connsiteY61" fmla="*/ 912068 h 3059853"/>
                  <a:gd name="connsiteX62" fmla="*/ 557321 w 7919182"/>
                  <a:gd name="connsiteY62" fmla="*/ 960958 h 3059853"/>
                  <a:gd name="connsiteX63" fmla="*/ 565036 w 7919182"/>
                  <a:gd name="connsiteY63" fmla="*/ 960958 h 3059853"/>
                  <a:gd name="connsiteX64" fmla="*/ 565036 w 7919182"/>
                  <a:gd name="connsiteY64" fmla="*/ 986007 h 3059853"/>
                  <a:gd name="connsiteX65" fmla="*/ 577688 w 7919182"/>
                  <a:gd name="connsiteY65" fmla="*/ 986007 h 3059853"/>
                  <a:gd name="connsiteX66" fmla="*/ 577688 w 7919182"/>
                  <a:gd name="connsiteY66" fmla="*/ 1012696 h 3059853"/>
                  <a:gd name="connsiteX67" fmla="*/ 582192 w 7919182"/>
                  <a:gd name="connsiteY67" fmla="*/ 1012696 h 3059853"/>
                  <a:gd name="connsiteX68" fmla="*/ 582192 w 7919182"/>
                  <a:gd name="connsiteY68" fmla="*/ 1066895 h 3059853"/>
                  <a:gd name="connsiteX69" fmla="*/ 587080 w 7919182"/>
                  <a:gd name="connsiteY69" fmla="*/ 1066895 h 3059853"/>
                  <a:gd name="connsiteX70" fmla="*/ 587080 w 7919182"/>
                  <a:gd name="connsiteY70" fmla="*/ 1144936 h 3059853"/>
                  <a:gd name="connsiteX71" fmla="*/ 598485 w 7919182"/>
                  <a:gd name="connsiteY71" fmla="*/ 1144936 h 3059853"/>
                  <a:gd name="connsiteX72" fmla="*/ 598485 w 7919182"/>
                  <a:gd name="connsiteY72" fmla="*/ 1174955 h 3059853"/>
                  <a:gd name="connsiteX73" fmla="*/ 603804 w 7919182"/>
                  <a:gd name="connsiteY73" fmla="*/ 1174955 h 3059853"/>
                  <a:gd name="connsiteX74" fmla="*/ 603804 w 7919182"/>
                  <a:gd name="connsiteY74" fmla="*/ 1216413 h 3059853"/>
                  <a:gd name="connsiteX75" fmla="*/ 644202 w 7919182"/>
                  <a:gd name="connsiteY75" fmla="*/ 1216413 h 3059853"/>
                  <a:gd name="connsiteX76" fmla="*/ 644202 w 7919182"/>
                  <a:gd name="connsiteY76" fmla="*/ 1278044 h 3059853"/>
                  <a:gd name="connsiteX77" fmla="*/ 689439 w 7919182"/>
                  <a:gd name="connsiteY77" fmla="*/ 1278044 h 3059853"/>
                  <a:gd name="connsiteX78" fmla="*/ 689439 w 7919182"/>
                  <a:gd name="connsiteY78" fmla="*/ 1307629 h 3059853"/>
                  <a:gd name="connsiteX79" fmla="*/ 702090 w 7919182"/>
                  <a:gd name="connsiteY79" fmla="*/ 1307629 h 3059853"/>
                  <a:gd name="connsiteX80" fmla="*/ 702090 w 7919182"/>
                  <a:gd name="connsiteY80" fmla="*/ 1331857 h 3059853"/>
                  <a:gd name="connsiteX81" fmla="*/ 731035 w 7919182"/>
                  <a:gd name="connsiteY81" fmla="*/ 1331857 h 3059853"/>
                  <a:gd name="connsiteX82" fmla="*/ 731035 w 7919182"/>
                  <a:gd name="connsiteY82" fmla="*/ 1359753 h 3059853"/>
                  <a:gd name="connsiteX83" fmla="*/ 748190 w 7919182"/>
                  <a:gd name="connsiteY83" fmla="*/ 1359753 h 3059853"/>
                  <a:gd name="connsiteX84" fmla="*/ 748190 w 7919182"/>
                  <a:gd name="connsiteY84" fmla="*/ 1413566 h 3059853"/>
                  <a:gd name="connsiteX85" fmla="*/ 766927 w 7919182"/>
                  <a:gd name="connsiteY85" fmla="*/ 1413566 h 3059853"/>
                  <a:gd name="connsiteX86" fmla="*/ 766927 w 7919182"/>
                  <a:gd name="connsiteY86" fmla="*/ 1449714 h 3059853"/>
                  <a:gd name="connsiteX87" fmla="*/ 774259 w 7919182"/>
                  <a:gd name="connsiteY87" fmla="*/ 1449714 h 3059853"/>
                  <a:gd name="connsiteX88" fmla="*/ 774259 w 7919182"/>
                  <a:gd name="connsiteY88" fmla="*/ 1499425 h 3059853"/>
                  <a:gd name="connsiteX89" fmla="*/ 842403 w 7919182"/>
                  <a:gd name="connsiteY89" fmla="*/ 1499425 h 3059853"/>
                  <a:gd name="connsiteX90" fmla="*/ 842403 w 7919182"/>
                  <a:gd name="connsiteY90" fmla="*/ 1555699 h 3059853"/>
                  <a:gd name="connsiteX91" fmla="*/ 859127 w 7919182"/>
                  <a:gd name="connsiteY91" fmla="*/ 1555699 h 3059853"/>
                  <a:gd name="connsiteX92" fmla="*/ 859127 w 7919182"/>
                  <a:gd name="connsiteY92" fmla="*/ 1613614 h 3059853"/>
                  <a:gd name="connsiteX93" fmla="*/ 948404 w 7919182"/>
                  <a:gd name="connsiteY93" fmla="*/ 1613614 h 3059853"/>
                  <a:gd name="connsiteX94" fmla="*/ 948404 w 7919182"/>
                  <a:gd name="connsiteY94" fmla="*/ 1637456 h 3059853"/>
                  <a:gd name="connsiteX95" fmla="*/ 960241 w 7919182"/>
                  <a:gd name="connsiteY95" fmla="*/ 1637456 h 3059853"/>
                  <a:gd name="connsiteX96" fmla="*/ 960241 w 7919182"/>
                  <a:gd name="connsiteY96" fmla="*/ 1695371 h 3059853"/>
                  <a:gd name="connsiteX97" fmla="*/ 965129 w 7919182"/>
                  <a:gd name="connsiteY97" fmla="*/ 1695371 h 3059853"/>
                  <a:gd name="connsiteX98" fmla="*/ 965129 w 7919182"/>
                  <a:gd name="connsiteY98" fmla="*/ 1723702 h 3059853"/>
                  <a:gd name="connsiteX99" fmla="*/ 970879 w 7919182"/>
                  <a:gd name="connsiteY99" fmla="*/ 1723702 h 3059853"/>
                  <a:gd name="connsiteX100" fmla="*/ 970879 w 7919182"/>
                  <a:gd name="connsiteY100" fmla="*/ 1753673 h 3059853"/>
                  <a:gd name="connsiteX101" fmla="*/ 1123412 w 7919182"/>
                  <a:gd name="connsiteY101" fmla="*/ 1753673 h 3059853"/>
                  <a:gd name="connsiteX102" fmla="*/ 1123412 w 7919182"/>
                  <a:gd name="connsiteY102" fmla="*/ 1782003 h 3059853"/>
                  <a:gd name="connsiteX103" fmla="*/ 1142580 w 7919182"/>
                  <a:gd name="connsiteY103" fmla="*/ 1782003 h 3059853"/>
                  <a:gd name="connsiteX104" fmla="*/ 1142580 w 7919182"/>
                  <a:gd name="connsiteY104" fmla="*/ 1844455 h 3059853"/>
                  <a:gd name="connsiteX105" fmla="*/ 1161748 w 7919182"/>
                  <a:gd name="connsiteY105" fmla="*/ 1844455 h 3059853"/>
                  <a:gd name="connsiteX106" fmla="*/ 1161748 w 7919182"/>
                  <a:gd name="connsiteY106" fmla="*/ 1869117 h 3059853"/>
                  <a:gd name="connsiteX107" fmla="*/ 1178856 w 7919182"/>
                  <a:gd name="connsiteY107" fmla="*/ 1869117 h 3059853"/>
                  <a:gd name="connsiteX108" fmla="*/ 1178856 w 7919182"/>
                  <a:gd name="connsiteY108" fmla="*/ 1901984 h 3059853"/>
                  <a:gd name="connsiteX109" fmla="*/ 1202913 w 7919182"/>
                  <a:gd name="connsiteY109" fmla="*/ 1901984 h 3059853"/>
                  <a:gd name="connsiteX110" fmla="*/ 1202913 w 7919182"/>
                  <a:gd name="connsiteY110" fmla="*/ 1921289 h 3059853"/>
                  <a:gd name="connsiteX111" fmla="*/ 1227400 w 7919182"/>
                  <a:gd name="connsiteY111" fmla="*/ 1921289 h 3059853"/>
                  <a:gd name="connsiteX112" fmla="*/ 1227400 w 7919182"/>
                  <a:gd name="connsiteY112" fmla="*/ 1931135 h 3059853"/>
                  <a:gd name="connsiteX113" fmla="*/ 1234732 w 7919182"/>
                  <a:gd name="connsiteY113" fmla="*/ 1931135 h 3059853"/>
                  <a:gd name="connsiteX114" fmla="*/ 1234732 w 7919182"/>
                  <a:gd name="connsiteY114" fmla="*/ 1959465 h 3059853"/>
                  <a:gd name="connsiteX115" fmla="*/ 1299569 w 7919182"/>
                  <a:gd name="connsiteY115" fmla="*/ 1959465 h 3059853"/>
                  <a:gd name="connsiteX116" fmla="*/ 1299569 w 7919182"/>
                  <a:gd name="connsiteY116" fmla="*/ 1990691 h 3059853"/>
                  <a:gd name="connsiteX117" fmla="*/ 1377057 w 7919182"/>
                  <a:gd name="connsiteY117" fmla="*/ 1990691 h 3059853"/>
                  <a:gd name="connsiteX118" fmla="*/ 1377057 w 7919182"/>
                  <a:gd name="connsiteY118" fmla="*/ 2020276 h 3059853"/>
                  <a:gd name="connsiteX119" fmla="*/ 1389709 w 7919182"/>
                  <a:gd name="connsiteY119" fmla="*/ 2020276 h 3059853"/>
                  <a:gd name="connsiteX120" fmla="*/ 1389709 w 7919182"/>
                  <a:gd name="connsiteY120" fmla="*/ 2049426 h 3059853"/>
                  <a:gd name="connsiteX121" fmla="*/ 1494129 w 7919182"/>
                  <a:gd name="connsiteY121" fmla="*/ 2049426 h 3059853"/>
                  <a:gd name="connsiteX122" fmla="*/ 1494129 w 7919182"/>
                  <a:gd name="connsiteY122" fmla="*/ 2077370 h 3059853"/>
                  <a:gd name="connsiteX123" fmla="*/ 1676420 w 7919182"/>
                  <a:gd name="connsiteY123" fmla="*/ 2077370 h 3059853"/>
                  <a:gd name="connsiteX124" fmla="*/ 1676420 w 7919182"/>
                  <a:gd name="connsiteY124" fmla="*/ 2109803 h 3059853"/>
                  <a:gd name="connsiteX125" fmla="*/ 1702106 w 7919182"/>
                  <a:gd name="connsiteY125" fmla="*/ 2109803 h 3059853"/>
                  <a:gd name="connsiteX126" fmla="*/ 1702106 w 7919182"/>
                  <a:gd name="connsiteY126" fmla="*/ 2139774 h 3059853"/>
                  <a:gd name="connsiteX127" fmla="*/ 2023895 w 7919182"/>
                  <a:gd name="connsiteY127" fmla="*/ 2139774 h 3059853"/>
                  <a:gd name="connsiteX128" fmla="*/ 2023895 w 7919182"/>
                  <a:gd name="connsiteY128" fmla="*/ 2165643 h 3059853"/>
                  <a:gd name="connsiteX129" fmla="*/ 2033671 w 7919182"/>
                  <a:gd name="connsiteY129" fmla="*/ 2165643 h 3059853"/>
                  <a:gd name="connsiteX130" fmla="*/ 2033671 w 7919182"/>
                  <a:gd name="connsiteY130" fmla="*/ 2172255 h 3059853"/>
                  <a:gd name="connsiteX131" fmla="*/ 2109147 w 7919182"/>
                  <a:gd name="connsiteY131" fmla="*/ 2172255 h 3059853"/>
                  <a:gd name="connsiteX132" fmla="*/ 2109147 w 7919182"/>
                  <a:gd name="connsiteY132" fmla="*/ 2197689 h 3059853"/>
                  <a:gd name="connsiteX133" fmla="*/ 2209876 w 7919182"/>
                  <a:gd name="connsiteY133" fmla="*/ 2197689 h 3059853"/>
                  <a:gd name="connsiteX134" fmla="*/ 2209876 w 7919182"/>
                  <a:gd name="connsiteY134" fmla="*/ 2231811 h 3059853"/>
                  <a:gd name="connsiteX135" fmla="*/ 2432134 w 7919182"/>
                  <a:gd name="connsiteY135" fmla="*/ 2231811 h 3059853"/>
                  <a:gd name="connsiteX136" fmla="*/ 2432134 w 7919182"/>
                  <a:gd name="connsiteY136" fmla="*/ 2262603 h 3059853"/>
                  <a:gd name="connsiteX137" fmla="*/ 2441095 w 7919182"/>
                  <a:gd name="connsiteY137" fmla="*/ 2262603 h 3059853"/>
                  <a:gd name="connsiteX138" fmla="*/ 2441095 w 7919182"/>
                  <a:gd name="connsiteY138" fmla="*/ 2291367 h 3059853"/>
                  <a:gd name="connsiteX139" fmla="*/ 2590800 w 7919182"/>
                  <a:gd name="connsiteY139" fmla="*/ 2291367 h 3059853"/>
                  <a:gd name="connsiteX140" fmla="*/ 2590800 w 7919182"/>
                  <a:gd name="connsiteY140" fmla="*/ 2325827 h 3059853"/>
                  <a:gd name="connsiteX141" fmla="*/ 2659327 w 7919182"/>
                  <a:gd name="connsiteY141" fmla="*/ 2325827 h 3059853"/>
                  <a:gd name="connsiteX142" fmla="*/ 2659327 w 7919182"/>
                  <a:gd name="connsiteY142" fmla="*/ 2351744 h 3059853"/>
                  <a:gd name="connsiteX143" fmla="*/ 2766143 w 7919182"/>
                  <a:gd name="connsiteY143" fmla="*/ 2351744 h 3059853"/>
                  <a:gd name="connsiteX144" fmla="*/ 2766143 w 7919182"/>
                  <a:gd name="connsiteY144" fmla="*/ 2384176 h 3059853"/>
                  <a:gd name="connsiteX145" fmla="*/ 2810230 w 7919182"/>
                  <a:gd name="connsiteY145" fmla="*/ 2384176 h 3059853"/>
                  <a:gd name="connsiteX146" fmla="*/ 2810230 w 7919182"/>
                  <a:gd name="connsiteY146" fmla="*/ 2414968 h 3059853"/>
                  <a:gd name="connsiteX147" fmla="*/ 2873438 w 7919182"/>
                  <a:gd name="connsiteY147" fmla="*/ 2414968 h 3059853"/>
                  <a:gd name="connsiteX148" fmla="*/ 2873438 w 7919182"/>
                  <a:gd name="connsiteY148" fmla="*/ 2427323 h 3059853"/>
                  <a:gd name="connsiteX149" fmla="*/ 2902766 w 7919182"/>
                  <a:gd name="connsiteY149" fmla="*/ 2427323 h 3059853"/>
                  <a:gd name="connsiteX150" fmla="*/ 2902766 w 7919182"/>
                  <a:gd name="connsiteY150" fmla="*/ 2447014 h 3059853"/>
                  <a:gd name="connsiteX151" fmla="*/ 2917861 w 7919182"/>
                  <a:gd name="connsiteY151" fmla="*/ 2447014 h 3059853"/>
                  <a:gd name="connsiteX152" fmla="*/ 2917861 w 7919182"/>
                  <a:gd name="connsiteY152" fmla="*/ 2478240 h 3059853"/>
                  <a:gd name="connsiteX153" fmla="*/ 2979439 w 7919182"/>
                  <a:gd name="connsiteY153" fmla="*/ 2478240 h 3059853"/>
                  <a:gd name="connsiteX154" fmla="*/ 2979439 w 7919182"/>
                  <a:gd name="connsiteY154" fmla="*/ 2509852 h 3059853"/>
                  <a:gd name="connsiteX155" fmla="*/ 3288626 w 7919182"/>
                  <a:gd name="connsiteY155" fmla="*/ 2509852 h 3059853"/>
                  <a:gd name="connsiteX156" fmla="*/ 3288626 w 7919182"/>
                  <a:gd name="connsiteY156" fmla="*/ 2543974 h 3059853"/>
                  <a:gd name="connsiteX157" fmla="*/ 3473745 w 7919182"/>
                  <a:gd name="connsiteY157" fmla="*/ 2543974 h 3059853"/>
                  <a:gd name="connsiteX158" fmla="*/ 3473745 w 7919182"/>
                  <a:gd name="connsiteY158" fmla="*/ 2575586 h 3059853"/>
                  <a:gd name="connsiteX159" fmla="*/ 3717231 w 7919182"/>
                  <a:gd name="connsiteY159" fmla="*/ 2575586 h 3059853"/>
                  <a:gd name="connsiteX160" fmla="*/ 3717231 w 7919182"/>
                  <a:gd name="connsiteY160" fmla="*/ 2610480 h 3059853"/>
                  <a:gd name="connsiteX161" fmla="*/ 3792707 w 7919182"/>
                  <a:gd name="connsiteY161" fmla="*/ 2610480 h 3059853"/>
                  <a:gd name="connsiteX162" fmla="*/ 3792707 w 7919182"/>
                  <a:gd name="connsiteY162" fmla="*/ 2621580 h 3059853"/>
                  <a:gd name="connsiteX163" fmla="*/ 3828168 w 7919182"/>
                  <a:gd name="connsiteY163" fmla="*/ 2621580 h 3059853"/>
                  <a:gd name="connsiteX164" fmla="*/ 3828168 w 7919182"/>
                  <a:gd name="connsiteY164" fmla="*/ 2642527 h 3059853"/>
                  <a:gd name="connsiteX165" fmla="*/ 3878725 w 7919182"/>
                  <a:gd name="connsiteY165" fmla="*/ 2642527 h 3059853"/>
                  <a:gd name="connsiteX166" fmla="*/ 3878725 w 7919182"/>
                  <a:gd name="connsiteY166" fmla="*/ 2675828 h 3059853"/>
                  <a:gd name="connsiteX167" fmla="*/ 3886105 w 7919182"/>
                  <a:gd name="connsiteY167" fmla="*/ 2675828 h 3059853"/>
                  <a:gd name="connsiteX168" fmla="*/ 3886105 w 7919182"/>
                  <a:gd name="connsiteY168" fmla="*/ 2681957 h 3059853"/>
                  <a:gd name="connsiteX169" fmla="*/ 3896695 w 7919182"/>
                  <a:gd name="connsiteY169" fmla="*/ 2681957 h 3059853"/>
                  <a:gd name="connsiteX170" fmla="*/ 3896695 w 7919182"/>
                  <a:gd name="connsiteY170" fmla="*/ 2708260 h 3059853"/>
                  <a:gd name="connsiteX171" fmla="*/ 4049611 w 7919182"/>
                  <a:gd name="connsiteY171" fmla="*/ 2708260 h 3059853"/>
                  <a:gd name="connsiteX172" fmla="*/ 4049611 w 7919182"/>
                  <a:gd name="connsiteY172" fmla="*/ 2741513 h 3059853"/>
                  <a:gd name="connsiteX173" fmla="*/ 4150772 w 7919182"/>
                  <a:gd name="connsiteY173" fmla="*/ 2741513 h 3059853"/>
                  <a:gd name="connsiteX174" fmla="*/ 4150772 w 7919182"/>
                  <a:gd name="connsiteY174" fmla="*/ 2773560 h 3059853"/>
                  <a:gd name="connsiteX175" fmla="*/ 4526808 w 7919182"/>
                  <a:gd name="connsiteY175" fmla="*/ 2773560 h 3059853"/>
                  <a:gd name="connsiteX176" fmla="*/ 4526808 w 7919182"/>
                  <a:gd name="connsiteY176" fmla="*/ 2789583 h 3059853"/>
                  <a:gd name="connsiteX177" fmla="*/ 4551248 w 7919182"/>
                  <a:gd name="connsiteY177" fmla="*/ 2789583 h 3059853"/>
                  <a:gd name="connsiteX178" fmla="*/ 4551248 w 7919182"/>
                  <a:gd name="connsiteY178" fmla="*/ 2815452 h 3059853"/>
                  <a:gd name="connsiteX179" fmla="*/ 4841649 w 7919182"/>
                  <a:gd name="connsiteY179" fmla="*/ 2815452 h 3059853"/>
                  <a:gd name="connsiteX180" fmla="*/ 4841649 w 7919182"/>
                  <a:gd name="connsiteY180" fmla="*/ 2854882 h 3059853"/>
                  <a:gd name="connsiteX181" fmla="*/ 5070041 w 7919182"/>
                  <a:gd name="connsiteY181" fmla="*/ 2854882 h 3059853"/>
                  <a:gd name="connsiteX182" fmla="*/ 5070041 w 7919182"/>
                  <a:gd name="connsiteY182" fmla="*/ 2897595 h 3059853"/>
                  <a:gd name="connsiteX183" fmla="*/ 5567173 w 7919182"/>
                  <a:gd name="connsiteY183" fmla="*/ 2897595 h 3059853"/>
                  <a:gd name="connsiteX184" fmla="*/ 5567173 w 7919182"/>
                  <a:gd name="connsiteY184" fmla="*/ 2945278 h 3059853"/>
                  <a:gd name="connsiteX185" fmla="*/ 6548882 w 7919182"/>
                  <a:gd name="connsiteY185" fmla="*/ 2945278 h 3059853"/>
                  <a:gd name="connsiteX186" fmla="*/ 6548882 w 7919182"/>
                  <a:gd name="connsiteY186" fmla="*/ 2999043 h 3059853"/>
                  <a:gd name="connsiteX187" fmla="*/ 6655698 w 7919182"/>
                  <a:gd name="connsiteY187" fmla="*/ 2999043 h 3059853"/>
                  <a:gd name="connsiteX188" fmla="*/ 6655698 w 7919182"/>
                  <a:gd name="connsiteY188" fmla="*/ 3059854 h 3059853"/>
                  <a:gd name="connsiteX189" fmla="*/ 7919183 w 7919182"/>
                  <a:gd name="connsiteY189" fmla="*/ 3059854 h 305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7919182" h="3059853">
                    <a:moveTo>
                      <a:pt x="0" y="0"/>
                    </a:moveTo>
                    <a:lnTo>
                      <a:pt x="106241" y="0"/>
                    </a:lnTo>
                    <a:lnTo>
                      <a:pt x="106241" y="37983"/>
                    </a:lnTo>
                    <a:lnTo>
                      <a:pt x="125026" y="37983"/>
                    </a:lnTo>
                    <a:lnTo>
                      <a:pt x="125026" y="52365"/>
                    </a:lnTo>
                    <a:lnTo>
                      <a:pt x="151526" y="52365"/>
                    </a:lnTo>
                    <a:lnTo>
                      <a:pt x="151526" y="79489"/>
                    </a:lnTo>
                    <a:lnTo>
                      <a:pt x="163746" y="79489"/>
                    </a:lnTo>
                    <a:lnTo>
                      <a:pt x="163746" y="103282"/>
                    </a:lnTo>
                    <a:lnTo>
                      <a:pt x="169449" y="103282"/>
                    </a:lnTo>
                    <a:lnTo>
                      <a:pt x="169449" y="127558"/>
                    </a:lnTo>
                    <a:lnTo>
                      <a:pt x="182914" y="127558"/>
                    </a:lnTo>
                    <a:lnTo>
                      <a:pt x="182914" y="153427"/>
                    </a:lnTo>
                    <a:lnTo>
                      <a:pt x="196380" y="153427"/>
                    </a:lnTo>
                    <a:lnTo>
                      <a:pt x="196380" y="182578"/>
                    </a:lnTo>
                    <a:lnTo>
                      <a:pt x="202083" y="182578"/>
                    </a:lnTo>
                    <a:lnTo>
                      <a:pt x="202083" y="206806"/>
                    </a:lnTo>
                    <a:lnTo>
                      <a:pt x="207785" y="206806"/>
                    </a:lnTo>
                    <a:lnTo>
                      <a:pt x="207785" y="231468"/>
                    </a:lnTo>
                    <a:lnTo>
                      <a:pt x="219622" y="231468"/>
                    </a:lnTo>
                    <a:lnTo>
                      <a:pt x="219622" y="251979"/>
                    </a:lnTo>
                    <a:lnTo>
                      <a:pt x="228200" y="251979"/>
                    </a:lnTo>
                    <a:lnTo>
                      <a:pt x="228200" y="307868"/>
                    </a:lnTo>
                    <a:lnTo>
                      <a:pt x="244493" y="307868"/>
                    </a:lnTo>
                    <a:lnTo>
                      <a:pt x="244493" y="333302"/>
                    </a:lnTo>
                    <a:lnTo>
                      <a:pt x="257959" y="333302"/>
                    </a:lnTo>
                    <a:lnTo>
                      <a:pt x="257959" y="379345"/>
                    </a:lnTo>
                    <a:lnTo>
                      <a:pt x="264476" y="379345"/>
                    </a:lnTo>
                    <a:lnTo>
                      <a:pt x="264476" y="411777"/>
                    </a:lnTo>
                    <a:lnTo>
                      <a:pt x="276696" y="411777"/>
                    </a:lnTo>
                    <a:lnTo>
                      <a:pt x="276696" y="438466"/>
                    </a:lnTo>
                    <a:lnTo>
                      <a:pt x="300800" y="438466"/>
                    </a:lnTo>
                    <a:lnTo>
                      <a:pt x="300800" y="487743"/>
                    </a:lnTo>
                    <a:lnTo>
                      <a:pt x="307317" y="487743"/>
                    </a:lnTo>
                    <a:lnTo>
                      <a:pt x="307317" y="514046"/>
                    </a:lnTo>
                    <a:lnTo>
                      <a:pt x="324425" y="514046"/>
                    </a:lnTo>
                    <a:lnTo>
                      <a:pt x="324425" y="539915"/>
                    </a:lnTo>
                    <a:lnTo>
                      <a:pt x="370908" y="539915"/>
                    </a:lnTo>
                    <a:lnTo>
                      <a:pt x="370908" y="566218"/>
                    </a:lnTo>
                    <a:lnTo>
                      <a:pt x="392521" y="566218"/>
                    </a:lnTo>
                    <a:lnTo>
                      <a:pt x="392521" y="620417"/>
                    </a:lnTo>
                    <a:lnTo>
                      <a:pt x="399086" y="620417"/>
                    </a:lnTo>
                    <a:lnTo>
                      <a:pt x="399086" y="656565"/>
                    </a:lnTo>
                    <a:lnTo>
                      <a:pt x="404789" y="656565"/>
                    </a:lnTo>
                    <a:lnTo>
                      <a:pt x="404789" y="727222"/>
                    </a:lnTo>
                    <a:lnTo>
                      <a:pt x="418638" y="727222"/>
                    </a:lnTo>
                    <a:lnTo>
                      <a:pt x="418638" y="752270"/>
                    </a:lnTo>
                    <a:lnTo>
                      <a:pt x="427216" y="752270"/>
                    </a:lnTo>
                    <a:lnTo>
                      <a:pt x="427216" y="776112"/>
                    </a:lnTo>
                    <a:lnTo>
                      <a:pt x="434164" y="776112"/>
                    </a:lnTo>
                    <a:lnTo>
                      <a:pt x="434164" y="800726"/>
                    </a:lnTo>
                    <a:lnTo>
                      <a:pt x="443940" y="800726"/>
                    </a:lnTo>
                    <a:lnTo>
                      <a:pt x="443940" y="832773"/>
                    </a:lnTo>
                    <a:lnTo>
                      <a:pt x="452901" y="832773"/>
                    </a:lnTo>
                    <a:lnTo>
                      <a:pt x="452901" y="858255"/>
                    </a:lnTo>
                    <a:lnTo>
                      <a:pt x="472070" y="858255"/>
                    </a:lnTo>
                    <a:lnTo>
                      <a:pt x="472070" y="882483"/>
                    </a:lnTo>
                    <a:lnTo>
                      <a:pt x="483091" y="882483"/>
                    </a:lnTo>
                    <a:lnTo>
                      <a:pt x="483091" y="895224"/>
                    </a:lnTo>
                    <a:lnTo>
                      <a:pt x="510838" y="895224"/>
                    </a:lnTo>
                    <a:lnTo>
                      <a:pt x="510838" y="912068"/>
                    </a:lnTo>
                    <a:lnTo>
                      <a:pt x="557321" y="912068"/>
                    </a:lnTo>
                    <a:lnTo>
                      <a:pt x="557321" y="960958"/>
                    </a:lnTo>
                    <a:lnTo>
                      <a:pt x="565036" y="960958"/>
                    </a:lnTo>
                    <a:lnTo>
                      <a:pt x="565036" y="986007"/>
                    </a:lnTo>
                    <a:lnTo>
                      <a:pt x="577688" y="986007"/>
                    </a:lnTo>
                    <a:lnTo>
                      <a:pt x="577688" y="1012696"/>
                    </a:lnTo>
                    <a:lnTo>
                      <a:pt x="582192" y="1012696"/>
                    </a:lnTo>
                    <a:lnTo>
                      <a:pt x="582192" y="1066895"/>
                    </a:lnTo>
                    <a:lnTo>
                      <a:pt x="587080" y="1066895"/>
                    </a:lnTo>
                    <a:lnTo>
                      <a:pt x="587080" y="1144936"/>
                    </a:lnTo>
                    <a:lnTo>
                      <a:pt x="598485" y="1144936"/>
                    </a:lnTo>
                    <a:lnTo>
                      <a:pt x="598485" y="1174955"/>
                    </a:lnTo>
                    <a:lnTo>
                      <a:pt x="603804" y="1174955"/>
                    </a:lnTo>
                    <a:lnTo>
                      <a:pt x="603804" y="1216413"/>
                    </a:lnTo>
                    <a:lnTo>
                      <a:pt x="644202" y="1216413"/>
                    </a:lnTo>
                    <a:lnTo>
                      <a:pt x="644202" y="1278044"/>
                    </a:lnTo>
                    <a:lnTo>
                      <a:pt x="689439" y="1278044"/>
                    </a:lnTo>
                    <a:lnTo>
                      <a:pt x="689439" y="1307629"/>
                    </a:lnTo>
                    <a:lnTo>
                      <a:pt x="702090" y="1307629"/>
                    </a:lnTo>
                    <a:lnTo>
                      <a:pt x="702090" y="1331857"/>
                    </a:lnTo>
                    <a:lnTo>
                      <a:pt x="731035" y="1331857"/>
                    </a:lnTo>
                    <a:lnTo>
                      <a:pt x="731035" y="1359753"/>
                    </a:lnTo>
                    <a:lnTo>
                      <a:pt x="748190" y="1359753"/>
                    </a:lnTo>
                    <a:lnTo>
                      <a:pt x="748190" y="1413566"/>
                    </a:lnTo>
                    <a:lnTo>
                      <a:pt x="766927" y="1413566"/>
                    </a:lnTo>
                    <a:lnTo>
                      <a:pt x="766927" y="1449714"/>
                    </a:lnTo>
                    <a:lnTo>
                      <a:pt x="774259" y="1449714"/>
                    </a:lnTo>
                    <a:lnTo>
                      <a:pt x="774259" y="1499425"/>
                    </a:lnTo>
                    <a:lnTo>
                      <a:pt x="842403" y="1499425"/>
                    </a:lnTo>
                    <a:lnTo>
                      <a:pt x="842403" y="1555699"/>
                    </a:lnTo>
                    <a:lnTo>
                      <a:pt x="859127" y="1555699"/>
                    </a:lnTo>
                    <a:lnTo>
                      <a:pt x="859127" y="1613614"/>
                    </a:lnTo>
                    <a:lnTo>
                      <a:pt x="948404" y="1613614"/>
                    </a:lnTo>
                    <a:lnTo>
                      <a:pt x="948404" y="1637456"/>
                    </a:lnTo>
                    <a:lnTo>
                      <a:pt x="960241" y="1637456"/>
                    </a:lnTo>
                    <a:lnTo>
                      <a:pt x="960241" y="1695371"/>
                    </a:lnTo>
                    <a:lnTo>
                      <a:pt x="965129" y="1695371"/>
                    </a:lnTo>
                    <a:lnTo>
                      <a:pt x="965129" y="1723702"/>
                    </a:lnTo>
                    <a:lnTo>
                      <a:pt x="970879" y="1723702"/>
                    </a:lnTo>
                    <a:lnTo>
                      <a:pt x="970879" y="1753673"/>
                    </a:lnTo>
                    <a:lnTo>
                      <a:pt x="1123412" y="1753673"/>
                    </a:lnTo>
                    <a:lnTo>
                      <a:pt x="1123412" y="1782003"/>
                    </a:lnTo>
                    <a:lnTo>
                      <a:pt x="1142580" y="1782003"/>
                    </a:lnTo>
                    <a:lnTo>
                      <a:pt x="1142580" y="1844455"/>
                    </a:lnTo>
                    <a:lnTo>
                      <a:pt x="1161748" y="1844455"/>
                    </a:lnTo>
                    <a:lnTo>
                      <a:pt x="1161748" y="1869117"/>
                    </a:lnTo>
                    <a:lnTo>
                      <a:pt x="1178856" y="1869117"/>
                    </a:lnTo>
                    <a:lnTo>
                      <a:pt x="1178856" y="1901984"/>
                    </a:lnTo>
                    <a:lnTo>
                      <a:pt x="1202913" y="1901984"/>
                    </a:lnTo>
                    <a:lnTo>
                      <a:pt x="1202913" y="1921289"/>
                    </a:lnTo>
                    <a:lnTo>
                      <a:pt x="1227400" y="1921289"/>
                    </a:lnTo>
                    <a:lnTo>
                      <a:pt x="1227400" y="1931135"/>
                    </a:lnTo>
                    <a:lnTo>
                      <a:pt x="1234732" y="1931135"/>
                    </a:lnTo>
                    <a:lnTo>
                      <a:pt x="1234732" y="1959465"/>
                    </a:lnTo>
                    <a:lnTo>
                      <a:pt x="1299569" y="1959465"/>
                    </a:lnTo>
                    <a:lnTo>
                      <a:pt x="1299569" y="1990691"/>
                    </a:lnTo>
                    <a:lnTo>
                      <a:pt x="1377057" y="1990691"/>
                    </a:lnTo>
                    <a:lnTo>
                      <a:pt x="1377057" y="2020276"/>
                    </a:lnTo>
                    <a:lnTo>
                      <a:pt x="1389709" y="2020276"/>
                    </a:lnTo>
                    <a:lnTo>
                      <a:pt x="1389709" y="2049426"/>
                    </a:lnTo>
                    <a:lnTo>
                      <a:pt x="1494129" y="2049426"/>
                    </a:lnTo>
                    <a:lnTo>
                      <a:pt x="1494129" y="2077370"/>
                    </a:lnTo>
                    <a:lnTo>
                      <a:pt x="1676420" y="2077370"/>
                    </a:lnTo>
                    <a:lnTo>
                      <a:pt x="1676420" y="2109803"/>
                    </a:lnTo>
                    <a:lnTo>
                      <a:pt x="1702106" y="2109803"/>
                    </a:lnTo>
                    <a:lnTo>
                      <a:pt x="1702106" y="2139774"/>
                    </a:lnTo>
                    <a:lnTo>
                      <a:pt x="2023895" y="2139774"/>
                    </a:lnTo>
                    <a:lnTo>
                      <a:pt x="2023895" y="2165643"/>
                    </a:lnTo>
                    <a:lnTo>
                      <a:pt x="2033671" y="2165643"/>
                    </a:lnTo>
                    <a:lnTo>
                      <a:pt x="2033671" y="2172255"/>
                    </a:lnTo>
                    <a:lnTo>
                      <a:pt x="2109147" y="2172255"/>
                    </a:lnTo>
                    <a:lnTo>
                      <a:pt x="2109147" y="2197689"/>
                    </a:lnTo>
                    <a:lnTo>
                      <a:pt x="2209876" y="2197689"/>
                    </a:lnTo>
                    <a:lnTo>
                      <a:pt x="2209876" y="2231811"/>
                    </a:lnTo>
                    <a:lnTo>
                      <a:pt x="2432134" y="2231811"/>
                    </a:lnTo>
                    <a:lnTo>
                      <a:pt x="2432134" y="2262603"/>
                    </a:lnTo>
                    <a:lnTo>
                      <a:pt x="2441095" y="2262603"/>
                    </a:lnTo>
                    <a:lnTo>
                      <a:pt x="2441095" y="2291367"/>
                    </a:lnTo>
                    <a:lnTo>
                      <a:pt x="2590800" y="2291367"/>
                    </a:lnTo>
                    <a:lnTo>
                      <a:pt x="2590800" y="2325827"/>
                    </a:lnTo>
                    <a:lnTo>
                      <a:pt x="2659327" y="2325827"/>
                    </a:lnTo>
                    <a:lnTo>
                      <a:pt x="2659327" y="2351744"/>
                    </a:lnTo>
                    <a:lnTo>
                      <a:pt x="2766143" y="2351744"/>
                    </a:lnTo>
                    <a:lnTo>
                      <a:pt x="2766143" y="2384176"/>
                    </a:lnTo>
                    <a:lnTo>
                      <a:pt x="2810230" y="2384176"/>
                    </a:lnTo>
                    <a:lnTo>
                      <a:pt x="2810230" y="2414968"/>
                    </a:lnTo>
                    <a:lnTo>
                      <a:pt x="2873438" y="2414968"/>
                    </a:lnTo>
                    <a:lnTo>
                      <a:pt x="2873438" y="2427323"/>
                    </a:lnTo>
                    <a:lnTo>
                      <a:pt x="2902766" y="2427323"/>
                    </a:lnTo>
                    <a:lnTo>
                      <a:pt x="2902766" y="2447014"/>
                    </a:lnTo>
                    <a:lnTo>
                      <a:pt x="2917861" y="2447014"/>
                    </a:lnTo>
                    <a:lnTo>
                      <a:pt x="2917861" y="2478240"/>
                    </a:lnTo>
                    <a:lnTo>
                      <a:pt x="2979439" y="2478240"/>
                    </a:lnTo>
                    <a:lnTo>
                      <a:pt x="2979439" y="2509852"/>
                    </a:lnTo>
                    <a:lnTo>
                      <a:pt x="3288626" y="2509852"/>
                    </a:lnTo>
                    <a:lnTo>
                      <a:pt x="3288626" y="2543974"/>
                    </a:lnTo>
                    <a:lnTo>
                      <a:pt x="3473745" y="2543974"/>
                    </a:lnTo>
                    <a:lnTo>
                      <a:pt x="3473745" y="2575586"/>
                    </a:lnTo>
                    <a:lnTo>
                      <a:pt x="3717231" y="2575586"/>
                    </a:lnTo>
                    <a:lnTo>
                      <a:pt x="3717231" y="2610480"/>
                    </a:lnTo>
                    <a:lnTo>
                      <a:pt x="3792707" y="2610480"/>
                    </a:lnTo>
                    <a:lnTo>
                      <a:pt x="3792707" y="2621580"/>
                    </a:lnTo>
                    <a:lnTo>
                      <a:pt x="3828168" y="2621580"/>
                    </a:lnTo>
                    <a:lnTo>
                      <a:pt x="3828168" y="2642527"/>
                    </a:lnTo>
                    <a:lnTo>
                      <a:pt x="3878725" y="2642527"/>
                    </a:lnTo>
                    <a:lnTo>
                      <a:pt x="3878725" y="2675828"/>
                    </a:lnTo>
                    <a:lnTo>
                      <a:pt x="3886105" y="2675828"/>
                    </a:lnTo>
                    <a:lnTo>
                      <a:pt x="3886105" y="2681957"/>
                    </a:lnTo>
                    <a:lnTo>
                      <a:pt x="3896695" y="2681957"/>
                    </a:lnTo>
                    <a:lnTo>
                      <a:pt x="3896695" y="2708260"/>
                    </a:lnTo>
                    <a:lnTo>
                      <a:pt x="4049611" y="2708260"/>
                    </a:lnTo>
                    <a:lnTo>
                      <a:pt x="4049611" y="2741513"/>
                    </a:lnTo>
                    <a:lnTo>
                      <a:pt x="4150772" y="2741513"/>
                    </a:lnTo>
                    <a:lnTo>
                      <a:pt x="4150772" y="2773560"/>
                    </a:lnTo>
                    <a:lnTo>
                      <a:pt x="4526808" y="2773560"/>
                    </a:lnTo>
                    <a:lnTo>
                      <a:pt x="4526808" y="2789583"/>
                    </a:lnTo>
                    <a:lnTo>
                      <a:pt x="4551248" y="2789583"/>
                    </a:lnTo>
                    <a:lnTo>
                      <a:pt x="4551248" y="2815452"/>
                    </a:lnTo>
                    <a:lnTo>
                      <a:pt x="4841649" y="2815452"/>
                    </a:lnTo>
                    <a:lnTo>
                      <a:pt x="4841649" y="2854882"/>
                    </a:lnTo>
                    <a:lnTo>
                      <a:pt x="5070041" y="2854882"/>
                    </a:lnTo>
                    <a:lnTo>
                      <a:pt x="5070041" y="2897595"/>
                    </a:lnTo>
                    <a:lnTo>
                      <a:pt x="5567173" y="2897595"/>
                    </a:lnTo>
                    <a:lnTo>
                      <a:pt x="5567173" y="2945278"/>
                    </a:lnTo>
                    <a:lnTo>
                      <a:pt x="6548882" y="2945278"/>
                    </a:lnTo>
                    <a:lnTo>
                      <a:pt x="6548882" y="2999043"/>
                    </a:lnTo>
                    <a:lnTo>
                      <a:pt x="6655698" y="2999043"/>
                    </a:lnTo>
                    <a:lnTo>
                      <a:pt x="6655698" y="3059854"/>
                    </a:lnTo>
                    <a:lnTo>
                      <a:pt x="7919183" y="3059854"/>
                    </a:lnTo>
                  </a:path>
                </a:pathLst>
              </a:custGeom>
              <a:noFill/>
              <a:ln w="19050" cap="flat">
                <a:solidFill>
                  <a:schemeClr val="tx1">
                    <a:lumMod val="60000"/>
                    <a:lumOff val="40000"/>
                  </a:schemeClr>
                </a:solidFill>
                <a:prstDash val="solid"/>
                <a:miter/>
              </a:ln>
            </p:spPr>
            <p:txBody>
              <a:bodyPr rtlCol="0" anchor="ctr"/>
              <a:lstStyle/>
              <a:p>
                <a:pPr defTabSz="685800" fontAlgn="auto">
                  <a:spcBef>
                    <a:spcPts val="0"/>
                  </a:spcBef>
                  <a:spcAft>
                    <a:spcPts val="0"/>
                  </a:spcAft>
                </a:pPr>
                <a:endParaRPr lang="en-GB" sz="1350">
                  <a:solidFill>
                    <a:prstClr val="black"/>
                  </a:solidFill>
                  <a:latin typeface="Calibri" panose="020F0502020204030204"/>
                  <a:ea typeface="+mn-ea"/>
                  <a:cs typeface="+mn-cs"/>
                </a:endParaRPr>
              </a:p>
            </p:txBody>
          </p:sp>
        </p:grpSp>
        <p:sp>
          <p:nvSpPr>
            <p:cNvPr id="1255" name="Cross 1254">
              <a:extLst>
                <a:ext uri="{FF2B5EF4-FFF2-40B4-BE49-F238E27FC236}">
                  <a16:creationId xmlns:a16="http://schemas.microsoft.com/office/drawing/2014/main" id="{B570654E-AFB5-FBE6-D8CC-F6DC49B39F8C}"/>
                </a:ext>
              </a:extLst>
            </p:cNvPr>
            <p:cNvSpPr/>
            <p:nvPr/>
          </p:nvSpPr>
          <p:spPr>
            <a:xfrm>
              <a:off x="10112459" y="404355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grpSp>
      <p:sp>
        <p:nvSpPr>
          <p:cNvPr id="1175" name="Rectangle 1174">
            <a:extLst>
              <a:ext uri="{FF2B5EF4-FFF2-40B4-BE49-F238E27FC236}">
                <a16:creationId xmlns:a16="http://schemas.microsoft.com/office/drawing/2014/main" id="{58BAE293-8B9F-6A70-3AB9-68517171AB7C}"/>
              </a:ext>
            </a:extLst>
          </p:cNvPr>
          <p:cNvSpPr/>
          <p:nvPr/>
        </p:nvSpPr>
        <p:spPr>
          <a:xfrm>
            <a:off x="3525089" y="3336353"/>
            <a:ext cx="2568626" cy="169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US" sz="1050" dirty="0">
                <a:solidFill>
                  <a:prstClr val="black"/>
                </a:solidFill>
                <a:latin typeface="Calibri" panose="020F0502020204030204"/>
              </a:rPr>
              <a:t>Months since randomization</a:t>
            </a:r>
            <a:endParaRPr lang="en-US" sz="1050" b="1" dirty="0">
              <a:solidFill>
                <a:prstClr val="black"/>
              </a:solidFill>
              <a:latin typeface="Calibri" panose="020F0502020204030204"/>
            </a:endParaRPr>
          </a:p>
        </p:txBody>
      </p:sp>
      <p:grpSp>
        <p:nvGrpSpPr>
          <p:cNvPr id="7" name="Group 6">
            <a:extLst>
              <a:ext uri="{FF2B5EF4-FFF2-40B4-BE49-F238E27FC236}">
                <a16:creationId xmlns:a16="http://schemas.microsoft.com/office/drawing/2014/main" id="{9050A469-184A-9EEE-C3C6-164D2984BE6F}"/>
              </a:ext>
            </a:extLst>
          </p:cNvPr>
          <p:cNvGrpSpPr/>
          <p:nvPr/>
        </p:nvGrpSpPr>
        <p:grpSpPr>
          <a:xfrm>
            <a:off x="4572000" y="877551"/>
            <a:ext cx="4468073" cy="875954"/>
            <a:chOff x="5027230" y="1138174"/>
            <a:chExt cx="5957430" cy="1167939"/>
          </a:xfrm>
        </p:grpSpPr>
        <p:sp>
          <p:nvSpPr>
            <p:cNvPr id="28" name="Rectangle 27">
              <a:extLst>
                <a:ext uri="{FF2B5EF4-FFF2-40B4-BE49-F238E27FC236}">
                  <a16:creationId xmlns:a16="http://schemas.microsoft.com/office/drawing/2014/main" id="{A283825E-837A-FB8E-59FD-AC51A0B81BAE}"/>
                </a:ext>
              </a:extLst>
            </p:cNvPr>
            <p:cNvSpPr/>
            <p:nvPr/>
          </p:nvSpPr>
          <p:spPr>
            <a:xfrm>
              <a:off x="5027230" y="1138174"/>
              <a:ext cx="5784034" cy="92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 name="Rectangle 17">
              <a:extLst>
                <a:ext uri="{FF2B5EF4-FFF2-40B4-BE49-F238E27FC236}">
                  <a16:creationId xmlns:a16="http://schemas.microsoft.com/office/drawing/2014/main" id="{6D1DA8DB-576A-132E-B1CB-201B12BC9582}"/>
                </a:ext>
              </a:extLst>
            </p:cNvPr>
            <p:cNvSpPr>
              <a:spLocks noChangeArrowheads="1"/>
            </p:cNvSpPr>
            <p:nvPr/>
          </p:nvSpPr>
          <p:spPr bwMode="auto">
            <a:xfrm>
              <a:off x="5384817" y="1447799"/>
              <a:ext cx="14339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200" b="1" dirty="0">
                  <a:solidFill>
                    <a:srgbClr val="009AB5"/>
                  </a:solidFill>
                  <a:latin typeface="Calibri" panose="020F0502020204030204"/>
                  <a:ea typeface="+mn-ea"/>
                  <a:cs typeface="+mn-cs"/>
                </a:rPr>
                <a:t>13.8 months</a:t>
              </a:r>
            </a:p>
          </p:txBody>
        </p:sp>
        <p:grpSp>
          <p:nvGrpSpPr>
            <p:cNvPr id="30" name="Group 29">
              <a:extLst>
                <a:ext uri="{FF2B5EF4-FFF2-40B4-BE49-F238E27FC236}">
                  <a16:creationId xmlns:a16="http://schemas.microsoft.com/office/drawing/2014/main" id="{C4E3FF04-CED0-54F4-4F88-7D243EE9D876}"/>
                </a:ext>
              </a:extLst>
            </p:cNvPr>
            <p:cNvGrpSpPr/>
            <p:nvPr/>
          </p:nvGrpSpPr>
          <p:grpSpPr>
            <a:xfrm>
              <a:off x="6621081" y="1411527"/>
              <a:ext cx="2198803" cy="680768"/>
              <a:chOff x="5584033" y="1314564"/>
              <a:chExt cx="2198803" cy="674787"/>
            </a:xfrm>
          </p:grpSpPr>
          <p:sp>
            <p:nvSpPr>
              <p:cNvPr id="1292" name="Rectangle 17">
                <a:extLst>
                  <a:ext uri="{FF2B5EF4-FFF2-40B4-BE49-F238E27FC236}">
                    <a16:creationId xmlns:a16="http://schemas.microsoft.com/office/drawing/2014/main" id="{73C5BEEC-00CE-3C4F-E852-B1BDFDFCE479}"/>
                  </a:ext>
                </a:extLst>
              </p:cNvPr>
              <p:cNvSpPr>
                <a:spLocks noChangeArrowheads="1"/>
              </p:cNvSpPr>
              <p:nvPr/>
            </p:nvSpPr>
            <p:spPr bwMode="auto">
              <a:xfrm>
                <a:off x="5597525" y="1314564"/>
                <a:ext cx="2185311" cy="5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2550" b="1" dirty="0">
                    <a:solidFill>
                      <a:srgbClr val="009AB5"/>
                    </a:solidFill>
                    <a:latin typeface="Calibri" panose="020F0502020204030204"/>
                    <a:ea typeface="+mn-ea"/>
                    <a:cs typeface="+mn-cs"/>
                  </a:rPr>
                  <a:t>HR 0.49</a:t>
                </a:r>
              </a:p>
            </p:txBody>
          </p:sp>
          <p:sp>
            <p:nvSpPr>
              <p:cNvPr id="1293" name="Rectangle 17">
                <a:extLst>
                  <a:ext uri="{FF2B5EF4-FFF2-40B4-BE49-F238E27FC236}">
                    <a16:creationId xmlns:a16="http://schemas.microsoft.com/office/drawing/2014/main" id="{61410086-6D00-7D81-28F6-4F961893C932}"/>
                  </a:ext>
                </a:extLst>
              </p:cNvPr>
              <p:cNvSpPr>
                <a:spLocks noChangeArrowheads="1"/>
              </p:cNvSpPr>
              <p:nvPr/>
            </p:nvSpPr>
            <p:spPr bwMode="auto">
              <a:xfrm>
                <a:off x="5584033" y="1775800"/>
                <a:ext cx="2198803" cy="2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050" dirty="0">
                    <a:solidFill>
                      <a:srgbClr val="009AB5"/>
                    </a:solidFill>
                    <a:latin typeface="Calibri" panose="020F0502020204030204"/>
                    <a:ea typeface="+mn-ea"/>
                    <a:cs typeface="+mn-cs"/>
                  </a:rPr>
                  <a:t>(95% CI, 0.38</a:t>
                </a:r>
                <a:r>
                  <a:rPr lang="en-US" sz="1050" kern="100" dirty="0">
                    <a:solidFill>
                      <a:srgbClr val="009FBA"/>
                    </a:solidFill>
                    <a:ea typeface="+mn-ea"/>
                    <a:cs typeface="Arial" panose="020B0604020202020204" pitchFamily="34" charset="0"/>
                  </a:rPr>
                  <a:t>–</a:t>
                </a:r>
                <a:r>
                  <a:rPr lang="en-US" altLang="en-US" sz="1050" dirty="0">
                    <a:solidFill>
                      <a:srgbClr val="009AB5"/>
                    </a:solidFill>
                    <a:latin typeface="Calibri" panose="020F0502020204030204"/>
                    <a:ea typeface="+mn-ea"/>
                    <a:cs typeface="+mn-cs"/>
                  </a:rPr>
                  <a:t>0.63)</a:t>
                </a:r>
              </a:p>
            </p:txBody>
          </p:sp>
        </p:grpSp>
        <p:sp>
          <p:nvSpPr>
            <p:cNvPr id="31" name="Rectangle 17">
              <a:extLst>
                <a:ext uri="{FF2B5EF4-FFF2-40B4-BE49-F238E27FC236}">
                  <a16:creationId xmlns:a16="http://schemas.microsoft.com/office/drawing/2014/main" id="{58CBDEDC-45EA-7709-035C-603B3830584A}"/>
                </a:ext>
              </a:extLst>
            </p:cNvPr>
            <p:cNvSpPr>
              <a:spLocks noChangeArrowheads="1"/>
            </p:cNvSpPr>
            <p:nvPr/>
          </p:nvSpPr>
          <p:spPr bwMode="auto">
            <a:xfrm>
              <a:off x="9086562" y="1475537"/>
              <a:ext cx="6850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2100" b="1" dirty="0">
                  <a:solidFill>
                    <a:srgbClr val="009AB5"/>
                  </a:solidFill>
                  <a:latin typeface="Calibri" panose="020F0502020204030204"/>
                  <a:ea typeface="+mn-ea"/>
                  <a:cs typeface="+mn-cs"/>
                </a:rPr>
                <a:t>41%</a:t>
              </a:r>
            </a:p>
          </p:txBody>
        </p:sp>
        <p:sp>
          <p:nvSpPr>
            <p:cNvPr id="1152" name="Rectangle 17">
              <a:extLst>
                <a:ext uri="{FF2B5EF4-FFF2-40B4-BE49-F238E27FC236}">
                  <a16:creationId xmlns:a16="http://schemas.microsoft.com/office/drawing/2014/main" id="{6C48928C-9D5E-1361-5C22-C36F07A4B773}"/>
                </a:ext>
              </a:extLst>
            </p:cNvPr>
            <p:cNvSpPr>
              <a:spLocks noChangeArrowheads="1"/>
            </p:cNvSpPr>
            <p:nvPr/>
          </p:nvSpPr>
          <p:spPr bwMode="auto">
            <a:xfrm>
              <a:off x="5832377" y="1172923"/>
              <a:ext cx="9863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tabLst>
                  <a:tab pos="64294" algn="l"/>
                </a:tabLst>
              </a:pPr>
              <a:r>
                <a:rPr lang="en-US" altLang="en-US" sz="1050" dirty="0">
                  <a:solidFill>
                    <a:prstClr val="black"/>
                  </a:solidFill>
                  <a:latin typeface="Calibri" panose="020F0502020204030204"/>
                  <a:ea typeface="+mn-ea"/>
                  <a:cs typeface="+mn-cs"/>
                </a:rPr>
                <a:t>Median </a:t>
              </a:r>
              <a:r>
                <a:rPr lang="en-US" altLang="en-US" sz="1050" dirty="0" err="1">
                  <a:solidFill>
                    <a:prstClr val="black"/>
                  </a:solidFill>
                  <a:latin typeface="Calibri" panose="020F0502020204030204"/>
                  <a:ea typeface="+mn-ea"/>
                  <a:cs typeface="+mn-cs"/>
                </a:rPr>
                <a:t>PFS</a:t>
              </a:r>
              <a:r>
                <a:rPr lang="en-US" altLang="en-US" sz="1050" baseline="30000" dirty="0" err="1">
                  <a:solidFill>
                    <a:prstClr val="black"/>
                  </a:solidFill>
                  <a:latin typeface="Calibri" panose="020F0502020204030204"/>
                  <a:ea typeface="+mn-ea"/>
                  <a:cs typeface="+mn-cs"/>
                </a:rPr>
                <a:t>a</a:t>
              </a:r>
              <a:endParaRPr lang="en-US" altLang="en-US" sz="1050" baseline="30000" dirty="0">
                <a:solidFill>
                  <a:prstClr val="black"/>
                </a:solidFill>
                <a:latin typeface="Calibri" panose="020F0502020204030204"/>
                <a:ea typeface="+mn-ea"/>
                <a:cs typeface="+mn-cs"/>
              </a:endParaRPr>
            </a:p>
          </p:txBody>
        </p:sp>
        <p:sp>
          <p:nvSpPr>
            <p:cNvPr id="1153" name="Rectangle 17">
              <a:extLst>
                <a:ext uri="{FF2B5EF4-FFF2-40B4-BE49-F238E27FC236}">
                  <a16:creationId xmlns:a16="http://schemas.microsoft.com/office/drawing/2014/main" id="{8674FFCA-EC74-1B81-65FB-42437D7FA6DC}"/>
                </a:ext>
              </a:extLst>
            </p:cNvPr>
            <p:cNvSpPr>
              <a:spLocks noChangeArrowheads="1"/>
            </p:cNvSpPr>
            <p:nvPr/>
          </p:nvSpPr>
          <p:spPr bwMode="auto">
            <a:xfrm>
              <a:off x="7298523" y="1172923"/>
              <a:ext cx="1438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prstClr val="black"/>
                  </a:solidFill>
                  <a:latin typeface="Calibri" panose="020F0502020204030204"/>
                  <a:ea typeface="+mn-ea"/>
                  <a:cs typeface="+mn-cs"/>
                </a:rPr>
                <a:t>Hazard </a:t>
              </a:r>
              <a:r>
                <a:rPr lang="en-US" altLang="en-US" sz="1050" dirty="0" err="1">
                  <a:solidFill>
                    <a:prstClr val="black"/>
                  </a:solidFill>
                  <a:latin typeface="Calibri" panose="020F0502020204030204"/>
                  <a:ea typeface="+mn-ea"/>
                  <a:cs typeface="+mn-cs"/>
                </a:rPr>
                <a:t>ratio</a:t>
              </a:r>
              <a:r>
                <a:rPr lang="en-US" altLang="en-US" sz="1050" baseline="30000" dirty="0" err="1">
                  <a:solidFill>
                    <a:prstClr val="black"/>
                  </a:solidFill>
                  <a:latin typeface="Calibri" panose="020F0502020204030204"/>
                  <a:ea typeface="+mn-ea"/>
                  <a:cs typeface="+mn-cs"/>
                </a:rPr>
                <a:t>b</a:t>
              </a:r>
              <a:endParaRPr lang="en-US" altLang="en-US" sz="1050" baseline="30000" dirty="0">
                <a:solidFill>
                  <a:prstClr val="black"/>
                </a:solidFill>
                <a:latin typeface="Calibri" panose="020F0502020204030204"/>
                <a:ea typeface="+mn-ea"/>
                <a:cs typeface="+mn-cs"/>
              </a:endParaRPr>
            </a:p>
          </p:txBody>
        </p:sp>
        <p:sp>
          <p:nvSpPr>
            <p:cNvPr id="1154" name="Rectangle 17">
              <a:extLst>
                <a:ext uri="{FF2B5EF4-FFF2-40B4-BE49-F238E27FC236}">
                  <a16:creationId xmlns:a16="http://schemas.microsoft.com/office/drawing/2014/main" id="{79790519-4414-5112-3839-6304C32DF809}"/>
                </a:ext>
              </a:extLst>
            </p:cNvPr>
            <p:cNvSpPr>
              <a:spLocks noChangeArrowheads="1"/>
            </p:cNvSpPr>
            <p:nvPr/>
          </p:nvSpPr>
          <p:spPr bwMode="auto">
            <a:xfrm>
              <a:off x="10013283" y="1475537"/>
              <a:ext cx="7979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2100" b="1" dirty="0">
                  <a:solidFill>
                    <a:prstClr val="black"/>
                  </a:solidFill>
                  <a:latin typeface="Calibri" panose="020F0502020204030204"/>
                  <a:ea typeface="+mn-ea"/>
                  <a:cs typeface="+mn-cs"/>
                </a:rPr>
                <a:t>19%</a:t>
              </a:r>
            </a:p>
          </p:txBody>
        </p:sp>
        <p:sp>
          <p:nvSpPr>
            <p:cNvPr id="1155" name="Rectangle 17">
              <a:extLst>
                <a:ext uri="{FF2B5EF4-FFF2-40B4-BE49-F238E27FC236}">
                  <a16:creationId xmlns:a16="http://schemas.microsoft.com/office/drawing/2014/main" id="{7AB3D630-2D35-304D-7F90-D502825A5E9F}"/>
                </a:ext>
              </a:extLst>
            </p:cNvPr>
            <p:cNvSpPr>
              <a:spLocks noChangeArrowheads="1"/>
            </p:cNvSpPr>
            <p:nvPr/>
          </p:nvSpPr>
          <p:spPr bwMode="auto">
            <a:xfrm>
              <a:off x="5384817" y="1779326"/>
              <a:ext cx="14339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200" b="1" dirty="0">
                  <a:solidFill>
                    <a:prstClr val="black"/>
                  </a:solidFill>
                  <a:latin typeface="Calibri" panose="020F0502020204030204"/>
                  <a:ea typeface="+mn-ea"/>
                  <a:cs typeface="+mn-cs"/>
                </a:rPr>
                <a:t>4.4 months</a:t>
              </a:r>
            </a:p>
          </p:txBody>
        </p:sp>
        <p:cxnSp>
          <p:nvCxnSpPr>
            <p:cNvPr id="1156" name="Straight Connector 1155">
              <a:extLst>
                <a:ext uri="{FF2B5EF4-FFF2-40B4-BE49-F238E27FC236}">
                  <a16:creationId xmlns:a16="http://schemas.microsoft.com/office/drawing/2014/main" id="{6927CB86-98DC-537F-6A5E-A8644AB0EBFE}"/>
                </a:ext>
              </a:extLst>
            </p:cNvPr>
            <p:cNvCxnSpPr>
              <a:cxnSpLocks/>
            </p:cNvCxnSpPr>
            <p:nvPr/>
          </p:nvCxnSpPr>
          <p:spPr>
            <a:xfrm flipV="1">
              <a:off x="8955142" y="1172924"/>
              <a:ext cx="0" cy="1105801"/>
            </a:xfrm>
            <a:prstGeom prst="line">
              <a:avLst/>
            </a:prstGeom>
            <a:ln w="9525" cap="sq">
              <a:solidFill>
                <a:schemeClr val="bg1">
                  <a:lumMod val="50000"/>
                </a:schemeClr>
              </a:solidFill>
            </a:ln>
          </p:spPr>
          <p:style>
            <a:lnRef idx="1">
              <a:schemeClr val="accent1"/>
            </a:lnRef>
            <a:fillRef idx="0">
              <a:schemeClr val="accent1"/>
            </a:fillRef>
            <a:effectRef idx="0">
              <a:srgbClr val="000000"/>
            </a:effectRef>
            <a:fontRef idx="minor">
              <a:schemeClr val="lt1"/>
            </a:fontRef>
          </p:style>
        </p:cxnSp>
        <p:cxnSp>
          <p:nvCxnSpPr>
            <p:cNvPr id="1157" name="Straight Connector 1156">
              <a:extLst>
                <a:ext uri="{FF2B5EF4-FFF2-40B4-BE49-F238E27FC236}">
                  <a16:creationId xmlns:a16="http://schemas.microsoft.com/office/drawing/2014/main" id="{31EC259C-73BA-58FC-8443-3A35D21BAC4E}"/>
                </a:ext>
              </a:extLst>
            </p:cNvPr>
            <p:cNvCxnSpPr>
              <a:cxnSpLocks/>
            </p:cNvCxnSpPr>
            <p:nvPr/>
          </p:nvCxnSpPr>
          <p:spPr>
            <a:xfrm flipV="1">
              <a:off x="7051729" y="1172924"/>
              <a:ext cx="0" cy="1105801"/>
            </a:xfrm>
            <a:prstGeom prst="line">
              <a:avLst/>
            </a:prstGeom>
            <a:ln w="9525" cap="sq">
              <a:solidFill>
                <a:schemeClr val="bg1">
                  <a:lumMod val="50000"/>
                </a:schemeClr>
              </a:solidFill>
            </a:ln>
          </p:spPr>
          <p:style>
            <a:lnRef idx="1">
              <a:schemeClr val="accent1"/>
            </a:lnRef>
            <a:fillRef idx="0">
              <a:schemeClr val="accent1"/>
            </a:fillRef>
            <a:effectRef idx="0">
              <a:srgbClr val="000000"/>
            </a:effectRef>
            <a:fontRef idx="minor">
              <a:schemeClr val="lt1"/>
            </a:fontRef>
          </p:style>
        </p:cxnSp>
        <p:cxnSp>
          <p:nvCxnSpPr>
            <p:cNvPr id="1158" name="Straight Connector 1157">
              <a:extLst>
                <a:ext uri="{FF2B5EF4-FFF2-40B4-BE49-F238E27FC236}">
                  <a16:creationId xmlns:a16="http://schemas.microsoft.com/office/drawing/2014/main" id="{834D0276-8C4D-9B7C-BBCC-5C71072D348F}"/>
                </a:ext>
              </a:extLst>
            </p:cNvPr>
            <p:cNvCxnSpPr>
              <a:cxnSpLocks/>
            </p:cNvCxnSpPr>
            <p:nvPr/>
          </p:nvCxnSpPr>
          <p:spPr>
            <a:xfrm flipV="1">
              <a:off x="9933740" y="1437373"/>
              <a:ext cx="0" cy="868740"/>
            </a:xfrm>
            <a:prstGeom prst="line">
              <a:avLst/>
            </a:prstGeom>
            <a:ln w="9525" cap="sq">
              <a:solidFill>
                <a:schemeClr val="bg1">
                  <a:lumMod val="50000"/>
                </a:schemeClr>
              </a:solidFill>
            </a:ln>
          </p:spPr>
          <p:style>
            <a:lnRef idx="1">
              <a:schemeClr val="accent1"/>
            </a:lnRef>
            <a:fillRef idx="0">
              <a:schemeClr val="accent1"/>
            </a:fillRef>
            <a:effectRef idx="0">
              <a:srgbClr val="000000"/>
            </a:effectRef>
            <a:fontRef idx="minor">
              <a:schemeClr val="lt1"/>
            </a:fontRef>
          </p:style>
        </p:cxnSp>
        <p:sp>
          <p:nvSpPr>
            <p:cNvPr id="1159" name="Rectangle 17">
              <a:extLst>
                <a:ext uri="{FF2B5EF4-FFF2-40B4-BE49-F238E27FC236}">
                  <a16:creationId xmlns:a16="http://schemas.microsoft.com/office/drawing/2014/main" id="{F8965A8D-C216-2F50-6D27-2E4A7B773FD7}"/>
                </a:ext>
              </a:extLst>
            </p:cNvPr>
            <p:cNvSpPr>
              <a:spLocks noChangeArrowheads="1"/>
            </p:cNvSpPr>
            <p:nvPr/>
          </p:nvSpPr>
          <p:spPr bwMode="auto">
            <a:xfrm>
              <a:off x="8879638" y="1177735"/>
              <a:ext cx="21050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prstClr val="black"/>
                  </a:solidFill>
                  <a:latin typeface="Calibri" panose="020F0502020204030204"/>
                  <a:ea typeface="+mn-ea"/>
                  <a:cs typeface="+mn-cs"/>
                </a:rPr>
                <a:t>18-month PFS rate</a:t>
              </a:r>
            </a:p>
          </p:txBody>
        </p:sp>
        <p:grpSp>
          <p:nvGrpSpPr>
            <p:cNvPr id="1176" name="Group 1175">
              <a:extLst>
                <a:ext uri="{FF2B5EF4-FFF2-40B4-BE49-F238E27FC236}">
                  <a16:creationId xmlns:a16="http://schemas.microsoft.com/office/drawing/2014/main" id="{97AF5BAD-BD4A-C8DB-A7D4-60DAC2ED53E5}"/>
                </a:ext>
              </a:extLst>
            </p:cNvPr>
            <p:cNvGrpSpPr/>
            <p:nvPr/>
          </p:nvGrpSpPr>
          <p:grpSpPr>
            <a:xfrm>
              <a:off x="5253397" y="1443459"/>
              <a:ext cx="287447" cy="616716"/>
              <a:chOff x="4001662" y="1332360"/>
              <a:chExt cx="287447" cy="611297"/>
            </a:xfrm>
          </p:grpSpPr>
          <p:grpSp>
            <p:nvGrpSpPr>
              <p:cNvPr id="1028" name="Group 1027">
                <a:extLst>
                  <a:ext uri="{FF2B5EF4-FFF2-40B4-BE49-F238E27FC236}">
                    <a16:creationId xmlns:a16="http://schemas.microsoft.com/office/drawing/2014/main" id="{83434172-D2D1-E6E9-79FB-7F6062D0A30C}"/>
                  </a:ext>
                </a:extLst>
              </p:cNvPr>
              <p:cNvGrpSpPr/>
              <p:nvPr/>
            </p:nvGrpSpPr>
            <p:grpSpPr>
              <a:xfrm>
                <a:off x="4001662" y="1656210"/>
                <a:ext cx="287447" cy="287447"/>
                <a:chOff x="4222918" y="2550190"/>
                <a:chExt cx="287447" cy="287447"/>
              </a:xfrm>
            </p:grpSpPr>
            <p:sp>
              <p:nvSpPr>
                <p:cNvPr id="1039" name="Freeform: Shape 1038">
                  <a:extLst>
                    <a:ext uri="{FF2B5EF4-FFF2-40B4-BE49-F238E27FC236}">
                      <a16:creationId xmlns:a16="http://schemas.microsoft.com/office/drawing/2014/main" id="{01290133-3E3B-B89C-75CA-1B673A5255CF}"/>
                    </a:ext>
                  </a:extLst>
                </p:cNvPr>
                <p:cNvSpPr/>
                <p:nvPr/>
              </p:nvSpPr>
              <p:spPr>
                <a:xfrm>
                  <a:off x="4222918" y="2550190"/>
                  <a:ext cx="287447"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1040" name="Freeform: Shape 1039">
                  <a:extLst>
                    <a:ext uri="{FF2B5EF4-FFF2-40B4-BE49-F238E27FC236}">
                      <a16:creationId xmlns:a16="http://schemas.microsoft.com/office/drawing/2014/main" id="{021D2993-8C52-CFCE-2D49-D91F6C6A0F3B}"/>
                    </a:ext>
                  </a:extLst>
                </p:cNvPr>
                <p:cNvSpPr/>
                <p:nvPr/>
              </p:nvSpPr>
              <p:spPr>
                <a:xfrm>
                  <a:off x="4309508" y="2636780"/>
                  <a:ext cx="114268"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A69F9F"/>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grpSp>
            <p:nvGrpSpPr>
              <p:cNvPr id="1030" name="Group 1029">
                <a:extLst>
                  <a:ext uri="{FF2B5EF4-FFF2-40B4-BE49-F238E27FC236}">
                    <a16:creationId xmlns:a16="http://schemas.microsoft.com/office/drawing/2014/main" id="{03086667-C6D7-89B3-7707-3EDFC73E6134}"/>
                  </a:ext>
                </a:extLst>
              </p:cNvPr>
              <p:cNvGrpSpPr/>
              <p:nvPr/>
            </p:nvGrpSpPr>
            <p:grpSpPr>
              <a:xfrm>
                <a:off x="4001662" y="1332360"/>
                <a:ext cx="287447" cy="287447"/>
                <a:chOff x="4222918" y="2540665"/>
                <a:chExt cx="287447" cy="287447"/>
              </a:xfrm>
            </p:grpSpPr>
            <p:sp>
              <p:nvSpPr>
                <p:cNvPr id="1035" name="Freeform: Shape 1034">
                  <a:extLst>
                    <a:ext uri="{FF2B5EF4-FFF2-40B4-BE49-F238E27FC236}">
                      <a16:creationId xmlns:a16="http://schemas.microsoft.com/office/drawing/2014/main" id="{9C9D3836-D9EC-2297-8006-9CC1698D9750}"/>
                    </a:ext>
                  </a:extLst>
                </p:cNvPr>
                <p:cNvSpPr/>
                <p:nvPr/>
              </p:nvSpPr>
              <p:spPr>
                <a:xfrm>
                  <a:off x="4222918" y="2540665"/>
                  <a:ext cx="287447"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1036" name="Freeform: Shape 1035">
                  <a:extLst>
                    <a:ext uri="{FF2B5EF4-FFF2-40B4-BE49-F238E27FC236}">
                      <a16:creationId xmlns:a16="http://schemas.microsoft.com/office/drawing/2014/main" id="{06D932C7-0CBE-BA0A-1EDA-56837356BD0E}"/>
                    </a:ext>
                  </a:extLst>
                </p:cNvPr>
                <p:cNvSpPr/>
                <p:nvPr/>
              </p:nvSpPr>
              <p:spPr>
                <a:xfrm>
                  <a:off x="4309508" y="2627255"/>
                  <a:ext cx="114268"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009AB5"/>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grpSp>
      </p:grpSp>
      <p:cxnSp>
        <p:nvCxnSpPr>
          <p:cNvPr id="1177" name="Straight Connector 1176">
            <a:extLst>
              <a:ext uri="{FF2B5EF4-FFF2-40B4-BE49-F238E27FC236}">
                <a16:creationId xmlns:a16="http://schemas.microsoft.com/office/drawing/2014/main" id="{040C36CB-DC64-3A2D-DE71-4B3FCAB57090}"/>
              </a:ext>
            </a:extLst>
          </p:cNvPr>
          <p:cNvCxnSpPr>
            <a:cxnSpLocks/>
          </p:cNvCxnSpPr>
          <p:nvPr/>
        </p:nvCxnSpPr>
        <p:spPr>
          <a:xfrm>
            <a:off x="4596365" y="2172782"/>
            <a:ext cx="0" cy="972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178" name="Group 1177">
            <a:extLst>
              <a:ext uri="{FF2B5EF4-FFF2-40B4-BE49-F238E27FC236}">
                <a16:creationId xmlns:a16="http://schemas.microsoft.com/office/drawing/2014/main" id="{379F8883-2321-B8AB-C906-9272AECEA041}"/>
              </a:ext>
            </a:extLst>
          </p:cNvPr>
          <p:cNvGrpSpPr/>
          <p:nvPr/>
        </p:nvGrpSpPr>
        <p:grpSpPr>
          <a:xfrm>
            <a:off x="2431288" y="1855350"/>
            <a:ext cx="215585" cy="217496"/>
            <a:chOff x="4222918" y="2550190"/>
            <a:chExt cx="287447" cy="287447"/>
          </a:xfrm>
        </p:grpSpPr>
        <p:sp>
          <p:nvSpPr>
            <p:cNvPr id="1024" name="Freeform: Shape 1023">
              <a:extLst>
                <a:ext uri="{FF2B5EF4-FFF2-40B4-BE49-F238E27FC236}">
                  <a16:creationId xmlns:a16="http://schemas.microsoft.com/office/drawing/2014/main" id="{9A68D6F5-CDAB-ED0F-90EF-9EE14A91955B}"/>
                </a:ext>
              </a:extLst>
            </p:cNvPr>
            <p:cNvSpPr/>
            <p:nvPr/>
          </p:nvSpPr>
          <p:spPr>
            <a:xfrm>
              <a:off x="4222918" y="2550190"/>
              <a:ext cx="287447"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1025" name="Freeform: Shape 1024">
              <a:extLst>
                <a:ext uri="{FF2B5EF4-FFF2-40B4-BE49-F238E27FC236}">
                  <a16:creationId xmlns:a16="http://schemas.microsoft.com/office/drawing/2014/main" id="{F9407B1C-8F42-1910-6FF2-251EAB0943C7}"/>
                </a:ext>
              </a:extLst>
            </p:cNvPr>
            <p:cNvSpPr/>
            <p:nvPr/>
          </p:nvSpPr>
          <p:spPr>
            <a:xfrm>
              <a:off x="4309508" y="2636780"/>
              <a:ext cx="114268"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A69F9F"/>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grpSp>
        <p:nvGrpSpPr>
          <p:cNvPr id="1179" name="Group 1178">
            <a:extLst>
              <a:ext uri="{FF2B5EF4-FFF2-40B4-BE49-F238E27FC236}">
                <a16:creationId xmlns:a16="http://schemas.microsoft.com/office/drawing/2014/main" id="{E3562890-C79B-5BEF-72F3-4910BE6AF4E2}"/>
              </a:ext>
            </a:extLst>
          </p:cNvPr>
          <p:cNvGrpSpPr/>
          <p:nvPr/>
        </p:nvGrpSpPr>
        <p:grpSpPr>
          <a:xfrm>
            <a:off x="3864505" y="1852615"/>
            <a:ext cx="215585" cy="217496"/>
            <a:chOff x="4222918" y="2540665"/>
            <a:chExt cx="287447" cy="287447"/>
          </a:xfrm>
        </p:grpSpPr>
        <p:sp>
          <p:nvSpPr>
            <p:cNvPr id="1182" name="Freeform: Shape 1181">
              <a:extLst>
                <a:ext uri="{FF2B5EF4-FFF2-40B4-BE49-F238E27FC236}">
                  <a16:creationId xmlns:a16="http://schemas.microsoft.com/office/drawing/2014/main" id="{4A4E0747-174E-9C25-5E87-ED4BA4649811}"/>
                </a:ext>
              </a:extLst>
            </p:cNvPr>
            <p:cNvSpPr/>
            <p:nvPr/>
          </p:nvSpPr>
          <p:spPr>
            <a:xfrm>
              <a:off x="4222918" y="2540665"/>
              <a:ext cx="287447"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1183" name="Freeform: Shape 1182">
              <a:extLst>
                <a:ext uri="{FF2B5EF4-FFF2-40B4-BE49-F238E27FC236}">
                  <a16:creationId xmlns:a16="http://schemas.microsoft.com/office/drawing/2014/main" id="{1CA06B77-EAFE-2F77-615E-137E27394347}"/>
                </a:ext>
              </a:extLst>
            </p:cNvPr>
            <p:cNvSpPr/>
            <p:nvPr/>
          </p:nvSpPr>
          <p:spPr>
            <a:xfrm>
              <a:off x="4309508" y="2627255"/>
              <a:ext cx="114268"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009AB5"/>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sp>
        <p:nvSpPr>
          <p:cNvPr id="1180" name="Rectangle 17">
            <a:extLst>
              <a:ext uri="{FF2B5EF4-FFF2-40B4-BE49-F238E27FC236}">
                <a16:creationId xmlns:a16="http://schemas.microsoft.com/office/drawing/2014/main" id="{6859CCDD-93CD-151B-5CC3-A2534FD5B5D5}"/>
              </a:ext>
            </a:extLst>
          </p:cNvPr>
          <p:cNvSpPr>
            <a:spLocks noChangeArrowheads="1"/>
          </p:cNvSpPr>
          <p:nvPr/>
        </p:nvSpPr>
        <p:spPr bwMode="auto">
          <a:xfrm>
            <a:off x="638531" y="3513801"/>
            <a:ext cx="1075429" cy="138499"/>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b="1" dirty="0">
                <a:solidFill>
                  <a:srgbClr val="009AB5"/>
                </a:solidFill>
                <a:latin typeface="Calibri" panose="020F0502020204030204"/>
                <a:ea typeface="+mn-ea"/>
                <a:cs typeface="+mn-cs"/>
              </a:rPr>
              <a:t>Ide-</a:t>
            </a:r>
            <a:r>
              <a:rPr lang="en-US" altLang="en-US" sz="900" b="1" dirty="0" err="1">
                <a:solidFill>
                  <a:srgbClr val="009AB5"/>
                </a:solidFill>
                <a:latin typeface="Calibri" panose="020F0502020204030204"/>
                <a:ea typeface="+mn-ea"/>
                <a:cs typeface="+mn-cs"/>
              </a:rPr>
              <a:t>cel</a:t>
            </a:r>
            <a:endParaRPr lang="en-US" altLang="en-US" sz="900" b="1" dirty="0">
              <a:solidFill>
                <a:srgbClr val="009AB5"/>
              </a:solidFill>
              <a:latin typeface="Calibri" panose="020F0502020204030204"/>
              <a:ea typeface="+mn-ea"/>
              <a:cs typeface="+mn-cs"/>
            </a:endParaRPr>
          </a:p>
        </p:txBody>
      </p:sp>
      <p:sp>
        <p:nvSpPr>
          <p:cNvPr id="1181" name="Rectangle 17">
            <a:extLst>
              <a:ext uri="{FF2B5EF4-FFF2-40B4-BE49-F238E27FC236}">
                <a16:creationId xmlns:a16="http://schemas.microsoft.com/office/drawing/2014/main" id="{ABE08881-D1EE-E3C5-0780-74F69CBB69C5}"/>
              </a:ext>
            </a:extLst>
          </p:cNvPr>
          <p:cNvSpPr>
            <a:spLocks noChangeArrowheads="1"/>
          </p:cNvSpPr>
          <p:nvPr/>
        </p:nvSpPr>
        <p:spPr bwMode="auto">
          <a:xfrm>
            <a:off x="642768" y="3657501"/>
            <a:ext cx="1075429" cy="138499"/>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b="1" dirty="0">
                <a:solidFill>
                  <a:prstClr val="black"/>
                </a:solidFill>
                <a:latin typeface="Calibri" panose="020F0502020204030204"/>
                <a:ea typeface="+mn-ea"/>
                <a:cs typeface="+mn-cs"/>
              </a:rPr>
              <a:t>Standard regimens</a:t>
            </a:r>
          </a:p>
        </p:txBody>
      </p:sp>
      <p:graphicFrame>
        <p:nvGraphicFramePr>
          <p:cNvPr id="1302" name="Table 1301">
            <a:extLst>
              <a:ext uri="{FF2B5EF4-FFF2-40B4-BE49-F238E27FC236}">
                <a16:creationId xmlns:a16="http://schemas.microsoft.com/office/drawing/2014/main" id="{FEC763F7-B6CC-78A6-EC00-FCBFFD89581A}"/>
              </a:ext>
            </a:extLst>
          </p:cNvPr>
          <p:cNvGraphicFramePr>
            <a:graphicFrameLocks noGrp="1"/>
          </p:cNvGraphicFramePr>
          <p:nvPr/>
        </p:nvGraphicFramePr>
        <p:xfrm>
          <a:off x="1664240" y="3520774"/>
          <a:ext cx="6325809" cy="274320"/>
        </p:xfrm>
        <a:graphic>
          <a:graphicData uri="http://schemas.openxmlformats.org/drawingml/2006/table">
            <a:tbl>
              <a:tblPr firstRow="1" bandRow="1">
                <a:tableStyleId>{5C22544A-7EE6-4342-B048-85BDC9FD1C3A}</a:tableStyleId>
              </a:tblPr>
              <a:tblGrid>
                <a:gridCol w="451844">
                  <a:extLst>
                    <a:ext uri="{9D8B030D-6E8A-4147-A177-3AD203B41FA5}">
                      <a16:colId xmlns:a16="http://schemas.microsoft.com/office/drawing/2014/main" val="1035931352"/>
                    </a:ext>
                  </a:extLst>
                </a:gridCol>
                <a:gridCol w="451844">
                  <a:extLst>
                    <a:ext uri="{9D8B030D-6E8A-4147-A177-3AD203B41FA5}">
                      <a16:colId xmlns:a16="http://schemas.microsoft.com/office/drawing/2014/main" val="2977700650"/>
                    </a:ext>
                  </a:extLst>
                </a:gridCol>
                <a:gridCol w="451844">
                  <a:extLst>
                    <a:ext uri="{9D8B030D-6E8A-4147-A177-3AD203B41FA5}">
                      <a16:colId xmlns:a16="http://schemas.microsoft.com/office/drawing/2014/main" val="3441733066"/>
                    </a:ext>
                  </a:extLst>
                </a:gridCol>
                <a:gridCol w="451844">
                  <a:extLst>
                    <a:ext uri="{9D8B030D-6E8A-4147-A177-3AD203B41FA5}">
                      <a16:colId xmlns:a16="http://schemas.microsoft.com/office/drawing/2014/main" val="2417158618"/>
                    </a:ext>
                  </a:extLst>
                </a:gridCol>
                <a:gridCol w="451844">
                  <a:extLst>
                    <a:ext uri="{9D8B030D-6E8A-4147-A177-3AD203B41FA5}">
                      <a16:colId xmlns:a16="http://schemas.microsoft.com/office/drawing/2014/main" val="2100119461"/>
                    </a:ext>
                  </a:extLst>
                </a:gridCol>
                <a:gridCol w="451844">
                  <a:extLst>
                    <a:ext uri="{9D8B030D-6E8A-4147-A177-3AD203B41FA5}">
                      <a16:colId xmlns:a16="http://schemas.microsoft.com/office/drawing/2014/main" val="3474421717"/>
                    </a:ext>
                  </a:extLst>
                </a:gridCol>
                <a:gridCol w="451844">
                  <a:extLst>
                    <a:ext uri="{9D8B030D-6E8A-4147-A177-3AD203B41FA5}">
                      <a16:colId xmlns:a16="http://schemas.microsoft.com/office/drawing/2014/main" val="976151276"/>
                    </a:ext>
                  </a:extLst>
                </a:gridCol>
                <a:gridCol w="451844">
                  <a:extLst>
                    <a:ext uri="{9D8B030D-6E8A-4147-A177-3AD203B41FA5}">
                      <a16:colId xmlns:a16="http://schemas.microsoft.com/office/drawing/2014/main" val="329822148"/>
                    </a:ext>
                  </a:extLst>
                </a:gridCol>
                <a:gridCol w="451844">
                  <a:extLst>
                    <a:ext uri="{9D8B030D-6E8A-4147-A177-3AD203B41FA5}">
                      <a16:colId xmlns:a16="http://schemas.microsoft.com/office/drawing/2014/main" val="1788926963"/>
                    </a:ext>
                  </a:extLst>
                </a:gridCol>
                <a:gridCol w="451844">
                  <a:extLst>
                    <a:ext uri="{9D8B030D-6E8A-4147-A177-3AD203B41FA5}">
                      <a16:colId xmlns:a16="http://schemas.microsoft.com/office/drawing/2014/main" val="168922192"/>
                    </a:ext>
                  </a:extLst>
                </a:gridCol>
                <a:gridCol w="451844">
                  <a:extLst>
                    <a:ext uri="{9D8B030D-6E8A-4147-A177-3AD203B41FA5}">
                      <a16:colId xmlns:a16="http://schemas.microsoft.com/office/drawing/2014/main" val="2294547570"/>
                    </a:ext>
                  </a:extLst>
                </a:gridCol>
                <a:gridCol w="451844">
                  <a:extLst>
                    <a:ext uri="{9D8B030D-6E8A-4147-A177-3AD203B41FA5}">
                      <a16:colId xmlns:a16="http://schemas.microsoft.com/office/drawing/2014/main" val="3707952277"/>
                    </a:ext>
                  </a:extLst>
                </a:gridCol>
                <a:gridCol w="451844">
                  <a:extLst>
                    <a:ext uri="{9D8B030D-6E8A-4147-A177-3AD203B41FA5}">
                      <a16:colId xmlns:a16="http://schemas.microsoft.com/office/drawing/2014/main" val="3572024405"/>
                    </a:ext>
                  </a:extLst>
                </a:gridCol>
                <a:gridCol w="451844">
                  <a:extLst>
                    <a:ext uri="{9D8B030D-6E8A-4147-A177-3AD203B41FA5}">
                      <a16:colId xmlns:a16="http://schemas.microsoft.com/office/drawing/2014/main" val="183528177"/>
                    </a:ext>
                  </a:extLst>
                </a:gridCol>
              </a:tblGrid>
              <a:tr h="137160">
                <a:tc>
                  <a:txBody>
                    <a:bodyPr/>
                    <a:lstStyle/>
                    <a:p>
                      <a:pPr algn="ctr"/>
                      <a:r>
                        <a:rPr lang="en-GB" sz="900" b="0" dirty="0">
                          <a:solidFill>
                            <a:srgbClr val="009FBA"/>
                          </a:solidFill>
                        </a:rPr>
                        <a:t> 254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 206</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177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153</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131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111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94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77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54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25</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 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0824196"/>
                  </a:ext>
                </a:extLst>
              </a:tr>
              <a:tr h="137160">
                <a:tc>
                  <a:txBody>
                    <a:bodyPr/>
                    <a:lstStyle/>
                    <a:p>
                      <a:pPr algn="ctr"/>
                      <a:r>
                        <a:rPr lang="en-GB" sz="900" b="0" dirty="0">
                          <a:solidFill>
                            <a:schemeClr val="tx1"/>
                          </a:solidFill>
                        </a:rPr>
                        <a:t> 132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76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43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34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31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21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18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215522"/>
                  </a:ext>
                </a:extLst>
              </a:tr>
            </a:tbl>
          </a:graphicData>
        </a:graphic>
      </p:graphicFrame>
    </p:spTree>
    <p:extLst>
      <p:ext uri="{BB962C8B-B14F-4D97-AF65-F5344CB8AC3E}">
        <p14:creationId xmlns:p14="http://schemas.microsoft.com/office/powerpoint/2010/main" val="1377969818"/>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2214-2C27-C3D0-FA28-109F0489420A}"/>
              </a:ext>
            </a:extLst>
          </p:cNvPr>
          <p:cNvSpPr>
            <a:spLocks noGrp="1"/>
          </p:cNvSpPr>
          <p:nvPr>
            <p:ph type="title"/>
          </p:nvPr>
        </p:nvSpPr>
        <p:spPr>
          <a:xfrm>
            <a:off x="352434" y="-95083"/>
            <a:ext cx="7886700" cy="994172"/>
          </a:xfrm>
        </p:spPr>
        <p:txBody>
          <a:bodyPr/>
          <a:lstStyle/>
          <a:p>
            <a:r>
              <a:rPr lang="en-GB" sz="2100" dirty="0">
                <a:solidFill>
                  <a:schemeClr val="bg1">
                    <a:lumMod val="50000"/>
                  </a:schemeClr>
                </a:solidFill>
              </a:rPr>
              <a:t>PFS2 and TTNT (ITT population)</a:t>
            </a:r>
          </a:p>
        </p:txBody>
      </p:sp>
      <p:sp>
        <p:nvSpPr>
          <p:cNvPr id="3" name="Slide Number Placeholder 2">
            <a:extLst>
              <a:ext uri="{FF2B5EF4-FFF2-40B4-BE49-F238E27FC236}">
                <a16:creationId xmlns:a16="http://schemas.microsoft.com/office/drawing/2014/main" id="{A5A72060-BFD8-45A4-E658-34F3F34844D5}"/>
              </a:ext>
            </a:extLst>
          </p:cNvPr>
          <p:cNvSpPr>
            <a:spLocks noGrp="1"/>
          </p:cNvSpPr>
          <p:nvPr>
            <p:ph type="sldNum" sz="quarter" idx="4"/>
          </p:nvPr>
        </p:nvSpPr>
        <p:spPr/>
        <p:txBody>
          <a:bodyPr/>
          <a:lstStyle/>
          <a:p>
            <a:pPr defTabSz="685800" fontAlgn="auto">
              <a:spcBef>
                <a:spcPts val="0"/>
              </a:spcBef>
              <a:spcAft>
                <a:spcPts val="0"/>
              </a:spcAft>
            </a:pPr>
            <a:fld id="{AF1AFCDA-ABCC-4704-AB71-48FDE4F2FA4C}" type="slidenum">
              <a:rPr lang="en-US">
                <a:solidFill>
                  <a:prstClr val="black">
                    <a:tint val="75000"/>
                  </a:prstClr>
                </a:solidFill>
                <a:latin typeface="Calibri" panose="020F0502020204030204"/>
                <a:ea typeface="+mn-ea"/>
                <a:cs typeface="+mn-cs"/>
              </a:rPr>
              <a:pPr defTabSz="685800" fontAlgn="auto">
                <a:spcBef>
                  <a:spcPts val="0"/>
                </a:spcBef>
                <a:spcAft>
                  <a:spcPts val="0"/>
                </a:spcAft>
              </a:pPr>
              <a:t>104</a:t>
            </a:fld>
            <a:endParaRPr lang="en-US">
              <a:solidFill>
                <a:prstClr val="black">
                  <a:tint val="75000"/>
                </a:prstClr>
              </a:solidFill>
              <a:latin typeface="Calibri" panose="020F0502020204030204"/>
              <a:ea typeface="+mn-ea"/>
              <a:cs typeface="+mn-cs"/>
            </a:endParaRPr>
          </a:p>
        </p:txBody>
      </p:sp>
      <p:sp>
        <p:nvSpPr>
          <p:cNvPr id="50" name="TextBox 22">
            <a:extLst>
              <a:ext uri="{FF2B5EF4-FFF2-40B4-BE49-F238E27FC236}">
                <a16:creationId xmlns:a16="http://schemas.microsoft.com/office/drawing/2014/main" id="{6C2EB0D6-7D17-4702-98F9-E0DE5A800DDB}"/>
              </a:ext>
            </a:extLst>
          </p:cNvPr>
          <p:cNvSpPr txBox="1">
            <a:spLocks noChangeArrowheads="1"/>
          </p:cNvSpPr>
          <p:nvPr/>
        </p:nvSpPr>
        <p:spPr bwMode="auto">
          <a:xfrm>
            <a:off x="282832" y="4865656"/>
            <a:ext cx="8645159" cy="10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1" indent="-214313" defTabSz="914378" fontAlgn="auto">
              <a:spcBef>
                <a:spcPts val="0"/>
              </a:spcBef>
              <a:spcAft>
                <a:spcPts val="0"/>
              </a:spcAft>
              <a:defRPr/>
            </a:pPr>
            <a:r>
              <a:rPr lang="en-GB" sz="675" baseline="30000" dirty="0" err="1">
                <a:solidFill>
                  <a:srgbClr val="595454"/>
                </a:solidFill>
                <a:latin typeface="Trebuchet MS" panose="020B0603020202020204"/>
                <a:cs typeface="Arial" panose="020B0604020202020204" pitchFamily="34" charset="0"/>
              </a:rPr>
              <a:t>a</a:t>
            </a:r>
            <a:r>
              <a:rPr lang="en-GB" sz="675" dirty="0" err="1">
                <a:solidFill>
                  <a:srgbClr val="595454"/>
                </a:solidFill>
                <a:latin typeface="Trebuchet MS" panose="020B0603020202020204"/>
                <a:cs typeface="Arial" panose="020B0604020202020204" pitchFamily="34" charset="0"/>
              </a:rPr>
              <a:t>Based</a:t>
            </a:r>
            <a:r>
              <a:rPr lang="en-GB" sz="675" dirty="0">
                <a:solidFill>
                  <a:srgbClr val="595454"/>
                </a:solidFill>
                <a:latin typeface="Trebuchet MS" panose="020B0603020202020204"/>
                <a:cs typeface="Arial" panose="020B0604020202020204" pitchFamily="34" charset="0"/>
              </a:rPr>
              <a:t> on Kaplan-Meier approach; </a:t>
            </a:r>
            <a:r>
              <a:rPr lang="en-GB" sz="675" baseline="30000" dirty="0" err="1">
                <a:solidFill>
                  <a:srgbClr val="595454"/>
                </a:solidFill>
                <a:latin typeface="Trebuchet MS" panose="020B0603020202020204"/>
                <a:cs typeface="Arial" panose="020B0604020202020204" pitchFamily="34" charset="0"/>
              </a:rPr>
              <a:t>b</a:t>
            </a:r>
            <a:r>
              <a:rPr lang="en-GB" sz="675" dirty="0" err="1">
                <a:solidFill>
                  <a:srgbClr val="595454"/>
                </a:solidFill>
                <a:latin typeface="Trebuchet MS" panose="020B0603020202020204"/>
                <a:cs typeface="Arial" panose="020B0604020202020204" pitchFamily="34" charset="0"/>
              </a:rPr>
              <a:t>Statified</a:t>
            </a:r>
            <a:r>
              <a:rPr lang="en-GB" sz="675" dirty="0">
                <a:solidFill>
                  <a:srgbClr val="595454"/>
                </a:solidFill>
                <a:latin typeface="Trebuchet MS" panose="020B0603020202020204"/>
                <a:cs typeface="Arial" panose="020B0604020202020204" pitchFamily="34" charset="0"/>
              </a:rPr>
              <a:t> HR based on univariate Cox proportional hazard model. CI is two-sided;</a:t>
            </a:r>
            <a:r>
              <a:rPr lang="en-GB" sz="675" baseline="30000" dirty="0">
                <a:solidFill>
                  <a:srgbClr val="595454"/>
                </a:solidFill>
                <a:latin typeface="Trebuchet MS" panose="020B0603020202020204"/>
                <a:cs typeface="Arial" panose="020B0604020202020204" pitchFamily="34" charset="0"/>
              </a:rPr>
              <a:t> </a:t>
            </a:r>
            <a:r>
              <a:rPr lang="en-GB" sz="675" baseline="30000" dirty="0" err="1">
                <a:solidFill>
                  <a:srgbClr val="595454"/>
                </a:solidFill>
                <a:latin typeface="Trebuchet MS" panose="020B0603020202020204"/>
                <a:cs typeface="Arial" panose="020B0604020202020204" pitchFamily="34" charset="0"/>
              </a:rPr>
              <a:t>c</a:t>
            </a:r>
            <a:r>
              <a:rPr lang="en-GB" sz="675" dirty="0" err="1">
                <a:solidFill>
                  <a:srgbClr val="595454"/>
                </a:solidFill>
                <a:latin typeface="Trebuchet MS" panose="020B0603020202020204"/>
                <a:cs typeface="Arial" panose="020B0604020202020204" pitchFamily="34" charset="0"/>
              </a:rPr>
              <a:t>Based</a:t>
            </a:r>
            <a:r>
              <a:rPr lang="en-GB" sz="675" dirty="0">
                <a:solidFill>
                  <a:srgbClr val="595454"/>
                </a:solidFill>
                <a:latin typeface="Trebuchet MS" panose="020B0603020202020204"/>
                <a:cs typeface="Arial" panose="020B0604020202020204" pitchFamily="34" charset="0"/>
              </a:rPr>
              <a:t> on the Greenwood formula.</a:t>
            </a:r>
          </a:p>
        </p:txBody>
      </p:sp>
      <p:sp>
        <p:nvSpPr>
          <p:cNvPr id="51" name="TextBox 50">
            <a:extLst>
              <a:ext uri="{FF2B5EF4-FFF2-40B4-BE49-F238E27FC236}">
                <a16:creationId xmlns:a16="http://schemas.microsoft.com/office/drawing/2014/main" id="{4A194AD7-473E-1D33-6B83-5155A4C2A46A}"/>
              </a:ext>
            </a:extLst>
          </p:cNvPr>
          <p:cNvSpPr txBox="1"/>
          <p:nvPr/>
        </p:nvSpPr>
        <p:spPr>
          <a:xfrm>
            <a:off x="343828" y="4304979"/>
            <a:ext cx="8451057" cy="484749"/>
          </a:xfrm>
          <a:prstGeom prst="rect">
            <a:avLst/>
          </a:prstGeom>
          <a:solidFill>
            <a:srgbClr val="CB7C78"/>
          </a:solidFill>
        </p:spPr>
        <p:txBody>
          <a:bodyPr anchor="ctr"/>
          <a:lstStyle>
            <a:defPPr>
              <a:defRPr lang="en-US"/>
            </a:defPPr>
            <a:lvl1pPr indent="0" algn="ctr">
              <a:lnSpc>
                <a:spcPct val="90000"/>
              </a:lnSpc>
              <a:spcBef>
                <a:spcPts val="800"/>
              </a:spcBef>
              <a:spcAft>
                <a:spcPts val="400"/>
              </a:spcAft>
              <a:buClr>
                <a:schemeClr val="bg1"/>
              </a:buClr>
              <a:buFont typeface="Arial" panose="020B0604020202020204" pitchFamily="34" charset="0"/>
              <a:buNone/>
              <a:defRPr sz="1800" b="0">
                <a:solidFill>
                  <a:schemeClr val="bg1"/>
                </a:solidFill>
              </a:defRPr>
            </a:lvl1pPr>
            <a:lvl2pPr marL="256026" indent="-256026">
              <a:lnSpc>
                <a:spcPct val="90000"/>
              </a:lnSpc>
              <a:spcBef>
                <a:spcPts val="0"/>
              </a:spcBef>
              <a:spcAft>
                <a:spcPts val="800"/>
              </a:spcAft>
              <a:buClr>
                <a:schemeClr val="tx2"/>
              </a:buClr>
              <a:buFont typeface="Arial" panose="020B0604020202020204" pitchFamily="34" charset="0"/>
              <a:buChar char="•"/>
              <a:defRPr sz="2133"/>
            </a:lvl2pPr>
            <a:lvl3pPr marL="755885" indent="-341367">
              <a:lnSpc>
                <a:spcPct val="90000"/>
              </a:lnSpc>
              <a:spcBef>
                <a:spcPts val="0"/>
              </a:spcBef>
              <a:spcAft>
                <a:spcPts val="800"/>
              </a:spcAft>
              <a:buClr>
                <a:schemeClr val="tx2"/>
              </a:buClr>
              <a:buFont typeface="Arial" panose="020B0604020202020204" pitchFamily="34" charset="0"/>
              <a:buChar char="–"/>
              <a:defRPr sz="1867"/>
            </a:lvl3pPr>
            <a:lvl4pPr marL="1182594" indent="-268217">
              <a:lnSpc>
                <a:spcPct val="90000"/>
              </a:lnSpc>
              <a:spcBef>
                <a:spcPts val="0"/>
              </a:spcBef>
              <a:spcAft>
                <a:spcPts val="800"/>
              </a:spcAft>
              <a:buClr>
                <a:schemeClr val="tx2"/>
              </a:buClr>
              <a:buFont typeface="Arial" panose="020B0604020202020204" pitchFamily="34" charset="0"/>
              <a:buChar char="•"/>
              <a:defRPr sz="1600"/>
            </a:lvl4pPr>
            <a:lvl5pPr marL="1609304" indent="-304792">
              <a:lnSpc>
                <a:spcPct val="90000"/>
              </a:lnSpc>
              <a:spcBef>
                <a:spcPts val="0"/>
              </a:spcBef>
              <a:spcAft>
                <a:spcPts val="800"/>
              </a:spcAft>
              <a:buClr>
                <a:schemeClr val="tx2"/>
              </a:buClr>
              <a:buFont typeface="Arial" panose="020B0604020202020204" pitchFamily="34" charset="0"/>
              <a:buChar char="–"/>
              <a:tabLst/>
              <a:defRPr sz="1600"/>
            </a:lvl5pPr>
            <a:lvl6pPr marL="3352716" indent="-304792">
              <a:spcBef>
                <a:spcPct val="20000"/>
              </a:spcBef>
              <a:buFont typeface="Arial" panose="020B0604020202020204" pitchFamily="34" charset="0"/>
              <a:buChar char="•"/>
              <a:defRPr sz="2667"/>
            </a:lvl6pPr>
            <a:lvl7pPr marL="3962301" indent="-304792">
              <a:spcBef>
                <a:spcPct val="20000"/>
              </a:spcBef>
              <a:buFont typeface="Arial" panose="020B0604020202020204" pitchFamily="34" charset="0"/>
              <a:buChar char="•"/>
              <a:defRPr sz="2667"/>
            </a:lvl7pPr>
            <a:lvl8pPr marL="4571886" indent="-304792">
              <a:spcBef>
                <a:spcPct val="20000"/>
              </a:spcBef>
              <a:buFont typeface="Arial" panose="020B0604020202020204" pitchFamily="34" charset="0"/>
              <a:buChar char="•"/>
              <a:defRPr sz="2667"/>
            </a:lvl8pPr>
            <a:lvl9pPr marL="5181470" indent="-304792">
              <a:spcBef>
                <a:spcPct val="20000"/>
              </a:spcBef>
              <a:buFont typeface="Arial" panose="020B0604020202020204" pitchFamily="34" charset="0"/>
              <a:buChar char="•"/>
              <a:defRPr sz="2667"/>
            </a:lvl9pPr>
          </a:lstStyle>
          <a:p>
            <a:pPr defTabSz="685800" fontAlgn="auto">
              <a:spcBef>
                <a:spcPts val="600"/>
              </a:spcBef>
              <a:spcAft>
                <a:spcPts val="0"/>
              </a:spcAft>
              <a:buClr>
                <a:prstClr val="white"/>
              </a:buClr>
            </a:pPr>
            <a:r>
              <a:rPr lang="en-GB" sz="1350" b="1" dirty="0">
                <a:solidFill>
                  <a:prstClr val="white"/>
                </a:solidFill>
                <a:latin typeface="Calibri" panose="020F0502020204030204"/>
                <a:ea typeface="+mn-ea"/>
                <a:cs typeface="+mn-cs"/>
              </a:rPr>
              <a:t>Ide-</a:t>
            </a:r>
            <a:r>
              <a:rPr lang="en-GB" sz="1350" b="1" dirty="0" err="1">
                <a:solidFill>
                  <a:prstClr val="white"/>
                </a:solidFill>
                <a:latin typeface="Calibri" panose="020F0502020204030204"/>
                <a:ea typeface="+mn-ea"/>
                <a:cs typeface="+mn-cs"/>
              </a:rPr>
              <a:t>cel</a:t>
            </a:r>
            <a:r>
              <a:rPr lang="en-GB" sz="1350" b="1" dirty="0">
                <a:solidFill>
                  <a:prstClr val="white"/>
                </a:solidFill>
                <a:latin typeface="Calibri" panose="020F0502020204030204"/>
                <a:ea typeface="+mn-ea"/>
                <a:cs typeface="+mn-cs"/>
              </a:rPr>
              <a:t> provided ongoing benefit and improved long-term disease control versus standard regimens</a:t>
            </a:r>
            <a:endParaRPr lang="en-US" sz="1350" b="1" dirty="0">
              <a:solidFill>
                <a:prstClr val="white"/>
              </a:solidFill>
              <a:latin typeface="Calibri" panose="020F0502020204030204"/>
              <a:ea typeface="+mn-ea"/>
              <a:cs typeface="+mn-cs"/>
            </a:endParaRPr>
          </a:p>
        </p:txBody>
      </p:sp>
      <p:sp>
        <p:nvSpPr>
          <p:cNvPr id="55" name="TextBox 54">
            <a:extLst>
              <a:ext uri="{FF2B5EF4-FFF2-40B4-BE49-F238E27FC236}">
                <a16:creationId xmlns:a16="http://schemas.microsoft.com/office/drawing/2014/main" id="{5992B7A7-0FCD-0154-28B5-C38D65A3A79E}"/>
              </a:ext>
            </a:extLst>
          </p:cNvPr>
          <p:cNvSpPr txBox="1"/>
          <p:nvPr/>
        </p:nvSpPr>
        <p:spPr>
          <a:xfrm>
            <a:off x="343828" y="3982798"/>
            <a:ext cx="8451057" cy="276999"/>
          </a:xfrm>
          <a:prstGeom prst="rect">
            <a:avLst/>
          </a:prstGeom>
          <a:noFill/>
        </p:spPr>
        <p:txBody>
          <a:bodyPr wrap="square">
            <a:spAutoFit/>
          </a:bodyPr>
          <a:lstStyle/>
          <a:p>
            <a:pPr marL="214313" indent="-214313" defTabSz="685800" fontAlgn="auto">
              <a:spcBef>
                <a:spcPts val="0"/>
              </a:spcBef>
              <a:spcAft>
                <a:spcPts val="0"/>
              </a:spcAft>
              <a:buFont typeface="Arial" panose="020B0604020202020204" pitchFamily="34" charset="0"/>
              <a:buChar char="•"/>
            </a:pPr>
            <a:r>
              <a:rPr lang="en-GB" sz="1200" dirty="0">
                <a:solidFill>
                  <a:prstClr val="black"/>
                </a:solidFill>
                <a:latin typeface="Calibri Light" panose="020F0302020204030204"/>
                <a:ea typeface="MS Mincho" panose="02020609040205080304" pitchFamily="49" charset="-128"/>
                <a:cs typeface="+mn-cs"/>
              </a:rPr>
              <a:t>Median (range) TTNT was 20.9 (16.6</a:t>
            </a:r>
            <a:r>
              <a:rPr lang="en-US" sz="1200" kern="100" dirty="0">
                <a:solidFill>
                  <a:prstClr val="black"/>
                </a:solidFill>
                <a:latin typeface="Arial" panose="020B0604020202020204" pitchFamily="34" charset="0"/>
                <a:ea typeface="+mn-ea"/>
                <a:cs typeface="Arial" panose="020B0604020202020204" pitchFamily="34" charset="0"/>
              </a:rPr>
              <a:t>–</a:t>
            </a:r>
            <a:r>
              <a:rPr lang="en-US" sz="1200" dirty="0">
                <a:solidFill>
                  <a:prstClr val="black"/>
                </a:solidFill>
                <a:latin typeface="Calibri Light" panose="020F0302020204030204"/>
                <a:ea typeface="MS Mincho" panose="02020609040205080304" pitchFamily="49" charset="-128"/>
                <a:cs typeface="+mn-cs"/>
              </a:rPr>
              <a:t>24.2) months with ide-</a:t>
            </a:r>
            <a:r>
              <a:rPr lang="en-US" sz="1200" dirty="0" err="1">
                <a:solidFill>
                  <a:prstClr val="black"/>
                </a:solidFill>
                <a:latin typeface="Calibri Light" panose="020F0302020204030204"/>
                <a:ea typeface="MS Mincho" panose="02020609040205080304" pitchFamily="49" charset="-128"/>
                <a:cs typeface="+mn-cs"/>
              </a:rPr>
              <a:t>cel</a:t>
            </a:r>
            <a:r>
              <a:rPr lang="en-US" sz="1200" dirty="0">
                <a:solidFill>
                  <a:prstClr val="black"/>
                </a:solidFill>
                <a:latin typeface="Calibri Light" panose="020F0302020204030204"/>
                <a:ea typeface="MS Mincho" panose="02020609040205080304" pitchFamily="49" charset="-128"/>
                <a:cs typeface="+mn-cs"/>
              </a:rPr>
              <a:t> versus 7.0 (5.3</a:t>
            </a:r>
            <a:r>
              <a:rPr lang="en-US" sz="1200" kern="100" dirty="0">
                <a:solidFill>
                  <a:prstClr val="black"/>
                </a:solidFill>
                <a:latin typeface="Arial" panose="020B0604020202020204" pitchFamily="34" charset="0"/>
                <a:ea typeface="+mn-ea"/>
                <a:cs typeface="Arial" panose="020B0604020202020204" pitchFamily="34" charset="0"/>
              </a:rPr>
              <a:t>–</a:t>
            </a:r>
            <a:r>
              <a:rPr lang="en-US" sz="1200" dirty="0">
                <a:solidFill>
                  <a:prstClr val="black"/>
                </a:solidFill>
                <a:latin typeface="Calibri Light" panose="020F0302020204030204"/>
                <a:ea typeface="MS Mincho" panose="02020609040205080304" pitchFamily="49" charset="-128"/>
                <a:cs typeface="+mn-cs"/>
              </a:rPr>
              <a:t>8.5) months with standard regimens</a:t>
            </a:r>
          </a:p>
        </p:txBody>
      </p:sp>
      <p:sp>
        <p:nvSpPr>
          <p:cNvPr id="15" name="TextBox 14">
            <a:extLst>
              <a:ext uri="{FF2B5EF4-FFF2-40B4-BE49-F238E27FC236}">
                <a16:creationId xmlns:a16="http://schemas.microsoft.com/office/drawing/2014/main" id="{82696B0D-350D-DA38-BF93-6B37E718BCEC}"/>
              </a:ext>
            </a:extLst>
          </p:cNvPr>
          <p:cNvSpPr txBox="1"/>
          <p:nvPr/>
        </p:nvSpPr>
        <p:spPr>
          <a:xfrm>
            <a:off x="7562802" y="2381"/>
            <a:ext cx="1578769" cy="213585"/>
          </a:xfrm>
          <a:prstGeom prst="rect">
            <a:avLst/>
          </a:prstGeom>
          <a:noFill/>
        </p:spPr>
        <p:txBody>
          <a:bodyPr wrap="square" rtlCol="0">
            <a:spAutoFit/>
          </a:bodyPr>
          <a:lstStyle/>
          <a:p>
            <a:pPr algn="r" defTabSz="685800" fontAlgn="auto">
              <a:spcBef>
                <a:spcPts val="0"/>
              </a:spcBef>
              <a:spcAft>
                <a:spcPts val="0"/>
              </a:spcAft>
            </a:pPr>
            <a:r>
              <a:rPr lang="en-GB" sz="788" dirty="0">
                <a:solidFill>
                  <a:prstClr val="black"/>
                </a:solidFill>
                <a:latin typeface="Calibri" panose="020F0502020204030204"/>
                <a:ea typeface="+mn-ea"/>
                <a:cs typeface="+mn-cs"/>
              </a:rPr>
              <a:t>KarMMa-3 updated analysis</a:t>
            </a:r>
          </a:p>
        </p:txBody>
      </p:sp>
      <p:sp>
        <p:nvSpPr>
          <p:cNvPr id="5" name="TextBox 4">
            <a:extLst>
              <a:ext uri="{FF2B5EF4-FFF2-40B4-BE49-F238E27FC236}">
                <a16:creationId xmlns:a16="http://schemas.microsoft.com/office/drawing/2014/main" id="{A8EBE8D4-5DF0-8397-BB08-1E2EF9111FCB}"/>
              </a:ext>
            </a:extLst>
          </p:cNvPr>
          <p:cNvSpPr txBox="1"/>
          <p:nvPr/>
        </p:nvSpPr>
        <p:spPr>
          <a:xfrm>
            <a:off x="3190875" y="4949674"/>
            <a:ext cx="2771766" cy="219291"/>
          </a:xfrm>
          <a:prstGeom prst="rect">
            <a:avLst/>
          </a:prstGeom>
          <a:noFill/>
        </p:spPr>
        <p:txBody>
          <a:bodyPr wrap="square">
            <a:spAutoFit/>
          </a:bodyPr>
          <a:lstStyle/>
          <a:p>
            <a:pPr algn="ctr" defTabSz="685800" fontAlgn="auto">
              <a:spcBef>
                <a:spcPts val="0"/>
              </a:spcBef>
              <a:spcAft>
                <a:spcPts val="0"/>
              </a:spcAft>
            </a:pPr>
            <a:r>
              <a:rPr lang="en-US" sz="825" dirty="0">
                <a:solidFill>
                  <a:prstClr val="black"/>
                </a:solidFill>
                <a:latin typeface="Trebuchet MS" panose="020B0603020202020204" pitchFamily="34" charset="0"/>
                <a:ea typeface="+mn-ea"/>
                <a:cs typeface="Arial" panose="020B0604020202020204" pitchFamily="34" charset="0"/>
              </a:rPr>
              <a:t>Rodríguez-Otero P, et al. ASH 2023 Abstract 1028</a:t>
            </a:r>
          </a:p>
        </p:txBody>
      </p:sp>
      <p:grpSp>
        <p:nvGrpSpPr>
          <p:cNvPr id="4" name="Group 3">
            <a:extLst>
              <a:ext uri="{FF2B5EF4-FFF2-40B4-BE49-F238E27FC236}">
                <a16:creationId xmlns:a16="http://schemas.microsoft.com/office/drawing/2014/main" id="{3243CD44-99E3-08B1-3EFB-5998BFA1064F}"/>
              </a:ext>
            </a:extLst>
          </p:cNvPr>
          <p:cNvGrpSpPr/>
          <p:nvPr/>
        </p:nvGrpSpPr>
        <p:grpSpPr>
          <a:xfrm>
            <a:off x="638531" y="674161"/>
            <a:ext cx="8380359" cy="3121838"/>
            <a:chOff x="851374" y="895707"/>
            <a:chExt cx="11173812" cy="4162450"/>
          </a:xfrm>
        </p:grpSpPr>
        <p:pic>
          <p:nvPicPr>
            <p:cNvPr id="12" name="Graphic 11">
              <a:extLst>
                <a:ext uri="{FF2B5EF4-FFF2-40B4-BE49-F238E27FC236}">
                  <a16:creationId xmlns:a16="http://schemas.microsoft.com/office/drawing/2014/main" id="{A76950FC-6C61-CFBE-B539-E495643CEB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1397" y="1010954"/>
              <a:ext cx="7786314" cy="2220815"/>
            </a:xfrm>
            <a:prstGeom prst="rect">
              <a:avLst/>
            </a:prstGeom>
          </p:spPr>
        </p:pic>
        <p:sp>
          <p:nvSpPr>
            <p:cNvPr id="14" name="Cross 13">
              <a:extLst>
                <a:ext uri="{FF2B5EF4-FFF2-40B4-BE49-F238E27FC236}">
                  <a16:creationId xmlns:a16="http://schemas.microsoft.com/office/drawing/2014/main" id="{A9613CE2-29B8-2C39-50A2-0C3B1C46F9AD}"/>
                </a:ext>
              </a:extLst>
            </p:cNvPr>
            <p:cNvSpPr/>
            <p:nvPr/>
          </p:nvSpPr>
          <p:spPr>
            <a:xfrm>
              <a:off x="2536274" y="982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 name="Cross 18">
              <a:extLst>
                <a:ext uri="{FF2B5EF4-FFF2-40B4-BE49-F238E27FC236}">
                  <a16:creationId xmlns:a16="http://schemas.microsoft.com/office/drawing/2014/main" id="{E82BFB9A-653E-4312-A633-3A8B78FCFE9E}"/>
                </a:ext>
              </a:extLst>
            </p:cNvPr>
            <p:cNvSpPr/>
            <p:nvPr/>
          </p:nvSpPr>
          <p:spPr>
            <a:xfrm>
              <a:off x="2494665" y="98031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 name="Cross 19">
              <a:extLst>
                <a:ext uri="{FF2B5EF4-FFF2-40B4-BE49-F238E27FC236}">
                  <a16:creationId xmlns:a16="http://schemas.microsoft.com/office/drawing/2014/main" id="{8070A6DF-4741-40D1-41B3-7F878FB2F660}"/>
                </a:ext>
              </a:extLst>
            </p:cNvPr>
            <p:cNvSpPr/>
            <p:nvPr/>
          </p:nvSpPr>
          <p:spPr>
            <a:xfrm>
              <a:off x="3264285" y="134632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 name="Cross 48">
              <a:extLst>
                <a:ext uri="{FF2B5EF4-FFF2-40B4-BE49-F238E27FC236}">
                  <a16:creationId xmlns:a16="http://schemas.microsoft.com/office/drawing/2014/main" id="{42F9CE3B-30E2-155B-A0F0-B1C249E6652C}"/>
                </a:ext>
              </a:extLst>
            </p:cNvPr>
            <p:cNvSpPr/>
            <p:nvPr/>
          </p:nvSpPr>
          <p:spPr>
            <a:xfrm>
              <a:off x="4077085" y="196100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2" name="Cross 51">
              <a:extLst>
                <a:ext uri="{FF2B5EF4-FFF2-40B4-BE49-F238E27FC236}">
                  <a16:creationId xmlns:a16="http://schemas.microsoft.com/office/drawing/2014/main" id="{6F93E531-A674-816E-639A-83F865B83513}"/>
                </a:ext>
              </a:extLst>
            </p:cNvPr>
            <p:cNvSpPr/>
            <p:nvPr/>
          </p:nvSpPr>
          <p:spPr>
            <a:xfrm>
              <a:off x="4478405" y="227850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3" name="Cross 52">
              <a:extLst>
                <a:ext uri="{FF2B5EF4-FFF2-40B4-BE49-F238E27FC236}">
                  <a16:creationId xmlns:a16="http://schemas.microsoft.com/office/drawing/2014/main" id="{D2718D85-109A-08F9-5735-4FE82F12F98B}"/>
                </a:ext>
              </a:extLst>
            </p:cNvPr>
            <p:cNvSpPr/>
            <p:nvPr/>
          </p:nvSpPr>
          <p:spPr>
            <a:xfrm>
              <a:off x="4793365" y="238264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4" name="Cross 53">
              <a:extLst>
                <a:ext uri="{FF2B5EF4-FFF2-40B4-BE49-F238E27FC236}">
                  <a16:creationId xmlns:a16="http://schemas.microsoft.com/office/drawing/2014/main" id="{50F1A6A3-FD14-23DE-9906-494C976E6AED}"/>
                </a:ext>
              </a:extLst>
            </p:cNvPr>
            <p:cNvSpPr/>
            <p:nvPr/>
          </p:nvSpPr>
          <p:spPr>
            <a:xfrm>
              <a:off x="4826385" y="238264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6" name="Cross 55">
              <a:extLst>
                <a:ext uri="{FF2B5EF4-FFF2-40B4-BE49-F238E27FC236}">
                  <a16:creationId xmlns:a16="http://schemas.microsoft.com/office/drawing/2014/main" id="{25241F07-1CA5-5A17-BE17-6628F5FCDC0B}"/>
                </a:ext>
              </a:extLst>
            </p:cNvPr>
            <p:cNvSpPr/>
            <p:nvPr/>
          </p:nvSpPr>
          <p:spPr>
            <a:xfrm>
              <a:off x="4725754" y="21525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7" name="Cross 56">
              <a:extLst>
                <a:ext uri="{FF2B5EF4-FFF2-40B4-BE49-F238E27FC236}">
                  <a16:creationId xmlns:a16="http://schemas.microsoft.com/office/drawing/2014/main" id="{A9207580-176B-AF92-71C6-701A6D8A9F1F}"/>
                </a:ext>
              </a:extLst>
            </p:cNvPr>
            <p:cNvSpPr/>
            <p:nvPr/>
          </p:nvSpPr>
          <p:spPr>
            <a:xfrm>
              <a:off x="4941654" y="22566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8" name="Cross 57">
              <a:extLst>
                <a:ext uri="{FF2B5EF4-FFF2-40B4-BE49-F238E27FC236}">
                  <a16:creationId xmlns:a16="http://schemas.microsoft.com/office/drawing/2014/main" id="{E0B2C013-473B-E931-0BEF-D333E6CA726E}"/>
                </a:ext>
              </a:extLst>
            </p:cNvPr>
            <p:cNvSpPr/>
            <p:nvPr/>
          </p:nvSpPr>
          <p:spPr>
            <a:xfrm>
              <a:off x="5574114" y="23963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9" name="Cross 58">
              <a:extLst>
                <a:ext uri="{FF2B5EF4-FFF2-40B4-BE49-F238E27FC236}">
                  <a16:creationId xmlns:a16="http://schemas.microsoft.com/office/drawing/2014/main" id="{E813BB37-080E-D966-EB23-56530B3D92FB}"/>
                </a:ext>
              </a:extLst>
            </p:cNvPr>
            <p:cNvSpPr/>
            <p:nvPr/>
          </p:nvSpPr>
          <p:spPr>
            <a:xfrm>
              <a:off x="5886534" y="25081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0" name="Cross 59">
              <a:extLst>
                <a:ext uri="{FF2B5EF4-FFF2-40B4-BE49-F238E27FC236}">
                  <a16:creationId xmlns:a16="http://schemas.microsoft.com/office/drawing/2014/main" id="{2966369F-172D-4CC7-C494-F8C49E2B7F7B}"/>
                </a:ext>
              </a:extLst>
            </p:cNvPr>
            <p:cNvSpPr/>
            <p:nvPr/>
          </p:nvSpPr>
          <p:spPr>
            <a:xfrm>
              <a:off x="5904314" y="25081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1" name="Cross 60">
              <a:extLst>
                <a:ext uri="{FF2B5EF4-FFF2-40B4-BE49-F238E27FC236}">
                  <a16:creationId xmlns:a16="http://schemas.microsoft.com/office/drawing/2014/main" id="{82B1D5DA-51D7-865C-4595-21CAEBA7E365}"/>
                </a:ext>
              </a:extLst>
            </p:cNvPr>
            <p:cNvSpPr/>
            <p:nvPr/>
          </p:nvSpPr>
          <p:spPr>
            <a:xfrm>
              <a:off x="6049094" y="25233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2" name="Cross 61">
              <a:extLst>
                <a:ext uri="{FF2B5EF4-FFF2-40B4-BE49-F238E27FC236}">
                  <a16:creationId xmlns:a16="http://schemas.microsoft.com/office/drawing/2014/main" id="{7981A3C9-30DC-2E97-78A3-2F258DE832C5}"/>
                </a:ext>
              </a:extLst>
            </p:cNvPr>
            <p:cNvSpPr/>
            <p:nvPr/>
          </p:nvSpPr>
          <p:spPr>
            <a:xfrm>
              <a:off x="6041474" y="25195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3" name="Cross 62">
              <a:extLst>
                <a:ext uri="{FF2B5EF4-FFF2-40B4-BE49-F238E27FC236}">
                  <a16:creationId xmlns:a16="http://schemas.microsoft.com/office/drawing/2014/main" id="{D5912B71-C6D7-6D65-089E-F6750F745C19}"/>
                </a:ext>
              </a:extLst>
            </p:cNvPr>
            <p:cNvSpPr/>
            <p:nvPr/>
          </p:nvSpPr>
          <p:spPr>
            <a:xfrm>
              <a:off x="6071954" y="25195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4" name="Cross 63">
              <a:extLst>
                <a:ext uri="{FF2B5EF4-FFF2-40B4-BE49-F238E27FC236}">
                  <a16:creationId xmlns:a16="http://schemas.microsoft.com/office/drawing/2014/main" id="{1E30BF9F-4B04-7499-6D71-BADF131EBD91}"/>
                </a:ext>
              </a:extLst>
            </p:cNvPr>
            <p:cNvSpPr/>
            <p:nvPr/>
          </p:nvSpPr>
          <p:spPr>
            <a:xfrm>
              <a:off x="6121484" y="2546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5" name="Cross 64">
              <a:extLst>
                <a:ext uri="{FF2B5EF4-FFF2-40B4-BE49-F238E27FC236}">
                  <a16:creationId xmlns:a16="http://schemas.microsoft.com/office/drawing/2014/main" id="{6985F38F-9339-3686-A0F9-5AF9DE4B847C}"/>
                </a:ext>
              </a:extLst>
            </p:cNvPr>
            <p:cNvSpPr/>
            <p:nvPr/>
          </p:nvSpPr>
          <p:spPr>
            <a:xfrm>
              <a:off x="6132914" y="2546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6" name="Cross 65">
              <a:extLst>
                <a:ext uri="{FF2B5EF4-FFF2-40B4-BE49-F238E27FC236}">
                  <a16:creationId xmlns:a16="http://schemas.microsoft.com/office/drawing/2014/main" id="{4FBD655C-AB30-7882-A4BE-4862B3895AC7}"/>
                </a:ext>
              </a:extLst>
            </p:cNvPr>
            <p:cNvSpPr/>
            <p:nvPr/>
          </p:nvSpPr>
          <p:spPr>
            <a:xfrm>
              <a:off x="6140534" y="2546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7" name="Cross 66">
              <a:extLst>
                <a:ext uri="{FF2B5EF4-FFF2-40B4-BE49-F238E27FC236}">
                  <a16:creationId xmlns:a16="http://schemas.microsoft.com/office/drawing/2014/main" id="{2E475399-9A72-61B4-0718-3B3A1DD6A110}"/>
                </a:ext>
              </a:extLst>
            </p:cNvPr>
            <p:cNvSpPr/>
            <p:nvPr/>
          </p:nvSpPr>
          <p:spPr>
            <a:xfrm>
              <a:off x="6159584" y="2546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8" name="Cross 67">
              <a:extLst>
                <a:ext uri="{FF2B5EF4-FFF2-40B4-BE49-F238E27FC236}">
                  <a16:creationId xmlns:a16="http://schemas.microsoft.com/office/drawing/2014/main" id="{1B2B9683-9A4F-A011-D9F6-7E87238FC26E}"/>
                </a:ext>
              </a:extLst>
            </p:cNvPr>
            <p:cNvSpPr/>
            <p:nvPr/>
          </p:nvSpPr>
          <p:spPr>
            <a:xfrm>
              <a:off x="6172919" y="2546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69" name="Cross 68">
              <a:extLst>
                <a:ext uri="{FF2B5EF4-FFF2-40B4-BE49-F238E27FC236}">
                  <a16:creationId xmlns:a16="http://schemas.microsoft.com/office/drawing/2014/main" id="{0A8952CA-8B5D-AEDC-1136-38D82036F166}"/>
                </a:ext>
              </a:extLst>
            </p:cNvPr>
            <p:cNvSpPr/>
            <p:nvPr/>
          </p:nvSpPr>
          <p:spPr>
            <a:xfrm>
              <a:off x="6252929" y="2546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0" name="Cross 69">
              <a:extLst>
                <a:ext uri="{FF2B5EF4-FFF2-40B4-BE49-F238E27FC236}">
                  <a16:creationId xmlns:a16="http://schemas.microsoft.com/office/drawing/2014/main" id="{057D7D1B-803E-1C10-ED84-1B87E8D753BE}"/>
                </a:ext>
              </a:extLst>
            </p:cNvPr>
            <p:cNvSpPr/>
            <p:nvPr/>
          </p:nvSpPr>
          <p:spPr>
            <a:xfrm>
              <a:off x="6281504" y="25614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1" name="Cross 70">
              <a:extLst>
                <a:ext uri="{FF2B5EF4-FFF2-40B4-BE49-F238E27FC236}">
                  <a16:creationId xmlns:a16="http://schemas.microsoft.com/office/drawing/2014/main" id="{D57B7A3F-174C-D005-067C-86DF26A7BC8A}"/>
                </a:ext>
              </a:extLst>
            </p:cNvPr>
            <p:cNvSpPr/>
            <p:nvPr/>
          </p:nvSpPr>
          <p:spPr>
            <a:xfrm>
              <a:off x="6329129" y="257479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2" name="Cross 71">
              <a:extLst>
                <a:ext uri="{FF2B5EF4-FFF2-40B4-BE49-F238E27FC236}">
                  <a16:creationId xmlns:a16="http://schemas.microsoft.com/office/drawing/2014/main" id="{393B6A58-CBD6-E172-15B8-741F8DD1605B}"/>
                </a:ext>
              </a:extLst>
            </p:cNvPr>
            <p:cNvSpPr/>
            <p:nvPr/>
          </p:nvSpPr>
          <p:spPr>
            <a:xfrm>
              <a:off x="6367229" y="25767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3" name="Cross 72">
              <a:extLst>
                <a:ext uri="{FF2B5EF4-FFF2-40B4-BE49-F238E27FC236}">
                  <a16:creationId xmlns:a16="http://schemas.microsoft.com/office/drawing/2014/main" id="{D05AB744-B9C8-EB3F-2D26-92AB4BDCFEF1}"/>
                </a:ext>
              </a:extLst>
            </p:cNvPr>
            <p:cNvSpPr/>
            <p:nvPr/>
          </p:nvSpPr>
          <p:spPr>
            <a:xfrm>
              <a:off x="6407234" y="26014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4" name="Cross 73">
              <a:extLst>
                <a:ext uri="{FF2B5EF4-FFF2-40B4-BE49-F238E27FC236}">
                  <a16:creationId xmlns:a16="http://schemas.microsoft.com/office/drawing/2014/main" id="{DFF5E64D-CE2A-C8CB-40B0-70740F7CF4E9}"/>
                </a:ext>
              </a:extLst>
            </p:cNvPr>
            <p:cNvSpPr/>
            <p:nvPr/>
          </p:nvSpPr>
          <p:spPr>
            <a:xfrm>
              <a:off x="6420569" y="26014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5" name="Cross 74">
              <a:extLst>
                <a:ext uri="{FF2B5EF4-FFF2-40B4-BE49-F238E27FC236}">
                  <a16:creationId xmlns:a16="http://schemas.microsoft.com/office/drawing/2014/main" id="{6DA8482B-5212-66B5-57B6-12E37A249976}"/>
                </a:ext>
              </a:extLst>
            </p:cNvPr>
            <p:cNvSpPr/>
            <p:nvPr/>
          </p:nvSpPr>
          <p:spPr>
            <a:xfrm>
              <a:off x="6445334" y="26148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6" name="Cross 75">
              <a:extLst>
                <a:ext uri="{FF2B5EF4-FFF2-40B4-BE49-F238E27FC236}">
                  <a16:creationId xmlns:a16="http://schemas.microsoft.com/office/drawing/2014/main" id="{FBD2EFBD-4501-05AB-2778-B8DBF24802C3}"/>
                </a:ext>
              </a:extLst>
            </p:cNvPr>
            <p:cNvSpPr/>
            <p:nvPr/>
          </p:nvSpPr>
          <p:spPr>
            <a:xfrm>
              <a:off x="6449144" y="26148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7" name="Cross 76">
              <a:extLst>
                <a:ext uri="{FF2B5EF4-FFF2-40B4-BE49-F238E27FC236}">
                  <a16:creationId xmlns:a16="http://schemas.microsoft.com/office/drawing/2014/main" id="{F4476648-449C-1539-0743-9F17DC0BE48F}"/>
                </a:ext>
              </a:extLst>
            </p:cNvPr>
            <p:cNvSpPr/>
            <p:nvPr/>
          </p:nvSpPr>
          <p:spPr>
            <a:xfrm>
              <a:off x="6472004" y="26148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8" name="Cross 77">
              <a:extLst>
                <a:ext uri="{FF2B5EF4-FFF2-40B4-BE49-F238E27FC236}">
                  <a16:creationId xmlns:a16="http://schemas.microsoft.com/office/drawing/2014/main" id="{81F4B60C-E4DD-1BED-AF82-A57A86F27AF5}"/>
                </a:ext>
              </a:extLst>
            </p:cNvPr>
            <p:cNvSpPr/>
            <p:nvPr/>
          </p:nvSpPr>
          <p:spPr>
            <a:xfrm>
              <a:off x="6479624" y="26148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79" name="Cross 78">
              <a:extLst>
                <a:ext uri="{FF2B5EF4-FFF2-40B4-BE49-F238E27FC236}">
                  <a16:creationId xmlns:a16="http://schemas.microsoft.com/office/drawing/2014/main" id="{ACB5BDDA-9CAF-7B2F-9CC4-3E7E5B13E1A0}"/>
                </a:ext>
              </a:extLst>
            </p:cNvPr>
            <p:cNvSpPr/>
            <p:nvPr/>
          </p:nvSpPr>
          <p:spPr>
            <a:xfrm>
              <a:off x="6483434" y="26148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0" name="Cross 79">
              <a:extLst>
                <a:ext uri="{FF2B5EF4-FFF2-40B4-BE49-F238E27FC236}">
                  <a16:creationId xmlns:a16="http://schemas.microsoft.com/office/drawing/2014/main" id="{A6F62990-C0B2-F0CD-6720-C62DA970CEC7}"/>
                </a:ext>
              </a:extLst>
            </p:cNvPr>
            <p:cNvSpPr/>
            <p:nvPr/>
          </p:nvSpPr>
          <p:spPr>
            <a:xfrm>
              <a:off x="6492959" y="26148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1" name="Cross 80">
              <a:extLst>
                <a:ext uri="{FF2B5EF4-FFF2-40B4-BE49-F238E27FC236}">
                  <a16:creationId xmlns:a16="http://schemas.microsoft.com/office/drawing/2014/main" id="{6100EC17-9E35-422E-3289-A167C654F985}"/>
                </a:ext>
              </a:extLst>
            </p:cNvPr>
            <p:cNvSpPr/>
            <p:nvPr/>
          </p:nvSpPr>
          <p:spPr>
            <a:xfrm>
              <a:off x="6515819" y="26148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2" name="Cross 81">
              <a:extLst>
                <a:ext uri="{FF2B5EF4-FFF2-40B4-BE49-F238E27FC236}">
                  <a16:creationId xmlns:a16="http://schemas.microsoft.com/office/drawing/2014/main" id="{8EE64964-D1D8-591D-74E1-42B82D48E2BF}"/>
                </a:ext>
              </a:extLst>
            </p:cNvPr>
            <p:cNvSpPr/>
            <p:nvPr/>
          </p:nvSpPr>
          <p:spPr>
            <a:xfrm>
              <a:off x="653296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3" name="Cross 82">
              <a:extLst>
                <a:ext uri="{FF2B5EF4-FFF2-40B4-BE49-F238E27FC236}">
                  <a16:creationId xmlns:a16="http://schemas.microsoft.com/office/drawing/2014/main" id="{11ADBCDA-7D6F-4E38-A078-B3622F980C2A}"/>
                </a:ext>
              </a:extLst>
            </p:cNvPr>
            <p:cNvSpPr/>
            <p:nvPr/>
          </p:nvSpPr>
          <p:spPr>
            <a:xfrm>
              <a:off x="6546299"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4" name="Cross 83">
              <a:extLst>
                <a:ext uri="{FF2B5EF4-FFF2-40B4-BE49-F238E27FC236}">
                  <a16:creationId xmlns:a16="http://schemas.microsoft.com/office/drawing/2014/main" id="{104AA1EB-D432-A474-1A91-D0542D0A9297}"/>
                </a:ext>
              </a:extLst>
            </p:cNvPr>
            <p:cNvSpPr/>
            <p:nvPr/>
          </p:nvSpPr>
          <p:spPr>
            <a:xfrm>
              <a:off x="655201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5" name="Cross 84">
              <a:extLst>
                <a:ext uri="{FF2B5EF4-FFF2-40B4-BE49-F238E27FC236}">
                  <a16:creationId xmlns:a16="http://schemas.microsoft.com/office/drawing/2014/main" id="{BC701D5F-63A8-765F-1516-94EA53E018DB}"/>
                </a:ext>
              </a:extLst>
            </p:cNvPr>
            <p:cNvSpPr/>
            <p:nvPr/>
          </p:nvSpPr>
          <p:spPr>
            <a:xfrm>
              <a:off x="6609164" y="26300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6" name="Cross 85">
              <a:extLst>
                <a:ext uri="{FF2B5EF4-FFF2-40B4-BE49-F238E27FC236}">
                  <a16:creationId xmlns:a16="http://schemas.microsoft.com/office/drawing/2014/main" id="{E6868487-EBD9-88C5-012C-D286FB7C455F}"/>
                </a:ext>
              </a:extLst>
            </p:cNvPr>
            <p:cNvSpPr/>
            <p:nvPr/>
          </p:nvSpPr>
          <p:spPr>
            <a:xfrm>
              <a:off x="6620594" y="26300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7" name="Cross 86">
              <a:extLst>
                <a:ext uri="{FF2B5EF4-FFF2-40B4-BE49-F238E27FC236}">
                  <a16:creationId xmlns:a16="http://schemas.microsoft.com/office/drawing/2014/main" id="{BA42D422-B8F5-E64F-DCD6-2B86D9E7FB2C}"/>
                </a:ext>
              </a:extLst>
            </p:cNvPr>
            <p:cNvSpPr/>
            <p:nvPr/>
          </p:nvSpPr>
          <p:spPr>
            <a:xfrm>
              <a:off x="6633929" y="26529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8" name="Cross 87">
              <a:extLst>
                <a:ext uri="{FF2B5EF4-FFF2-40B4-BE49-F238E27FC236}">
                  <a16:creationId xmlns:a16="http://schemas.microsoft.com/office/drawing/2014/main" id="{4452EEDB-69DE-61C6-9BAC-4A77481F5DAD}"/>
                </a:ext>
              </a:extLst>
            </p:cNvPr>
            <p:cNvSpPr/>
            <p:nvPr/>
          </p:nvSpPr>
          <p:spPr>
            <a:xfrm>
              <a:off x="6677744" y="26529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89" name="Cross 88">
              <a:extLst>
                <a:ext uri="{FF2B5EF4-FFF2-40B4-BE49-F238E27FC236}">
                  <a16:creationId xmlns:a16="http://schemas.microsoft.com/office/drawing/2014/main" id="{B25BFCA4-2634-44CE-6E52-1F2E9F0DFCF4}"/>
                </a:ext>
              </a:extLst>
            </p:cNvPr>
            <p:cNvSpPr/>
            <p:nvPr/>
          </p:nvSpPr>
          <p:spPr>
            <a:xfrm>
              <a:off x="6658694" y="26529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0" name="Cross 89">
              <a:extLst>
                <a:ext uri="{FF2B5EF4-FFF2-40B4-BE49-F238E27FC236}">
                  <a16:creationId xmlns:a16="http://schemas.microsoft.com/office/drawing/2014/main" id="{95697C07-1F1E-0455-85C3-DBED6EE1FDE0}"/>
                </a:ext>
              </a:extLst>
            </p:cNvPr>
            <p:cNvSpPr/>
            <p:nvPr/>
          </p:nvSpPr>
          <p:spPr>
            <a:xfrm>
              <a:off x="6645359" y="26529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1" name="Cross 90">
              <a:extLst>
                <a:ext uri="{FF2B5EF4-FFF2-40B4-BE49-F238E27FC236}">
                  <a16:creationId xmlns:a16="http://schemas.microsoft.com/office/drawing/2014/main" id="{46CF756C-9B31-C9E9-F0E1-AE2E752A7358}"/>
                </a:ext>
              </a:extLst>
            </p:cNvPr>
            <p:cNvSpPr/>
            <p:nvPr/>
          </p:nvSpPr>
          <p:spPr>
            <a:xfrm>
              <a:off x="6691079" y="26529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2" name="Cross 91">
              <a:extLst>
                <a:ext uri="{FF2B5EF4-FFF2-40B4-BE49-F238E27FC236}">
                  <a16:creationId xmlns:a16="http://schemas.microsoft.com/office/drawing/2014/main" id="{37E81297-89E9-B0FD-7E8E-686979F2B08D}"/>
                </a:ext>
              </a:extLst>
            </p:cNvPr>
            <p:cNvSpPr/>
            <p:nvPr/>
          </p:nvSpPr>
          <p:spPr>
            <a:xfrm>
              <a:off x="6706319" y="26529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3" name="Cross 92">
              <a:extLst>
                <a:ext uri="{FF2B5EF4-FFF2-40B4-BE49-F238E27FC236}">
                  <a16:creationId xmlns:a16="http://schemas.microsoft.com/office/drawing/2014/main" id="{D6817208-4DA3-DC1D-0F15-FEE2267FD9F1}"/>
                </a:ext>
              </a:extLst>
            </p:cNvPr>
            <p:cNvSpPr/>
            <p:nvPr/>
          </p:nvSpPr>
          <p:spPr>
            <a:xfrm>
              <a:off x="6732989" y="26681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4" name="Cross 93">
              <a:extLst>
                <a:ext uri="{FF2B5EF4-FFF2-40B4-BE49-F238E27FC236}">
                  <a16:creationId xmlns:a16="http://schemas.microsoft.com/office/drawing/2014/main" id="{BA63BDEA-231A-7F0B-036A-298694907E25}"/>
                </a:ext>
              </a:extLst>
            </p:cNvPr>
            <p:cNvSpPr/>
            <p:nvPr/>
          </p:nvSpPr>
          <p:spPr>
            <a:xfrm>
              <a:off x="6744419" y="26681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5" name="Cross 94">
              <a:extLst>
                <a:ext uri="{FF2B5EF4-FFF2-40B4-BE49-F238E27FC236}">
                  <a16:creationId xmlns:a16="http://schemas.microsoft.com/office/drawing/2014/main" id="{756092C1-EF57-29E3-D60B-37E4C0C7714F}"/>
                </a:ext>
              </a:extLst>
            </p:cNvPr>
            <p:cNvSpPr/>
            <p:nvPr/>
          </p:nvSpPr>
          <p:spPr>
            <a:xfrm>
              <a:off x="6753944" y="26681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6" name="Cross 95">
              <a:extLst>
                <a:ext uri="{FF2B5EF4-FFF2-40B4-BE49-F238E27FC236}">
                  <a16:creationId xmlns:a16="http://schemas.microsoft.com/office/drawing/2014/main" id="{883D25DD-0B94-E4A5-38A5-7724112BBE22}"/>
                </a:ext>
              </a:extLst>
            </p:cNvPr>
            <p:cNvSpPr/>
            <p:nvPr/>
          </p:nvSpPr>
          <p:spPr>
            <a:xfrm>
              <a:off x="6772994" y="26681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7" name="Cross 96">
              <a:extLst>
                <a:ext uri="{FF2B5EF4-FFF2-40B4-BE49-F238E27FC236}">
                  <a16:creationId xmlns:a16="http://schemas.microsoft.com/office/drawing/2014/main" id="{99B7C592-525B-2C65-4316-A4404D97BF9F}"/>
                </a:ext>
              </a:extLst>
            </p:cNvPr>
            <p:cNvSpPr/>
            <p:nvPr/>
          </p:nvSpPr>
          <p:spPr>
            <a:xfrm>
              <a:off x="6786329" y="26681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8" name="Cross 97">
              <a:extLst>
                <a:ext uri="{FF2B5EF4-FFF2-40B4-BE49-F238E27FC236}">
                  <a16:creationId xmlns:a16="http://schemas.microsoft.com/office/drawing/2014/main" id="{6C94B1C4-395D-10F0-E5A1-1EFBDA2D92F7}"/>
                </a:ext>
              </a:extLst>
            </p:cNvPr>
            <p:cNvSpPr/>
            <p:nvPr/>
          </p:nvSpPr>
          <p:spPr>
            <a:xfrm>
              <a:off x="6799664" y="26681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99" name="Cross 98">
              <a:extLst>
                <a:ext uri="{FF2B5EF4-FFF2-40B4-BE49-F238E27FC236}">
                  <a16:creationId xmlns:a16="http://schemas.microsoft.com/office/drawing/2014/main" id="{CDCAC500-D57E-7DB1-8B1D-3DCC913E1AE4}"/>
                </a:ext>
              </a:extLst>
            </p:cNvPr>
            <p:cNvSpPr/>
            <p:nvPr/>
          </p:nvSpPr>
          <p:spPr>
            <a:xfrm>
              <a:off x="6814904" y="26681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0" name="Cross 99">
              <a:extLst>
                <a:ext uri="{FF2B5EF4-FFF2-40B4-BE49-F238E27FC236}">
                  <a16:creationId xmlns:a16="http://schemas.microsoft.com/office/drawing/2014/main" id="{7108A41D-C9E0-D11E-A1A3-10B9CAC5CEC1}"/>
                </a:ext>
              </a:extLst>
            </p:cNvPr>
            <p:cNvSpPr/>
            <p:nvPr/>
          </p:nvSpPr>
          <p:spPr>
            <a:xfrm>
              <a:off x="6883484" y="268909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1" name="Cross 100">
              <a:extLst>
                <a:ext uri="{FF2B5EF4-FFF2-40B4-BE49-F238E27FC236}">
                  <a16:creationId xmlns:a16="http://schemas.microsoft.com/office/drawing/2014/main" id="{95A837A9-68B5-C260-9AC1-31CD25B3DB3A}"/>
                </a:ext>
              </a:extLst>
            </p:cNvPr>
            <p:cNvSpPr/>
            <p:nvPr/>
          </p:nvSpPr>
          <p:spPr>
            <a:xfrm>
              <a:off x="6889199" y="268909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2" name="Cross 101">
              <a:extLst>
                <a:ext uri="{FF2B5EF4-FFF2-40B4-BE49-F238E27FC236}">
                  <a16:creationId xmlns:a16="http://schemas.microsoft.com/office/drawing/2014/main" id="{4F979657-C7E7-D7BB-0336-A13A206172D8}"/>
                </a:ext>
              </a:extLst>
            </p:cNvPr>
            <p:cNvSpPr/>
            <p:nvPr/>
          </p:nvSpPr>
          <p:spPr>
            <a:xfrm>
              <a:off x="6925394" y="27081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3" name="Cross 102">
              <a:extLst>
                <a:ext uri="{FF2B5EF4-FFF2-40B4-BE49-F238E27FC236}">
                  <a16:creationId xmlns:a16="http://schemas.microsoft.com/office/drawing/2014/main" id="{8C296B12-63F2-86A4-16AC-E6BDDFCC7C20}"/>
                </a:ext>
              </a:extLst>
            </p:cNvPr>
            <p:cNvSpPr/>
            <p:nvPr/>
          </p:nvSpPr>
          <p:spPr>
            <a:xfrm>
              <a:off x="6938729" y="27081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4" name="Cross 103">
              <a:extLst>
                <a:ext uri="{FF2B5EF4-FFF2-40B4-BE49-F238E27FC236}">
                  <a16:creationId xmlns:a16="http://schemas.microsoft.com/office/drawing/2014/main" id="{F6035EB8-F88A-8AD7-3CBD-E16472E3396B}"/>
                </a:ext>
              </a:extLst>
            </p:cNvPr>
            <p:cNvSpPr/>
            <p:nvPr/>
          </p:nvSpPr>
          <p:spPr>
            <a:xfrm>
              <a:off x="7005404" y="27519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5" name="Cross 104">
              <a:extLst>
                <a:ext uri="{FF2B5EF4-FFF2-40B4-BE49-F238E27FC236}">
                  <a16:creationId xmlns:a16="http://schemas.microsoft.com/office/drawing/2014/main" id="{E2D7748B-806C-5702-33D0-9D66EF178460}"/>
                </a:ext>
              </a:extLst>
            </p:cNvPr>
            <p:cNvSpPr/>
            <p:nvPr/>
          </p:nvSpPr>
          <p:spPr>
            <a:xfrm>
              <a:off x="7108274"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6" name="Cross 105">
              <a:extLst>
                <a:ext uri="{FF2B5EF4-FFF2-40B4-BE49-F238E27FC236}">
                  <a16:creationId xmlns:a16="http://schemas.microsoft.com/office/drawing/2014/main" id="{F16C5888-DC29-17D6-CE0E-E8ECEF95AE4D}"/>
                </a:ext>
              </a:extLst>
            </p:cNvPr>
            <p:cNvSpPr/>
            <p:nvPr/>
          </p:nvSpPr>
          <p:spPr>
            <a:xfrm>
              <a:off x="7119704"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7" name="Cross 106">
              <a:extLst>
                <a:ext uri="{FF2B5EF4-FFF2-40B4-BE49-F238E27FC236}">
                  <a16:creationId xmlns:a16="http://schemas.microsoft.com/office/drawing/2014/main" id="{EBFA353E-C72A-9891-27B6-FFAD4B301F0D}"/>
                </a:ext>
              </a:extLst>
            </p:cNvPr>
            <p:cNvSpPr/>
            <p:nvPr/>
          </p:nvSpPr>
          <p:spPr>
            <a:xfrm>
              <a:off x="7136849"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8" name="Cross 107">
              <a:extLst>
                <a:ext uri="{FF2B5EF4-FFF2-40B4-BE49-F238E27FC236}">
                  <a16:creationId xmlns:a16="http://schemas.microsoft.com/office/drawing/2014/main" id="{CBC930BB-1955-3917-6ADE-45505E0739F2}"/>
                </a:ext>
              </a:extLst>
            </p:cNvPr>
            <p:cNvSpPr/>
            <p:nvPr/>
          </p:nvSpPr>
          <p:spPr>
            <a:xfrm>
              <a:off x="7152089"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09" name="Cross 108">
              <a:extLst>
                <a:ext uri="{FF2B5EF4-FFF2-40B4-BE49-F238E27FC236}">
                  <a16:creationId xmlns:a16="http://schemas.microsoft.com/office/drawing/2014/main" id="{DD992141-AB72-0A92-E940-FC3239A318C5}"/>
                </a:ext>
              </a:extLst>
            </p:cNvPr>
            <p:cNvSpPr/>
            <p:nvPr/>
          </p:nvSpPr>
          <p:spPr>
            <a:xfrm>
              <a:off x="7205429"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0" name="Cross 109">
              <a:extLst>
                <a:ext uri="{FF2B5EF4-FFF2-40B4-BE49-F238E27FC236}">
                  <a16:creationId xmlns:a16="http://schemas.microsoft.com/office/drawing/2014/main" id="{92C493EB-00DE-73C5-7F57-7168C07D8A7D}"/>
                </a:ext>
              </a:extLst>
            </p:cNvPr>
            <p:cNvSpPr/>
            <p:nvPr/>
          </p:nvSpPr>
          <p:spPr>
            <a:xfrm>
              <a:off x="7218764"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1" name="Cross 110">
              <a:extLst>
                <a:ext uri="{FF2B5EF4-FFF2-40B4-BE49-F238E27FC236}">
                  <a16:creationId xmlns:a16="http://schemas.microsoft.com/office/drawing/2014/main" id="{849C63D5-C33A-049F-E758-28D9C629E7FB}"/>
                </a:ext>
              </a:extLst>
            </p:cNvPr>
            <p:cNvSpPr/>
            <p:nvPr/>
          </p:nvSpPr>
          <p:spPr>
            <a:xfrm>
              <a:off x="7235909"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2" name="Cross 111">
              <a:extLst>
                <a:ext uri="{FF2B5EF4-FFF2-40B4-BE49-F238E27FC236}">
                  <a16:creationId xmlns:a16="http://schemas.microsoft.com/office/drawing/2014/main" id="{ED947D92-F4CD-12E6-2875-AA3C1A01348C}"/>
                </a:ext>
              </a:extLst>
            </p:cNvPr>
            <p:cNvSpPr/>
            <p:nvPr/>
          </p:nvSpPr>
          <p:spPr>
            <a:xfrm>
              <a:off x="7249244"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3" name="Cross 112">
              <a:extLst>
                <a:ext uri="{FF2B5EF4-FFF2-40B4-BE49-F238E27FC236}">
                  <a16:creationId xmlns:a16="http://schemas.microsoft.com/office/drawing/2014/main" id="{4A8256A5-7278-9F4E-F15B-81270302B534}"/>
                </a:ext>
              </a:extLst>
            </p:cNvPr>
            <p:cNvSpPr/>
            <p:nvPr/>
          </p:nvSpPr>
          <p:spPr>
            <a:xfrm>
              <a:off x="7275914"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4" name="Cross 113">
              <a:extLst>
                <a:ext uri="{FF2B5EF4-FFF2-40B4-BE49-F238E27FC236}">
                  <a16:creationId xmlns:a16="http://schemas.microsoft.com/office/drawing/2014/main" id="{C0C7AC2C-E606-C4F3-FD59-F32E648B57E3}"/>
                </a:ext>
              </a:extLst>
            </p:cNvPr>
            <p:cNvSpPr/>
            <p:nvPr/>
          </p:nvSpPr>
          <p:spPr>
            <a:xfrm>
              <a:off x="7285439"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5" name="Cross 114">
              <a:extLst>
                <a:ext uri="{FF2B5EF4-FFF2-40B4-BE49-F238E27FC236}">
                  <a16:creationId xmlns:a16="http://schemas.microsoft.com/office/drawing/2014/main" id="{239E74A0-73C9-C98E-5ED9-8CA20FE31B29}"/>
                </a:ext>
              </a:extLst>
            </p:cNvPr>
            <p:cNvSpPr/>
            <p:nvPr/>
          </p:nvSpPr>
          <p:spPr>
            <a:xfrm>
              <a:off x="7338779" y="27786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6" name="Cross 115">
              <a:extLst>
                <a:ext uri="{FF2B5EF4-FFF2-40B4-BE49-F238E27FC236}">
                  <a16:creationId xmlns:a16="http://schemas.microsoft.com/office/drawing/2014/main" id="{7EC26AE8-42F8-3D9D-F7EA-232855DA1EF0}"/>
                </a:ext>
              </a:extLst>
            </p:cNvPr>
            <p:cNvSpPr/>
            <p:nvPr/>
          </p:nvSpPr>
          <p:spPr>
            <a:xfrm>
              <a:off x="7434029" y="283197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7" name="Cross 116">
              <a:extLst>
                <a:ext uri="{FF2B5EF4-FFF2-40B4-BE49-F238E27FC236}">
                  <a16:creationId xmlns:a16="http://schemas.microsoft.com/office/drawing/2014/main" id="{F4758BBC-4C5D-2EF7-3C8C-04F1ABBDBFDD}"/>
                </a:ext>
              </a:extLst>
            </p:cNvPr>
            <p:cNvSpPr/>
            <p:nvPr/>
          </p:nvSpPr>
          <p:spPr>
            <a:xfrm>
              <a:off x="7460699" y="283197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8" name="Cross 117">
              <a:extLst>
                <a:ext uri="{FF2B5EF4-FFF2-40B4-BE49-F238E27FC236}">
                  <a16:creationId xmlns:a16="http://schemas.microsoft.com/office/drawing/2014/main" id="{996DEC26-6B54-DB33-5088-D03DA38D1D97}"/>
                </a:ext>
              </a:extLst>
            </p:cNvPr>
            <p:cNvSpPr/>
            <p:nvPr/>
          </p:nvSpPr>
          <p:spPr>
            <a:xfrm>
              <a:off x="7481654" y="285864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 name="Cross 118">
              <a:extLst>
                <a:ext uri="{FF2B5EF4-FFF2-40B4-BE49-F238E27FC236}">
                  <a16:creationId xmlns:a16="http://schemas.microsoft.com/office/drawing/2014/main" id="{7E398880-5399-178D-3632-BF7463024C33}"/>
                </a:ext>
              </a:extLst>
            </p:cNvPr>
            <p:cNvSpPr/>
            <p:nvPr/>
          </p:nvSpPr>
          <p:spPr>
            <a:xfrm>
              <a:off x="7504514" y="28986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 name="Cross 119">
              <a:extLst>
                <a:ext uri="{FF2B5EF4-FFF2-40B4-BE49-F238E27FC236}">
                  <a16:creationId xmlns:a16="http://schemas.microsoft.com/office/drawing/2014/main" id="{BE7EC798-3DAA-9415-2654-45A6514F6E16}"/>
                </a:ext>
              </a:extLst>
            </p:cNvPr>
            <p:cNvSpPr/>
            <p:nvPr/>
          </p:nvSpPr>
          <p:spPr>
            <a:xfrm>
              <a:off x="7529279" y="28986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 name="Cross 120">
              <a:extLst>
                <a:ext uri="{FF2B5EF4-FFF2-40B4-BE49-F238E27FC236}">
                  <a16:creationId xmlns:a16="http://schemas.microsoft.com/office/drawing/2014/main" id="{76DE7559-67F2-0F7B-A8FC-97AA556CF4F4}"/>
                </a:ext>
              </a:extLst>
            </p:cNvPr>
            <p:cNvSpPr/>
            <p:nvPr/>
          </p:nvSpPr>
          <p:spPr>
            <a:xfrm>
              <a:off x="755213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 name="Cross 121">
              <a:extLst>
                <a:ext uri="{FF2B5EF4-FFF2-40B4-BE49-F238E27FC236}">
                  <a16:creationId xmlns:a16="http://schemas.microsoft.com/office/drawing/2014/main" id="{C3071E13-557A-1D8C-2818-E336034E37CB}"/>
                </a:ext>
              </a:extLst>
            </p:cNvPr>
            <p:cNvSpPr/>
            <p:nvPr/>
          </p:nvSpPr>
          <p:spPr>
            <a:xfrm>
              <a:off x="7576904"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3" name="Cross 122">
              <a:extLst>
                <a:ext uri="{FF2B5EF4-FFF2-40B4-BE49-F238E27FC236}">
                  <a16:creationId xmlns:a16="http://schemas.microsoft.com/office/drawing/2014/main" id="{9AFBDDF7-3099-10CD-82DE-1F3AC8137C43}"/>
                </a:ext>
              </a:extLst>
            </p:cNvPr>
            <p:cNvSpPr/>
            <p:nvPr/>
          </p:nvSpPr>
          <p:spPr>
            <a:xfrm>
              <a:off x="759404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 name="Cross 123">
              <a:extLst>
                <a:ext uri="{FF2B5EF4-FFF2-40B4-BE49-F238E27FC236}">
                  <a16:creationId xmlns:a16="http://schemas.microsoft.com/office/drawing/2014/main" id="{F182014A-EE00-C207-9D80-F6ACA6B17B53}"/>
                </a:ext>
              </a:extLst>
            </p:cNvPr>
            <p:cNvSpPr/>
            <p:nvPr/>
          </p:nvSpPr>
          <p:spPr>
            <a:xfrm>
              <a:off x="760928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5" name="Cross 124">
              <a:extLst>
                <a:ext uri="{FF2B5EF4-FFF2-40B4-BE49-F238E27FC236}">
                  <a16:creationId xmlns:a16="http://schemas.microsoft.com/office/drawing/2014/main" id="{93DEBC80-6EE6-65D1-E0F5-D9C6EF591682}"/>
                </a:ext>
              </a:extLst>
            </p:cNvPr>
            <p:cNvSpPr/>
            <p:nvPr/>
          </p:nvSpPr>
          <p:spPr>
            <a:xfrm>
              <a:off x="762833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6" name="Cross 125">
              <a:extLst>
                <a:ext uri="{FF2B5EF4-FFF2-40B4-BE49-F238E27FC236}">
                  <a16:creationId xmlns:a16="http://schemas.microsoft.com/office/drawing/2014/main" id="{0FE18052-2CFA-15C7-2648-C46CEF37FA92}"/>
                </a:ext>
              </a:extLst>
            </p:cNvPr>
            <p:cNvSpPr/>
            <p:nvPr/>
          </p:nvSpPr>
          <p:spPr>
            <a:xfrm>
              <a:off x="763595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7" name="Cross 126">
              <a:extLst>
                <a:ext uri="{FF2B5EF4-FFF2-40B4-BE49-F238E27FC236}">
                  <a16:creationId xmlns:a16="http://schemas.microsoft.com/office/drawing/2014/main" id="{50A6B11F-D88B-0009-D69B-6DC3520160D0}"/>
                </a:ext>
              </a:extLst>
            </p:cNvPr>
            <p:cNvSpPr/>
            <p:nvPr/>
          </p:nvSpPr>
          <p:spPr>
            <a:xfrm>
              <a:off x="7664534"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8" name="Cross 127">
              <a:extLst>
                <a:ext uri="{FF2B5EF4-FFF2-40B4-BE49-F238E27FC236}">
                  <a16:creationId xmlns:a16="http://schemas.microsoft.com/office/drawing/2014/main" id="{FD027E19-B335-30A4-E1A5-BA71BD71B01A}"/>
                </a:ext>
              </a:extLst>
            </p:cNvPr>
            <p:cNvSpPr/>
            <p:nvPr/>
          </p:nvSpPr>
          <p:spPr>
            <a:xfrm>
              <a:off x="767024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9" name="Cross 128">
              <a:extLst>
                <a:ext uri="{FF2B5EF4-FFF2-40B4-BE49-F238E27FC236}">
                  <a16:creationId xmlns:a16="http://schemas.microsoft.com/office/drawing/2014/main" id="{DF86FCE0-111A-7FCE-E4BC-540AABFB66CE}"/>
                </a:ext>
              </a:extLst>
            </p:cNvPr>
            <p:cNvSpPr/>
            <p:nvPr/>
          </p:nvSpPr>
          <p:spPr>
            <a:xfrm>
              <a:off x="770453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0" name="Cross 129">
              <a:extLst>
                <a:ext uri="{FF2B5EF4-FFF2-40B4-BE49-F238E27FC236}">
                  <a16:creationId xmlns:a16="http://schemas.microsoft.com/office/drawing/2014/main" id="{E0CF8178-4BA4-3EEB-CA9B-F5D6E46DB652}"/>
                </a:ext>
              </a:extLst>
            </p:cNvPr>
            <p:cNvSpPr/>
            <p:nvPr/>
          </p:nvSpPr>
          <p:spPr>
            <a:xfrm>
              <a:off x="773882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1" name="Cross 130">
              <a:extLst>
                <a:ext uri="{FF2B5EF4-FFF2-40B4-BE49-F238E27FC236}">
                  <a16:creationId xmlns:a16="http://schemas.microsoft.com/office/drawing/2014/main" id="{A968436B-1134-0FDD-90E5-88B940742997}"/>
                </a:ext>
              </a:extLst>
            </p:cNvPr>
            <p:cNvSpPr/>
            <p:nvPr/>
          </p:nvSpPr>
          <p:spPr>
            <a:xfrm>
              <a:off x="774644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2" name="Cross 131">
              <a:extLst>
                <a:ext uri="{FF2B5EF4-FFF2-40B4-BE49-F238E27FC236}">
                  <a16:creationId xmlns:a16="http://schemas.microsoft.com/office/drawing/2014/main" id="{57E27EB9-261B-9A50-5833-9D0699DFFFE1}"/>
                </a:ext>
              </a:extLst>
            </p:cNvPr>
            <p:cNvSpPr/>
            <p:nvPr/>
          </p:nvSpPr>
          <p:spPr>
            <a:xfrm>
              <a:off x="779216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3" name="Cross 132">
              <a:extLst>
                <a:ext uri="{FF2B5EF4-FFF2-40B4-BE49-F238E27FC236}">
                  <a16:creationId xmlns:a16="http://schemas.microsoft.com/office/drawing/2014/main" id="{2A9FC0C4-278C-7A8C-1ADF-88CDAA8465E9}"/>
                </a:ext>
              </a:extLst>
            </p:cNvPr>
            <p:cNvSpPr/>
            <p:nvPr/>
          </p:nvSpPr>
          <p:spPr>
            <a:xfrm>
              <a:off x="7797884"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4" name="Cross 133">
              <a:extLst>
                <a:ext uri="{FF2B5EF4-FFF2-40B4-BE49-F238E27FC236}">
                  <a16:creationId xmlns:a16="http://schemas.microsoft.com/office/drawing/2014/main" id="{15022EE1-4A44-FD92-2E2F-141876D640DC}"/>
                </a:ext>
              </a:extLst>
            </p:cNvPr>
            <p:cNvSpPr/>
            <p:nvPr/>
          </p:nvSpPr>
          <p:spPr>
            <a:xfrm>
              <a:off x="7826459" y="29272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5" name="Cross 134">
              <a:extLst>
                <a:ext uri="{FF2B5EF4-FFF2-40B4-BE49-F238E27FC236}">
                  <a16:creationId xmlns:a16="http://schemas.microsoft.com/office/drawing/2014/main" id="{F6EF5B49-DF6D-6F20-69B2-977DABA4657D}"/>
                </a:ext>
              </a:extLst>
            </p:cNvPr>
            <p:cNvSpPr/>
            <p:nvPr/>
          </p:nvSpPr>
          <p:spPr>
            <a:xfrm>
              <a:off x="7856939" y="29767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6" name="Cross 135">
              <a:extLst>
                <a:ext uri="{FF2B5EF4-FFF2-40B4-BE49-F238E27FC236}">
                  <a16:creationId xmlns:a16="http://schemas.microsoft.com/office/drawing/2014/main" id="{F58A7861-C476-0B88-6326-13F3AA208005}"/>
                </a:ext>
              </a:extLst>
            </p:cNvPr>
            <p:cNvSpPr/>
            <p:nvPr/>
          </p:nvSpPr>
          <p:spPr>
            <a:xfrm>
              <a:off x="7895039" y="29767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7" name="Cross 136">
              <a:extLst>
                <a:ext uri="{FF2B5EF4-FFF2-40B4-BE49-F238E27FC236}">
                  <a16:creationId xmlns:a16="http://schemas.microsoft.com/office/drawing/2014/main" id="{63A28CA1-8472-D370-278B-6CD82026CFC8}"/>
                </a:ext>
              </a:extLst>
            </p:cNvPr>
            <p:cNvSpPr/>
            <p:nvPr/>
          </p:nvSpPr>
          <p:spPr>
            <a:xfrm>
              <a:off x="7950284" y="30281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8" name="Cross 137">
              <a:extLst>
                <a:ext uri="{FF2B5EF4-FFF2-40B4-BE49-F238E27FC236}">
                  <a16:creationId xmlns:a16="http://schemas.microsoft.com/office/drawing/2014/main" id="{5F9E2F2B-9644-22D9-8B99-5DB9CFDFABE1}"/>
                </a:ext>
              </a:extLst>
            </p:cNvPr>
            <p:cNvSpPr/>
            <p:nvPr/>
          </p:nvSpPr>
          <p:spPr>
            <a:xfrm>
              <a:off x="8523689" y="313867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9" name="Cross 138">
              <a:extLst>
                <a:ext uri="{FF2B5EF4-FFF2-40B4-BE49-F238E27FC236}">
                  <a16:creationId xmlns:a16="http://schemas.microsoft.com/office/drawing/2014/main" id="{E5B9B272-BE01-0A2A-2717-1AE3F47A8C5F}"/>
                </a:ext>
              </a:extLst>
            </p:cNvPr>
            <p:cNvSpPr/>
            <p:nvPr/>
          </p:nvSpPr>
          <p:spPr>
            <a:xfrm>
              <a:off x="8567504" y="313867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0" name="Cross 139">
              <a:extLst>
                <a:ext uri="{FF2B5EF4-FFF2-40B4-BE49-F238E27FC236}">
                  <a16:creationId xmlns:a16="http://schemas.microsoft.com/office/drawing/2014/main" id="{42883CE1-C075-5B25-42CF-D042F0A391D8}"/>
                </a:ext>
              </a:extLst>
            </p:cNvPr>
            <p:cNvSpPr/>
            <p:nvPr/>
          </p:nvSpPr>
          <p:spPr>
            <a:xfrm>
              <a:off x="8588459"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1" name="Cross 140">
              <a:extLst>
                <a:ext uri="{FF2B5EF4-FFF2-40B4-BE49-F238E27FC236}">
                  <a16:creationId xmlns:a16="http://schemas.microsoft.com/office/drawing/2014/main" id="{580EFA48-A124-9EB2-669C-725B1AB47009}"/>
                </a:ext>
              </a:extLst>
            </p:cNvPr>
            <p:cNvSpPr/>
            <p:nvPr/>
          </p:nvSpPr>
          <p:spPr>
            <a:xfrm>
              <a:off x="8603699"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2" name="Cross 141">
              <a:extLst>
                <a:ext uri="{FF2B5EF4-FFF2-40B4-BE49-F238E27FC236}">
                  <a16:creationId xmlns:a16="http://schemas.microsoft.com/office/drawing/2014/main" id="{01E7F2C4-5759-FEB5-40F0-DA5F79148B7F}"/>
                </a:ext>
              </a:extLst>
            </p:cNvPr>
            <p:cNvSpPr/>
            <p:nvPr/>
          </p:nvSpPr>
          <p:spPr>
            <a:xfrm>
              <a:off x="8639894"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3" name="Cross 142">
              <a:extLst>
                <a:ext uri="{FF2B5EF4-FFF2-40B4-BE49-F238E27FC236}">
                  <a16:creationId xmlns:a16="http://schemas.microsoft.com/office/drawing/2014/main" id="{3D376154-6380-8D8C-3115-FEEF996D759B}"/>
                </a:ext>
              </a:extLst>
            </p:cNvPr>
            <p:cNvSpPr/>
            <p:nvPr/>
          </p:nvSpPr>
          <p:spPr>
            <a:xfrm>
              <a:off x="8670374"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4" name="Cross 143">
              <a:extLst>
                <a:ext uri="{FF2B5EF4-FFF2-40B4-BE49-F238E27FC236}">
                  <a16:creationId xmlns:a16="http://schemas.microsoft.com/office/drawing/2014/main" id="{B754C9FD-DD00-AF3F-2CE5-9AFF4C8218AE}"/>
                </a:ext>
              </a:extLst>
            </p:cNvPr>
            <p:cNvSpPr/>
            <p:nvPr/>
          </p:nvSpPr>
          <p:spPr>
            <a:xfrm>
              <a:off x="8679899"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5" name="Cross 144">
              <a:extLst>
                <a:ext uri="{FF2B5EF4-FFF2-40B4-BE49-F238E27FC236}">
                  <a16:creationId xmlns:a16="http://schemas.microsoft.com/office/drawing/2014/main" id="{1DD0E533-F5B2-D272-23F8-678C7C36E0D1}"/>
                </a:ext>
              </a:extLst>
            </p:cNvPr>
            <p:cNvSpPr/>
            <p:nvPr/>
          </p:nvSpPr>
          <p:spPr>
            <a:xfrm>
              <a:off x="8777054"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6" name="Cross 145">
              <a:extLst>
                <a:ext uri="{FF2B5EF4-FFF2-40B4-BE49-F238E27FC236}">
                  <a16:creationId xmlns:a16="http://schemas.microsoft.com/office/drawing/2014/main" id="{4BBAE5FA-B843-5ECC-A918-465DA73B1E39}"/>
                </a:ext>
              </a:extLst>
            </p:cNvPr>
            <p:cNvSpPr/>
            <p:nvPr/>
          </p:nvSpPr>
          <p:spPr>
            <a:xfrm>
              <a:off x="8885639"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7" name="Cross 146">
              <a:extLst>
                <a:ext uri="{FF2B5EF4-FFF2-40B4-BE49-F238E27FC236}">
                  <a16:creationId xmlns:a16="http://schemas.microsoft.com/office/drawing/2014/main" id="{B2052A22-F035-8751-ACEE-8833B5C4A0BB}"/>
                </a:ext>
              </a:extLst>
            </p:cNvPr>
            <p:cNvSpPr/>
            <p:nvPr/>
          </p:nvSpPr>
          <p:spPr>
            <a:xfrm>
              <a:off x="8973269"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8" name="Cross 147">
              <a:extLst>
                <a:ext uri="{FF2B5EF4-FFF2-40B4-BE49-F238E27FC236}">
                  <a16:creationId xmlns:a16="http://schemas.microsoft.com/office/drawing/2014/main" id="{71F39CD1-1FF0-DC6E-0B84-DD3F25133462}"/>
                </a:ext>
              </a:extLst>
            </p:cNvPr>
            <p:cNvSpPr/>
            <p:nvPr/>
          </p:nvSpPr>
          <p:spPr>
            <a:xfrm>
              <a:off x="8984699"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9" name="Cross 148">
              <a:extLst>
                <a:ext uri="{FF2B5EF4-FFF2-40B4-BE49-F238E27FC236}">
                  <a16:creationId xmlns:a16="http://schemas.microsoft.com/office/drawing/2014/main" id="{183EB340-429D-A834-70F0-ECFDD00CA612}"/>
                </a:ext>
              </a:extLst>
            </p:cNvPr>
            <p:cNvSpPr/>
            <p:nvPr/>
          </p:nvSpPr>
          <p:spPr>
            <a:xfrm>
              <a:off x="9041849" y="3193920"/>
              <a:ext cx="73277" cy="73277"/>
            </a:xfrm>
            <a:prstGeom prst="plus">
              <a:avLst>
                <a:gd name="adj" fmla="val 43315"/>
              </a:avLst>
            </a:prstGeom>
            <a:solidFill>
              <a:srgbClr val="30D9C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0" name="Cross 149">
              <a:extLst>
                <a:ext uri="{FF2B5EF4-FFF2-40B4-BE49-F238E27FC236}">
                  <a16:creationId xmlns:a16="http://schemas.microsoft.com/office/drawing/2014/main" id="{9071AE0F-CEA8-93C9-3E06-5A9AAF64F77A}"/>
                </a:ext>
              </a:extLst>
            </p:cNvPr>
            <p:cNvSpPr/>
            <p:nvPr/>
          </p:nvSpPr>
          <p:spPr>
            <a:xfrm>
              <a:off x="9057089"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1" name="Cross 150">
              <a:extLst>
                <a:ext uri="{FF2B5EF4-FFF2-40B4-BE49-F238E27FC236}">
                  <a16:creationId xmlns:a16="http://schemas.microsoft.com/office/drawing/2014/main" id="{77742CBB-A5A9-811F-F11F-B26453B88BD7}"/>
                </a:ext>
              </a:extLst>
            </p:cNvPr>
            <p:cNvSpPr/>
            <p:nvPr/>
          </p:nvSpPr>
          <p:spPr>
            <a:xfrm>
              <a:off x="9108524"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2" name="Cross 151">
              <a:extLst>
                <a:ext uri="{FF2B5EF4-FFF2-40B4-BE49-F238E27FC236}">
                  <a16:creationId xmlns:a16="http://schemas.microsoft.com/office/drawing/2014/main" id="{363A0A38-BF11-E43D-9BCA-A997406258FA}"/>
                </a:ext>
              </a:extLst>
            </p:cNvPr>
            <p:cNvSpPr/>
            <p:nvPr/>
          </p:nvSpPr>
          <p:spPr>
            <a:xfrm>
              <a:off x="5931285" y="289318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3" name="Cross 152">
              <a:extLst>
                <a:ext uri="{FF2B5EF4-FFF2-40B4-BE49-F238E27FC236}">
                  <a16:creationId xmlns:a16="http://schemas.microsoft.com/office/drawing/2014/main" id="{FF4DC854-715A-F6EF-0F05-4124E0E7BF71}"/>
                </a:ext>
              </a:extLst>
            </p:cNvPr>
            <p:cNvSpPr/>
            <p:nvPr/>
          </p:nvSpPr>
          <p:spPr>
            <a:xfrm>
              <a:off x="6036060" y="29236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4" name="Cross 153">
              <a:extLst>
                <a:ext uri="{FF2B5EF4-FFF2-40B4-BE49-F238E27FC236}">
                  <a16:creationId xmlns:a16="http://schemas.microsoft.com/office/drawing/2014/main" id="{DF18B889-32E1-9803-BD93-A875E85D29E3}"/>
                </a:ext>
              </a:extLst>
            </p:cNvPr>
            <p:cNvSpPr/>
            <p:nvPr/>
          </p:nvSpPr>
          <p:spPr>
            <a:xfrm>
              <a:off x="6047490" y="29236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5" name="Cross 154">
              <a:extLst>
                <a:ext uri="{FF2B5EF4-FFF2-40B4-BE49-F238E27FC236}">
                  <a16:creationId xmlns:a16="http://schemas.microsoft.com/office/drawing/2014/main" id="{4C955EFE-928D-0206-52AF-DE1606BF009D}"/>
                </a:ext>
              </a:extLst>
            </p:cNvPr>
            <p:cNvSpPr/>
            <p:nvPr/>
          </p:nvSpPr>
          <p:spPr>
            <a:xfrm>
              <a:off x="6140835" y="295033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6" name="Cross 155">
              <a:extLst>
                <a:ext uri="{FF2B5EF4-FFF2-40B4-BE49-F238E27FC236}">
                  <a16:creationId xmlns:a16="http://schemas.microsoft.com/office/drawing/2014/main" id="{94A72195-C8D2-4560-D485-FBC2F569FF7C}"/>
                </a:ext>
              </a:extLst>
            </p:cNvPr>
            <p:cNvSpPr/>
            <p:nvPr/>
          </p:nvSpPr>
          <p:spPr>
            <a:xfrm>
              <a:off x="6192270" y="297891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7" name="Cross 156">
              <a:extLst>
                <a:ext uri="{FF2B5EF4-FFF2-40B4-BE49-F238E27FC236}">
                  <a16:creationId xmlns:a16="http://schemas.microsoft.com/office/drawing/2014/main" id="{E4B5248B-F30D-366A-B16E-E31C304387C9}"/>
                </a:ext>
              </a:extLst>
            </p:cNvPr>
            <p:cNvSpPr/>
            <p:nvPr/>
          </p:nvSpPr>
          <p:spPr>
            <a:xfrm>
              <a:off x="6569460" y="306654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8" name="Cross 157">
              <a:extLst>
                <a:ext uri="{FF2B5EF4-FFF2-40B4-BE49-F238E27FC236}">
                  <a16:creationId xmlns:a16="http://schemas.microsoft.com/office/drawing/2014/main" id="{BDA94B39-6BAC-A5C1-5B48-2BAD4DDB715C}"/>
                </a:ext>
              </a:extLst>
            </p:cNvPr>
            <p:cNvSpPr/>
            <p:nvPr/>
          </p:nvSpPr>
          <p:spPr>
            <a:xfrm>
              <a:off x="6577080" y="306654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9" name="Cross 158">
              <a:extLst>
                <a:ext uri="{FF2B5EF4-FFF2-40B4-BE49-F238E27FC236}">
                  <a16:creationId xmlns:a16="http://schemas.microsoft.com/office/drawing/2014/main" id="{AAD4DA96-B23C-AA23-3961-BC302A787BCA}"/>
                </a:ext>
              </a:extLst>
            </p:cNvPr>
            <p:cNvSpPr/>
            <p:nvPr/>
          </p:nvSpPr>
          <p:spPr>
            <a:xfrm>
              <a:off x="6607560" y="306654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0" name="Cross 159">
              <a:extLst>
                <a:ext uri="{FF2B5EF4-FFF2-40B4-BE49-F238E27FC236}">
                  <a16:creationId xmlns:a16="http://schemas.microsoft.com/office/drawing/2014/main" id="{465E17B5-E3B4-726B-114D-87AD9B5B304F}"/>
                </a:ext>
              </a:extLst>
            </p:cNvPr>
            <p:cNvSpPr/>
            <p:nvPr/>
          </p:nvSpPr>
          <p:spPr>
            <a:xfrm>
              <a:off x="6620895" y="306654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1" name="Cross 160">
              <a:extLst>
                <a:ext uri="{FF2B5EF4-FFF2-40B4-BE49-F238E27FC236}">
                  <a16:creationId xmlns:a16="http://schemas.microsoft.com/office/drawing/2014/main" id="{B8931017-1F46-F800-D19A-FBB30A71949B}"/>
                </a:ext>
              </a:extLst>
            </p:cNvPr>
            <p:cNvSpPr/>
            <p:nvPr/>
          </p:nvSpPr>
          <p:spPr>
            <a:xfrm>
              <a:off x="6653280" y="310083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2" name="Cross 161">
              <a:extLst>
                <a:ext uri="{FF2B5EF4-FFF2-40B4-BE49-F238E27FC236}">
                  <a16:creationId xmlns:a16="http://schemas.microsoft.com/office/drawing/2014/main" id="{56E003EB-C72A-7137-EECA-22CFCFF81549}"/>
                </a:ext>
              </a:extLst>
            </p:cNvPr>
            <p:cNvSpPr/>
            <p:nvPr/>
          </p:nvSpPr>
          <p:spPr>
            <a:xfrm>
              <a:off x="6691380" y="310083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3" name="Cross 162">
              <a:extLst>
                <a:ext uri="{FF2B5EF4-FFF2-40B4-BE49-F238E27FC236}">
                  <a16:creationId xmlns:a16="http://schemas.microsoft.com/office/drawing/2014/main" id="{1749CA22-892E-74BF-5B14-582A07986629}"/>
                </a:ext>
              </a:extLst>
            </p:cNvPr>
            <p:cNvSpPr/>
            <p:nvPr/>
          </p:nvSpPr>
          <p:spPr>
            <a:xfrm>
              <a:off x="6708525" y="310083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4" name="Cross 163">
              <a:extLst>
                <a:ext uri="{FF2B5EF4-FFF2-40B4-BE49-F238E27FC236}">
                  <a16:creationId xmlns:a16="http://schemas.microsoft.com/office/drawing/2014/main" id="{C56B95D3-5055-0202-B081-EDB406150B7D}"/>
                </a:ext>
              </a:extLst>
            </p:cNvPr>
            <p:cNvSpPr/>
            <p:nvPr/>
          </p:nvSpPr>
          <p:spPr>
            <a:xfrm>
              <a:off x="6723765" y="310083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5" name="Cross 164">
              <a:extLst>
                <a:ext uri="{FF2B5EF4-FFF2-40B4-BE49-F238E27FC236}">
                  <a16:creationId xmlns:a16="http://schemas.microsoft.com/office/drawing/2014/main" id="{0DCA4013-14BE-C58C-61F2-34F30DD8D526}"/>
                </a:ext>
              </a:extLst>
            </p:cNvPr>
            <p:cNvSpPr/>
            <p:nvPr/>
          </p:nvSpPr>
          <p:spPr>
            <a:xfrm>
              <a:off x="6817110" y="310083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6" name="Cross 165">
              <a:extLst>
                <a:ext uri="{FF2B5EF4-FFF2-40B4-BE49-F238E27FC236}">
                  <a16:creationId xmlns:a16="http://schemas.microsoft.com/office/drawing/2014/main" id="{327E7653-8707-9B78-574D-332DBD90E760}"/>
                </a:ext>
              </a:extLst>
            </p:cNvPr>
            <p:cNvSpPr/>
            <p:nvPr/>
          </p:nvSpPr>
          <p:spPr>
            <a:xfrm>
              <a:off x="6828540" y="3100834"/>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7" name="Cross 166">
              <a:extLst>
                <a:ext uri="{FF2B5EF4-FFF2-40B4-BE49-F238E27FC236}">
                  <a16:creationId xmlns:a16="http://schemas.microsoft.com/office/drawing/2014/main" id="{77BD7A20-1935-4114-BF9F-D9993CFA7730}"/>
                </a:ext>
              </a:extLst>
            </p:cNvPr>
            <p:cNvSpPr/>
            <p:nvPr/>
          </p:nvSpPr>
          <p:spPr>
            <a:xfrm>
              <a:off x="6851400" y="314083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8" name="Cross 167">
              <a:extLst>
                <a:ext uri="{FF2B5EF4-FFF2-40B4-BE49-F238E27FC236}">
                  <a16:creationId xmlns:a16="http://schemas.microsoft.com/office/drawing/2014/main" id="{8C0F28A1-499F-210D-BFD2-3158B75A44F1}"/>
                </a:ext>
              </a:extLst>
            </p:cNvPr>
            <p:cNvSpPr/>
            <p:nvPr/>
          </p:nvSpPr>
          <p:spPr>
            <a:xfrm>
              <a:off x="6990465" y="314083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9" name="Cross 168">
              <a:extLst>
                <a:ext uri="{FF2B5EF4-FFF2-40B4-BE49-F238E27FC236}">
                  <a16:creationId xmlns:a16="http://schemas.microsoft.com/office/drawing/2014/main" id="{3890398F-D438-EF6C-8738-03816238B1D8}"/>
                </a:ext>
              </a:extLst>
            </p:cNvPr>
            <p:cNvSpPr/>
            <p:nvPr/>
          </p:nvSpPr>
          <p:spPr>
            <a:xfrm>
              <a:off x="716191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0" name="Cross 169">
              <a:extLst>
                <a:ext uri="{FF2B5EF4-FFF2-40B4-BE49-F238E27FC236}">
                  <a16:creationId xmlns:a16="http://schemas.microsoft.com/office/drawing/2014/main" id="{77DD5A08-B1DB-21F2-D667-CB63FEB3DCD0}"/>
                </a:ext>
              </a:extLst>
            </p:cNvPr>
            <p:cNvSpPr/>
            <p:nvPr/>
          </p:nvSpPr>
          <p:spPr>
            <a:xfrm>
              <a:off x="724764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1" name="Cross 170">
              <a:extLst>
                <a:ext uri="{FF2B5EF4-FFF2-40B4-BE49-F238E27FC236}">
                  <a16:creationId xmlns:a16="http://schemas.microsoft.com/office/drawing/2014/main" id="{ADB0AA9C-5BED-129A-3042-3B6AE474B7D1}"/>
                </a:ext>
              </a:extLst>
            </p:cNvPr>
            <p:cNvSpPr/>
            <p:nvPr/>
          </p:nvSpPr>
          <p:spPr>
            <a:xfrm>
              <a:off x="726097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2" name="Cross 171">
              <a:extLst>
                <a:ext uri="{FF2B5EF4-FFF2-40B4-BE49-F238E27FC236}">
                  <a16:creationId xmlns:a16="http://schemas.microsoft.com/office/drawing/2014/main" id="{5B0C726F-4BD7-2ADC-E0F9-7CDCB08E5F44}"/>
                </a:ext>
              </a:extLst>
            </p:cNvPr>
            <p:cNvSpPr/>
            <p:nvPr/>
          </p:nvSpPr>
          <p:spPr>
            <a:xfrm>
              <a:off x="730669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3" name="Cross 172">
              <a:extLst>
                <a:ext uri="{FF2B5EF4-FFF2-40B4-BE49-F238E27FC236}">
                  <a16:creationId xmlns:a16="http://schemas.microsoft.com/office/drawing/2014/main" id="{24700B56-ADC0-EC65-83D1-4DD34DA9BA4D}"/>
                </a:ext>
              </a:extLst>
            </p:cNvPr>
            <p:cNvSpPr/>
            <p:nvPr/>
          </p:nvSpPr>
          <p:spPr>
            <a:xfrm>
              <a:off x="737908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4" name="Cross 173">
              <a:extLst>
                <a:ext uri="{FF2B5EF4-FFF2-40B4-BE49-F238E27FC236}">
                  <a16:creationId xmlns:a16="http://schemas.microsoft.com/office/drawing/2014/main" id="{4CB756B5-0634-3056-E17B-048517538AAC}"/>
                </a:ext>
              </a:extLst>
            </p:cNvPr>
            <p:cNvSpPr/>
            <p:nvPr/>
          </p:nvSpPr>
          <p:spPr>
            <a:xfrm>
              <a:off x="740766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5" name="Cross 174">
              <a:extLst>
                <a:ext uri="{FF2B5EF4-FFF2-40B4-BE49-F238E27FC236}">
                  <a16:creationId xmlns:a16="http://schemas.microsoft.com/office/drawing/2014/main" id="{D22A5425-91BC-253F-33BC-B0C9D0DF5F3E}"/>
                </a:ext>
              </a:extLst>
            </p:cNvPr>
            <p:cNvSpPr/>
            <p:nvPr/>
          </p:nvSpPr>
          <p:spPr>
            <a:xfrm>
              <a:off x="742290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6" name="Cross 175">
              <a:extLst>
                <a:ext uri="{FF2B5EF4-FFF2-40B4-BE49-F238E27FC236}">
                  <a16:creationId xmlns:a16="http://schemas.microsoft.com/office/drawing/2014/main" id="{9680BCF4-0F33-4C98-DE71-2B0AB191B9F2}"/>
                </a:ext>
              </a:extLst>
            </p:cNvPr>
            <p:cNvSpPr/>
            <p:nvPr/>
          </p:nvSpPr>
          <p:spPr>
            <a:xfrm>
              <a:off x="781342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7" name="Cross 176">
              <a:extLst>
                <a:ext uri="{FF2B5EF4-FFF2-40B4-BE49-F238E27FC236}">
                  <a16:creationId xmlns:a16="http://schemas.microsoft.com/office/drawing/2014/main" id="{540A397B-C61F-D504-D08A-14EFBAC1487C}"/>
                </a:ext>
              </a:extLst>
            </p:cNvPr>
            <p:cNvSpPr/>
            <p:nvPr/>
          </p:nvSpPr>
          <p:spPr>
            <a:xfrm>
              <a:off x="786105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8" name="Cross 177">
              <a:extLst>
                <a:ext uri="{FF2B5EF4-FFF2-40B4-BE49-F238E27FC236}">
                  <a16:creationId xmlns:a16="http://schemas.microsoft.com/office/drawing/2014/main" id="{ECD39739-9CE8-180B-F683-D3109B78D1C0}"/>
                </a:ext>
              </a:extLst>
            </p:cNvPr>
            <p:cNvSpPr/>
            <p:nvPr/>
          </p:nvSpPr>
          <p:spPr>
            <a:xfrm>
              <a:off x="787438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9" name="Cross 178">
              <a:extLst>
                <a:ext uri="{FF2B5EF4-FFF2-40B4-BE49-F238E27FC236}">
                  <a16:creationId xmlns:a16="http://schemas.microsoft.com/office/drawing/2014/main" id="{20387FDD-39BA-6F6D-E2AD-42DA6C59F6FE}"/>
                </a:ext>
              </a:extLst>
            </p:cNvPr>
            <p:cNvSpPr/>
            <p:nvPr/>
          </p:nvSpPr>
          <p:spPr>
            <a:xfrm>
              <a:off x="791058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0" name="Cross 179">
              <a:extLst>
                <a:ext uri="{FF2B5EF4-FFF2-40B4-BE49-F238E27FC236}">
                  <a16:creationId xmlns:a16="http://schemas.microsoft.com/office/drawing/2014/main" id="{0A5C95AB-0698-E4ED-C4D3-36D976751F6B}"/>
                </a:ext>
              </a:extLst>
            </p:cNvPr>
            <p:cNvSpPr/>
            <p:nvPr/>
          </p:nvSpPr>
          <p:spPr>
            <a:xfrm>
              <a:off x="803821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1" name="Cross 180">
              <a:extLst>
                <a:ext uri="{FF2B5EF4-FFF2-40B4-BE49-F238E27FC236}">
                  <a16:creationId xmlns:a16="http://schemas.microsoft.com/office/drawing/2014/main" id="{73747579-E675-BBAC-9B53-A7252B45A6A8}"/>
                </a:ext>
              </a:extLst>
            </p:cNvPr>
            <p:cNvSpPr/>
            <p:nvPr/>
          </p:nvSpPr>
          <p:spPr>
            <a:xfrm>
              <a:off x="804964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2" name="Cross 181">
              <a:extLst>
                <a:ext uri="{FF2B5EF4-FFF2-40B4-BE49-F238E27FC236}">
                  <a16:creationId xmlns:a16="http://schemas.microsoft.com/office/drawing/2014/main" id="{D72939C5-D4D5-CFC6-910B-11331066090F}"/>
                </a:ext>
              </a:extLst>
            </p:cNvPr>
            <p:cNvSpPr/>
            <p:nvPr/>
          </p:nvSpPr>
          <p:spPr>
            <a:xfrm>
              <a:off x="852399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3" name="Cross 182">
              <a:extLst>
                <a:ext uri="{FF2B5EF4-FFF2-40B4-BE49-F238E27FC236}">
                  <a16:creationId xmlns:a16="http://schemas.microsoft.com/office/drawing/2014/main" id="{396DE57C-1BD8-398F-0E45-524EEF7BC060}"/>
                </a:ext>
              </a:extLst>
            </p:cNvPr>
            <p:cNvSpPr/>
            <p:nvPr/>
          </p:nvSpPr>
          <p:spPr>
            <a:xfrm>
              <a:off x="879450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4" name="Cross 183">
              <a:extLst>
                <a:ext uri="{FF2B5EF4-FFF2-40B4-BE49-F238E27FC236}">
                  <a16:creationId xmlns:a16="http://schemas.microsoft.com/office/drawing/2014/main" id="{A38D0BFB-5638-337F-5B46-98CFF440914D}"/>
                </a:ext>
              </a:extLst>
            </p:cNvPr>
            <p:cNvSpPr/>
            <p:nvPr/>
          </p:nvSpPr>
          <p:spPr>
            <a:xfrm>
              <a:off x="887070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5" name="Cross 184">
              <a:extLst>
                <a:ext uri="{FF2B5EF4-FFF2-40B4-BE49-F238E27FC236}">
                  <a16:creationId xmlns:a16="http://schemas.microsoft.com/office/drawing/2014/main" id="{DEADC7E3-E81D-F6EE-3E4E-5DE6A4F88D09}"/>
                </a:ext>
              </a:extLst>
            </p:cNvPr>
            <p:cNvSpPr/>
            <p:nvPr/>
          </p:nvSpPr>
          <p:spPr>
            <a:xfrm>
              <a:off x="893356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6" name="Cross 185">
              <a:extLst>
                <a:ext uri="{FF2B5EF4-FFF2-40B4-BE49-F238E27FC236}">
                  <a16:creationId xmlns:a16="http://schemas.microsoft.com/office/drawing/2014/main" id="{64BB1969-E9B0-9E57-B0A3-7D113D4890C7}"/>
                </a:ext>
              </a:extLst>
            </p:cNvPr>
            <p:cNvSpPr/>
            <p:nvPr/>
          </p:nvSpPr>
          <p:spPr>
            <a:xfrm>
              <a:off x="902691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7" name="Cross 186">
              <a:extLst>
                <a:ext uri="{FF2B5EF4-FFF2-40B4-BE49-F238E27FC236}">
                  <a16:creationId xmlns:a16="http://schemas.microsoft.com/office/drawing/2014/main" id="{68ACCBA0-3BB8-2EF8-75A5-84DD2AD82918}"/>
                </a:ext>
              </a:extLst>
            </p:cNvPr>
            <p:cNvSpPr/>
            <p:nvPr/>
          </p:nvSpPr>
          <p:spPr>
            <a:xfrm>
              <a:off x="932218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8" name="Cross 187">
              <a:extLst>
                <a:ext uri="{FF2B5EF4-FFF2-40B4-BE49-F238E27FC236}">
                  <a16:creationId xmlns:a16="http://schemas.microsoft.com/office/drawing/2014/main" id="{2BB8954B-8194-15D0-D35C-135D6627A33E}"/>
                </a:ext>
              </a:extLst>
            </p:cNvPr>
            <p:cNvSpPr/>
            <p:nvPr/>
          </p:nvSpPr>
          <p:spPr>
            <a:xfrm>
              <a:off x="9192344"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9" name="Cross 188">
              <a:extLst>
                <a:ext uri="{FF2B5EF4-FFF2-40B4-BE49-F238E27FC236}">
                  <a16:creationId xmlns:a16="http://schemas.microsoft.com/office/drawing/2014/main" id="{7B250DEE-8990-5C69-EB10-926EBB905E3F}"/>
                </a:ext>
              </a:extLst>
            </p:cNvPr>
            <p:cNvSpPr/>
            <p:nvPr/>
          </p:nvSpPr>
          <p:spPr>
            <a:xfrm>
              <a:off x="9201869" y="31939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0" name="Cross 189">
              <a:extLst>
                <a:ext uri="{FF2B5EF4-FFF2-40B4-BE49-F238E27FC236}">
                  <a16:creationId xmlns:a16="http://schemas.microsoft.com/office/drawing/2014/main" id="{E370980B-61CA-50AD-A59E-FC9B09C65A4C}"/>
                </a:ext>
              </a:extLst>
            </p:cNvPr>
            <p:cNvSpPr/>
            <p:nvPr/>
          </p:nvSpPr>
          <p:spPr>
            <a:xfrm>
              <a:off x="969366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1" name="Cross 190">
              <a:extLst>
                <a:ext uri="{FF2B5EF4-FFF2-40B4-BE49-F238E27FC236}">
                  <a16:creationId xmlns:a16="http://schemas.microsoft.com/office/drawing/2014/main" id="{80E30135-5D22-EECB-011F-2371EDB6CCC2}"/>
                </a:ext>
              </a:extLst>
            </p:cNvPr>
            <p:cNvSpPr/>
            <p:nvPr/>
          </p:nvSpPr>
          <p:spPr>
            <a:xfrm>
              <a:off x="982701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2" name="Cross 191">
              <a:extLst>
                <a:ext uri="{FF2B5EF4-FFF2-40B4-BE49-F238E27FC236}">
                  <a16:creationId xmlns:a16="http://schemas.microsoft.com/office/drawing/2014/main" id="{01AD2D0E-7DD5-2C3D-65C9-4F657EF7294A}"/>
                </a:ext>
              </a:extLst>
            </p:cNvPr>
            <p:cNvSpPr/>
            <p:nvPr/>
          </p:nvSpPr>
          <p:spPr>
            <a:xfrm>
              <a:off x="9979410"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3" name="Cross 192">
              <a:extLst>
                <a:ext uri="{FF2B5EF4-FFF2-40B4-BE49-F238E27FC236}">
                  <a16:creationId xmlns:a16="http://schemas.microsoft.com/office/drawing/2014/main" id="{9AFEA8C5-DD43-131A-0CE4-0B151FDE4CE7}"/>
                </a:ext>
              </a:extLst>
            </p:cNvPr>
            <p:cNvSpPr/>
            <p:nvPr/>
          </p:nvSpPr>
          <p:spPr>
            <a:xfrm>
              <a:off x="10259445" y="3190369"/>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pic>
          <p:nvPicPr>
            <p:cNvPr id="194" name="Graphic 193">
              <a:extLst>
                <a:ext uri="{FF2B5EF4-FFF2-40B4-BE49-F238E27FC236}">
                  <a16:creationId xmlns:a16="http://schemas.microsoft.com/office/drawing/2014/main" id="{DF1FFD71-A7CF-ADB5-0D57-C852AB9D70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1397" y="1010954"/>
              <a:ext cx="7443097" cy="2227545"/>
            </a:xfrm>
            <a:prstGeom prst="rect">
              <a:avLst/>
            </a:prstGeom>
          </p:spPr>
        </p:pic>
        <p:grpSp>
          <p:nvGrpSpPr>
            <p:cNvPr id="195" name="Group 194">
              <a:extLst>
                <a:ext uri="{FF2B5EF4-FFF2-40B4-BE49-F238E27FC236}">
                  <a16:creationId xmlns:a16="http://schemas.microsoft.com/office/drawing/2014/main" id="{B65E5A44-B670-A1D6-91C0-CA9D600AF010}"/>
                </a:ext>
              </a:extLst>
            </p:cNvPr>
            <p:cNvGrpSpPr/>
            <p:nvPr/>
          </p:nvGrpSpPr>
          <p:grpSpPr>
            <a:xfrm>
              <a:off x="1454581" y="971634"/>
              <a:ext cx="10570605" cy="3275979"/>
              <a:chOff x="1454581" y="971634"/>
              <a:chExt cx="10570605" cy="3275979"/>
            </a:xfrm>
          </p:grpSpPr>
          <p:grpSp>
            <p:nvGrpSpPr>
              <p:cNvPr id="263" name="Group 262">
                <a:extLst>
                  <a:ext uri="{FF2B5EF4-FFF2-40B4-BE49-F238E27FC236}">
                    <a16:creationId xmlns:a16="http://schemas.microsoft.com/office/drawing/2014/main" id="{5DCE646F-E34C-A7F1-3DDE-C44544DC7628}"/>
                  </a:ext>
                </a:extLst>
              </p:cNvPr>
              <p:cNvGrpSpPr/>
              <p:nvPr/>
            </p:nvGrpSpPr>
            <p:grpSpPr>
              <a:xfrm>
                <a:off x="4929155" y="971634"/>
                <a:ext cx="7096031" cy="3275979"/>
                <a:chOff x="4959635" y="964014"/>
                <a:chExt cx="7096031" cy="3275979"/>
              </a:xfrm>
            </p:grpSpPr>
            <p:cxnSp>
              <p:nvCxnSpPr>
                <p:cNvPr id="282" name="Straight Connector 281">
                  <a:extLst>
                    <a:ext uri="{FF2B5EF4-FFF2-40B4-BE49-F238E27FC236}">
                      <a16:creationId xmlns:a16="http://schemas.microsoft.com/office/drawing/2014/main" id="{BF2E3FB1-5F1B-909B-F95A-4EF3D7684207}"/>
                    </a:ext>
                  </a:extLst>
                </p:cNvPr>
                <p:cNvCxnSpPr>
                  <a:cxnSpLocks/>
                </p:cNvCxnSpPr>
                <p:nvPr/>
              </p:nvCxnSpPr>
              <p:spPr>
                <a:xfrm>
                  <a:off x="5493960" y="2359406"/>
                  <a:ext cx="0" cy="1880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0BEC4D2B-01B3-2E78-DB33-AC2CB65D05BE}"/>
                    </a:ext>
                  </a:extLst>
                </p:cNvPr>
                <p:cNvSpPr/>
                <p:nvPr/>
              </p:nvSpPr>
              <p:spPr>
                <a:xfrm>
                  <a:off x="5508135" y="964014"/>
                  <a:ext cx="6489248" cy="1140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6" name="Rectangle 17">
                  <a:extLst>
                    <a:ext uri="{FF2B5EF4-FFF2-40B4-BE49-F238E27FC236}">
                      <a16:creationId xmlns:a16="http://schemas.microsoft.com/office/drawing/2014/main" id="{936F560B-B165-3E22-5EC1-81EED93CD5E8}"/>
                    </a:ext>
                  </a:extLst>
                </p:cNvPr>
                <p:cNvSpPr>
                  <a:spLocks noChangeArrowheads="1"/>
                </p:cNvSpPr>
                <p:nvPr/>
              </p:nvSpPr>
              <p:spPr bwMode="auto">
                <a:xfrm>
                  <a:off x="5431483" y="2025547"/>
                  <a:ext cx="513793" cy="307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defRPr/>
                  </a:pPr>
                  <a:r>
                    <a:rPr lang="en-US" altLang="en-US" sz="1500" b="1" dirty="0">
                      <a:solidFill>
                        <a:srgbClr val="009AB5"/>
                      </a:solidFill>
                      <a:latin typeface="Trebuchet MS" panose="020B0603020202020204"/>
                      <a:ea typeface="+mn-ea"/>
                      <a:cs typeface="+mn-cs"/>
                    </a:rPr>
                    <a:t>57%</a:t>
                  </a:r>
                  <a:endParaRPr lang="en-US" altLang="en-US" sz="1500" b="1" baseline="30000" dirty="0">
                    <a:solidFill>
                      <a:srgbClr val="009AB5"/>
                    </a:solidFill>
                    <a:latin typeface="Trebuchet MS" panose="020B0603020202020204"/>
                    <a:ea typeface="+mn-ea"/>
                    <a:cs typeface="+mn-cs"/>
                  </a:endParaRPr>
                </a:p>
              </p:txBody>
            </p:sp>
            <p:sp>
              <p:nvSpPr>
                <p:cNvPr id="267" name="Rectangle 17">
                  <a:extLst>
                    <a:ext uri="{FF2B5EF4-FFF2-40B4-BE49-F238E27FC236}">
                      <a16:creationId xmlns:a16="http://schemas.microsoft.com/office/drawing/2014/main" id="{C3765054-391E-A26B-866D-47CE43E81216}"/>
                    </a:ext>
                  </a:extLst>
                </p:cNvPr>
                <p:cNvSpPr>
                  <a:spLocks noChangeArrowheads="1"/>
                </p:cNvSpPr>
                <p:nvPr/>
              </p:nvSpPr>
              <p:spPr bwMode="auto">
                <a:xfrm>
                  <a:off x="4959635" y="2860482"/>
                  <a:ext cx="501628"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350" b="1" dirty="0">
                      <a:solidFill>
                        <a:srgbClr val="595454"/>
                      </a:solidFill>
                      <a:latin typeface="Trebuchet MS" panose="020B0603020202020204"/>
                      <a:ea typeface="+mn-ea"/>
                      <a:cs typeface="+mn-cs"/>
                    </a:rPr>
                    <a:t>46%</a:t>
                  </a:r>
                  <a:endParaRPr lang="en-US" altLang="en-US" sz="1350" b="1" baseline="30000" dirty="0">
                    <a:solidFill>
                      <a:srgbClr val="595454"/>
                    </a:solidFill>
                    <a:latin typeface="Trebuchet MS" panose="020B0603020202020204"/>
                    <a:ea typeface="+mn-ea"/>
                    <a:cs typeface="+mn-cs"/>
                  </a:endParaRPr>
                </a:p>
              </p:txBody>
            </p:sp>
            <p:sp>
              <p:nvSpPr>
                <p:cNvPr id="268" name="Rectangle 17">
                  <a:extLst>
                    <a:ext uri="{FF2B5EF4-FFF2-40B4-BE49-F238E27FC236}">
                      <a16:creationId xmlns:a16="http://schemas.microsoft.com/office/drawing/2014/main" id="{DC3AADF2-81E2-A0BE-3A61-5F3E2854E713}"/>
                    </a:ext>
                  </a:extLst>
                </p:cNvPr>
                <p:cNvSpPr>
                  <a:spLocks noChangeArrowheads="1"/>
                </p:cNvSpPr>
                <p:nvPr/>
              </p:nvSpPr>
              <p:spPr bwMode="auto">
                <a:xfrm>
                  <a:off x="6483200" y="2253458"/>
                  <a:ext cx="580227" cy="307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defRPr/>
                  </a:pPr>
                  <a:r>
                    <a:rPr lang="en-US" altLang="en-US" sz="1500" b="1" dirty="0">
                      <a:solidFill>
                        <a:srgbClr val="009AB5"/>
                      </a:solidFill>
                      <a:latin typeface="Trebuchet MS" panose="020B0603020202020204"/>
                      <a:ea typeface="+mn-ea"/>
                      <a:cs typeface="+mn-cs"/>
                    </a:rPr>
                    <a:t>50%</a:t>
                  </a:r>
                </a:p>
              </p:txBody>
            </p:sp>
            <p:sp>
              <p:nvSpPr>
                <p:cNvPr id="269" name="Rectangle 17">
                  <a:extLst>
                    <a:ext uri="{FF2B5EF4-FFF2-40B4-BE49-F238E27FC236}">
                      <a16:creationId xmlns:a16="http://schemas.microsoft.com/office/drawing/2014/main" id="{9F8C5678-CC9B-4D4E-584D-9673DC918C8C}"/>
                    </a:ext>
                  </a:extLst>
                </p:cNvPr>
                <p:cNvSpPr>
                  <a:spLocks noChangeArrowheads="1"/>
                </p:cNvSpPr>
                <p:nvPr/>
              </p:nvSpPr>
              <p:spPr bwMode="auto">
                <a:xfrm>
                  <a:off x="6676352" y="1417123"/>
                  <a:ext cx="14339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200" b="1" dirty="0">
                      <a:solidFill>
                        <a:srgbClr val="009AB5"/>
                      </a:solidFill>
                      <a:latin typeface="Calibri" panose="020F0502020204030204"/>
                      <a:ea typeface="+mn-ea"/>
                      <a:cs typeface="+mn-cs"/>
                    </a:rPr>
                    <a:t>23.5 months</a:t>
                  </a:r>
                </a:p>
              </p:txBody>
            </p:sp>
            <p:grpSp>
              <p:nvGrpSpPr>
                <p:cNvPr id="270" name="Group 269">
                  <a:extLst>
                    <a:ext uri="{FF2B5EF4-FFF2-40B4-BE49-F238E27FC236}">
                      <a16:creationId xmlns:a16="http://schemas.microsoft.com/office/drawing/2014/main" id="{EF978816-578A-C813-5408-F551F75254F3}"/>
                    </a:ext>
                  </a:extLst>
                </p:cNvPr>
                <p:cNvGrpSpPr/>
                <p:nvPr/>
              </p:nvGrpSpPr>
              <p:grpSpPr>
                <a:xfrm>
                  <a:off x="7865483" y="1355731"/>
                  <a:ext cx="2198803" cy="684015"/>
                  <a:chOff x="5584033" y="1351536"/>
                  <a:chExt cx="2198803" cy="678004"/>
                </a:xfrm>
              </p:grpSpPr>
              <p:sp>
                <p:nvSpPr>
                  <p:cNvPr id="295" name="Rectangle 17">
                    <a:extLst>
                      <a:ext uri="{FF2B5EF4-FFF2-40B4-BE49-F238E27FC236}">
                        <a16:creationId xmlns:a16="http://schemas.microsoft.com/office/drawing/2014/main" id="{F35D7373-4926-E138-8671-0E82A4685EB1}"/>
                      </a:ext>
                    </a:extLst>
                  </p:cNvPr>
                  <p:cNvSpPr>
                    <a:spLocks noChangeArrowheads="1"/>
                  </p:cNvSpPr>
                  <p:nvPr/>
                </p:nvSpPr>
                <p:spPr bwMode="auto">
                  <a:xfrm>
                    <a:off x="5597525" y="1351536"/>
                    <a:ext cx="2185311" cy="51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2550" b="1" dirty="0">
                        <a:solidFill>
                          <a:srgbClr val="009AB5"/>
                        </a:solidFill>
                        <a:latin typeface="Calibri" panose="020F0502020204030204"/>
                        <a:ea typeface="+mn-ea"/>
                        <a:cs typeface="+mn-cs"/>
                      </a:rPr>
                      <a:t>HR 0.79</a:t>
                    </a:r>
                  </a:p>
                </p:txBody>
              </p:sp>
              <p:sp>
                <p:nvSpPr>
                  <p:cNvPr id="296" name="Rectangle 17">
                    <a:extLst>
                      <a:ext uri="{FF2B5EF4-FFF2-40B4-BE49-F238E27FC236}">
                        <a16:creationId xmlns:a16="http://schemas.microsoft.com/office/drawing/2014/main" id="{A446CA71-5755-9B53-624B-795F843F53AD}"/>
                      </a:ext>
                    </a:extLst>
                  </p:cNvPr>
                  <p:cNvSpPr>
                    <a:spLocks noChangeArrowheads="1"/>
                  </p:cNvSpPr>
                  <p:nvPr/>
                </p:nvSpPr>
                <p:spPr bwMode="auto">
                  <a:xfrm>
                    <a:off x="5584033" y="1815989"/>
                    <a:ext cx="2198803" cy="21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050" dirty="0">
                        <a:solidFill>
                          <a:srgbClr val="009AB5"/>
                        </a:solidFill>
                        <a:latin typeface="Calibri" panose="020F0502020204030204"/>
                        <a:ea typeface="+mn-ea"/>
                        <a:cs typeface="+mn-cs"/>
                      </a:rPr>
                      <a:t>(95% CI, 0.60</a:t>
                    </a:r>
                    <a:r>
                      <a:rPr lang="en-US" sz="1050" kern="100" dirty="0">
                        <a:solidFill>
                          <a:srgbClr val="009FBA"/>
                        </a:solidFill>
                        <a:ea typeface="+mn-ea"/>
                        <a:cs typeface="Arial" panose="020B0604020202020204" pitchFamily="34" charset="0"/>
                      </a:rPr>
                      <a:t>–</a:t>
                    </a:r>
                    <a:r>
                      <a:rPr lang="en-US" altLang="en-US" sz="1050" dirty="0">
                        <a:solidFill>
                          <a:srgbClr val="009AB5"/>
                        </a:solidFill>
                        <a:latin typeface="Calibri" panose="020F0502020204030204"/>
                        <a:ea typeface="+mn-ea"/>
                        <a:cs typeface="+mn-cs"/>
                      </a:rPr>
                      <a:t>1.04)</a:t>
                    </a:r>
                  </a:p>
                </p:txBody>
              </p:sp>
            </p:grpSp>
            <p:sp>
              <p:nvSpPr>
                <p:cNvPr id="271" name="Rectangle 17">
                  <a:extLst>
                    <a:ext uri="{FF2B5EF4-FFF2-40B4-BE49-F238E27FC236}">
                      <a16:creationId xmlns:a16="http://schemas.microsoft.com/office/drawing/2014/main" id="{ECFA2EB2-37EC-3909-8211-7429387DAEE6}"/>
                    </a:ext>
                  </a:extLst>
                </p:cNvPr>
                <p:cNvSpPr>
                  <a:spLocks noChangeArrowheads="1"/>
                </p:cNvSpPr>
                <p:nvPr/>
              </p:nvSpPr>
              <p:spPr bwMode="auto">
                <a:xfrm>
                  <a:off x="10330965" y="1418930"/>
                  <a:ext cx="6850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2100" b="1" dirty="0">
                      <a:solidFill>
                        <a:srgbClr val="009AB5"/>
                      </a:solidFill>
                      <a:latin typeface="Calibri" panose="020F0502020204030204"/>
                      <a:ea typeface="+mn-ea"/>
                      <a:cs typeface="+mn-cs"/>
                    </a:rPr>
                    <a:t>50%</a:t>
                  </a:r>
                </a:p>
              </p:txBody>
            </p:sp>
            <p:sp>
              <p:nvSpPr>
                <p:cNvPr id="272" name="Rectangle 17">
                  <a:extLst>
                    <a:ext uri="{FF2B5EF4-FFF2-40B4-BE49-F238E27FC236}">
                      <a16:creationId xmlns:a16="http://schemas.microsoft.com/office/drawing/2014/main" id="{BB9CB7C3-9720-1C7F-B501-3FCC7AF3194C}"/>
                    </a:ext>
                  </a:extLst>
                </p:cNvPr>
                <p:cNvSpPr>
                  <a:spLocks noChangeArrowheads="1"/>
                </p:cNvSpPr>
                <p:nvPr/>
              </p:nvSpPr>
              <p:spPr bwMode="auto">
                <a:xfrm>
                  <a:off x="6950920" y="1079823"/>
                  <a:ext cx="11122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tabLst>
                      <a:tab pos="64294" algn="l"/>
                    </a:tabLst>
                  </a:pPr>
                  <a:r>
                    <a:rPr lang="en-US" altLang="en-US" sz="1050" dirty="0">
                      <a:solidFill>
                        <a:prstClr val="black"/>
                      </a:solidFill>
                      <a:latin typeface="Calibri" panose="020F0502020204030204"/>
                      <a:ea typeface="+mn-ea"/>
                      <a:cs typeface="+mn-cs"/>
                    </a:rPr>
                    <a:t>Median PFS2</a:t>
                  </a:r>
                  <a:r>
                    <a:rPr lang="en-US" altLang="en-US" sz="1050" baseline="30000" dirty="0">
                      <a:solidFill>
                        <a:prstClr val="black"/>
                      </a:solidFill>
                      <a:latin typeface="Calibri" panose="020F0502020204030204"/>
                      <a:ea typeface="+mn-ea"/>
                      <a:cs typeface="+mn-cs"/>
                    </a:rPr>
                    <a:t>a</a:t>
                  </a:r>
                </a:p>
              </p:txBody>
            </p:sp>
            <p:sp>
              <p:nvSpPr>
                <p:cNvPr id="273" name="Rectangle 17">
                  <a:extLst>
                    <a:ext uri="{FF2B5EF4-FFF2-40B4-BE49-F238E27FC236}">
                      <a16:creationId xmlns:a16="http://schemas.microsoft.com/office/drawing/2014/main" id="{D558D9A8-A71F-D0DA-2102-9CF720B46DF9}"/>
                    </a:ext>
                  </a:extLst>
                </p:cNvPr>
                <p:cNvSpPr>
                  <a:spLocks noChangeArrowheads="1"/>
                </p:cNvSpPr>
                <p:nvPr/>
              </p:nvSpPr>
              <p:spPr bwMode="auto">
                <a:xfrm>
                  <a:off x="8552161" y="1079823"/>
                  <a:ext cx="1438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prstClr val="black"/>
                      </a:solidFill>
                      <a:latin typeface="Calibri" panose="020F0502020204030204"/>
                      <a:ea typeface="+mn-ea"/>
                      <a:cs typeface="+mn-cs"/>
                    </a:rPr>
                    <a:t>Hazard </a:t>
                  </a:r>
                  <a:r>
                    <a:rPr lang="en-US" altLang="en-US" sz="1050" dirty="0" err="1">
                      <a:solidFill>
                        <a:prstClr val="black"/>
                      </a:solidFill>
                      <a:latin typeface="Calibri" panose="020F0502020204030204"/>
                      <a:ea typeface="+mn-ea"/>
                      <a:cs typeface="+mn-cs"/>
                    </a:rPr>
                    <a:t>ratio</a:t>
                  </a:r>
                  <a:r>
                    <a:rPr lang="en-US" altLang="en-US" sz="1050" baseline="30000" dirty="0" err="1">
                      <a:solidFill>
                        <a:prstClr val="black"/>
                      </a:solidFill>
                      <a:latin typeface="Calibri" panose="020F0502020204030204"/>
                      <a:ea typeface="+mn-ea"/>
                      <a:cs typeface="+mn-cs"/>
                    </a:rPr>
                    <a:t>b</a:t>
                  </a:r>
                  <a:endParaRPr lang="en-US" altLang="en-US" sz="1050" baseline="30000" dirty="0">
                    <a:solidFill>
                      <a:prstClr val="black"/>
                    </a:solidFill>
                    <a:latin typeface="Calibri" panose="020F0502020204030204"/>
                    <a:ea typeface="+mn-ea"/>
                    <a:cs typeface="+mn-cs"/>
                  </a:endParaRPr>
                </a:p>
              </p:txBody>
            </p:sp>
            <p:sp>
              <p:nvSpPr>
                <p:cNvPr id="274" name="Rectangle 17">
                  <a:extLst>
                    <a:ext uri="{FF2B5EF4-FFF2-40B4-BE49-F238E27FC236}">
                      <a16:creationId xmlns:a16="http://schemas.microsoft.com/office/drawing/2014/main" id="{507928BD-0B77-C9F2-D88F-9A5D3E946C84}"/>
                    </a:ext>
                  </a:extLst>
                </p:cNvPr>
                <p:cNvSpPr>
                  <a:spLocks noChangeArrowheads="1"/>
                </p:cNvSpPr>
                <p:nvPr/>
              </p:nvSpPr>
              <p:spPr bwMode="auto">
                <a:xfrm>
                  <a:off x="11257685" y="1418930"/>
                  <a:ext cx="7979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2100" b="1" dirty="0">
                      <a:solidFill>
                        <a:prstClr val="black"/>
                      </a:solidFill>
                      <a:latin typeface="Calibri" panose="020F0502020204030204"/>
                      <a:ea typeface="+mn-ea"/>
                      <a:cs typeface="+mn-cs"/>
                    </a:rPr>
                    <a:t>35%</a:t>
                  </a:r>
                </a:p>
              </p:txBody>
            </p:sp>
            <p:sp>
              <p:nvSpPr>
                <p:cNvPr id="275" name="Rectangle 17">
                  <a:extLst>
                    <a:ext uri="{FF2B5EF4-FFF2-40B4-BE49-F238E27FC236}">
                      <a16:creationId xmlns:a16="http://schemas.microsoft.com/office/drawing/2014/main" id="{5C0CED96-BFCF-7242-535A-244A0D7A9C75}"/>
                    </a:ext>
                  </a:extLst>
                </p:cNvPr>
                <p:cNvSpPr>
                  <a:spLocks noChangeArrowheads="1"/>
                </p:cNvSpPr>
                <p:nvPr/>
              </p:nvSpPr>
              <p:spPr bwMode="auto">
                <a:xfrm>
                  <a:off x="6695206" y="1748649"/>
                  <a:ext cx="14339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200" b="1" dirty="0">
                      <a:solidFill>
                        <a:prstClr val="black"/>
                      </a:solidFill>
                      <a:latin typeface="Calibri" panose="020F0502020204030204"/>
                      <a:ea typeface="+mn-ea"/>
                      <a:cs typeface="+mn-cs"/>
                    </a:rPr>
                    <a:t>16.7 months</a:t>
                  </a:r>
                </a:p>
              </p:txBody>
            </p:sp>
            <p:cxnSp>
              <p:nvCxnSpPr>
                <p:cNvPr id="276" name="Straight Connector 275">
                  <a:extLst>
                    <a:ext uri="{FF2B5EF4-FFF2-40B4-BE49-F238E27FC236}">
                      <a16:creationId xmlns:a16="http://schemas.microsoft.com/office/drawing/2014/main" id="{22818F2A-55DD-F5B8-7D48-CA283D30A440}"/>
                    </a:ext>
                  </a:extLst>
                </p:cNvPr>
                <p:cNvCxnSpPr>
                  <a:cxnSpLocks/>
                </p:cNvCxnSpPr>
                <p:nvPr/>
              </p:nvCxnSpPr>
              <p:spPr>
                <a:xfrm flipV="1">
                  <a:off x="10199544" y="1079823"/>
                  <a:ext cx="0" cy="1105801"/>
                </a:xfrm>
                <a:prstGeom prst="line">
                  <a:avLst/>
                </a:prstGeom>
                <a:ln w="9525" cap="sq">
                  <a:solidFill>
                    <a:schemeClr val="bg1">
                      <a:lumMod val="50000"/>
                    </a:schemeClr>
                  </a:solidFill>
                </a:ln>
              </p:spPr>
              <p:style>
                <a:lnRef idx="1">
                  <a:schemeClr val="accent1"/>
                </a:lnRef>
                <a:fillRef idx="0">
                  <a:schemeClr val="accent1"/>
                </a:fillRef>
                <a:effectRef idx="0">
                  <a:srgbClr val="000000"/>
                </a:effectRef>
                <a:fontRef idx="minor">
                  <a:schemeClr val="lt1"/>
                </a:fontRef>
              </p:style>
            </p:cxnSp>
            <p:cxnSp>
              <p:nvCxnSpPr>
                <p:cNvPr id="277" name="Straight Connector 276">
                  <a:extLst>
                    <a:ext uri="{FF2B5EF4-FFF2-40B4-BE49-F238E27FC236}">
                      <a16:creationId xmlns:a16="http://schemas.microsoft.com/office/drawing/2014/main" id="{591844F0-68DD-3752-A630-4171D5942FB0}"/>
                    </a:ext>
                  </a:extLst>
                </p:cNvPr>
                <p:cNvCxnSpPr>
                  <a:cxnSpLocks/>
                </p:cNvCxnSpPr>
                <p:nvPr/>
              </p:nvCxnSpPr>
              <p:spPr>
                <a:xfrm flipV="1">
                  <a:off x="8296131" y="1079823"/>
                  <a:ext cx="0" cy="1105801"/>
                </a:xfrm>
                <a:prstGeom prst="line">
                  <a:avLst/>
                </a:prstGeom>
                <a:ln w="9525" cap="sq">
                  <a:solidFill>
                    <a:schemeClr val="bg1">
                      <a:lumMod val="50000"/>
                    </a:schemeClr>
                  </a:solidFill>
                </a:ln>
              </p:spPr>
              <p:style>
                <a:lnRef idx="1">
                  <a:schemeClr val="accent1"/>
                </a:lnRef>
                <a:fillRef idx="0">
                  <a:schemeClr val="accent1"/>
                </a:fillRef>
                <a:effectRef idx="0">
                  <a:srgbClr val="000000"/>
                </a:effectRef>
                <a:fontRef idx="minor">
                  <a:schemeClr val="lt1"/>
                </a:fontRef>
              </p:style>
            </p:cxnSp>
            <p:cxnSp>
              <p:nvCxnSpPr>
                <p:cNvPr id="278" name="Straight Connector 277">
                  <a:extLst>
                    <a:ext uri="{FF2B5EF4-FFF2-40B4-BE49-F238E27FC236}">
                      <a16:creationId xmlns:a16="http://schemas.microsoft.com/office/drawing/2014/main" id="{A5FF3BA6-D04F-1393-DDCB-BA6734924307}"/>
                    </a:ext>
                  </a:extLst>
                </p:cNvPr>
                <p:cNvCxnSpPr>
                  <a:cxnSpLocks/>
                </p:cNvCxnSpPr>
                <p:nvPr/>
              </p:nvCxnSpPr>
              <p:spPr>
                <a:xfrm flipV="1">
                  <a:off x="11178142" y="1344272"/>
                  <a:ext cx="0" cy="868740"/>
                </a:xfrm>
                <a:prstGeom prst="line">
                  <a:avLst/>
                </a:prstGeom>
                <a:ln w="9525" cap="sq">
                  <a:solidFill>
                    <a:schemeClr val="bg1">
                      <a:lumMod val="50000"/>
                    </a:schemeClr>
                  </a:solidFill>
                </a:ln>
              </p:spPr>
              <p:style>
                <a:lnRef idx="1">
                  <a:schemeClr val="accent1"/>
                </a:lnRef>
                <a:fillRef idx="0">
                  <a:schemeClr val="accent1"/>
                </a:fillRef>
                <a:effectRef idx="0">
                  <a:srgbClr val="000000"/>
                </a:effectRef>
                <a:fontRef idx="minor">
                  <a:schemeClr val="lt1"/>
                </a:fontRef>
              </p:style>
            </p:cxnSp>
            <p:grpSp>
              <p:nvGrpSpPr>
                <p:cNvPr id="279" name="Group 278">
                  <a:extLst>
                    <a:ext uri="{FF2B5EF4-FFF2-40B4-BE49-F238E27FC236}">
                      <a16:creationId xmlns:a16="http://schemas.microsoft.com/office/drawing/2014/main" id="{78E1983D-9382-B141-6679-CAF16EE7B4F4}"/>
                    </a:ext>
                  </a:extLst>
                </p:cNvPr>
                <p:cNvGrpSpPr/>
                <p:nvPr/>
              </p:nvGrpSpPr>
              <p:grpSpPr>
                <a:xfrm>
                  <a:off x="6587912" y="1398807"/>
                  <a:ext cx="287447" cy="616718"/>
                  <a:chOff x="4001662" y="1394239"/>
                  <a:chExt cx="287447" cy="611299"/>
                </a:xfrm>
              </p:grpSpPr>
              <p:grpSp>
                <p:nvGrpSpPr>
                  <p:cNvPr id="289" name="Group 288">
                    <a:extLst>
                      <a:ext uri="{FF2B5EF4-FFF2-40B4-BE49-F238E27FC236}">
                        <a16:creationId xmlns:a16="http://schemas.microsoft.com/office/drawing/2014/main" id="{78D1E5A5-54B4-F1D2-5E7B-C08BEE7C9BDB}"/>
                      </a:ext>
                    </a:extLst>
                  </p:cNvPr>
                  <p:cNvGrpSpPr/>
                  <p:nvPr/>
                </p:nvGrpSpPr>
                <p:grpSpPr>
                  <a:xfrm>
                    <a:off x="4001662" y="1718091"/>
                    <a:ext cx="287447" cy="287447"/>
                    <a:chOff x="4222918" y="2612071"/>
                    <a:chExt cx="287447" cy="287447"/>
                  </a:xfrm>
                </p:grpSpPr>
                <p:sp>
                  <p:nvSpPr>
                    <p:cNvPr id="293" name="Freeform: Shape 292">
                      <a:extLst>
                        <a:ext uri="{FF2B5EF4-FFF2-40B4-BE49-F238E27FC236}">
                          <a16:creationId xmlns:a16="http://schemas.microsoft.com/office/drawing/2014/main" id="{85786592-CD21-41BE-7758-EE96052E4DB2}"/>
                        </a:ext>
                      </a:extLst>
                    </p:cNvPr>
                    <p:cNvSpPr/>
                    <p:nvPr/>
                  </p:nvSpPr>
                  <p:spPr>
                    <a:xfrm>
                      <a:off x="4222918" y="2612071"/>
                      <a:ext cx="287447"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294" name="Freeform: Shape 293">
                      <a:extLst>
                        <a:ext uri="{FF2B5EF4-FFF2-40B4-BE49-F238E27FC236}">
                          <a16:creationId xmlns:a16="http://schemas.microsoft.com/office/drawing/2014/main" id="{A9F80285-D2F7-6408-DDCD-DBD35930A4A5}"/>
                        </a:ext>
                      </a:extLst>
                    </p:cNvPr>
                    <p:cNvSpPr/>
                    <p:nvPr/>
                  </p:nvSpPr>
                  <p:spPr>
                    <a:xfrm>
                      <a:off x="4309508" y="2698660"/>
                      <a:ext cx="114268"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A69F9F"/>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grpSp>
                <p:nvGrpSpPr>
                  <p:cNvPr id="290" name="Group 289">
                    <a:extLst>
                      <a:ext uri="{FF2B5EF4-FFF2-40B4-BE49-F238E27FC236}">
                        <a16:creationId xmlns:a16="http://schemas.microsoft.com/office/drawing/2014/main" id="{B35DED19-A49B-3FF4-24CF-2508C8138D77}"/>
                      </a:ext>
                    </a:extLst>
                  </p:cNvPr>
                  <p:cNvGrpSpPr/>
                  <p:nvPr/>
                </p:nvGrpSpPr>
                <p:grpSpPr>
                  <a:xfrm>
                    <a:off x="4001662" y="1394239"/>
                    <a:ext cx="287447" cy="287447"/>
                    <a:chOff x="4222918" y="2602544"/>
                    <a:chExt cx="287447" cy="287447"/>
                  </a:xfrm>
                </p:grpSpPr>
                <p:sp>
                  <p:nvSpPr>
                    <p:cNvPr id="291" name="Freeform: Shape 290">
                      <a:extLst>
                        <a:ext uri="{FF2B5EF4-FFF2-40B4-BE49-F238E27FC236}">
                          <a16:creationId xmlns:a16="http://schemas.microsoft.com/office/drawing/2014/main" id="{38D49DB2-02A6-26E6-E8ED-7116E17D15E9}"/>
                        </a:ext>
                      </a:extLst>
                    </p:cNvPr>
                    <p:cNvSpPr/>
                    <p:nvPr/>
                  </p:nvSpPr>
                  <p:spPr>
                    <a:xfrm>
                      <a:off x="4222918" y="2602544"/>
                      <a:ext cx="287447"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292" name="Freeform: Shape 291">
                      <a:extLst>
                        <a:ext uri="{FF2B5EF4-FFF2-40B4-BE49-F238E27FC236}">
                          <a16:creationId xmlns:a16="http://schemas.microsoft.com/office/drawing/2014/main" id="{B7A2C1D6-B767-9209-EE29-1B8F99A0319A}"/>
                        </a:ext>
                      </a:extLst>
                    </p:cNvPr>
                    <p:cNvSpPr/>
                    <p:nvPr/>
                  </p:nvSpPr>
                  <p:spPr>
                    <a:xfrm>
                      <a:off x="4309508" y="2689135"/>
                      <a:ext cx="114268"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009AB5"/>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grpSp>
            <p:grpSp>
              <p:nvGrpSpPr>
                <p:cNvPr id="280" name="Group 279">
                  <a:extLst>
                    <a:ext uri="{FF2B5EF4-FFF2-40B4-BE49-F238E27FC236}">
                      <a16:creationId xmlns:a16="http://schemas.microsoft.com/office/drawing/2014/main" id="{0E2E8AD8-F31F-4070-D99D-DC4AF2E7F8E9}"/>
                    </a:ext>
                  </a:extLst>
                </p:cNvPr>
                <p:cNvGrpSpPr/>
                <p:nvPr/>
              </p:nvGrpSpPr>
              <p:grpSpPr>
                <a:xfrm>
                  <a:off x="5149983" y="2491094"/>
                  <a:ext cx="287447" cy="289995"/>
                  <a:chOff x="4664639" y="1613981"/>
                  <a:chExt cx="287447" cy="287447"/>
                </a:xfrm>
              </p:grpSpPr>
              <p:sp>
                <p:nvSpPr>
                  <p:cNvPr id="287" name="Freeform: Shape 286">
                    <a:extLst>
                      <a:ext uri="{FF2B5EF4-FFF2-40B4-BE49-F238E27FC236}">
                        <a16:creationId xmlns:a16="http://schemas.microsoft.com/office/drawing/2014/main" id="{2E7C7B04-C626-1BA9-40A7-F54765C4BB5F}"/>
                      </a:ext>
                    </a:extLst>
                  </p:cNvPr>
                  <p:cNvSpPr/>
                  <p:nvPr/>
                </p:nvSpPr>
                <p:spPr>
                  <a:xfrm>
                    <a:off x="4664639" y="1613981"/>
                    <a:ext cx="287447"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288" name="Freeform: Shape 287">
                    <a:extLst>
                      <a:ext uri="{FF2B5EF4-FFF2-40B4-BE49-F238E27FC236}">
                        <a16:creationId xmlns:a16="http://schemas.microsoft.com/office/drawing/2014/main" id="{4A025FB2-ECD8-7CB7-35BB-D46E01554684}"/>
                      </a:ext>
                    </a:extLst>
                  </p:cNvPr>
                  <p:cNvSpPr/>
                  <p:nvPr/>
                </p:nvSpPr>
                <p:spPr>
                  <a:xfrm>
                    <a:off x="4751229" y="1708124"/>
                    <a:ext cx="114268"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A69F9F"/>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sp>
              <p:nvSpPr>
                <p:cNvPr id="281" name="Rectangle 17">
                  <a:extLst>
                    <a:ext uri="{FF2B5EF4-FFF2-40B4-BE49-F238E27FC236}">
                      <a16:creationId xmlns:a16="http://schemas.microsoft.com/office/drawing/2014/main" id="{6966EE5C-9E5B-61EA-9823-EED8E11C95E1}"/>
                    </a:ext>
                  </a:extLst>
                </p:cNvPr>
                <p:cNvSpPr>
                  <a:spLocks noChangeArrowheads="1"/>
                </p:cNvSpPr>
                <p:nvPr/>
              </p:nvSpPr>
              <p:spPr bwMode="auto">
                <a:xfrm>
                  <a:off x="5977330" y="3108422"/>
                  <a:ext cx="51379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350" b="1" dirty="0">
                      <a:solidFill>
                        <a:srgbClr val="595454"/>
                      </a:solidFill>
                      <a:latin typeface="Trebuchet MS" panose="020B0603020202020204"/>
                      <a:ea typeface="+mn-ea"/>
                      <a:cs typeface="+mn-cs"/>
                    </a:rPr>
                    <a:t>35%</a:t>
                  </a:r>
                  <a:endParaRPr lang="en-US" altLang="en-US" sz="1350" b="1" baseline="30000" dirty="0">
                    <a:solidFill>
                      <a:srgbClr val="595454"/>
                    </a:solidFill>
                    <a:latin typeface="Trebuchet MS" panose="020B0603020202020204"/>
                    <a:ea typeface="+mn-ea"/>
                    <a:cs typeface="+mn-cs"/>
                  </a:endParaRPr>
                </a:p>
              </p:txBody>
            </p:sp>
            <p:cxnSp>
              <p:nvCxnSpPr>
                <p:cNvPr id="283" name="Straight Connector 282">
                  <a:extLst>
                    <a:ext uri="{FF2B5EF4-FFF2-40B4-BE49-F238E27FC236}">
                      <a16:creationId xmlns:a16="http://schemas.microsoft.com/office/drawing/2014/main" id="{744D653C-31A9-5613-33DA-9B34B7186E75}"/>
                    </a:ext>
                  </a:extLst>
                </p:cNvPr>
                <p:cNvCxnSpPr>
                  <a:cxnSpLocks/>
                  <a:stCxn id="285" idx="0"/>
                </p:cNvCxnSpPr>
                <p:nvPr/>
              </p:nvCxnSpPr>
              <p:spPr>
                <a:xfrm flipH="1">
                  <a:off x="6466313" y="2650324"/>
                  <a:ext cx="0" cy="155490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84" name="Group 283">
                  <a:extLst>
                    <a:ext uri="{FF2B5EF4-FFF2-40B4-BE49-F238E27FC236}">
                      <a16:creationId xmlns:a16="http://schemas.microsoft.com/office/drawing/2014/main" id="{9CF41B61-2B56-D3E4-9BF0-7EF753589CAA}"/>
                    </a:ext>
                  </a:extLst>
                </p:cNvPr>
                <p:cNvGrpSpPr/>
                <p:nvPr/>
              </p:nvGrpSpPr>
              <p:grpSpPr>
                <a:xfrm>
                  <a:off x="6226762" y="2505326"/>
                  <a:ext cx="287447" cy="289995"/>
                  <a:chOff x="4535099" y="1621535"/>
                  <a:chExt cx="287447" cy="287447"/>
                </a:xfrm>
              </p:grpSpPr>
              <p:sp>
                <p:nvSpPr>
                  <p:cNvPr id="285" name="Freeform: Shape 284">
                    <a:extLst>
                      <a:ext uri="{FF2B5EF4-FFF2-40B4-BE49-F238E27FC236}">
                        <a16:creationId xmlns:a16="http://schemas.microsoft.com/office/drawing/2014/main" id="{2F1E10EF-500E-FF69-FC09-20E7A5CDD8D2}"/>
                      </a:ext>
                    </a:extLst>
                  </p:cNvPr>
                  <p:cNvSpPr/>
                  <p:nvPr/>
                </p:nvSpPr>
                <p:spPr>
                  <a:xfrm>
                    <a:off x="4535099" y="1621535"/>
                    <a:ext cx="287447"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286" name="Freeform: Shape 285">
                    <a:extLst>
                      <a:ext uri="{FF2B5EF4-FFF2-40B4-BE49-F238E27FC236}">
                        <a16:creationId xmlns:a16="http://schemas.microsoft.com/office/drawing/2014/main" id="{C1ABE882-D800-041E-29F1-B8D6358FADA8}"/>
                      </a:ext>
                    </a:extLst>
                  </p:cNvPr>
                  <p:cNvSpPr/>
                  <p:nvPr/>
                </p:nvSpPr>
                <p:spPr>
                  <a:xfrm>
                    <a:off x="4621689" y="1708124"/>
                    <a:ext cx="114268"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009AB5"/>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grpSp>
          <p:sp>
            <p:nvSpPr>
              <p:cNvPr id="264" name="Rectangle 263">
                <a:extLst>
                  <a:ext uri="{FF2B5EF4-FFF2-40B4-BE49-F238E27FC236}">
                    <a16:creationId xmlns:a16="http://schemas.microsoft.com/office/drawing/2014/main" id="{7823277F-3BBD-12E6-0650-FF9CA5708CDB}"/>
                  </a:ext>
                </a:extLst>
              </p:cNvPr>
              <p:cNvSpPr/>
              <p:nvPr/>
            </p:nvSpPr>
            <p:spPr>
              <a:xfrm rot="16200000">
                <a:off x="525019" y="2246694"/>
                <a:ext cx="2508541" cy="64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US" sz="1050" b="1" dirty="0">
                    <a:solidFill>
                      <a:prstClr val="black"/>
                    </a:solidFill>
                    <a:latin typeface="Calibri" panose="020F0502020204030204"/>
                  </a:rPr>
                  <a:t>PFS2 (%)</a:t>
                </a:r>
              </a:p>
            </p:txBody>
          </p:sp>
        </p:grpSp>
        <p:sp>
          <p:nvSpPr>
            <p:cNvPr id="196" name="Rectangle 17">
              <a:extLst>
                <a:ext uri="{FF2B5EF4-FFF2-40B4-BE49-F238E27FC236}">
                  <a16:creationId xmlns:a16="http://schemas.microsoft.com/office/drawing/2014/main" id="{EECC095A-CEEB-C830-E7C1-AB40EA434403}"/>
                </a:ext>
              </a:extLst>
            </p:cNvPr>
            <p:cNvSpPr>
              <a:spLocks noChangeArrowheads="1"/>
            </p:cNvSpPr>
            <p:nvPr/>
          </p:nvSpPr>
          <p:spPr bwMode="auto">
            <a:xfrm>
              <a:off x="10296621" y="1078110"/>
              <a:ext cx="17124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dirty="0">
                  <a:solidFill>
                    <a:prstClr val="black"/>
                  </a:solidFill>
                  <a:latin typeface="Calibri" panose="020F0502020204030204"/>
                  <a:ea typeface="+mn-ea"/>
                  <a:cs typeface="+mn-cs"/>
                </a:rPr>
                <a:t>24-month PFS2 </a:t>
              </a:r>
              <a:r>
                <a:rPr lang="en-US" altLang="en-US" sz="1050" dirty="0" err="1">
                  <a:solidFill>
                    <a:prstClr val="black"/>
                  </a:solidFill>
                  <a:latin typeface="Calibri" panose="020F0502020204030204"/>
                  <a:ea typeface="+mn-ea"/>
                  <a:cs typeface="+mn-cs"/>
                </a:rPr>
                <a:t>rate</a:t>
              </a:r>
              <a:r>
                <a:rPr lang="en-US" altLang="en-US" sz="1050" baseline="30000" dirty="0" err="1">
                  <a:solidFill>
                    <a:prstClr val="black"/>
                  </a:solidFill>
                  <a:latin typeface="Calibri" panose="020F0502020204030204"/>
                  <a:ea typeface="+mn-ea"/>
                  <a:cs typeface="+mn-cs"/>
                </a:rPr>
                <a:t>c</a:t>
              </a:r>
              <a:endParaRPr lang="en-US" altLang="en-US" sz="1050" baseline="30000" dirty="0">
                <a:solidFill>
                  <a:prstClr val="black"/>
                </a:solidFill>
                <a:latin typeface="Calibri" panose="020F0502020204030204"/>
                <a:ea typeface="+mn-ea"/>
                <a:cs typeface="+mn-cs"/>
              </a:endParaRPr>
            </a:p>
          </p:txBody>
        </p:sp>
        <p:grpSp>
          <p:nvGrpSpPr>
            <p:cNvPr id="197" name="Group 196">
              <a:extLst>
                <a:ext uri="{FF2B5EF4-FFF2-40B4-BE49-F238E27FC236}">
                  <a16:creationId xmlns:a16="http://schemas.microsoft.com/office/drawing/2014/main" id="{C0F30A44-796B-248F-75CD-8254A605F527}"/>
                </a:ext>
              </a:extLst>
            </p:cNvPr>
            <p:cNvGrpSpPr/>
            <p:nvPr/>
          </p:nvGrpSpPr>
          <p:grpSpPr>
            <a:xfrm>
              <a:off x="2162953" y="895707"/>
              <a:ext cx="8308824" cy="3775197"/>
              <a:chOff x="2162953" y="895707"/>
              <a:chExt cx="8308824" cy="3775197"/>
            </a:xfrm>
          </p:grpSpPr>
          <p:grpSp>
            <p:nvGrpSpPr>
              <p:cNvPr id="210" name="Group 209">
                <a:extLst>
                  <a:ext uri="{FF2B5EF4-FFF2-40B4-BE49-F238E27FC236}">
                    <a16:creationId xmlns:a16="http://schemas.microsoft.com/office/drawing/2014/main" id="{F1958389-DD2C-DFCF-9FAB-5CE656A53D81}"/>
                  </a:ext>
                </a:extLst>
              </p:cNvPr>
              <p:cNvGrpSpPr/>
              <p:nvPr/>
            </p:nvGrpSpPr>
            <p:grpSpPr>
              <a:xfrm>
                <a:off x="2533524" y="4200439"/>
                <a:ext cx="7813219" cy="54001"/>
                <a:chOff x="2699036" y="4642453"/>
                <a:chExt cx="7813219" cy="54001"/>
              </a:xfrm>
            </p:grpSpPr>
            <p:cxnSp>
              <p:nvCxnSpPr>
                <p:cNvPr id="246" name="Straight Connector 245">
                  <a:extLst>
                    <a:ext uri="{FF2B5EF4-FFF2-40B4-BE49-F238E27FC236}">
                      <a16:creationId xmlns:a16="http://schemas.microsoft.com/office/drawing/2014/main" id="{4F4F64AC-8E69-1CBD-A1B3-F958857A08E7}"/>
                    </a:ext>
                  </a:extLst>
                </p:cNvPr>
                <p:cNvCxnSpPr/>
                <p:nvPr/>
              </p:nvCxnSpPr>
              <p:spPr>
                <a:xfrm rot="16200000">
                  <a:off x="267203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7" name="Straight Connector 246">
                  <a:extLst>
                    <a:ext uri="{FF2B5EF4-FFF2-40B4-BE49-F238E27FC236}">
                      <a16:creationId xmlns:a16="http://schemas.microsoft.com/office/drawing/2014/main" id="{2B140D32-0369-9930-2F36-2A397409CD84}"/>
                    </a:ext>
                  </a:extLst>
                </p:cNvPr>
                <p:cNvCxnSpPr/>
                <p:nvPr/>
              </p:nvCxnSpPr>
              <p:spPr>
                <a:xfrm rot="16200000">
                  <a:off x="511366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8" name="Straight Connector 247">
                  <a:extLst>
                    <a:ext uri="{FF2B5EF4-FFF2-40B4-BE49-F238E27FC236}">
                      <a16:creationId xmlns:a16="http://schemas.microsoft.com/office/drawing/2014/main" id="{C98B1860-541A-B4DD-4B5D-263799416F0F}"/>
                    </a:ext>
                  </a:extLst>
                </p:cNvPr>
                <p:cNvCxnSpPr/>
                <p:nvPr/>
              </p:nvCxnSpPr>
              <p:spPr>
                <a:xfrm rot="16200000">
                  <a:off x="413701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9" name="Straight Connector 248">
                  <a:extLst>
                    <a:ext uri="{FF2B5EF4-FFF2-40B4-BE49-F238E27FC236}">
                      <a16:creationId xmlns:a16="http://schemas.microsoft.com/office/drawing/2014/main" id="{D85E9866-4554-85F1-1252-010535E83241}"/>
                    </a:ext>
                  </a:extLst>
                </p:cNvPr>
                <p:cNvCxnSpPr/>
                <p:nvPr/>
              </p:nvCxnSpPr>
              <p:spPr>
                <a:xfrm rot="16200000">
                  <a:off x="316036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0" name="Straight Connector 249">
                  <a:extLst>
                    <a:ext uri="{FF2B5EF4-FFF2-40B4-BE49-F238E27FC236}">
                      <a16:creationId xmlns:a16="http://schemas.microsoft.com/office/drawing/2014/main" id="{45F64FE1-BD27-86CC-8DB7-B417966B0D81}"/>
                    </a:ext>
                  </a:extLst>
                </p:cNvPr>
                <p:cNvCxnSpPr/>
                <p:nvPr/>
              </p:nvCxnSpPr>
              <p:spPr>
                <a:xfrm rot="16200000">
                  <a:off x="462534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1" name="Straight Connector 250">
                  <a:extLst>
                    <a:ext uri="{FF2B5EF4-FFF2-40B4-BE49-F238E27FC236}">
                      <a16:creationId xmlns:a16="http://schemas.microsoft.com/office/drawing/2014/main" id="{B90CEEEF-41B9-FFDA-04B9-D5B287583B56}"/>
                    </a:ext>
                  </a:extLst>
                </p:cNvPr>
                <p:cNvCxnSpPr/>
                <p:nvPr/>
              </p:nvCxnSpPr>
              <p:spPr>
                <a:xfrm rot="16200000">
                  <a:off x="706697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2" name="Straight Connector 251">
                  <a:extLst>
                    <a:ext uri="{FF2B5EF4-FFF2-40B4-BE49-F238E27FC236}">
                      <a16:creationId xmlns:a16="http://schemas.microsoft.com/office/drawing/2014/main" id="{71CC848B-1078-B999-9589-2FD951FD83FE}"/>
                    </a:ext>
                  </a:extLst>
                </p:cNvPr>
                <p:cNvCxnSpPr/>
                <p:nvPr/>
              </p:nvCxnSpPr>
              <p:spPr>
                <a:xfrm rot="16200000">
                  <a:off x="804362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3" name="Straight Connector 252">
                  <a:extLst>
                    <a:ext uri="{FF2B5EF4-FFF2-40B4-BE49-F238E27FC236}">
                      <a16:creationId xmlns:a16="http://schemas.microsoft.com/office/drawing/2014/main" id="{5F9725FC-E587-2FB1-29FD-71B5597C36F6}"/>
                    </a:ext>
                  </a:extLst>
                </p:cNvPr>
                <p:cNvCxnSpPr/>
                <p:nvPr/>
              </p:nvCxnSpPr>
              <p:spPr>
                <a:xfrm rot="16200000">
                  <a:off x="609031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4" name="Straight Connector 253">
                  <a:extLst>
                    <a:ext uri="{FF2B5EF4-FFF2-40B4-BE49-F238E27FC236}">
                      <a16:creationId xmlns:a16="http://schemas.microsoft.com/office/drawing/2014/main" id="{DEF6CB95-8380-FB81-9571-1015C2909752}"/>
                    </a:ext>
                  </a:extLst>
                </p:cNvPr>
                <p:cNvCxnSpPr/>
                <p:nvPr/>
              </p:nvCxnSpPr>
              <p:spPr>
                <a:xfrm rot="16200000">
                  <a:off x="7555296" y="4669454"/>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5" name="Straight Connector 254">
                  <a:extLst>
                    <a:ext uri="{FF2B5EF4-FFF2-40B4-BE49-F238E27FC236}">
                      <a16:creationId xmlns:a16="http://schemas.microsoft.com/office/drawing/2014/main" id="{DFC0697C-6537-1CF2-0F26-EDB3A7EFA622}"/>
                    </a:ext>
                  </a:extLst>
                </p:cNvPr>
                <p:cNvCxnSpPr/>
                <p:nvPr/>
              </p:nvCxnSpPr>
              <p:spPr>
                <a:xfrm rot="16200000">
                  <a:off x="560199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6" name="Straight Connector 255">
                  <a:extLst>
                    <a:ext uri="{FF2B5EF4-FFF2-40B4-BE49-F238E27FC236}">
                      <a16:creationId xmlns:a16="http://schemas.microsoft.com/office/drawing/2014/main" id="{3CA0561B-DDFC-ED75-465E-83F4C7AB0FBF}"/>
                    </a:ext>
                  </a:extLst>
                </p:cNvPr>
                <p:cNvCxnSpPr/>
                <p:nvPr/>
              </p:nvCxnSpPr>
              <p:spPr>
                <a:xfrm rot="16200000">
                  <a:off x="853194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7" name="Straight Connector 256">
                  <a:extLst>
                    <a:ext uri="{FF2B5EF4-FFF2-40B4-BE49-F238E27FC236}">
                      <a16:creationId xmlns:a16="http://schemas.microsoft.com/office/drawing/2014/main" id="{86758E79-77C5-0381-0AFA-6834A0190016}"/>
                    </a:ext>
                  </a:extLst>
                </p:cNvPr>
                <p:cNvCxnSpPr/>
                <p:nvPr/>
              </p:nvCxnSpPr>
              <p:spPr>
                <a:xfrm rot="16200000">
                  <a:off x="950860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8" name="Straight Connector 257">
                  <a:extLst>
                    <a:ext uri="{FF2B5EF4-FFF2-40B4-BE49-F238E27FC236}">
                      <a16:creationId xmlns:a16="http://schemas.microsoft.com/office/drawing/2014/main" id="{301D89D1-9556-DA3F-071F-0311EA1DDEEA}"/>
                    </a:ext>
                  </a:extLst>
                </p:cNvPr>
                <p:cNvCxnSpPr/>
                <p:nvPr/>
              </p:nvCxnSpPr>
              <p:spPr>
                <a:xfrm rot="16200000">
                  <a:off x="999692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9" name="Straight Connector 258">
                  <a:extLst>
                    <a:ext uri="{FF2B5EF4-FFF2-40B4-BE49-F238E27FC236}">
                      <a16:creationId xmlns:a16="http://schemas.microsoft.com/office/drawing/2014/main" id="{7A470E90-6278-644F-0F82-77F7FD5244BC}"/>
                    </a:ext>
                  </a:extLst>
                </p:cNvPr>
                <p:cNvCxnSpPr/>
                <p:nvPr/>
              </p:nvCxnSpPr>
              <p:spPr>
                <a:xfrm rot="16200000">
                  <a:off x="10485255"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60" name="Straight Connector 259">
                  <a:extLst>
                    <a:ext uri="{FF2B5EF4-FFF2-40B4-BE49-F238E27FC236}">
                      <a16:creationId xmlns:a16="http://schemas.microsoft.com/office/drawing/2014/main" id="{CD86FFF9-6B98-EB2F-D3C7-2D9A195E1DD9}"/>
                    </a:ext>
                  </a:extLst>
                </p:cNvPr>
                <p:cNvCxnSpPr/>
                <p:nvPr/>
              </p:nvCxnSpPr>
              <p:spPr>
                <a:xfrm rot="16200000">
                  <a:off x="902027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61" name="Straight Connector 260">
                  <a:extLst>
                    <a:ext uri="{FF2B5EF4-FFF2-40B4-BE49-F238E27FC236}">
                      <a16:creationId xmlns:a16="http://schemas.microsoft.com/office/drawing/2014/main" id="{68843699-47DB-FBDB-A77E-C5200CF98BBC}"/>
                    </a:ext>
                  </a:extLst>
                </p:cNvPr>
                <p:cNvCxnSpPr/>
                <p:nvPr/>
              </p:nvCxnSpPr>
              <p:spPr>
                <a:xfrm rot="16200000">
                  <a:off x="657864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62" name="Straight Connector 261">
                  <a:extLst>
                    <a:ext uri="{FF2B5EF4-FFF2-40B4-BE49-F238E27FC236}">
                      <a16:creationId xmlns:a16="http://schemas.microsoft.com/office/drawing/2014/main" id="{7775E48D-75D7-E10D-70B3-7E364C44C6FD}"/>
                    </a:ext>
                  </a:extLst>
                </p:cNvPr>
                <p:cNvCxnSpPr/>
                <p:nvPr/>
              </p:nvCxnSpPr>
              <p:spPr>
                <a:xfrm rot="16200000">
                  <a:off x="364868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11" name="Group 210">
                <a:extLst>
                  <a:ext uri="{FF2B5EF4-FFF2-40B4-BE49-F238E27FC236}">
                    <a16:creationId xmlns:a16="http://schemas.microsoft.com/office/drawing/2014/main" id="{EEC3DA6E-A916-AC2E-9CCF-1B98A310034C}"/>
                  </a:ext>
                </a:extLst>
              </p:cNvPr>
              <p:cNvGrpSpPr/>
              <p:nvPr/>
            </p:nvGrpSpPr>
            <p:grpSpPr>
              <a:xfrm>
                <a:off x="2162953" y="895707"/>
                <a:ext cx="8308824" cy="3775197"/>
                <a:chOff x="2162953" y="895707"/>
                <a:chExt cx="8308824" cy="3775197"/>
              </a:xfrm>
            </p:grpSpPr>
            <p:grpSp>
              <p:nvGrpSpPr>
                <p:cNvPr id="212" name="Group 211">
                  <a:extLst>
                    <a:ext uri="{FF2B5EF4-FFF2-40B4-BE49-F238E27FC236}">
                      <a16:creationId xmlns:a16="http://schemas.microsoft.com/office/drawing/2014/main" id="{55EDF74C-2162-4AAB-F45D-AA80D20E0A82}"/>
                    </a:ext>
                  </a:extLst>
                </p:cNvPr>
                <p:cNvGrpSpPr/>
                <p:nvPr/>
              </p:nvGrpSpPr>
              <p:grpSpPr>
                <a:xfrm>
                  <a:off x="2409836" y="4235796"/>
                  <a:ext cx="8061941" cy="241980"/>
                  <a:chOff x="2575348" y="4677810"/>
                  <a:chExt cx="8061941" cy="241980"/>
                </a:xfrm>
              </p:grpSpPr>
              <p:sp>
                <p:nvSpPr>
                  <p:cNvPr id="229" name="TextBox 228">
                    <a:extLst>
                      <a:ext uri="{FF2B5EF4-FFF2-40B4-BE49-F238E27FC236}">
                        <a16:creationId xmlns:a16="http://schemas.microsoft.com/office/drawing/2014/main" id="{6893AD24-0E31-04F2-4E75-F7E3E7250B72}"/>
                      </a:ext>
                    </a:extLst>
                  </p:cNvPr>
                  <p:cNvSpPr txBox="1"/>
                  <p:nvPr/>
                </p:nvSpPr>
                <p:spPr>
                  <a:xfrm>
                    <a:off x="257534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0</a:t>
                    </a:r>
                    <a:endParaRPr lang="en-GB" sz="825" dirty="0">
                      <a:solidFill>
                        <a:prstClr val="black"/>
                      </a:solidFill>
                      <a:latin typeface="Calibri" panose="020F0502020204030204"/>
                      <a:ea typeface="+mn-ea"/>
                      <a:cs typeface="+mn-cs"/>
                    </a:endParaRPr>
                  </a:p>
                </p:txBody>
              </p:sp>
              <p:sp>
                <p:nvSpPr>
                  <p:cNvPr id="230" name="TextBox 229">
                    <a:extLst>
                      <a:ext uri="{FF2B5EF4-FFF2-40B4-BE49-F238E27FC236}">
                        <a16:creationId xmlns:a16="http://schemas.microsoft.com/office/drawing/2014/main" id="{7B51D75E-53AF-D7A3-1E48-ADA8788C3008}"/>
                      </a:ext>
                    </a:extLst>
                  </p:cNvPr>
                  <p:cNvSpPr txBox="1"/>
                  <p:nvPr/>
                </p:nvSpPr>
                <p:spPr>
                  <a:xfrm>
                    <a:off x="3063759"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3</a:t>
                    </a:r>
                    <a:endParaRPr lang="en-GB" sz="825" dirty="0">
                      <a:solidFill>
                        <a:prstClr val="black"/>
                      </a:solidFill>
                      <a:latin typeface="Calibri" panose="020F0502020204030204"/>
                      <a:ea typeface="+mn-ea"/>
                      <a:cs typeface="+mn-cs"/>
                    </a:endParaRPr>
                  </a:p>
                </p:txBody>
              </p:sp>
              <p:sp>
                <p:nvSpPr>
                  <p:cNvPr id="231" name="TextBox 230">
                    <a:extLst>
                      <a:ext uri="{FF2B5EF4-FFF2-40B4-BE49-F238E27FC236}">
                        <a16:creationId xmlns:a16="http://schemas.microsoft.com/office/drawing/2014/main" id="{42581D68-1191-FA89-7EC3-5AA79850A956}"/>
                      </a:ext>
                    </a:extLst>
                  </p:cNvPr>
                  <p:cNvSpPr txBox="1"/>
                  <p:nvPr/>
                </p:nvSpPr>
                <p:spPr>
                  <a:xfrm>
                    <a:off x="355216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6</a:t>
                    </a:r>
                    <a:endParaRPr lang="en-GB" sz="825" dirty="0">
                      <a:solidFill>
                        <a:prstClr val="black"/>
                      </a:solidFill>
                      <a:latin typeface="Calibri" panose="020F0502020204030204"/>
                      <a:ea typeface="+mn-ea"/>
                      <a:cs typeface="+mn-cs"/>
                    </a:endParaRPr>
                  </a:p>
                </p:txBody>
              </p:sp>
              <p:sp>
                <p:nvSpPr>
                  <p:cNvPr id="232" name="TextBox 231">
                    <a:extLst>
                      <a:ext uri="{FF2B5EF4-FFF2-40B4-BE49-F238E27FC236}">
                        <a16:creationId xmlns:a16="http://schemas.microsoft.com/office/drawing/2014/main" id="{E91344C4-7FE7-5F11-4DE0-D0753F4C0779}"/>
                      </a:ext>
                    </a:extLst>
                  </p:cNvPr>
                  <p:cNvSpPr txBox="1"/>
                  <p:nvPr/>
                </p:nvSpPr>
                <p:spPr>
                  <a:xfrm>
                    <a:off x="4040579"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9</a:t>
                    </a:r>
                    <a:endParaRPr lang="en-GB" sz="825" dirty="0">
                      <a:solidFill>
                        <a:prstClr val="black"/>
                      </a:solidFill>
                      <a:latin typeface="Calibri" panose="020F0502020204030204"/>
                      <a:ea typeface="+mn-ea"/>
                      <a:cs typeface="+mn-cs"/>
                    </a:endParaRPr>
                  </a:p>
                </p:txBody>
              </p:sp>
              <p:sp>
                <p:nvSpPr>
                  <p:cNvPr id="233" name="TextBox 232">
                    <a:extLst>
                      <a:ext uri="{FF2B5EF4-FFF2-40B4-BE49-F238E27FC236}">
                        <a16:creationId xmlns:a16="http://schemas.microsoft.com/office/drawing/2014/main" id="{0450ACB4-57FB-FF83-E7EF-7F08F3D6A624}"/>
                      </a:ext>
                    </a:extLst>
                  </p:cNvPr>
                  <p:cNvSpPr txBox="1"/>
                  <p:nvPr/>
                </p:nvSpPr>
                <p:spPr>
                  <a:xfrm>
                    <a:off x="452898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12</a:t>
                    </a:r>
                    <a:endParaRPr lang="en-GB" sz="825" dirty="0">
                      <a:solidFill>
                        <a:prstClr val="black"/>
                      </a:solidFill>
                      <a:latin typeface="Calibri" panose="020F0502020204030204"/>
                      <a:ea typeface="+mn-ea"/>
                      <a:cs typeface="+mn-cs"/>
                    </a:endParaRPr>
                  </a:p>
                </p:txBody>
              </p:sp>
              <p:sp>
                <p:nvSpPr>
                  <p:cNvPr id="234" name="TextBox 233">
                    <a:extLst>
                      <a:ext uri="{FF2B5EF4-FFF2-40B4-BE49-F238E27FC236}">
                        <a16:creationId xmlns:a16="http://schemas.microsoft.com/office/drawing/2014/main" id="{06FDE783-A249-6FE1-8CC0-173426084B80}"/>
                      </a:ext>
                    </a:extLst>
                  </p:cNvPr>
                  <p:cNvSpPr txBox="1"/>
                  <p:nvPr/>
                </p:nvSpPr>
                <p:spPr>
                  <a:xfrm>
                    <a:off x="5017399"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15</a:t>
                    </a:r>
                    <a:endParaRPr lang="en-GB" sz="825" dirty="0">
                      <a:solidFill>
                        <a:prstClr val="black"/>
                      </a:solidFill>
                      <a:latin typeface="Calibri" panose="020F0502020204030204"/>
                      <a:ea typeface="+mn-ea"/>
                      <a:cs typeface="+mn-cs"/>
                    </a:endParaRPr>
                  </a:p>
                </p:txBody>
              </p:sp>
              <p:sp>
                <p:nvSpPr>
                  <p:cNvPr id="235" name="TextBox 234">
                    <a:extLst>
                      <a:ext uri="{FF2B5EF4-FFF2-40B4-BE49-F238E27FC236}">
                        <a16:creationId xmlns:a16="http://schemas.microsoft.com/office/drawing/2014/main" id="{3152A5D0-B71D-E9D9-9B0E-274AB153C360}"/>
                      </a:ext>
                    </a:extLst>
                  </p:cNvPr>
                  <p:cNvSpPr txBox="1"/>
                  <p:nvPr/>
                </p:nvSpPr>
                <p:spPr>
                  <a:xfrm>
                    <a:off x="550580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18</a:t>
                    </a:r>
                    <a:endParaRPr lang="en-GB" sz="825" dirty="0">
                      <a:solidFill>
                        <a:prstClr val="black"/>
                      </a:solidFill>
                      <a:latin typeface="Calibri" panose="020F0502020204030204"/>
                      <a:ea typeface="+mn-ea"/>
                      <a:cs typeface="+mn-cs"/>
                    </a:endParaRPr>
                  </a:p>
                </p:txBody>
              </p:sp>
              <p:sp>
                <p:nvSpPr>
                  <p:cNvPr id="236" name="TextBox 235">
                    <a:extLst>
                      <a:ext uri="{FF2B5EF4-FFF2-40B4-BE49-F238E27FC236}">
                        <a16:creationId xmlns:a16="http://schemas.microsoft.com/office/drawing/2014/main" id="{25D1DF5C-4D15-4BD1-3D86-AFA85844F61E}"/>
                      </a:ext>
                    </a:extLst>
                  </p:cNvPr>
                  <p:cNvSpPr txBox="1"/>
                  <p:nvPr/>
                </p:nvSpPr>
                <p:spPr>
                  <a:xfrm>
                    <a:off x="5994219"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21</a:t>
                    </a:r>
                    <a:endParaRPr lang="en-GB" sz="825" dirty="0">
                      <a:solidFill>
                        <a:prstClr val="black"/>
                      </a:solidFill>
                      <a:latin typeface="Calibri" panose="020F0502020204030204"/>
                      <a:ea typeface="+mn-ea"/>
                      <a:cs typeface="+mn-cs"/>
                    </a:endParaRPr>
                  </a:p>
                </p:txBody>
              </p:sp>
              <p:sp>
                <p:nvSpPr>
                  <p:cNvPr id="237" name="TextBox 236">
                    <a:extLst>
                      <a:ext uri="{FF2B5EF4-FFF2-40B4-BE49-F238E27FC236}">
                        <a16:creationId xmlns:a16="http://schemas.microsoft.com/office/drawing/2014/main" id="{6CCD95B0-D846-277A-B86C-ED3035041191}"/>
                      </a:ext>
                    </a:extLst>
                  </p:cNvPr>
                  <p:cNvSpPr txBox="1"/>
                  <p:nvPr/>
                </p:nvSpPr>
                <p:spPr>
                  <a:xfrm>
                    <a:off x="648262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24</a:t>
                    </a:r>
                    <a:endParaRPr lang="en-GB" sz="825" dirty="0">
                      <a:solidFill>
                        <a:prstClr val="black"/>
                      </a:solidFill>
                      <a:latin typeface="Calibri" panose="020F0502020204030204"/>
                      <a:ea typeface="+mn-ea"/>
                      <a:cs typeface="+mn-cs"/>
                    </a:endParaRPr>
                  </a:p>
                </p:txBody>
              </p:sp>
              <p:sp>
                <p:nvSpPr>
                  <p:cNvPr id="238" name="TextBox 237">
                    <a:extLst>
                      <a:ext uri="{FF2B5EF4-FFF2-40B4-BE49-F238E27FC236}">
                        <a16:creationId xmlns:a16="http://schemas.microsoft.com/office/drawing/2014/main" id="{8FD905C7-64C1-99A5-7D76-8EA814057D2E}"/>
                      </a:ext>
                    </a:extLst>
                  </p:cNvPr>
                  <p:cNvSpPr txBox="1"/>
                  <p:nvPr/>
                </p:nvSpPr>
                <p:spPr>
                  <a:xfrm>
                    <a:off x="697103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27</a:t>
                    </a:r>
                    <a:endParaRPr lang="en-GB" sz="825" dirty="0">
                      <a:solidFill>
                        <a:prstClr val="black"/>
                      </a:solidFill>
                      <a:latin typeface="Calibri" panose="020F0502020204030204"/>
                      <a:ea typeface="+mn-ea"/>
                      <a:cs typeface="+mn-cs"/>
                    </a:endParaRPr>
                  </a:p>
                </p:txBody>
              </p:sp>
              <p:sp>
                <p:nvSpPr>
                  <p:cNvPr id="239" name="TextBox 238">
                    <a:extLst>
                      <a:ext uri="{FF2B5EF4-FFF2-40B4-BE49-F238E27FC236}">
                        <a16:creationId xmlns:a16="http://schemas.microsoft.com/office/drawing/2014/main" id="{19D1BC17-FAB5-240E-52FF-853F7FA7266E}"/>
                      </a:ext>
                    </a:extLst>
                  </p:cNvPr>
                  <p:cNvSpPr txBox="1"/>
                  <p:nvPr/>
                </p:nvSpPr>
                <p:spPr>
                  <a:xfrm>
                    <a:off x="745944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30</a:t>
                    </a:r>
                    <a:endParaRPr lang="en-GB" sz="825" dirty="0">
                      <a:solidFill>
                        <a:prstClr val="black"/>
                      </a:solidFill>
                      <a:latin typeface="Calibri" panose="020F0502020204030204"/>
                      <a:ea typeface="+mn-ea"/>
                      <a:cs typeface="+mn-cs"/>
                    </a:endParaRPr>
                  </a:p>
                </p:txBody>
              </p:sp>
              <p:sp>
                <p:nvSpPr>
                  <p:cNvPr id="240" name="TextBox 239">
                    <a:extLst>
                      <a:ext uri="{FF2B5EF4-FFF2-40B4-BE49-F238E27FC236}">
                        <a16:creationId xmlns:a16="http://schemas.microsoft.com/office/drawing/2014/main" id="{85FAC936-6810-D40F-696B-B7C3500C7D51}"/>
                      </a:ext>
                    </a:extLst>
                  </p:cNvPr>
                  <p:cNvSpPr txBox="1"/>
                  <p:nvPr/>
                </p:nvSpPr>
                <p:spPr>
                  <a:xfrm>
                    <a:off x="794785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33</a:t>
                    </a:r>
                    <a:endParaRPr lang="en-GB" sz="825" dirty="0">
                      <a:solidFill>
                        <a:prstClr val="black"/>
                      </a:solidFill>
                      <a:latin typeface="Calibri" panose="020F0502020204030204"/>
                      <a:ea typeface="+mn-ea"/>
                      <a:cs typeface="+mn-cs"/>
                    </a:endParaRPr>
                  </a:p>
                </p:txBody>
              </p:sp>
              <p:sp>
                <p:nvSpPr>
                  <p:cNvPr id="241" name="TextBox 240">
                    <a:extLst>
                      <a:ext uri="{FF2B5EF4-FFF2-40B4-BE49-F238E27FC236}">
                        <a16:creationId xmlns:a16="http://schemas.microsoft.com/office/drawing/2014/main" id="{897456D2-2CDE-2001-8CAB-599CDA63449D}"/>
                      </a:ext>
                    </a:extLst>
                  </p:cNvPr>
                  <p:cNvSpPr txBox="1"/>
                  <p:nvPr/>
                </p:nvSpPr>
                <p:spPr>
                  <a:xfrm>
                    <a:off x="10389913"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48</a:t>
                    </a:r>
                    <a:endParaRPr lang="en-GB" sz="825" dirty="0">
                      <a:solidFill>
                        <a:prstClr val="black"/>
                      </a:solidFill>
                      <a:latin typeface="Calibri" panose="020F0502020204030204"/>
                      <a:ea typeface="+mn-ea"/>
                      <a:cs typeface="+mn-cs"/>
                    </a:endParaRPr>
                  </a:p>
                </p:txBody>
              </p:sp>
              <p:sp>
                <p:nvSpPr>
                  <p:cNvPr id="242" name="TextBox 241">
                    <a:extLst>
                      <a:ext uri="{FF2B5EF4-FFF2-40B4-BE49-F238E27FC236}">
                        <a16:creationId xmlns:a16="http://schemas.microsoft.com/office/drawing/2014/main" id="{957AAA10-B394-74AB-660B-6AD91D6BB135}"/>
                      </a:ext>
                    </a:extLst>
                  </p:cNvPr>
                  <p:cNvSpPr txBox="1"/>
                  <p:nvPr/>
                </p:nvSpPr>
                <p:spPr>
                  <a:xfrm>
                    <a:off x="843626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36</a:t>
                    </a:r>
                    <a:endParaRPr lang="en-GB" sz="825" dirty="0">
                      <a:solidFill>
                        <a:prstClr val="black"/>
                      </a:solidFill>
                      <a:latin typeface="Calibri" panose="020F0502020204030204"/>
                      <a:ea typeface="+mn-ea"/>
                      <a:cs typeface="+mn-cs"/>
                    </a:endParaRPr>
                  </a:p>
                </p:txBody>
              </p:sp>
              <p:sp>
                <p:nvSpPr>
                  <p:cNvPr id="243" name="TextBox 242">
                    <a:extLst>
                      <a:ext uri="{FF2B5EF4-FFF2-40B4-BE49-F238E27FC236}">
                        <a16:creationId xmlns:a16="http://schemas.microsoft.com/office/drawing/2014/main" id="{950A16E3-25E3-3804-7A21-82BFC74DCE26}"/>
                      </a:ext>
                    </a:extLst>
                  </p:cNvPr>
                  <p:cNvSpPr txBox="1"/>
                  <p:nvPr/>
                </p:nvSpPr>
                <p:spPr>
                  <a:xfrm>
                    <a:off x="892467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39</a:t>
                    </a:r>
                    <a:endParaRPr lang="en-GB" sz="825" dirty="0">
                      <a:solidFill>
                        <a:prstClr val="black"/>
                      </a:solidFill>
                      <a:latin typeface="Calibri" panose="020F0502020204030204"/>
                      <a:ea typeface="+mn-ea"/>
                      <a:cs typeface="+mn-cs"/>
                    </a:endParaRPr>
                  </a:p>
                </p:txBody>
              </p:sp>
              <p:sp>
                <p:nvSpPr>
                  <p:cNvPr id="244" name="TextBox 243">
                    <a:extLst>
                      <a:ext uri="{FF2B5EF4-FFF2-40B4-BE49-F238E27FC236}">
                        <a16:creationId xmlns:a16="http://schemas.microsoft.com/office/drawing/2014/main" id="{F100761A-67DE-1CDC-7C46-C844EC5D01D9}"/>
                      </a:ext>
                    </a:extLst>
                  </p:cNvPr>
                  <p:cNvSpPr txBox="1"/>
                  <p:nvPr/>
                </p:nvSpPr>
                <p:spPr>
                  <a:xfrm>
                    <a:off x="941308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42</a:t>
                    </a:r>
                    <a:endParaRPr lang="en-GB" sz="825" dirty="0">
                      <a:solidFill>
                        <a:prstClr val="black"/>
                      </a:solidFill>
                      <a:latin typeface="Calibri" panose="020F0502020204030204"/>
                      <a:ea typeface="+mn-ea"/>
                      <a:cs typeface="+mn-cs"/>
                    </a:endParaRPr>
                  </a:p>
                </p:txBody>
              </p:sp>
              <p:sp>
                <p:nvSpPr>
                  <p:cNvPr id="245" name="TextBox 244">
                    <a:extLst>
                      <a:ext uri="{FF2B5EF4-FFF2-40B4-BE49-F238E27FC236}">
                        <a16:creationId xmlns:a16="http://schemas.microsoft.com/office/drawing/2014/main" id="{F39DEB2F-D3D8-656F-7CE1-2D4E04F35820}"/>
                      </a:ext>
                    </a:extLst>
                  </p:cNvPr>
                  <p:cNvSpPr txBox="1"/>
                  <p:nvPr/>
                </p:nvSpPr>
                <p:spPr>
                  <a:xfrm>
                    <a:off x="9901498" y="4677810"/>
                    <a:ext cx="247376" cy="241980"/>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825" dirty="0">
                        <a:solidFill>
                          <a:prstClr val="black"/>
                        </a:solidFill>
                        <a:latin typeface="Calibri" panose="020F0502020204030204"/>
                        <a:ea typeface="+mn-ea"/>
                        <a:cs typeface="+mn-cs"/>
                      </a:rPr>
                      <a:t>45</a:t>
                    </a:r>
                    <a:endParaRPr lang="en-GB" sz="825" dirty="0">
                      <a:solidFill>
                        <a:prstClr val="black"/>
                      </a:solidFill>
                      <a:latin typeface="Calibri" panose="020F0502020204030204"/>
                      <a:ea typeface="+mn-ea"/>
                      <a:cs typeface="+mn-cs"/>
                    </a:endParaRPr>
                  </a:p>
                </p:txBody>
              </p:sp>
            </p:grpSp>
            <p:grpSp>
              <p:nvGrpSpPr>
                <p:cNvPr id="213" name="Group 212">
                  <a:extLst>
                    <a:ext uri="{FF2B5EF4-FFF2-40B4-BE49-F238E27FC236}">
                      <a16:creationId xmlns:a16="http://schemas.microsoft.com/office/drawing/2014/main" id="{D306B0D0-B8C5-7DA9-A652-5D123EF75B0F}"/>
                    </a:ext>
                  </a:extLst>
                </p:cNvPr>
                <p:cNvGrpSpPr/>
                <p:nvPr/>
              </p:nvGrpSpPr>
              <p:grpSpPr>
                <a:xfrm>
                  <a:off x="2162953" y="895707"/>
                  <a:ext cx="8181662" cy="3775197"/>
                  <a:chOff x="2162953" y="895707"/>
                  <a:chExt cx="8181662" cy="3775197"/>
                </a:xfrm>
              </p:grpSpPr>
              <p:grpSp>
                <p:nvGrpSpPr>
                  <p:cNvPr id="214" name="Group 213">
                    <a:extLst>
                      <a:ext uri="{FF2B5EF4-FFF2-40B4-BE49-F238E27FC236}">
                        <a16:creationId xmlns:a16="http://schemas.microsoft.com/office/drawing/2014/main" id="{DF6D9531-7AE5-1E69-36D8-656D910B26AF}"/>
                      </a:ext>
                    </a:extLst>
                  </p:cNvPr>
                  <p:cNvGrpSpPr/>
                  <p:nvPr/>
                </p:nvGrpSpPr>
                <p:grpSpPr>
                  <a:xfrm>
                    <a:off x="2478380" y="1015668"/>
                    <a:ext cx="7866235" cy="3186000"/>
                    <a:chOff x="2478380" y="1015668"/>
                    <a:chExt cx="7866235" cy="3186000"/>
                  </a:xfrm>
                </p:grpSpPr>
                <p:cxnSp>
                  <p:nvCxnSpPr>
                    <p:cNvPr id="222" name="Straight Connector 221">
                      <a:extLst>
                        <a:ext uri="{FF2B5EF4-FFF2-40B4-BE49-F238E27FC236}">
                          <a16:creationId xmlns:a16="http://schemas.microsoft.com/office/drawing/2014/main" id="{A9BDA6BC-34B3-B826-1C2C-2502137F5882}"/>
                        </a:ext>
                      </a:extLst>
                    </p:cNvPr>
                    <p:cNvCxnSpPr/>
                    <p:nvPr/>
                  </p:nvCxnSpPr>
                  <p:spPr>
                    <a:xfrm>
                      <a:off x="2478380" y="1022859"/>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3" name="Straight Connector 222">
                      <a:extLst>
                        <a:ext uri="{FF2B5EF4-FFF2-40B4-BE49-F238E27FC236}">
                          <a16:creationId xmlns:a16="http://schemas.microsoft.com/office/drawing/2014/main" id="{2E7E5DDA-E097-7A76-8A23-C0F99DE6FDFC}"/>
                        </a:ext>
                      </a:extLst>
                    </p:cNvPr>
                    <p:cNvCxnSpPr/>
                    <p:nvPr/>
                  </p:nvCxnSpPr>
                  <p:spPr>
                    <a:xfrm>
                      <a:off x="2478380" y="165840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4" name="Straight Connector 223">
                      <a:extLst>
                        <a:ext uri="{FF2B5EF4-FFF2-40B4-BE49-F238E27FC236}">
                          <a16:creationId xmlns:a16="http://schemas.microsoft.com/office/drawing/2014/main" id="{A7D09151-1CA5-76CE-6DCF-6F80EC2B7EF3}"/>
                        </a:ext>
                      </a:extLst>
                    </p:cNvPr>
                    <p:cNvCxnSpPr/>
                    <p:nvPr/>
                  </p:nvCxnSpPr>
                  <p:spPr>
                    <a:xfrm>
                      <a:off x="2478380" y="2293947"/>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5" name="Straight Connector 224">
                      <a:extLst>
                        <a:ext uri="{FF2B5EF4-FFF2-40B4-BE49-F238E27FC236}">
                          <a16:creationId xmlns:a16="http://schemas.microsoft.com/office/drawing/2014/main" id="{AFF4311F-F035-FA66-57EA-B312F69D74DC}"/>
                        </a:ext>
                      </a:extLst>
                    </p:cNvPr>
                    <p:cNvCxnSpPr/>
                    <p:nvPr/>
                  </p:nvCxnSpPr>
                  <p:spPr>
                    <a:xfrm>
                      <a:off x="2478380" y="2929491"/>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6" name="Straight Connector 225">
                      <a:extLst>
                        <a:ext uri="{FF2B5EF4-FFF2-40B4-BE49-F238E27FC236}">
                          <a16:creationId xmlns:a16="http://schemas.microsoft.com/office/drawing/2014/main" id="{16C91E17-3C18-A3C8-9FF1-33976391F736}"/>
                        </a:ext>
                      </a:extLst>
                    </p:cNvPr>
                    <p:cNvCxnSpPr/>
                    <p:nvPr/>
                  </p:nvCxnSpPr>
                  <p:spPr>
                    <a:xfrm>
                      <a:off x="2478380" y="3565035"/>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7" name="Straight Connector 226">
                      <a:extLst>
                        <a:ext uri="{FF2B5EF4-FFF2-40B4-BE49-F238E27FC236}">
                          <a16:creationId xmlns:a16="http://schemas.microsoft.com/office/drawing/2014/main" id="{70BDF0A0-A5DD-15D3-F17C-DD9A75CE507E}"/>
                        </a:ext>
                      </a:extLst>
                    </p:cNvPr>
                    <p:cNvCxnSpPr/>
                    <p:nvPr/>
                  </p:nvCxnSpPr>
                  <p:spPr>
                    <a:xfrm>
                      <a:off x="2478380" y="4200577"/>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28" name="Freeform: Shape 227">
                      <a:extLst>
                        <a:ext uri="{FF2B5EF4-FFF2-40B4-BE49-F238E27FC236}">
                          <a16:creationId xmlns:a16="http://schemas.microsoft.com/office/drawing/2014/main" id="{818ECB29-7289-C5FA-2E13-D0A3F6762CC5}"/>
                        </a:ext>
                      </a:extLst>
                    </p:cNvPr>
                    <p:cNvSpPr/>
                    <p:nvPr/>
                  </p:nvSpPr>
                  <p:spPr>
                    <a:xfrm>
                      <a:off x="2532380" y="1015668"/>
                      <a:ext cx="7812235" cy="3186000"/>
                    </a:xfrm>
                    <a:custGeom>
                      <a:avLst/>
                      <a:gdLst>
                        <a:gd name="connsiteX0" fmla="*/ 0 w 8104909"/>
                        <a:gd name="connsiteY0" fmla="*/ 0 h 3647210"/>
                        <a:gd name="connsiteX1" fmla="*/ 0 w 8104909"/>
                        <a:gd name="connsiteY1" fmla="*/ 3647210 h 3647210"/>
                        <a:gd name="connsiteX2" fmla="*/ 8104909 w 8104909"/>
                        <a:gd name="connsiteY2" fmla="*/ 3647210 h 3647210"/>
                      </a:gdLst>
                      <a:ahLst/>
                      <a:cxnLst>
                        <a:cxn ang="0">
                          <a:pos x="connsiteX0" y="connsiteY0"/>
                        </a:cxn>
                        <a:cxn ang="0">
                          <a:pos x="connsiteX1" y="connsiteY1"/>
                        </a:cxn>
                        <a:cxn ang="0">
                          <a:pos x="connsiteX2" y="connsiteY2"/>
                        </a:cxn>
                      </a:cxnLst>
                      <a:rect l="l" t="t" r="r" b="b"/>
                      <a:pathLst>
                        <a:path w="8104909" h="3647210">
                          <a:moveTo>
                            <a:pt x="0" y="0"/>
                          </a:moveTo>
                          <a:lnTo>
                            <a:pt x="0" y="3647210"/>
                          </a:lnTo>
                          <a:lnTo>
                            <a:pt x="8104909" y="364721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dirty="0">
                        <a:solidFill>
                          <a:prstClr val="white"/>
                        </a:solidFill>
                        <a:latin typeface="Calibri" panose="020F0502020204030204"/>
                      </a:endParaRPr>
                    </a:p>
                  </p:txBody>
                </p:sp>
              </p:grpSp>
              <p:sp>
                <p:nvSpPr>
                  <p:cNvPr id="215" name="TextBox 214">
                    <a:extLst>
                      <a:ext uri="{FF2B5EF4-FFF2-40B4-BE49-F238E27FC236}">
                        <a16:creationId xmlns:a16="http://schemas.microsoft.com/office/drawing/2014/main" id="{81CC4BF0-2329-94E5-B326-0CFBE59F4DD5}"/>
                      </a:ext>
                    </a:extLst>
                  </p:cNvPr>
                  <p:cNvSpPr txBox="1"/>
                  <p:nvPr/>
                </p:nvSpPr>
                <p:spPr>
                  <a:xfrm>
                    <a:off x="2162953" y="895707"/>
                    <a:ext cx="303536"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100</a:t>
                    </a:r>
                    <a:endParaRPr lang="en-GB" sz="900" dirty="0">
                      <a:solidFill>
                        <a:prstClr val="black"/>
                      </a:solidFill>
                      <a:latin typeface="Calibri" panose="020F0502020204030204"/>
                      <a:ea typeface="+mn-ea"/>
                      <a:cs typeface="+mn-cs"/>
                    </a:endParaRPr>
                  </a:p>
                </p:txBody>
              </p:sp>
              <p:sp>
                <p:nvSpPr>
                  <p:cNvPr id="216" name="TextBox 215">
                    <a:extLst>
                      <a:ext uri="{FF2B5EF4-FFF2-40B4-BE49-F238E27FC236}">
                        <a16:creationId xmlns:a16="http://schemas.microsoft.com/office/drawing/2014/main" id="{EEFD05B1-7C1A-E0CE-3A22-7456721B5A7D}"/>
                      </a:ext>
                    </a:extLst>
                  </p:cNvPr>
                  <p:cNvSpPr txBox="1"/>
                  <p:nvPr/>
                </p:nvSpPr>
                <p:spPr>
                  <a:xfrm>
                    <a:off x="2239897" y="1531302"/>
                    <a:ext cx="226592"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80</a:t>
                    </a:r>
                    <a:endParaRPr lang="en-GB" sz="900" dirty="0">
                      <a:solidFill>
                        <a:prstClr val="black"/>
                      </a:solidFill>
                      <a:latin typeface="Calibri" panose="020F0502020204030204"/>
                      <a:ea typeface="+mn-ea"/>
                      <a:cs typeface="+mn-cs"/>
                    </a:endParaRPr>
                  </a:p>
                </p:txBody>
              </p:sp>
              <p:sp>
                <p:nvSpPr>
                  <p:cNvPr id="217" name="TextBox 216">
                    <a:extLst>
                      <a:ext uri="{FF2B5EF4-FFF2-40B4-BE49-F238E27FC236}">
                        <a16:creationId xmlns:a16="http://schemas.microsoft.com/office/drawing/2014/main" id="{E05E01CF-EA70-7A1F-8CDB-7165B15B4770}"/>
                      </a:ext>
                    </a:extLst>
                  </p:cNvPr>
                  <p:cNvSpPr txBox="1"/>
                  <p:nvPr/>
                </p:nvSpPr>
                <p:spPr>
                  <a:xfrm>
                    <a:off x="2239897" y="2160547"/>
                    <a:ext cx="226592"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60</a:t>
                    </a:r>
                    <a:endParaRPr lang="en-GB" sz="900" dirty="0">
                      <a:solidFill>
                        <a:prstClr val="black"/>
                      </a:solidFill>
                      <a:latin typeface="Calibri" panose="020F0502020204030204"/>
                      <a:ea typeface="+mn-ea"/>
                      <a:cs typeface="+mn-cs"/>
                    </a:endParaRPr>
                  </a:p>
                </p:txBody>
              </p:sp>
              <p:sp>
                <p:nvSpPr>
                  <p:cNvPr id="218" name="TextBox 217">
                    <a:extLst>
                      <a:ext uri="{FF2B5EF4-FFF2-40B4-BE49-F238E27FC236}">
                        <a16:creationId xmlns:a16="http://schemas.microsoft.com/office/drawing/2014/main" id="{A5047779-198E-A1DA-72F1-EAE99ACF3E23}"/>
                      </a:ext>
                    </a:extLst>
                  </p:cNvPr>
                  <p:cNvSpPr txBox="1"/>
                  <p:nvPr/>
                </p:nvSpPr>
                <p:spPr>
                  <a:xfrm>
                    <a:off x="2252721" y="2808841"/>
                    <a:ext cx="213768" cy="241980"/>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825" dirty="0">
                        <a:solidFill>
                          <a:prstClr val="black"/>
                        </a:solidFill>
                        <a:latin typeface="Calibri" panose="020F0502020204030204"/>
                        <a:ea typeface="+mn-ea"/>
                        <a:cs typeface="+mn-cs"/>
                      </a:rPr>
                      <a:t>40</a:t>
                    </a:r>
                    <a:endParaRPr lang="en-GB" sz="825" dirty="0">
                      <a:solidFill>
                        <a:prstClr val="black"/>
                      </a:solidFill>
                      <a:latin typeface="Calibri" panose="020F0502020204030204"/>
                      <a:ea typeface="+mn-ea"/>
                      <a:cs typeface="+mn-cs"/>
                    </a:endParaRPr>
                  </a:p>
                </p:txBody>
              </p:sp>
              <p:sp>
                <p:nvSpPr>
                  <p:cNvPr id="219" name="TextBox 218">
                    <a:extLst>
                      <a:ext uri="{FF2B5EF4-FFF2-40B4-BE49-F238E27FC236}">
                        <a16:creationId xmlns:a16="http://schemas.microsoft.com/office/drawing/2014/main" id="{65C9DA41-60F3-333B-BF68-3C13A73F8D89}"/>
                      </a:ext>
                    </a:extLst>
                  </p:cNvPr>
                  <p:cNvSpPr txBox="1"/>
                  <p:nvPr/>
                </p:nvSpPr>
                <p:spPr>
                  <a:xfrm>
                    <a:off x="2239897" y="3438087"/>
                    <a:ext cx="226592"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20</a:t>
                    </a:r>
                    <a:endParaRPr lang="en-GB" sz="900" dirty="0">
                      <a:solidFill>
                        <a:prstClr val="black"/>
                      </a:solidFill>
                      <a:latin typeface="Calibri" panose="020F0502020204030204"/>
                      <a:ea typeface="+mn-ea"/>
                      <a:cs typeface="+mn-cs"/>
                    </a:endParaRPr>
                  </a:p>
                </p:txBody>
              </p:sp>
              <p:sp>
                <p:nvSpPr>
                  <p:cNvPr id="220" name="TextBox 219">
                    <a:extLst>
                      <a:ext uri="{FF2B5EF4-FFF2-40B4-BE49-F238E27FC236}">
                        <a16:creationId xmlns:a16="http://schemas.microsoft.com/office/drawing/2014/main" id="{079EB0B0-7664-95B1-B46A-04392FCEB2A2}"/>
                      </a:ext>
                    </a:extLst>
                  </p:cNvPr>
                  <p:cNvSpPr txBox="1"/>
                  <p:nvPr/>
                </p:nvSpPr>
                <p:spPr>
                  <a:xfrm>
                    <a:off x="2316841" y="4086381"/>
                    <a:ext cx="149648" cy="257369"/>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900" dirty="0">
                        <a:solidFill>
                          <a:prstClr val="black"/>
                        </a:solidFill>
                        <a:latin typeface="Calibri" panose="020F0502020204030204"/>
                        <a:ea typeface="+mn-ea"/>
                        <a:cs typeface="+mn-cs"/>
                      </a:rPr>
                      <a:t>0</a:t>
                    </a:r>
                    <a:endParaRPr lang="en-GB" sz="900" dirty="0">
                      <a:solidFill>
                        <a:prstClr val="black"/>
                      </a:solidFill>
                      <a:latin typeface="Calibri" panose="020F0502020204030204"/>
                      <a:ea typeface="+mn-ea"/>
                      <a:cs typeface="+mn-cs"/>
                    </a:endParaRPr>
                  </a:p>
                </p:txBody>
              </p:sp>
              <p:sp>
                <p:nvSpPr>
                  <p:cNvPr id="221" name="Rectangle 220">
                    <a:extLst>
                      <a:ext uri="{FF2B5EF4-FFF2-40B4-BE49-F238E27FC236}">
                        <a16:creationId xmlns:a16="http://schemas.microsoft.com/office/drawing/2014/main" id="{4DC8BA83-E943-E334-A901-3CB6D044A67F}"/>
                      </a:ext>
                    </a:extLst>
                  </p:cNvPr>
                  <p:cNvSpPr/>
                  <p:nvPr/>
                </p:nvSpPr>
                <p:spPr>
                  <a:xfrm>
                    <a:off x="4700118" y="4445296"/>
                    <a:ext cx="3424835" cy="225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US" sz="1050" dirty="0">
                        <a:solidFill>
                          <a:prstClr val="black"/>
                        </a:solidFill>
                        <a:latin typeface="Calibri" panose="020F0502020204030204"/>
                      </a:rPr>
                      <a:t>Months since randomization</a:t>
                    </a:r>
                    <a:endParaRPr lang="en-US" sz="1050" b="1" dirty="0">
                      <a:solidFill>
                        <a:prstClr val="black"/>
                      </a:solidFill>
                      <a:latin typeface="Calibri" panose="020F0502020204030204"/>
                    </a:endParaRPr>
                  </a:p>
                </p:txBody>
              </p:sp>
            </p:grpSp>
          </p:grpSp>
        </p:grpSp>
        <p:sp>
          <p:nvSpPr>
            <p:cNvPr id="198" name="TextBox 197">
              <a:extLst>
                <a:ext uri="{FF2B5EF4-FFF2-40B4-BE49-F238E27FC236}">
                  <a16:creationId xmlns:a16="http://schemas.microsoft.com/office/drawing/2014/main" id="{D2BD2A50-976E-8352-6D9C-25EC7B1E3BE1}"/>
                </a:ext>
              </a:extLst>
            </p:cNvPr>
            <p:cNvSpPr txBox="1"/>
            <p:nvPr/>
          </p:nvSpPr>
          <p:spPr>
            <a:xfrm>
              <a:off x="1172987" y="4474850"/>
              <a:ext cx="1154591" cy="292388"/>
            </a:xfrm>
            <a:prstGeom prst="rect">
              <a:avLst/>
            </a:prstGeom>
            <a:noFill/>
          </p:spPr>
          <p:txBody>
            <a:bodyPr wrap="none" rtlCol="0">
              <a:spAutoFit/>
            </a:bodyPr>
            <a:lstStyle/>
            <a:p>
              <a:pPr defTabSz="685800" fontAlgn="auto">
                <a:spcBef>
                  <a:spcPts val="0"/>
                </a:spcBef>
                <a:spcAft>
                  <a:spcPts val="0"/>
                </a:spcAft>
              </a:pPr>
              <a:r>
                <a:rPr lang="en-GB" sz="825" b="1" dirty="0">
                  <a:solidFill>
                    <a:prstClr val="black"/>
                  </a:solidFill>
                  <a:latin typeface="Calibri" panose="020F0502020204030204"/>
                  <a:ea typeface="+mn-ea"/>
                  <a:cs typeface="+mn-cs"/>
                </a:rPr>
                <a:t>Patients at risk:</a:t>
              </a:r>
            </a:p>
          </p:txBody>
        </p:sp>
        <p:sp>
          <p:nvSpPr>
            <p:cNvPr id="199" name="Rectangle 17">
              <a:extLst>
                <a:ext uri="{FF2B5EF4-FFF2-40B4-BE49-F238E27FC236}">
                  <a16:creationId xmlns:a16="http://schemas.microsoft.com/office/drawing/2014/main" id="{34007CA5-4C43-8C6C-CCA7-86A3F471AC72}"/>
                </a:ext>
              </a:extLst>
            </p:cNvPr>
            <p:cNvSpPr>
              <a:spLocks noChangeArrowheads="1"/>
            </p:cNvSpPr>
            <p:nvPr/>
          </p:nvSpPr>
          <p:spPr bwMode="auto">
            <a:xfrm>
              <a:off x="851374" y="4681892"/>
              <a:ext cx="1433905" cy="184665"/>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b="1" dirty="0">
                  <a:solidFill>
                    <a:srgbClr val="009AB5"/>
                  </a:solidFill>
                  <a:latin typeface="Calibri" panose="020F0502020204030204"/>
                  <a:ea typeface="+mn-ea"/>
                  <a:cs typeface="+mn-cs"/>
                </a:rPr>
                <a:t>Ide-</a:t>
              </a:r>
              <a:r>
                <a:rPr lang="en-US" altLang="en-US" sz="900" b="1" dirty="0" err="1">
                  <a:solidFill>
                    <a:srgbClr val="009AB5"/>
                  </a:solidFill>
                  <a:latin typeface="Calibri" panose="020F0502020204030204"/>
                  <a:ea typeface="+mn-ea"/>
                  <a:cs typeface="+mn-cs"/>
                </a:rPr>
                <a:t>cel</a:t>
              </a:r>
              <a:endParaRPr lang="en-US" altLang="en-US" sz="900" b="1" dirty="0">
                <a:solidFill>
                  <a:srgbClr val="009AB5"/>
                </a:solidFill>
                <a:latin typeface="Calibri" panose="020F0502020204030204"/>
                <a:ea typeface="+mn-ea"/>
                <a:cs typeface="+mn-cs"/>
              </a:endParaRPr>
            </a:p>
          </p:txBody>
        </p:sp>
        <p:sp>
          <p:nvSpPr>
            <p:cNvPr id="200" name="Rectangle 17">
              <a:extLst>
                <a:ext uri="{FF2B5EF4-FFF2-40B4-BE49-F238E27FC236}">
                  <a16:creationId xmlns:a16="http://schemas.microsoft.com/office/drawing/2014/main" id="{352B7765-CF34-45A8-BCCE-5F634C8F0186}"/>
                </a:ext>
              </a:extLst>
            </p:cNvPr>
            <p:cNvSpPr>
              <a:spLocks noChangeArrowheads="1"/>
            </p:cNvSpPr>
            <p:nvPr/>
          </p:nvSpPr>
          <p:spPr bwMode="auto">
            <a:xfrm>
              <a:off x="857025" y="4873492"/>
              <a:ext cx="1433905" cy="184665"/>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b="1" dirty="0">
                  <a:solidFill>
                    <a:prstClr val="black"/>
                  </a:solidFill>
                  <a:latin typeface="Calibri" panose="020F0502020204030204"/>
                  <a:ea typeface="+mn-ea"/>
                  <a:cs typeface="+mn-cs"/>
                </a:rPr>
                <a:t>Standard regimens</a:t>
              </a:r>
            </a:p>
          </p:txBody>
        </p:sp>
        <p:grpSp>
          <p:nvGrpSpPr>
            <p:cNvPr id="201" name="Group 200">
              <a:extLst>
                <a:ext uri="{FF2B5EF4-FFF2-40B4-BE49-F238E27FC236}">
                  <a16:creationId xmlns:a16="http://schemas.microsoft.com/office/drawing/2014/main" id="{291418F5-2891-423E-3BDB-F61A558460D7}"/>
                </a:ext>
              </a:extLst>
            </p:cNvPr>
            <p:cNvGrpSpPr/>
            <p:nvPr/>
          </p:nvGrpSpPr>
          <p:grpSpPr>
            <a:xfrm>
              <a:off x="3159065" y="970814"/>
              <a:ext cx="2731127" cy="184666"/>
              <a:chOff x="4124325" y="932541"/>
              <a:chExt cx="2731127" cy="184666"/>
            </a:xfrm>
          </p:grpSpPr>
          <p:grpSp>
            <p:nvGrpSpPr>
              <p:cNvPr id="202" name="Group 201">
                <a:extLst>
                  <a:ext uri="{FF2B5EF4-FFF2-40B4-BE49-F238E27FC236}">
                    <a16:creationId xmlns:a16="http://schemas.microsoft.com/office/drawing/2014/main" id="{528B06FB-0AF1-8458-0F28-0EE2270A05C5}"/>
                  </a:ext>
                </a:extLst>
              </p:cNvPr>
              <p:cNvGrpSpPr/>
              <p:nvPr/>
            </p:nvGrpSpPr>
            <p:grpSpPr>
              <a:xfrm>
                <a:off x="5153666" y="984379"/>
                <a:ext cx="350769" cy="73277"/>
                <a:chOff x="5153666" y="984379"/>
                <a:chExt cx="350769" cy="73277"/>
              </a:xfrm>
            </p:grpSpPr>
            <p:cxnSp>
              <p:nvCxnSpPr>
                <p:cNvPr id="208" name="Straight Connector 207">
                  <a:extLst>
                    <a:ext uri="{FF2B5EF4-FFF2-40B4-BE49-F238E27FC236}">
                      <a16:creationId xmlns:a16="http://schemas.microsoft.com/office/drawing/2014/main" id="{F869C33E-E961-3D25-C8F9-81CC9EB984AC}"/>
                    </a:ext>
                  </a:extLst>
                </p:cNvPr>
                <p:cNvCxnSpPr>
                  <a:cxnSpLocks/>
                </p:cNvCxnSpPr>
                <p:nvPr/>
              </p:nvCxnSpPr>
              <p:spPr>
                <a:xfrm>
                  <a:off x="5153666" y="1021017"/>
                  <a:ext cx="350769"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9" name="Cross 208">
                  <a:extLst>
                    <a:ext uri="{FF2B5EF4-FFF2-40B4-BE49-F238E27FC236}">
                      <a16:creationId xmlns:a16="http://schemas.microsoft.com/office/drawing/2014/main" id="{CE0E7F20-0567-B9E1-3CDC-66E3700AC55B}"/>
                    </a:ext>
                  </a:extLst>
                </p:cNvPr>
                <p:cNvSpPr/>
                <p:nvPr/>
              </p:nvSpPr>
              <p:spPr>
                <a:xfrm>
                  <a:off x="5298850" y="984379"/>
                  <a:ext cx="80313"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2700">
                    <a:solidFill>
                      <a:prstClr val="white"/>
                    </a:solidFill>
                    <a:latin typeface="Calibri" panose="020F0502020204030204"/>
                  </a:endParaRPr>
                </a:p>
              </p:txBody>
            </p:sp>
          </p:grpSp>
          <p:grpSp>
            <p:nvGrpSpPr>
              <p:cNvPr id="203" name="Group 202">
                <a:extLst>
                  <a:ext uri="{FF2B5EF4-FFF2-40B4-BE49-F238E27FC236}">
                    <a16:creationId xmlns:a16="http://schemas.microsoft.com/office/drawing/2014/main" id="{4EB4E762-9D98-8531-BC87-FFC2BA9A4EB9}"/>
                  </a:ext>
                </a:extLst>
              </p:cNvPr>
              <p:cNvGrpSpPr/>
              <p:nvPr/>
            </p:nvGrpSpPr>
            <p:grpSpPr>
              <a:xfrm>
                <a:off x="4124325" y="984379"/>
                <a:ext cx="350769" cy="73277"/>
                <a:chOff x="4124325" y="984379"/>
                <a:chExt cx="350769" cy="73277"/>
              </a:xfrm>
            </p:grpSpPr>
            <p:cxnSp>
              <p:nvCxnSpPr>
                <p:cNvPr id="206" name="Straight Connector 205">
                  <a:extLst>
                    <a:ext uri="{FF2B5EF4-FFF2-40B4-BE49-F238E27FC236}">
                      <a16:creationId xmlns:a16="http://schemas.microsoft.com/office/drawing/2014/main" id="{15E8FD89-CA6D-3402-4ABA-A2A6825F574A}"/>
                    </a:ext>
                  </a:extLst>
                </p:cNvPr>
                <p:cNvCxnSpPr>
                  <a:cxnSpLocks/>
                </p:cNvCxnSpPr>
                <p:nvPr/>
              </p:nvCxnSpPr>
              <p:spPr>
                <a:xfrm>
                  <a:off x="4124325" y="1021017"/>
                  <a:ext cx="350769" cy="0"/>
                </a:xfrm>
                <a:prstGeom prst="line">
                  <a:avLst/>
                </a:prstGeom>
                <a:ln w="19050">
                  <a:solidFill>
                    <a:srgbClr val="009FBA"/>
                  </a:solidFill>
                </a:ln>
              </p:spPr>
              <p:style>
                <a:lnRef idx="1">
                  <a:schemeClr val="accent1"/>
                </a:lnRef>
                <a:fillRef idx="0">
                  <a:schemeClr val="accent1"/>
                </a:fillRef>
                <a:effectRef idx="0">
                  <a:schemeClr val="accent1"/>
                </a:effectRef>
                <a:fontRef idx="minor">
                  <a:schemeClr val="tx1"/>
                </a:fontRef>
              </p:style>
            </p:cxnSp>
            <p:sp>
              <p:nvSpPr>
                <p:cNvPr id="207" name="Cross 206">
                  <a:extLst>
                    <a:ext uri="{FF2B5EF4-FFF2-40B4-BE49-F238E27FC236}">
                      <a16:creationId xmlns:a16="http://schemas.microsoft.com/office/drawing/2014/main" id="{6B773514-F77A-F83E-B38A-A95D72C1306C}"/>
                    </a:ext>
                  </a:extLst>
                </p:cNvPr>
                <p:cNvSpPr/>
                <p:nvPr/>
              </p:nvSpPr>
              <p:spPr>
                <a:xfrm>
                  <a:off x="4271597" y="984379"/>
                  <a:ext cx="80313"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2700">
                    <a:solidFill>
                      <a:prstClr val="white"/>
                    </a:solidFill>
                    <a:latin typeface="Calibri" panose="020F0502020204030204"/>
                  </a:endParaRPr>
                </a:p>
              </p:txBody>
            </p:sp>
          </p:grpSp>
          <p:sp>
            <p:nvSpPr>
              <p:cNvPr id="204" name="Rectangle 17">
                <a:extLst>
                  <a:ext uri="{FF2B5EF4-FFF2-40B4-BE49-F238E27FC236}">
                    <a16:creationId xmlns:a16="http://schemas.microsoft.com/office/drawing/2014/main" id="{79448A40-F6F8-564A-4881-B371CE1F2183}"/>
                  </a:ext>
                </a:extLst>
              </p:cNvPr>
              <p:cNvSpPr>
                <a:spLocks noChangeArrowheads="1"/>
              </p:cNvSpPr>
              <p:nvPr/>
            </p:nvSpPr>
            <p:spPr bwMode="auto">
              <a:xfrm>
                <a:off x="4533613" y="932541"/>
                <a:ext cx="629984" cy="184666"/>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dirty="0">
                    <a:solidFill>
                      <a:prstClr val="black"/>
                    </a:solidFill>
                    <a:latin typeface="Calibri" panose="020F0502020204030204"/>
                    <a:ea typeface="+mn-ea"/>
                    <a:cs typeface="+mn-cs"/>
                  </a:rPr>
                  <a:t>Ide-</a:t>
                </a:r>
                <a:r>
                  <a:rPr lang="en-US" altLang="en-US" sz="900" dirty="0" err="1">
                    <a:solidFill>
                      <a:prstClr val="black"/>
                    </a:solidFill>
                    <a:latin typeface="Calibri" panose="020F0502020204030204"/>
                    <a:ea typeface="+mn-ea"/>
                    <a:cs typeface="+mn-cs"/>
                  </a:rPr>
                  <a:t>cel</a:t>
                </a:r>
                <a:endParaRPr lang="en-US" altLang="en-US" sz="900" dirty="0">
                  <a:solidFill>
                    <a:prstClr val="black"/>
                  </a:solidFill>
                  <a:latin typeface="Calibri" panose="020F0502020204030204"/>
                  <a:ea typeface="+mn-ea"/>
                  <a:cs typeface="+mn-cs"/>
                </a:endParaRPr>
              </a:p>
            </p:txBody>
          </p:sp>
          <p:sp>
            <p:nvSpPr>
              <p:cNvPr id="205" name="Rectangle 17">
                <a:extLst>
                  <a:ext uri="{FF2B5EF4-FFF2-40B4-BE49-F238E27FC236}">
                    <a16:creationId xmlns:a16="http://schemas.microsoft.com/office/drawing/2014/main" id="{2E983871-64AD-B97B-85D9-A5B1D399D261}"/>
                  </a:ext>
                </a:extLst>
              </p:cNvPr>
              <p:cNvSpPr>
                <a:spLocks noChangeArrowheads="1"/>
              </p:cNvSpPr>
              <p:nvPr/>
            </p:nvSpPr>
            <p:spPr bwMode="auto">
              <a:xfrm>
                <a:off x="5558915" y="932541"/>
                <a:ext cx="1296537" cy="184665"/>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dirty="0">
                    <a:solidFill>
                      <a:prstClr val="black"/>
                    </a:solidFill>
                    <a:latin typeface="Calibri" panose="020F0502020204030204"/>
                    <a:ea typeface="+mn-ea"/>
                    <a:cs typeface="+mn-cs"/>
                  </a:rPr>
                  <a:t>Standard regimens</a:t>
                </a:r>
              </a:p>
            </p:txBody>
          </p:sp>
        </p:grpSp>
      </p:grpSp>
      <p:graphicFrame>
        <p:nvGraphicFramePr>
          <p:cNvPr id="297" name="Table 296">
            <a:extLst>
              <a:ext uri="{FF2B5EF4-FFF2-40B4-BE49-F238E27FC236}">
                <a16:creationId xmlns:a16="http://schemas.microsoft.com/office/drawing/2014/main" id="{822BA9A6-B291-5202-70E3-8BC2D685AD9F}"/>
              </a:ext>
            </a:extLst>
          </p:cNvPr>
          <p:cNvGraphicFramePr>
            <a:graphicFrameLocks noGrp="1"/>
          </p:cNvGraphicFramePr>
          <p:nvPr/>
        </p:nvGraphicFramePr>
        <p:xfrm>
          <a:off x="1734638" y="3534487"/>
          <a:ext cx="6226743" cy="274320"/>
        </p:xfrm>
        <a:graphic>
          <a:graphicData uri="http://schemas.openxmlformats.org/drawingml/2006/table">
            <a:tbl>
              <a:tblPr firstRow="1" bandRow="1">
                <a:tableStyleId>{5C22544A-7EE6-4342-B048-85BDC9FD1C3A}</a:tableStyleId>
              </a:tblPr>
              <a:tblGrid>
                <a:gridCol w="366279">
                  <a:extLst>
                    <a:ext uri="{9D8B030D-6E8A-4147-A177-3AD203B41FA5}">
                      <a16:colId xmlns:a16="http://schemas.microsoft.com/office/drawing/2014/main" val="1035931352"/>
                    </a:ext>
                  </a:extLst>
                </a:gridCol>
                <a:gridCol w="366279">
                  <a:extLst>
                    <a:ext uri="{9D8B030D-6E8A-4147-A177-3AD203B41FA5}">
                      <a16:colId xmlns:a16="http://schemas.microsoft.com/office/drawing/2014/main" val="2977700650"/>
                    </a:ext>
                  </a:extLst>
                </a:gridCol>
                <a:gridCol w="366279">
                  <a:extLst>
                    <a:ext uri="{9D8B030D-6E8A-4147-A177-3AD203B41FA5}">
                      <a16:colId xmlns:a16="http://schemas.microsoft.com/office/drawing/2014/main" val="3441733066"/>
                    </a:ext>
                  </a:extLst>
                </a:gridCol>
                <a:gridCol w="366279">
                  <a:extLst>
                    <a:ext uri="{9D8B030D-6E8A-4147-A177-3AD203B41FA5}">
                      <a16:colId xmlns:a16="http://schemas.microsoft.com/office/drawing/2014/main" val="2417158618"/>
                    </a:ext>
                  </a:extLst>
                </a:gridCol>
                <a:gridCol w="366279">
                  <a:extLst>
                    <a:ext uri="{9D8B030D-6E8A-4147-A177-3AD203B41FA5}">
                      <a16:colId xmlns:a16="http://schemas.microsoft.com/office/drawing/2014/main" val="2100119461"/>
                    </a:ext>
                  </a:extLst>
                </a:gridCol>
                <a:gridCol w="366279">
                  <a:extLst>
                    <a:ext uri="{9D8B030D-6E8A-4147-A177-3AD203B41FA5}">
                      <a16:colId xmlns:a16="http://schemas.microsoft.com/office/drawing/2014/main" val="3474421717"/>
                    </a:ext>
                  </a:extLst>
                </a:gridCol>
                <a:gridCol w="366279">
                  <a:extLst>
                    <a:ext uri="{9D8B030D-6E8A-4147-A177-3AD203B41FA5}">
                      <a16:colId xmlns:a16="http://schemas.microsoft.com/office/drawing/2014/main" val="976151276"/>
                    </a:ext>
                  </a:extLst>
                </a:gridCol>
                <a:gridCol w="366279">
                  <a:extLst>
                    <a:ext uri="{9D8B030D-6E8A-4147-A177-3AD203B41FA5}">
                      <a16:colId xmlns:a16="http://schemas.microsoft.com/office/drawing/2014/main" val="329822148"/>
                    </a:ext>
                  </a:extLst>
                </a:gridCol>
                <a:gridCol w="366279">
                  <a:extLst>
                    <a:ext uri="{9D8B030D-6E8A-4147-A177-3AD203B41FA5}">
                      <a16:colId xmlns:a16="http://schemas.microsoft.com/office/drawing/2014/main" val="1788926963"/>
                    </a:ext>
                  </a:extLst>
                </a:gridCol>
                <a:gridCol w="366279">
                  <a:extLst>
                    <a:ext uri="{9D8B030D-6E8A-4147-A177-3AD203B41FA5}">
                      <a16:colId xmlns:a16="http://schemas.microsoft.com/office/drawing/2014/main" val="168922192"/>
                    </a:ext>
                  </a:extLst>
                </a:gridCol>
                <a:gridCol w="366279">
                  <a:extLst>
                    <a:ext uri="{9D8B030D-6E8A-4147-A177-3AD203B41FA5}">
                      <a16:colId xmlns:a16="http://schemas.microsoft.com/office/drawing/2014/main" val="2294547570"/>
                    </a:ext>
                  </a:extLst>
                </a:gridCol>
                <a:gridCol w="366279">
                  <a:extLst>
                    <a:ext uri="{9D8B030D-6E8A-4147-A177-3AD203B41FA5}">
                      <a16:colId xmlns:a16="http://schemas.microsoft.com/office/drawing/2014/main" val="3707952277"/>
                    </a:ext>
                  </a:extLst>
                </a:gridCol>
                <a:gridCol w="366279">
                  <a:extLst>
                    <a:ext uri="{9D8B030D-6E8A-4147-A177-3AD203B41FA5}">
                      <a16:colId xmlns:a16="http://schemas.microsoft.com/office/drawing/2014/main" val="3572024405"/>
                    </a:ext>
                  </a:extLst>
                </a:gridCol>
                <a:gridCol w="366279">
                  <a:extLst>
                    <a:ext uri="{9D8B030D-6E8A-4147-A177-3AD203B41FA5}">
                      <a16:colId xmlns:a16="http://schemas.microsoft.com/office/drawing/2014/main" val="183528177"/>
                    </a:ext>
                  </a:extLst>
                </a:gridCol>
                <a:gridCol w="366279">
                  <a:extLst>
                    <a:ext uri="{9D8B030D-6E8A-4147-A177-3AD203B41FA5}">
                      <a16:colId xmlns:a16="http://schemas.microsoft.com/office/drawing/2014/main" val="1882126112"/>
                    </a:ext>
                  </a:extLst>
                </a:gridCol>
                <a:gridCol w="366279">
                  <a:extLst>
                    <a:ext uri="{9D8B030D-6E8A-4147-A177-3AD203B41FA5}">
                      <a16:colId xmlns:a16="http://schemas.microsoft.com/office/drawing/2014/main" val="1182982279"/>
                    </a:ext>
                  </a:extLst>
                </a:gridCol>
                <a:gridCol w="366279">
                  <a:extLst>
                    <a:ext uri="{9D8B030D-6E8A-4147-A177-3AD203B41FA5}">
                      <a16:colId xmlns:a16="http://schemas.microsoft.com/office/drawing/2014/main" val="2221477510"/>
                    </a:ext>
                  </a:extLst>
                </a:gridCol>
              </a:tblGrid>
              <a:tr h="137160">
                <a:tc>
                  <a:txBody>
                    <a:bodyPr/>
                    <a:lstStyle/>
                    <a:p>
                      <a:pPr algn="ctr"/>
                      <a:r>
                        <a:rPr lang="en-GB" sz="900" b="0" dirty="0">
                          <a:solidFill>
                            <a:srgbClr val="009FBA"/>
                          </a:solidFill>
                        </a:rPr>
                        <a:t>254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236</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213</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195</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175</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151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142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127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110</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71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47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24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21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11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5</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9FBA"/>
                          </a:solidFill>
                        </a:rPr>
                        <a:t>0</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0824196"/>
                  </a:ext>
                </a:extLst>
              </a:tr>
              <a:tr h="137160">
                <a:tc>
                  <a:txBody>
                    <a:bodyPr/>
                    <a:lstStyle/>
                    <a:p>
                      <a:pPr algn="ctr"/>
                      <a:r>
                        <a:rPr lang="en-GB" sz="900" b="0" dirty="0">
                          <a:solidFill>
                            <a:schemeClr val="tx1"/>
                          </a:solidFill>
                        </a:rPr>
                        <a:t>132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124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109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92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77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67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57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49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36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 24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19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16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900" b="0" dirty="0">
                          <a:solidFill>
                            <a:schemeClr val="tx1"/>
                          </a:solidFill>
                        </a:rPr>
                        <a:t>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215522"/>
                  </a:ext>
                </a:extLst>
              </a:tr>
            </a:tbl>
          </a:graphicData>
        </a:graphic>
      </p:graphicFrame>
    </p:spTree>
    <p:extLst>
      <p:ext uri="{BB962C8B-B14F-4D97-AF65-F5344CB8AC3E}">
        <p14:creationId xmlns:p14="http://schemas.microsoft.com/office/powerpoint/2010/main" val="3255672222"/>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22">
            <a:extLst>
              <a:ext uri="{FF2B5EF4-FFF2-40B4-BE49-F238E27FC236}">
                <a16:creationId xmlns:a16="http://schemas.microsoft.com/office/drawing/2014/main" id="{8E087EFD-6373-3CC8-E3FB-0826D2F01D7C}"/>
              </a:ext>
            </a:extLst>
          </p:cNvPr>
          <p:cNvSpPr>
            <a:spLocks noGrp="1"/>
          </p:cNvSpPr>
          <p:nvPr>
            <p:ph type="title"/>
          </p:nvPr>
        </p:nvSpPr>
        <p:spPr/>
        <p:txBody>
          <a:bodyPr/>
          <a:lstStyle/>
          <a:p>
            <a:r>
              <a:rPr lang="en-US" sz="2100" dirty="0">
                <a:solidFill>
                  <a:schemeClr val="bg1">
                    <a:lumMod val="50000"/>
                  </a:schemeClr>
                </a:solidFill>
              </a:rPr>
              <a:t>Interim overall survival analyses (ITT population)</a:t>
            </a:r>
          </a:p>
        </p:txBody>
      </p:sp>
      <p:sp>
        <p:nvSpPr>
          <p:cNvPr id="3" name="Slide Number Placeholder 2">
            <a:extLst>
              <a:ext uri="{FF2B5EF4-FFF2-40B4-BE49-F238E27FC236}">
                <a16:creationId xmlns:a16="http://schemas.microsoft.com/office/drawing/2014/main" id="{C58FC614-F3C6-35A6-245B-EC8726D6A527}"/>
              </a:ext>
            </a:extLst>
          </p:cNvPr>
          <p:cNvSpPr>
            <a:spLocks noGrp="1"/>
          </p:cNvSpPr>
          <p:nvPr>
            <p:ph type="sldNum" sz="quarter" idx="4"/>
          </p:nvPr>
        </p:nvSpPr>
        <p:spPr/>
        <p:txBody>
          <a:bodyPr/>
          <a:lstStyle/>
          <a:p>
            <a:pPr defTabSz="685800" fontAlgn="auto">
              <a:spcBef>
                <a:spcPts val="0"/>
              </a:spcBef>
              <a:spcAft>
                <a:spcPts val="0"/>
              </a:spcAft>
            </a:pPr>
            <a:fld id="{AF1AFCDA-ABCC-4704-AB71-48FDE4F2FA4C}" type="slidenum">
              <a:rPr lang="en-US">
                <a:solidFill>
                  <a:prstClr val="black">
                    <a:tint val="75000"/>
                  </a:prstClr>
                </a:solidFill>
                <a:latin typeface="Calibri" panose="020F0502020204030204"/>
                <a:ea typeface="+mn-ea"/>
                <a:cs typeface="+mn-cs"/>
              </a:rPr>
              <a:pPr defTabSz="685800" fontAlgn="auto">
                <a:spcBef>
                  <a:spcPts val="0"/>
                </a:spcBef>
                <a:spcAft>
                  <a:spcPts val="0"/>
                </a:spcAft>
              </a:pPr>
              <a:t>105</a:t>
            </a:fld>
            <a:endParaRPr lang="en-US">
              <a:solidFill>
                <a:prstClr val="black">
                  <a:tint val="75000"/>
                </a:prstClr>
              </a:solidFill>
              <a:latin typeface="Calibri" panose="020F0502020204030204"/>
              <a:ea typeface="+mn-ea"/>
              <a:cs typeface="+mn-cs"/>
            </a:endParaRPr>
          </a:p>
        </p:txBody>
      </p:sp>
      <p:sp>
        <p:nvSpPr>
          <p:cNvPr id="79" name="TextBox 78">
            <a:extLst>
              <a:ext uri="{FF2B5EF4-FFF2-40B4-BE49-F238E27FC236}">
                <a16:creationId xmlns:a16="http://schemas.microsoft.com/office/drawing/2014/main" id="{E5C80C0A-55C5-BF9A-E973-D11FB9B06576}"/>
              </a:ext>
            </a:extLst>
          </p:cNvPr>
          <p:cNvSpPr txBox="1"/>
          <p:nvPr/>
        </p:nvSpPr>
        <p:spPr>
          <a:xfrm>
            <a:off x="168634" y="3944471"/>
            <a:ext cx="8806733" cy="804397"/>
          </a:xfrm>
          <a:prstGeom prst="rect">
            <a:avLst/>
          </a:prstGeom>
          <a:solidFill>
            <a:srgbClr val="CB7C78"/>
          </a:solidFill>
        </p:spPr>
        <p:txBody>
          <a:bodyPr anchor="ctr"/>
          <a:lstStyle>
            <a:defPPr>
              <a:defRPr lang="en-US"/>
            </a:defPPr>
            <a:lvl1pPr indent="0" algn="ctr">
              <a:lnSpc>
                <a:spcPct val="90000"/>
              </a:lnSpc>
              <a:spcBef>
                <a:spcPts val="800"/>
              </a:spcBef>
              <a:spcAft>
                <a:spcPts val="400"/>
              </a:spcAft>
              <a:buClr>
                <a:schemeClr val="bg1"/>
              </a:buClr>
              <a:buFont typeface="Arial" panose="020B0604020202020204" pitchFamily="34" charset="0"/>
              <a:buNone/>
              <a:defRPr sz="1800" b="0">
                <a:solidFill>
                  <a:schemeClr val="bg1"/>
                </a:solidFill>
              </a:defRPr>
            </a:lvl1pPr>
            <a:lvl2pPr marL="256026" indent="-256026">
              <a:lnSpc>
                <a:spcPct val="90000"/>
              </a:lnSpc>
              <a:spcBef>
                <a:spcPts val="0"/>
              </a:spcBef>
              <a:spcAft>
                <a:spcPts val="800"/>
              </a:spcAft>
              <a:buClr>
                <a:schemeClr val="tx2"/>
              </a:buClr>
              <a:buFont typeface="Arial" panose="020B0604020202020204" pitchFamily="34" charset="0"/>
              <a:buChar char="•"/>
              <a:defRPr sz="2133"/>
            </a:lvl2pPr>
            <a:lvl3pPr marL="755885" indent="-341367">
              <a:lnSpc>
                <a:spcPct val="90000"/>
              </a:lnSpc>
              <a:spcBef>
                <a:spcPts val="0"/>
              </a:spcBef>
              <a:spcAft>
                <a:spcPts val="800"/>
              </a:spcAft>
              <a:buClr>
                <a:schemeClr val="tx2"/>
              </a:buClr>
              <a:buFont typeface="Arial" panose="020B0604020202020204" pitchFamily="34" charset="0"/>
              <a:buChar char="–"/>
              <a:defRPr sz="1867"/>
            </a:lvl3pPr>
            <a:lvl4pPr marL="1182594" indent="-268217">
              <a:lnSpc>
                <a:spcPct val="90000"/>
              </a:lnSpc>
              <a:spcBef>
                <a:spcPts val="0"/>
              </a:spcBef>
              <a:spcAft>
                <a:spcPts val="800"/>
              </a:spcAft>
              <a:buClr>
                <a:schemeClr val="tx2"/>
              </a:buClr>
              <a:buFont typeface="Arial" panose="020B0604020202020204" pitchFamily="34" charset="0"/>
              <a:buChar char="•"/>
              <a:defRPr sz="1600"/>
            </a:lvl4pPr>
            <a:lvl5pPr marL="1609304" indent="-304792">
              <a:lnSpc>
                <a:spcPct val="90000"/>
              </a:lnSpc>
              <a:spcBef>
                <a:spcPts val="0"/>
              </a:spcBef>
              <a:spcAft>
                <a:spcPts val="800"/>
              </a:spcAft>
              <a:buClr>
                <a:schemeClr val="tx2"/>
              </a:buClr>
              <a:buFont typeface="Arial" panose="020B0604020202020204" pitchFamily="34" charset="0"/>
              <a:buChar char="–"/>
              <a:tabLst/>
              <a:defRPr sz="1600"/>
            </a:lvl5pPr>
            <a:lvl6pPr marL="3352716" indent="-304792">
              <a:spcBef>
                <a:spcPct val="20000"/>
              </a:spcBef>
              <a:buFont typeface="Arial" panose="020B0604020202020204" pitchFamily="34" charset="0"/>
              <a:buChar char="•"/>
              <a:defRPr sz="2667"/>
            </a:lvl6pPr>
            <a:lvl7pPr marL="3962301" indent="-304792">
              <a:spcBef>
                <a:spcPct val="20000"/>
              </a:spcBef>
              <a:buFont typeface="Arial" panose="020B0604020202020204" pitchFamily="34" charset="0"/>
              <a:buChar char="•"/>
              <a:defRPr sz="2667"/>
            </a:lvl7pPr>
            <a:lvl8pPr marL="4571886" indent="-304792">
              <a:spcBef>
                <a:spcPct val="20000"/>
              </a:spcBef>
              <a:buFont typeface="Arial" panose="020B0604020202020204" pitchFamily="34" charset="0"/>
              <a:buChar char="•"/>
              <a:defRPr sz="2667"/>
            </a:lvl8pPr>
            <a:lvl9pPr marL="5181470" indent="-304792">
              <a:spcBef>
                <a:spcPct val="20000"/>
              </a:spcBef>
              <a:buFont typeface="Arial" panose="020B0604020202020204" pitchFamily="34" charset="0"/>
              <a:buChar char="•"/>
              <a:defRPr sz="2667"/>
            </a:lvl9pPr>
          </a:lstStyle>
          <a:p>
            <a:pPr defTabSz="685800" fontAlgn="auto">
              <a:spcBef>
                <a:spcPts val="600"/>
              </a:spcBef>
              <a:spcAft>
                <a:spcPts val="0"/>
              </a:spcAft>
              <a:buClr>
                <a:prstClr val="white"/>
              </a:buClr>
            </a:pPr>
            <a:r>
              <a:rPr lang="en-GB" sz="1200" b="1" dirty="0">
                <a:solidFill>
                  <a:prstClr val="white"/>
                </a:solidFill>
                <a:latin typeface="Calibri" panose="020F0502020204030204"/>
                <a:ea typeface="+mn-ea"/>
                <a:cs typeface="+mn-cs"/>
              </a:rPr>
              <a:t>Patient-centric design allowed crossover from standard regimens to ide-cel upon confirmed PD and was underpowered to provide definitive conclusions on OS</a:t>
            </a:r>
          </a:p>
          <a:p>
            <a:pPr defTabSz="685800" fontAlgn="auto">
              <a:spcBef>
                <a:spcPts val="600"/>
              </a:spcBef>
              <a:spcAft>
                <a:spcPts val="0"/>
              </a:spcAft>
              <a:buClr>
                <a:prstClr val="white"/>
              </a:buClr>
            </a:pPr>
            <a:r>
              <a:rPr lang="en-GB" sz="1200" b="1" dirty="0">
                <a:solidFill>
                  <a:prstClr val="white"/>
                </a:solidFill>
                <a:latin typeface="Calibri" panose="020F0502020204030204"/>
                <a:ea typeface="+mn-ea"/>
                <a:cs typeface="+mn-cs"/>
              </a:rPr>
              <a:t>A prespecified crossover-adjusted analysis suggested OS benefit for ide-cel versus standard regimens. </a:t>
            </a:r>
            <a:br>
              <a:rPr lang="en-GB" sz="1200" b="1" dirty="0">
                <a:solidFill>
                  <a:prstClr val="white"/>
                </a:solidFill>
                <a:latin typeface="Calibri" panose="020F0502020204030204"/>
                <a:ea typeface="+mn-ea"/>
                <a:cs typeface="+mn-cs"/>
              </a:rPr>
            </a:br>
            <a:r>
              <a:rPr lang="en-GB" sz="1200" b="1" dirty="0">
                <a:solidFill>
                  <a:prstClr val="white"/>
                </a:solidFill>
                <a:latin typeface="Calibri" panose="020F0502020204030204"/>
                <a:ea typeface="+mn-ea"/>
                <a:cs typeface="+mn-cs"/>
              </a:rPr>
              <a:t>Additional OS sensitivity analyses (prespecified and post hoc) showed a similar trend in favor of ide-cel</a:t>
            </a:r>
          </a:p>
        </p:txBody>
      </p:sp>
      <p:sp>
        <p:nvSpPr>
          <p:cNvPr id="12" name="TextBox 11">
            <a:extLst>
              <a:ext uri="{FF2B5EF4-FFF2-40B4-BE49-F238E27FC236}">
                <a16:creationId xmlns:a16="http://schemas.microsoft.com/office/drawing/2014/main" id="{0BE1A5E0-D0B4-4B4B-65B3-441F1165A2D2}"/>
              </a:ext>
            </a:extLst>
          </p:cNvPr>
          <p:cNvSpPr txBox="1"/>
          <p:nvPr/>
        </p:nvSpPr>
        <p:spPr>
          <a:xfrm>
            <a:off x="7562802" y="2381"/>
            <a:ext cx="1578769" cy="213585"/>
          </a:xfrm>
          <a:prstGeom prst="rect">
            <a:avLst/>
          </a:prstGeom>
          <a:noFill/>
        </p:spPr>
        <p:txBody>
          <a:bodyPr wrap="square" rtlCol="0">
            <a:spAutoFit/>
          </a:bodyPr>
          <a:lstStyle/>
          <a:p>
            <a:pPr algn="r" defTabSz="685800" fontAlgn="auto">
              <a:spcBef>
                <a:spcPts val="0"/>
              </a:spcBef>
              <a:spcAft>
                <a:spcPts val="0"/>
              </a:spcAft>
            </a:pPr>
            <a:r>
              <a:rPr lang="en-GB" sz="788" dirty="0">
                <a:solidFill>
                  <a:prstClr val="black"/>
                </a:solidFill>
                <a:latin typeface="Calibri" panose="020F0502020204030204"/>
                <a:ea typeface="+mn-ea"/>
                <a:cs typeface="+mn-cs"/>
              </a:rPr>
              <a:t>KarMMa-3 updated analysis</a:t>
            </a:r>
          </a:p>
        </p:txBody>
      </p:sp>
      <p:sp>
        <p:nvSpPr>
          <p:cNvPr id="7" name="TextBox 6">
            <a:extLst>
              <a:ext uri="{FF2B5EF4-FFF2-40B4-BE49-F238E27FC236}">
                <a16:creationId xmlns:a16="http://schemas.microsoft.com/office/drawing/2014/main" id="{64CB3449-8149-989B-61F0-3BF88CD5106B}"/>
              </a:ext>
            </a:extLst>
          </p:cNvPr>
          <p:cNvSpPr txBox="1"/>
          <p:nvPr/>
        </p:nvSpPr>
        <p:spPr>
          <a:xfrm>
            <a:off x="3190875" y="4949674"/>
            <a:ext cx="2771766" cy="219291"/>
          </a:xfrm>
          <a:prstGeom prst="rect">
            <a:avLst/>
          </a:prstGeom>
          <a:noFill/>
        </p:spPr>
        <p:txBody>
          <a:bodyPr wrap="square">
            <a:spAutoFit/>
          </a:bodyPr>
          <a:lstStyle/>
          <a:p>
            <a:pPr algn="ctr" defTabSz="685800" fontAlgn="auto">
              <a:spcBef>
                <a:spcPts val="0"/>
              </a:spcBef>
              <a:spcAft>
                <a:spcPts val="0"/>
              </a:spcAft>
            </a:pPr>
            <a:r>
              <a:rPr lang="en-US" sz="825" dirty="0">
                <a:solidFill>
                  <a:prstClr val="black"/>
                </a:solidFill>
                <a:latin typeface="Trebuchet MS" panose="020B0603020202020204" pitchFamily="34" charset="0"/>
                <a:ea typeface="+mn-ea"/>
                <a:cs typeface="Arial" panose="020B0604020202020204" pitchFamily="34" charset="0"/>
              </a:rPr>
              <a:t>Rodríguez-Otero P, et al. ASH 2023 Abstract 1028</a:t>
            </a:r>
          </a:p>
        </p:txBody>
      </p:sp>
      <p:graphicFrame>
        <p:nvGraphicFramePr>
          <p:cNvPr id="115" name="Table 114">
            <a:extLst>
              <a:ext uri="{FF2B5EF4-FFF2-40B4-BE49-F238E27FC236}">
                <a16:creationId xmlns:a16="http://schemas.microsoft.com/office/drawing/2014/main" id="{8D521DF6-6309-DC99-25D6-5F0249F112BE}"/>
              </a:ext>
            </a:extLst>
          </p:cNvPr>
          <p:cNvGraphicFramePr>
            <a:graphicFrameLocks noGrp="1"/>
          </p:cNvGraphicFramePr>
          <p:nvPr/>
        </p:nvGraphicFramePr>
        <p:xfrm>
          <a:off x="4970057" y="3507791"/>
          <a:ext cx="3613605" cy="251460"/>
        </p:xfrm>
        <a:graphic>
          <a:graphicData uri="http://schemas.openxmlformats.org/drawingml/2006/table">
            <a:tbl>
              <a:tblPr firstRow="1" bandRow="1">
                <a:tableStyleId>{5C22544A-7EE6-4342-B048-85BDC9FD1C3A}</a:tableStyleId>
              </a:tblPr>
              <a:tblGrid>
                <a:gridCol w="212565">
                  <a:extLst>
                    <a:ext uri="{9D8B030D-6E8A-4147-A177-3AD203B41FA5}">
                      <a16:colId xmlns:a16="http://schemas.microsoft.com/office/drawing/2014/main" val="1035931352"/>
                    </a:ext>
                  </a:extLst>
                </a:gridCol>
                <a:gridCol w="212565">
                  <a:extLst>
                    <a:ext uri="{9D8B030D-6E8A-4147-A177-3AD203B41FA5}">
                      <a16:colId xmlns:a16="http://schemas.microsoft.com/office/drawing/2014/main" val="2977700650"/>
                    </a:ext>
                  </a:extLst>
                </a:gridCol>
                <a:gridCol w="212565">
                  <a:extLst>
                    <a:ext uri="{9D8B030D-6E8A-4147-A177-3AD203B41FA5}">
                      <a16:colId xmlns:a16="http://schemas.microsoft.com/office/drawing/2014/main" val="3441733066"/>
                    </a:ext>
                  </a:extLst>
                </a:gridCol>
                <a:gridCol w="212565">
                  <a:extLst>
                    <a:ext uri="{9D8B030D-6E8A-4147-A177-3AD203B41FA5}">
                      <a16:colId xmlns:a16="http://schemas.microsoft.com/office/drawing/2014/main" val="2417158618"/>
                    </a:ext>
                  </a:extLst>
                </a:gridCol>
                <a:gridCol w="212565">
                  <a:extLst>
                    <a:ext uri="{9D8B030D-6E8A-4147-A177-3AD203B41FA5}">
                      <a16:colId xmlns:a16="http://schemas.microsoft.com/office/drawing/2014/main" val="2100119461"/>
                    </a:ext>
                  </a:extLst>
                </a:gridCol>
                <a:gridCol w="212565">
                  <a:extLst>
                    <a:ext uri="{9D8B030D-6E8A-4147-A177-3AD203B41FA5}">
                      <a16:colId xmlns:a16="http://schemas.microsoft.com/office/drawing/2014/main" val="3474421717"/>
                    </a:ext>
                  </a:extLst>
                </a:gridCol>
                <a:gridCol w="212565">
                  <a:extLst>
                    <a:ext uri="{9D8B030D-6E8A-4147-A177-3AD203B41FA5}">
                      <a16:colId xmlns:a16="http://schemas.microsoft.com/office/drawing/2014/main" val="976151276"/>
                    </a:ext>
                  </a:extLst>
                </a:gridCol>
                <a:gridCol w="212565">
                  <a:extLst>
                    <a:ext uri="{9D8B030D-6E8A-4147-A177-3AD203B41FA5}">
                      <a16:colId xmlns:a16="http://schemas.microsoft.com/office/drawing/2014/main" val="329822148"/>
                    </a:ext>
                  </a:extLst>
                </a:gridCol>
                <a:gridCol w="212565">
                  <a:extLst>
                    <a:ext uri="{9D8B030D-6E8A-4147-A177-3AD203B41FA5}">
                      <a16:colId xmlns:a16="http://schemas.microsoft.com/office/drawing/2014/main" val="1788926963"/>
                    </a:ext>
                  </a:extLst>
                </a:gridCol>
                <a:gridCol w="212565">
                  <a:extLst>
                    <a:ext uri="{9D8B030D-6E8A-4147-A177-3AD203B41FA5}">
                      <a16:colId xmlns:a16="http://schemas.microsoft.com/office/drawing/2014/main" val="168922192"/>
                    </a:ext>
                  </a:extLst>
                </a:gridCol>
                <a:gridCol w="212565">
                  <a:extLst>
                    <a:ext uri="{9D8B030D-6E8A-4147-A177-3AD203B41FA5}">
                      <a16:colId xmlns:a16="http://schemas.microsoft.com/office/drawing/2014/main" val="2294547570"/>
                    </a:ext>
                  </a:extLst>
                </a:gridCol>
                <a:gridCol w="212565">
                  <a:extLst>
                    <a:ext uri="{9D8B030D-6E8A-4147-A177-3AD203B41FA5}">
                      <a16:colId xmlns:a16="http://schemas.microsoft.com/office/drawing/2014/main" val="3707952277"/>
                    </a:ext>
                  </a:extLst>
                </a:gridCol>
                <a:gridCol w="212565">
                  <a:extLst>
                    <a:ext uri="{9D8B030D-6E8A-4147-A177-3AD203B41FA5}">
                      <a16:colId xmlns:a16="http://schemas.microsoft.com/office/drawing/2014/main" val="3572024405"/>
                    </a:ext>
                  </a:extLst>
                </a:gridCol>
                <a:gridCol w="212565">
                  <a:extLst>
                    <a:ext uri="{9D8B030D-6E8A-4147-A177-3AD203B41FA5}">
                      <a16:colId xmlns:a16="http://schemas.microsoft.com/office/drawing/2014/main" val="183528177"/>
                    </a:ext>
                  </a:extLst>
                </a:gridCol>
                <a:gridCol w="212565">
                  <a:extLst>
                    <a:ext uri="{9D8B030D-6E8A-4147-A177-3AD203B41FA5}">
                      <a16:colId xmlns:a16="http://schemas.microsoft.com/office/drawing/2014/main" val="1882126112"/>
                    </a:ext>
                  </a:extLst>
                </a:gridCol>
                <a:gridCol w="212565">
                  <a:extLst>
                    <a:ext uri="{9D8B030D-6E8A-4147-A177-3AD203B41FA5}">
                      <a16:colId xmlns:a16="http://schemas.microsoft.com/office/drawing/2014/main" val="1182982279"/>
                    </a:ext>
                  </a:extLst>
                </a:gridCol>
                <a:gridCol w="212565">
                  <a:extLst>
                    <a:ext uri="{9D8B030D-6E8A-4147-A177-3AD203B41FA5}">
                      <a16:colId xmlns:a16="http://schemas.microsoft.com/office/drawing/2014/main" val="2221477510"/>
                    </a:ext>
                  </a:extLst>
                </a:gridCol>
              </a:tblGrid>
              <a:tr h="125730">
                <a:tc>
                  <a:txBody>
                    <a:bodyPr/>
                    <a:lstStyle/>
                    <a:p>
                      <a:pPr algn="ctr"/>
                      <a:r>
                        <a:rPr lang="en-US" sz="800" b="0" dirty="0">
                          <a:solidFill>
                            <a:srgbClr val="009AB5"/>
                          </a:solidFill>
                        </a:rPr>
                        <a:t>254</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240</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223</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208</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190</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175</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169</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161</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143</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103</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75</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48</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44</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30</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13</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4</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0</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0824196"/>
                  </a:ext>
                </a:extLst>
              </a:tr>
              <a:tr h="125730">
                <a:tc>
                  <a:txBody>
                    <a:bodyPr/>
                    <a:lstStyle/>
                    <a:p>
                      <a:pPr algn="ctr"/>
                      <a:r>
                        <a:rPr lang="en-US" sz="800" b="0" dirty="0">
                          <a:solidFill>
                            <a:schemeClr val="tx1"/>
                          </a:solidFill>
                        </a:rPr>
                        <a:t>132</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126</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118</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93</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67</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50</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42</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34</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21</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14</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9</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8</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4</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2</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0</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215522"/>
                  </a:ext>
                </a:extLst>
              </a:tr>
            </a:tbl>
          </a:graphicData>
        </a:graphic>
      </p:graphicFrame>
      <p:cxnSp>
        <p:nvCxnSpPr>
          <p:cNvPr id="304" name="Straight Arrow Connector 303">
            <a:extLst>
              <a:ext uri="{FF2B5EF4-FFF2-40B4-BE49-F238E27FC236}">
                <a16:creationId xmlns:a16="http://schemas.microsoft.com/office/drawing/2014/main" id="{E5E371AB-30F0-C555-9CDB-C150153D36D1}"/>
              </a:ext>
            </a:extLst>
          </p:cNvPr>
          <p:cNvCxnSpPr>
            <a:cxnSpLocks/>
          </p:cNvCxnSpPr>
          <p:nvPr/>
        </p:nvCxnSpPr>
        <p:spPr>
          <a:xfrm>
            <a:off x="1329491" y="2539841"/>
            <a:ext cx="0" cy="6093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2" name="Straight Arrow Connector 311">
            <a:extLst>
              <a:ext uri="{FF2B5EF4-FFF2-40B4-BE49-F238E27FC236}">
                <a16:creationId xmlns:a16="http://schemas.microsoft.com/office/drawing/2014/main" id="{675FEFB9-C75A-7773-8FA4-52C86C3FF7FF}"/>
              </a:ext>
            </a:extLst>
          </p:cNvPr>
          <p:cNvCxnSpPr>
            <a:cxnSpLocks/>
          </p:cNvCxnSpPr>
          <p:nvPr/>
        </p:nvCxnSpPr>
        <p:spPr>
          <a:xfrm>
            <a:off x="1118699" y="2539841"/>
            <a:ext cx="0" cy="6093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535" name="Table 534">
            <a:extLst>
              <a:ext uri="{FF2B5EF4-FFF2-40B4-BE49-F238E27FC236}">
                <a16:creationId xmlns:a16="http://schemas.microsoft.com/office/drawing/2014/main" id="{B6B9F06C-ECE8-5539-FC9D-97AC5530E209}"/>
              </a:ext>
            </a:extLst>
          </p:cNvPr>
          <p:cNvGraphicFramePr>
            <a:graphicFrameLocks noGrp="1"/>
          </p:cNvGraphicFramePr>
          <p:nvPr/>
        </p:nvGraphicFramePr>
        <p:xfrm>
          <a:off x="801517" y="3507908"/>
          <a:ext cx="3613605" cy="251460"/>
        </p:xfrm>
        <a:graphic>
          <a:graphicData uri="http://schemas.openxmlformats.org/drawingml/2006/table">
            <a:tbl>
              <a:tblPr firstRow="1" bandRow="1">
                <a:tableStyleId>{5C22544A-7EE6-4342-B048-85BDC9FD1C3A}</a:tableStyleId>
              </a:tblPr>
              <a:tblGrid>
                <a:gridCol w="212565">
                  <a:extLst>
                    <a:ext uri="{9D8B030D-6E8A-4147-A177-3AD203B41FA5}">
                      <a16:colId xmlns:a16="http://schemas.microsoft.com/office/drawing/2014/main" val="1035931352"/>
                    </a:ext>
                  </a:extLst>
                </a:gridCol>
                <a:gridCol w="212565">
                  <a:extLst>
                    <a:ext uri="{9D8B030D-6E8A-4147-A177-3AD203B41FA5}">
                      <a16:colId xmlns:a16="http://schemas.microsoft.com/office/drawing/2014/main" val="2977700650"/>
                    </a:ext>
                  </a:extLst>
                </a:gridCol>
                <a:gridCol w="212565">
                  <a:extLst>
                    <a:ext uri="{9D8B030D-6E8A-4147-A177-3AD203B41FA5}">
                      <a16:colId xmlns:a16="http://schemas.microsoft.com/office/drawing/2014/main" val="3441733066"/>
                    </a:ext>
                  </a:extLst>
                </a:gridCol>
                <a:gridCol w="212565">
                  <a:extLst>
                    <a:ext uri="{9D8B030D-6E8A-4147-A177-3AD203B41FA5}">
                      <a16:colId xmlns:a16="http://schemas.microsoft.com/office/drawing/2014/main" val="2417158618"/>
                    </a:ext>
                  </a:extLst>
                </a:gridCol>
                <a:gridCol w="212565">
                  <a:extLst>
                    <a:ext uri="{9D8B030D-6E8A-4147-A177-3AD203B41FA5}">
                      <a16:colId xmlns:a16="http://schemas.microsoft.com/office/drawing/2014/main" val="2100119461"/>
                    </a:ext>
                  </a:extLst>
                </a:gridCol>
                <a:gridCol w="212565">
                  <a:extLst>
                    <a:ext uri="{9D8B030D-6E8A-4147-A177-3AD203B41FA5}">
                      <a16:colId xmlns:a16="http://schemas.microsoft.com/office/drawing/2014/main" val="3474421717"/>
                    </a:ext>
                  </a:extLst>
                </a:gridCol>
                <a:gridCol w="212565">
                  <a:extLst>
                    <a:ext uri="{9D8B030D-6E8A-4147-A177-3AD203B41FA5}">
                      <a16:colId xmlns:a16="http://schemas.microsoft.com/office/drawing/2014/main" val="976151276"/>
                    </a:ext>
                  </a:extLst>
                </a:gridCol>
                <a:gridCol w="212565">
                  <a:extLst>
                    <a:ext uri="{9D8B030D-6E8A-4147-A177-3AD203B41FA5}">
                      <a16:colId xmlns:a16="http://schemas.microsoft.com/office/drawing/2014/main" val="329822148"/>
                    </a:ext>
                  </a:extLst>
                </a:gridCol>
                <a:gridCol w="212565">
                  <a:extLst>
                    <a:ext uri="{9D8B030D-6E8A-4147-A177-3AD203B41FA5}">
                      <a16:colId xmlns:a16="http://schemas.microsoft.com/office/drawing/2014/main" val="1788926963"/>
                    </a:ext>
                  </a:extLst>
                </a:gridCol>
                <a:gridCol w="212565">
                  <a:extLst>
                    <a:ext uri="{9D8B030D-6E8A-4147-A177-3AD203B41FA5}">
                      <a16:colId xmlns:a16="http://schemas.microsoft.com/office/drawing/2014/main" val="168922192"/>
                    </a:ext>
                  </a:extLst>
                </a:gridCol>
                <a:gridCol w="212565">
                  <a:extLst>
                    <a:ext uri="{9D8B030D-6E8A-4147-A177-3AD203B41FA5}">
                      <a16:colId xmlns:a16="http://schemas.microsoft.com/office/drawing/2014/main" val="2294547570"/>
                    </a:ext>
                  </a:extLst>
                </a:gridCol>
                <a:gridCol w="212565">
                  <a:extLst>
                    <a:ext uri="{9D8B030D-6E8A-4147-A177-3AD203B41FA5}">
                      <a16:colId xmlns:a16="http://schemas.microsoft.com/office/drawing/2014/main" val="3707952277"/>
                    </a:ext>
                  </a:extLst>
                </a:gridCol>
                <a:gridCol w="212565">
                  <a:extLst>
                    <a:ext uri="{9D8B030D-6E8A-4147-A177-3AD203B41FA5}">
                      <a16:colId xmlns:a16="http://schemas.microsoft.com/office/drawing/2014/main" val="3572024405"/>
                    </a:ext>
                  </a:extLst>
                </a:gridCol>
                <a:gridCol w="212565">
                  <a:extLst>
                    <a:ext uri="{9D8B030D-6E8A-4147-A177-3AD203B41FA5}">
                      <a16:colId xmlns:a16="http://schemas.microsoft.com/office/drawing/2014/main" val="183528177"/>
                    </a:ext>
                  </a:extLst>
                </a:gridCol>
                <a:gridCol w="212565">
                  <a:extLst>
                    <a:ext uri="{9D8B030D-6E8A-4147-A177-3AD203B41FA5}">
                      <a16:colId xmlns:a16="http://schemas.microsoft.com/office/drawing/2014/main" val="1882126112"/>
                    </a:ext>
                  </a:extLst>
                </a:gridCol>
                <a:gridCol w="212565">
                  <a:extLst>
                    <a:ext uri="{9D8B030D-6E8A-4147-A177-3AD203B41FA5}">
                      <a16:colId xmlns:a16="http://schemas.microsoft.com/office/drawing/2014/main" val="1182982279"/>
                    </a:ext>
                  </a:extLst>
                </a:gridCol>
                <a:gridCol w="212565">
                  <a:extLst>
                    <a:ext uri="{9D8B030D-6E8A-4147-A177-3AD203B41FA5}">
                      <a16:colId xmlns:a16="http://schemas.microsoft.com/office/drawing/2014/main" val="2221477510"/>
                    </a:ext>
                  </a:extLst>
                </a:gridCol>
              </a:tblGrid>
              <a:tr h="125730">
                <a:tc>
                  <a:txBody>
                    <a:bodyPr/>
                    <a:lstStyle/>
                    <a:p>
                      <a:pPr algn="ctr"/>
                      <a:r>
                        <a:rPr lang="en-US" sz="800" b="0" dirty="0">
                          <a:solidFill>
                            <a:srgbClr val="009AB5"/>
                          </a:solidFill>
                        </a:rPr>
                        <a:t>254</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240</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223</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208</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190</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175</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169</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161</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143</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103</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75</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48</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44</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30</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13</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4</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800" b="0" dirty="0">
                          <a:solidFill>
                            <a:srgbClr val="009AB5"/>
                          </a:solidFill>
                        </a:rPr>
                        <a:t>0</a:t>
                      </a:r>
                      <a:endParaRPr lang="en-GB" sz="800" b="0" dirty="0">
                        <a:solidFill>
                          <a:srgbClr val="009AB5"/>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0824196"/>
                  </a:ext>
                </a:extLst>
              </a:tr>
              <a:tr h="125730">
                <a:tc>
                  <a:txBody>
                    <a:bodyPr/>
                    <a:lstStyle/>
                    <a:p>
                      <a:pPr algn="ctr"/>
                      <a:r>
                        <a:rPr lang="en-US" sz="800" b="0" dirty="0">
                          <a:solidFill>
                            <a:schemeClr val="tx1"/>
                          </a:solidFill>
                        </a:rPr>
                        <a:t>132</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128</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120</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114</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103</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91</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81</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75</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59</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45</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32</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24</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18</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11</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4</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3</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800" b="0" dirty="0">
                          <a:solidFill>
                            <a:schemeClr val="tx1"/>
                          </a:solidFill>
                        </a:rPr>
                        <a:t>0</a:t>
                      </a:r>
                      <a:endParaRPr lang="en-GB" sz="800" b="0" dirty="0">
                        <a:solidFill>
                          <a:schemeClr val="tx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215522"/>
                  </a:ext>
                </a:extLst>
              </a:tr>
            </a:tbl>
          </a:graphicData>
        </a:graphic>
      </p:graphicFrame>
      <p:sp>
        <p:nvSpPr>
          <p:cNvPr id="24" name="Rectangle 17">
            <a:extLst>
              <a:ext uri="{FF2B5EF4-FFF2-40B4-BE49-F238E27FC236}">
                <a16:creationId xmlns:a16="http://schemas.microsoft.com/office/drawing/2014/main" id="{D2018C4E-77FF-C39C-54A5-FDE33F903943}"/>
              </a:ext>
            </a:extLst>
          </p:cNvPr>
          <p:cNvSpPr>
            <a:spLocks noChangeArrowheads="1"/>
          </p:cNvSpPr>
          <p:nvPr/>
        </p:nvSpPr>
        <p:spPr bwMode="auto">
          <a:xfrm>
            <a:off x="6048071" y="696808"/>
            <a:ext cx="1606392" cy="323165"/>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b="1" dirty="0">
                <a:solidFill>
                  <a:prstClr val="black"/>
                </a:solidFill>
                <a:latin typeface="Calibri" panose="020F0502020204030204"/>
                <a:ea typeface="+mn-ea"/>
                <a:cs typeface="+mn-cs"/>
              </a:rPr>
              <a:t>Sensitivity analysis corrected for </a:t>
            </a:r>
            <a:r>
              <a:rPr lang="en-US" altLang="en-US" sz="1050" b="1" dirty="0" err="1">
                <a:solidFill>
                  <a:prstClr val="black"/>
                </a:solidFill>
                <a:latin typeface="Calibri" panose="020F0502020204030204"/>
                <a:ea typeface="+mn-ea"/>
                <a:cs typeface="+mn-cs"/>
              </a:rPr>
              <a:t>crossover</a:t>
            </a:r>
            <a:r>
              <a:rPr lang="en-US" altLang="en-US" sz="1050" b="1" baseline="30000" dirty="0" err="1">
                <a:solidFill>
                  <a:prstClr val="black"/>
                </a:solidFill>
                <a:latin typeface="Calibri" panose="020F0502020204030204"/>
                <a:ea typeface="+mn-ea"/>
                <a:cs typeface="+mn-cs"/>
              </a:rPr>
              <a:t>d</a:t>
            </a:r>
            <a:endParaRPr lang="en-US" altLang="en-US" sz="1050" b="1" baseline="30000" dirty="0">
              <a:solidFill>
                <a:prstClr val="black"/>
              </a:solidFill>
              <a:latin typeface="Calibri" panose="020F0502020204030204"/>
              <a:ea typeface="+mn-ea"/>
              <a:cs typeface="+mn-cs"/>
            </a:endParaRPr>
          </a:p>
        </p:txBody>
      </p:sp>
      <p:grpSp>
        <p:nvGrpSpPr>
          <p:cNvPr id="323" name="Group 322">
            <a:extLst>
              <a:ext uri="{FF2B5EF4-FFF2-40B4-BE49-F238E27FC236}">
                <a16:creationId xmlns:a16="http://schemas.microsoft.com/office/drawing/2014/main" id="{E8437A5C-FEAE-01F1-EE66-61C563FFC51A}"/>
              </a:ext>
            </a:extLst>
          </p:cNvPr>
          <p:cNvGrpSpPr/>
          <p:nvPr/>
        </p:nvGrpSpPr>
        <p:grpSpPr>
          <a:xfrm>
            <a:off x="5068535" y="981930"/>
            <a:ext cx="3316794" cy="1389410"/>
            <a:chOff x="6843780" y="1351785"/>
            <a:chExt cx="4422392" cy="1852547"/>
          </a:xfrm>
        </p:grpSpPr>
        <p:pic>
          <p:nvPicPr>
            <p:cNvPr id="335" name="Graphic 334">
              <a:extLst>
                <a:ext uri="{FF2B5EF4-FFF2-40B4-BE49-F238E27FC236}">
                  <a16:creationId xmlns:a16="http://schemas.microsoft.com/office/drawing/2014/main" id="{B2D0C9E8-CB94-A0AD-9580-B9C53322FE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4574" y="1384433"/>
              <a:ext cx="4360033" cy="1502123"/>
            </a:xfrm>
            <a:prstGeom prst="rect">
              <a:avLst/>
            </a:prstGeom>
          </p:spPr>
        </p:pic>
        <p:sp>
          <p:nvSpPr>
            <p:cNvPr id="336" name="Cross 335">
              <a:extLst>
                <a:ext uri="{FF2B5EF4-FFF2-40B4-BE49-F238E27FC236}">
                  <a16:creationId xmlns:a16="http://schemas.microsoft.com/office/drawing/2014/main" id="{CC8D6F0F-BACC-778B-AC51-FF69215349D0}"/>
                </a:ext>
              </a:extLst>
            </p:cNvPr>
            <p:cNvSpPr/>
            <p:nvPr/>
          </p:nvSpPr>
          <p:spPr>
            <a:xfrm>
              <a:off x="6843780" y="135178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37" name="Cross 336">
              <a:extLst>
                <a:ext uri="{FF2B5EF4-FFF2-40B4-BE49-F238E27FC236}">
                  <a16:creationId xmlns:a16="http://schemas.microsoft.com/office/drawing/2014/main" id="{14A2B893-B577-4C94-F877-E2E9E1A7797A}"/>
                </a:ext>
              </a:extLst>
            </p:cNvPr>
            <p:cNvSpPr/>
            <p:nvPr/>
          </p:nvSpPr>
          <p:spPr>
            <a:xfrm>
              <a:off x="6866974" y="13517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38" name="Cross 337">
              <a:extLst>
                <a:ext uri="{FF2B5EF4-FFF2-40B4-BE49-F238E27FC236}">
                  <a16:creationId xmlns:a16="http://schemas.microsoft.com/office/drawing/2014/main" id="{2B42AA5A-61A2-BD15-FC73-DB9D9262A970}"/>
                </a:ext>
              </a:extLst>
            </p:cNvPr>
            <p:cNvSpPr/>
            <p:nvPr/>
          </p:nvSpPr>
          <p:spPr>
            <a:xfrm>
              <a:off x="7129530" y="146037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39" name="Cross 338">
              <a:extLst>
                <a:ext uri="{FF2B5EF4-FFF2-40B4-BE49-F238E27FC236}">
                  <a16:creationId xmlns:a16="http://schemas.microsoft.com/office/drawing/2014/main" id="{0087A2D8-9A00-8892-4DA8-DFA5C0CB0BBB}"/>
                </a:ext>
              </a:extLst>
            </p:cNvPr>
            <p:cNvSpPr/>
            <p:nvPr/>
          </p:nvSpPr>
          <p:spPr>
            <a:xfrm>
              <a:off x="7289550" y="154990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0" name="Cross 339">
              <a:extLst>
                <a:ext uri="{FF2B5EF4-FFF2-40B4-BE49-F238E27FC236}">
                  <a16:creationId xmlns:a16="http://schemas.microsoft.com/office/drawing/2014/main" id="{643C2104-5A22-FC23-D582-EA1F34966DFD}"/>
                </a:ext>
              </a:extLst>
            </p:cNvPr>
            <p:cNvSpPr/>
            <p:nvPr/>
          </p:nvSpPr>
          <p:spPr>
            <a:xfrm>
              <a:off x="7420995" y="163753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1" name="Cross 340">
              <a:extLst>
                <a:ext uri="{FF2B5EF4-FFF2-40B4-BE49-F238E27FC236}">
                  <a16:creationId xmlns:a16="http://schemas.microsoft.com/office/drawing/2014/main" id="{177399AA-2C6F-4CF2-5294-64CFDB929CEF}"/>
                </a:ext>
              </a:extLst>
            </p:cNvPr>
            <p:cNvSpPr/>
            <p:nvPr/>
          </p:nvSpPr>
          <p:spPr>
            <a:xfrm>
              <a:off x="7596255" y="190614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2" name="Cross 341">
              <a:extLst>
                <a:ext uri="{FF2B5EF4-FFF2-40B4-BE49-F238E27FC236}">
                  <a16:creationId xmlns:a16="http://schemas.microsoft.com/office/drawing/2014/main" id="{9381EAB5-1E13-EF19-31AB-53E98905E025}"/>
                </a:ext>
              </a:extLst>
            </p:cNvPr>
            <p:cNvSpPr/>
            <p:nvPr/>
          </p:nvSpPr>
          <p:spPr>
            <a:xfrm>
              <a:off x="7672455" y="208330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3" name="Cross 342">
              <a:extLst>
                <a:ext uri="{FF2B5EF4-FFF2-40B4-BE49-F238E27FC236}">
                  <a16:creationId xmlns:a16="http://schemas.microsoft.com/office/drawing/2014/main" id="{B83D1310-49EA-3F9E-273A-592BE61E502A}"/>
                </a:ext>
              </a:extLst>
            </p:cNvPr>
            <p:cNvSpPr/>
            <p:nvPr/>
          </p:nvSpPr>
          <p:spPr>
            <a:xfrm>
              <a:off x="7718175" y="21118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4" name="Cross 343">
              <a:extLst>
                <a:ext uri="{FF2B5EF4-FFF2-40B4-BE49-F238E27FC236}">
                  <a16:creationId xmlns:a16="http://schemas.microsoft.com/office/drawing/2014/main" id="{0F831057-7CB7-C8A5-D7D6-1F52B3E92728}"/>
                </a:ext>
              </a:extLst>
            </p:cNvPr>
            <p:cNvSpPr/>
            <p:nvPr/>
          </p:nvSpPr>
          <p:spPr>
            <a:xfrm>
              <a:off x="7731510" y="21118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5" name="Cross 344">
              <a:extLst>
                <a:ext uri="{FF2B5EF4-FFF2-40B4-BE49-F238E27FC236}">
                  <a16:creationId xmlns:a16="http://schemas.microsoft.com/office/drawing/2014/main" id="{362CBA28-5FA0-B444-81AF-725E47B519B2}"/>
                </a:ext>
              </a:extLst>
            </p:cNvPr>
            <p:cNvSpPr/>
            <p:nvPr/>
          </p:nvSpPr>
          <p:spPr>
            <a:xfrm>
              <a:off x="7761990" y="21118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6" name="Cross 345">
              <a:extLst>
                <a:ext uri="{FF2B5EF4-FFF2-40B4-BE49-F238E27FC236}">
                  <a16:creationId xmlns:a16="http://schemas.microsoft.com/office/drawing/2014/main" id="{7062D207-4436-7A98-1FBA-335319A396FF}"/>
                </a:ext>
              </a:extLst>
            </p:cNvPr>
            <p:cNvSpPr/>
            <p:nvPr/>
          </p:nvSpPr>
          <p:spPr>
            <a:xfrm>
              <a:off x="7779135" y="215760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7" name="Cross 346">
              <a:extLst>
                <a:ext uri="{FF2B5EF4-FFF2-40B4-BE49-F238E27FC236}">
                  <a16:creationId xmlns:a16="http://schemas.microsoft.com/office/drawing/2014/main" id="{72E51B82-B5D2-23AD-6EEA-7882E9065557}"/>
                </a:ext>
              </a:extLst>
            </p:cNvPr>
            <p:cNvSpPr/>
            <p:nvPr/>
          </p:nvSpPr>
          <p:spPr>
            <a:xfrm>
              <a:off x="7817235" y="220332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8" name="Cross 347">
              <a:extLst>
                <a:ext uri="{FF2B5EF4-FFF2-40B4-BE49-F238E27FC236}">
                  <a16:creationId xmlns:a16="http://schemas.microsoft.com/office/drawing/2014/main" id="{7E4FEA75-35D1-2FED-4FEC-5D09ADEAC794}"/>
                </a:ext>
              </a:extLst>
            </p:cNvPr>
            <p:cNvSpPr/>
            <p:nvPr/>
          </p:nvSpPr>
          <p:spPr>
            <a:xfrm>
              <a:off x="7824855" y="220332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49" name="Cross 348">
              <a:extLst>
                <a:ext uri="{FF2B5EF4-FFF2-40B4-BE49-F238E27FC236}">
                  <a16:creationId xmlns:a16="http://schemas.microsoft.com/office/drawing/2014/main" id="{F1FC0BDF-2071-F1E9-D9F7-828002F640FA}"/>
                </a:ext>
              </a:extLst>
            </p:cNvPr>
            <p:cNvSpPr/>
            <p:nvPr/>
          </p:nvSpPr>
          <p:spPr>
            <a:xfrm>
              <a:off x="7866765" y="225285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0" name="Cross 349">
              <a:extLst>
                <a:ext uri="{FF2B5EF4-FFF2-40B4-BE49-F238E27FC236}">
                  <a16:creationId xmlns:a16="http://schemas.microsoft.com/office/drawing/2014/main" id="{05C9991F-6E34-1186-D5F9-024301A0EDB1}"/>
                </a:ext>
              </a:extLst>
            </p:cNvPr>
            <p:cNvSpPr/>
            <p:nvPr/>
          </p:nvSpPr>
          <p:spPr>
            <a:xfrm>
              <a:off x="7872480" y="227380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1" name="Cross 350">
              <a:extLst>
                <a:ext uri="{FF2B5EF4-FFF2-40B4-BE49-F238E27FC236}">
                  <a16:creationId xmlns:a16="http://schemas.microsoft.com/office/drawing/2014/main" id="{B631EBD3-C524-A306-1816-AD12D450A99A}"/>
                </a:ext>
              </a:extLst>
            </p:cNvPr>
            <p:cNvSpPr/>
            <p:nvPr/>
          </p:nvSpPr>
          <p:spPr>
            <a:xfrm>
              <a:off x="7895340" y="227380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2" name="Cross 351">
              <a:extLst>
                <a:ext uri="{FF2B5EF4-FFF2-40B4-BE49-F238E27FC236}">
                  <a16:creationId xmlns:a16="http://schemas.microsoft.com/office/drawing/2014/main" id="{753804B4-F88C-5425-B338-A5E1986214E9}"/>
                </a:ext>
              </a:extLst>
            </p:cNvPr>
            <p:cNvSpPr/>
            <p:nvPr/>
          </p:nvSpPr>
          <p:spPr>
            <a:xfrm>
              <a:off x="7904865" y="23004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3" name="Cross 352">
              <a:extLst>
                <a:ext uri="{FF2B5EF4-FFF2-40B4-BE49-F238E27FC236}">
                  <a16:creationId xmlns:a16="http://schemas.microsoft.com/office/drawing/2014/main" id="{7C3497ED-3C01-371D-E323-97532E570CC7}"/>
                </a:ext>
              </a:extLst>
            </p:cNvPr>
            <p:cNvSpPr/>
            <p:nvPr/>
          </p:nvSpPr>
          <p:spPr>
            <a:xfrm>
              <a:off x="7908675" y="232714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4" name="Cross 353">
              <a:extLst>
                <a:ext uri="{FF2B5EF4-FFF2-40B4-BE49-F238E27FC236}">
                  <a16:creationId xmlns:a16="http://schemas.microsoft.com/office/drawing/2014/main" id="{B617B0C0-0666-6EF3-3004-7902D1E92D87}"/>
                </a:ext>
              </a:extLst>
            </p:cNvPr>
            <p:cNvSpPr/>
            <p:nvPr/>
          </p:nvSpPr>
          <p:spPr>
            <a:xfrm>
              <a:off x="7929630" y="232714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5" name="Cross 354">
              <a:extLst>
                <a:ext uri="{FF2B5EF4-FFF2-40B4-BE49-F238E27FC236}">
                  <a16:creationId xmlns:a16="http://schemas.microsoft.com/office/drawing/2014/main" id="{F6B9E121-8C1C-9DB2-B697-C21D3837A404}"/>
                </a:ext>
              </a:extLst>
            </p:cNvPr>
            <p:cNvSpPr/>
            <p:nvPr/>
          </p:nvSpPr>
          <p:spPr>
            <a:xfrm>
              <a:off x="7946775" y="232714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6" name="Cross 355">
              <a:extLst>
                <a:ext uri="{FF2B5EF4-FFF2-40B4-BE49-F238E27FC236}">
                  <a16:creationId xmlns:a16="http://schemas.microsoft.com/office/drawing/2014/main" id="{8BEA6BB2-FEF9-B778-A33F-F28D7C826DC3}"/>
                </a:ext>
              </a:extLst>
            </p:cNvPr>
            <p:cNvSpPr/>
            <p:nvPr/>
          </p:nvSpPr>
          <p:spPr>
            <a:xfrm>
              <a:off x="7956300" y="232714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7" name="Cross 356">
              <a:extLst>
                <a:ext uri="{FF2B5EF4-FFF2-40B4-BE49-F238E27FC236}">
                  <a16:creationId xmlns:a16="http://schemas.microsoft.com/office/drawing/2014/main" id="{D50FDBAC-609C-B4EA-EEC1-5603D860D415}"/>
                </a:ext>
              </a:extLst>
            </p:cNvPr>
            <p:cNvSpPr/>
            <p:nvPr/>
          </p:nvSpPr>
          <p:spPr>
            <a:xfrm>
              <a:off x="7975350" y="232714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8" name="Cross 357">
              <a:extLst>
                <a:ext uri="{FF2B5EF4-FFF2-40B4-BE49-F238E27FC236}">
                  <a16:creationId xmlns:a16="http://schemas.microsoft.com/office/drawing/2014/main" id="{0431AAAD-84E7-BB1B-B5DB-FD06DB678E9E}"/>
                </a:ext>
              </a:extLst>
            </p:cNvPr>
            <p:cNvSpPr/>
            <p:nvPr/>
          </p:nvSpPr>
          <p:spPr>
            <a:xfrm>
              <a:off x="8013450" y="235953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59" name="Cross 358">
              <a:extLst>
                <a:ext uri="{FF2B5EF4-FFF2-40B4-BE49-F238E27FC236}">
                  <a16:creationId xmlns:a16="http://schemas.microsoft.com/office/drawing/2014/main" id="{8CF0E282-F176-B2D5-786C-54AF5B1642BE}"/>
                </a:ext>
              </a:extLst>
            </p:cNvPr>
            <p:cNvSpPr/>
            <p:nvPr/>
          </p:nvSpPr>
          <p:spPr>
            <a:xfrm>
              <a:off x="8083935" y="238620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0" name="Cross 359">
              <a:extLst>
                <a:ext uri="{FF2B5EF4-FFF2-40B4-BE49-F238E27FC236}">
                  <a16:creationId xmlns:a16="http://schemas.microsoft.com/office/drawing/2014/main" id="{8D05EE0C-F51F-9DA8-D1FD-B62B9827FEDE}"/>
                </a:ext>
              </a:extLst>
            </p:cNvPr>
            <p:cNvSpPr/>
            <p:nvPr/>
          </p:nvSpPr>
          <p:spPr>
            <a:xfrm>
              <a:off x="8097270" y="238620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1" name="Cross 360">
              <a:extLst>
                <a:ext uri="{FF2B5EF4-FFF2-40B4-BE49-F238E27FC236}">
                  <a16:creationId xmlns:a16="http://schemas.microsoft.com/office/drawing/2014/main" id="{6A34ED8A-84DE-0E79-DCA5-18447D7F8525}"/>
                </a:ext>
              </a:extLst>
            </p:cNvPr>
            <p:cNvSpPr/>
            <p:nvPr/>
          </p:nvSpPr>
          <p:spPr>
            <a:xfrm>
              <a:off x="8131560" y="24166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2" name="Cross 361">
              <a:extLst>
                <a:ext uri="{FF2B5EF4-FFF2-40B4-BE49-F238E27FC236}">
                  <a16:creationId xmlns:a16="http://schemas.microsoft.com/office/drawing/2014/main" id="{DC804CAE-66CC-6587-B17F-2E2FC0758C72}"/>
                </a:ext>
              </a:extLst>
            </p:cNvPr>
            <p:cNvSpPr/>
            <p:nvPr/>
          </p:nvSpPr>
          <p:spPr>
            <a:xfrm>
              <a:off x="8144895" y="24166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3" name="Cross 362">
              <a:extLst>
                <a:ext uri="{FF2B5EF4-FFF2-40B4-BE49-F238E27FC236}">
                  <a16:creationId xmlns:a16="http://schemas.microsoft.com/office/drawing/2014/main" id="{BC7863A2-5583-CCE7-707B-84D461567D43}"/>
                </a:ext>
              </a:extLst>
            </p:cNvPr>
            <p:cNvSpPr/>
            <p:nvPr/>
          </p:nvSpPr>
          <p:spPr>
            <a:xfrm>
              <a:off x="8154420" y="24166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4" name="Cross 363">
              <a:extLst>
                <a:ext uri="{FF2B5EF4-FFF2-40B4-BE49-F238E27FC236}">
                  <a16:creationId xmlns:a16="http://schemas.microsoft.com/office/drawing/2014/main" id="{4756ADDF-E6A1-2631-13D1-6A29F3718A4A}"/>
                </a:ext>
              </a:extLst>
            </p:cNvPr>
            <p:cNvSpPr/>
            <p:nvPr/>
          </p:nvSpPr>
          <p:spPr>
            <a:xfrm>
              <a:off x="8188710" y="24166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5" name="Cross 364">
              <a:extLst>
                <a:ext uri="{FF2B5EF4-FFF2-40B4-BE49-F238E27FC236}">
                  <a16:creationId xmlns:a16="http://schemas.microsoft.com/office/drawing/2014/main" id="{E8F39BEE-8F9B-724F-6170-3F89159DEF21}"/>
                </a:ext>
              </a:extLst>
            </p:cNvPr>
            <p:cNvSpPr/>
            <p:nvPr/>
          </p:nvSpPr>
          <p:spPr>
            <a:xfrm>
              <a:off x="8205855" y="241668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6" name="Cross 365">
              <a:extLst>
                <a:ext uri="{FF2B5EF4-FFF2-40B4-BE49-F238E27FC236}">
                  <a16:creationId xmlns:a16="http://schemas.microsoft.com/office/drawing/2014/main" id="{297669ED-328C-64CC-E76B-E93BFE797E0C}"/>
                </a:ext>
              </a:extLst>
            </p:cNvPr>
            <p:cNvSpPr/>
            <p:nvPr/>
          </p:nvSpPr>
          <p:spPr>
            <a:xfrm>
              <a:off x="8249670" y="24528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7" name="Cross 366">
              <a:extLst>
                <a:ext uri="{FF2B5EF4-FFF2-40B4-BE49-F238E27FC236}">
                  <a16:creationId xmlns:a16="http://schemas.microsoft.com/office/drawing/2014/main" id="{3AFB7E6D-4113-C585-DDC8-C507EF7D5C0D}"/>
                </a:ext>
              </a:extLst>
            </p:cNvPr>
            <p:cNvSpPr/>
            <p:nvPr/>
          </p:nvSpPr>
          <p:spPr>
            <a:xfrm>
              <a:off x="8316345" y="24528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8" name="Cross 367">
              <a:extLst>
                <a:ext uri="{FF2B5EF4-FFF2-40B4-BE49-F238E27FC236}">
                  <a16:creationId xmlns:a16="http://schemas.microsoft.com/office/drawing/2014/main" id="{6CD929FA-D559-A51F-32A1-04F0FA86FF8A}"/>
                </a:ext>
              </a:extLst>
            </p:cNvPr>
            <p:cNvSpPr/>
            <p:nvPr/>
          </p:nvSpPr>
          <p:spPr>
            <a:xfrm>
              <a:off x="8341110" y="24528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69" name="Cross 368">
              <a:extLst>
                <a:ext uri="{FF2B5EF4-FFF2-40B4-BE49-F238E27FC236}">
                  <a16:creationId xmlns:a16="http://schemas.microsoft.com/office/drawing/2014/main" id="{6A3CB9CC-4E04-D573-384D-E6AF579B4713}"/>
                </a:ext>
              </a:extLst>
            </p:cNvPr>
            <p:cNvSpPr/>
            <p:nvPr/>
          </p:nvSpPr>
          <p:spPr>
            <a:xfrm>
              <a:off x="8360160" y="24528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0" name="Cross 369">
              <a:extLst>
                <a:ext uri="{FF2B5EF4-FFF2-40B4-BE49-F238E27FC236}">
                  <a16:creationId xmlns:a16="http://schemas.microsoft.com/office/drawing/2014/main" id="{41620F92-553A-6D5F-00DD-38AD71605715}"/>
                </a:ext>
              </a:extLst>
            </p:cNvPr>
            <p:cNvSpPr/>
            <p:nvPr/>
          </p:nvSpPr>
          <p:spPr>
            <a:xfrm>
              <a:off x="8377305" y="24528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1" name="Cross 370">
              <a:extLst>
                <a:ext uri="{FF2B5EF4-FFF2-40B4-BE49-F238E27FC236}">
                  <a16:creationId xmlns:a16="http://schemas.microsoft.com/office/drawing/2014/main" id="{FFF96616-5AFE-36E4-990A-35DB5D659682}"/>
                </a:ext>
              </a:extLst>
            </p:cNvPr>
            <p:cNvSpPr/>
            <p:nvPr/>
          </p:nvSpPr>
          <p:spPr>
            <a:xfrm>
              <a:off x="8381115" y="24528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2" name="Cross 371">
              <a:extLst>
                <a:ext uri="{FF2B5EF4-FFF2-40B4-BE49-F238E27FC236}">
                  <a16:creationId xmlns:a16="http://schemas.microsoft.com/office/drawing/2014/main" id="{8E74398B-0E52-F029-86A2-CB81A6EE8CB9}"/>
                </a:ext>
              </a:extLst>
            </p:cNvPr>
            <p:cNvSpPr/>
            <p:nvPr/>
          </p:nvSpPr>
          <p:spPr>
            <a:xfrm>
              <a:off x="8447790" y="24528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3" name="Cross 372">
              <a:extLst>
                <a:ext uri="{FF2B5EF4-FFF2-40B4-BE49-F238E27FC236}">
                  <a16:creationId xmlns:a16="http://schemas.microsoft.com/office/drawing/2014/main" id="{F9A2CA44-7C16-ADD1-DA30-3FFA20D1C8F5}"/>
                </a:ext>
              </a:extLst>
            </p:cNvPr>
            <p:cNvSpPr/>
            <p:nvPr/>
          </p:nvSpPr>
          <p:spPr>
            <a:xfrm>
              <a:off x="8546850" y="25290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4" name="Cross 373">
              <a:extLst>
                <a:ext uri="{FF2B5EF4-FFF2-40B4-BE49-F238E27FC236}">
                  <a16:creationId xmlns:a16="http://schemas.microsoft.com/office/drawing/2014/main" id="{BCE61F24-F953-47CE-FAC5-0B3056681044}"/>
                </a:ext>
              </a:extLst>
            </p:cNvPr>
            <p:cNvSpPr/>
            <p:nvPr/>
          </p:nvSpPr>
          <p:spPr>
            <a:xfrm>
              <a:off x="8563995" y="25290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5" name="Cross 374">
              <a:extLst>
                <a:ext uri="{FF2B5EF4-FFF2-40B4-BE49-F238E27FC236}">
                  <a16:creationId xmlns:a16="http://schemas.microsoft.com/office/drawing/2014/main" id="{A19BE20C-0FA0-C86B-75BB-6AA9B0EDA111}"/>
                </a:ext>
              </a:extLst>
            </p:cNvPr>
            <p:cNvSpPr/>
            <p:nvPr/>
          </p:nvSpPr>
          <p:spPr>
            <a:xfrm>
              <a:off x="8586855" y="25290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6" name="Cross 375">
              <a:extLst>
                <a:ext uri="{FF2B5EF4-FFF2-40B4-BE49-F238E27FC236}">
                  <a16:creationId xmlns:a16="http://schemas.microsoft.com/office/drawing/2014/main" id="{84AF87F8-B6CB-BF34-310E-E5AF8790D25F}"/>
                </a:ext>
              </a:extLst>
            </p:cNvPr>
            <p:cNvSpPr/>
            <p:nvPr/>
          </p:nvSpPr>
          <p:spPr>
            <a:xfrm>
              <a:off x="8634480" y="25290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7" name="Cross 376">
              <a:extLst>
                <a:ext uri="{FF2B5EF4-FFF2-40B4-BE49-F238E27FC236}">
                  <a16:creationId xmlns:a16="http://schemas.microsoft.com/office/drawing/2014/main" id="{72DB2A76-41BB-4825-8121-26AF5FE39A11}"/>
                </a:ext>
              </a:extLst>
            </p:cNvPr>
            <p:cNvSpPr/>
            <p:nvPr/>
          </p:nvSpPr>
          <p:spPr>
            <a:xfrm>
              <a:off x="8640195" y="252907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8" name="Cross 377">
              <a:extLst>
                <a:ext uri="{FF2B5EF4-FFF2-40B4-BE49-F238E27FC236}">
                  <a16:creationId xmlns:a16="http://schemas.microsoft.com/office/drawing/2014/main" id="{E6AF1294-D679-0278-4F48-08DF70D4ED39}"/>
                </a:ext>
              </a:extLst>
            </p:cNvPr>
            <p:cNvSpPr/>
            <p:nvPr/>
          </p:nvSpPr>
          <p:spPr>
            <a:xfrm>
              <a:off x="8815455" y="258241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79" name="Cross 378">
              <a:extLst>
                <a:ext uri="{FF2B5EF4-FFF2-40B4-BE49-F238E27FC236}">
                  <a16:creationId xmlns:a16="http://schemas.microsoft.com/office/drawing/2014/main" id="{7967F270-B78E-2F2A-E560-B74D1ED9A71E}"/>
                </a:ext>
              </a:extLst>
            </p:cNvPr>
            <p:cNvSpPr/>
            <p:nvPr/>
          </p:nvSpPr>
          <p:spPr>
            <a:xfrm>
              <a:off x="8851650" y="262432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0" name="Cross 379">
              <a:extLst>
                <a:ext uri="{FF2B5EF4-FFF2-40B4-BE49-F238E27FC236}">
                  <a16:creationId xmlns:a16="http://schemas.microsoft.com/office/drawing/2014/main" id="{E757F485-F56D-F864-B4C7-037F0D0B5074}"/>
                </a:ext>
              </a:extLst>
            </p:cNvPr>
            <p:cNvSpPr/>
            <p:nvPr/>
          </p:nvSpPr>
          <p:spPr>
            <a:xfrm>
              <a:off x="8910705" y="262432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1" name="Cross 380">
              <a:extLst>
                <a:ext uri="{FF2B5EF4-FFF2-40B4-BE49-F238E27FC236}">
                  <a16:creationId xmlns:a16="http://schemas.microsoft.com/office/drawing/2014/main" id="{E0B1B124-6F6F-B197-8058-E9D1631E6DEB}"/>
                </a:ext>
              </a:extLst>
            </p:cNvPr>
            <p:cNvSpPr/>
            <p:nvPr/>
          </p:nvSpPr>
          <p:spPr>
            <a:xfrm>
              <a:off x="8956425" y="262432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2" name="Cross 381">
              <a:extLst>
                <a:ext uri="{FF2B5EF4-FFF2-40B4-BE49-F238E27FC236}">
                  <a16:creationId xmlns:a16="http://schemas.microsoft.com/office/drawing/2014/main" id="{56B97279-1FB8-584A-2F70-BE007185CD2B}"/>
                </a:ext>
              </a:extLst>
            </p:cNvPr>
            <p:cNvSpPr/>
            <p:nvPr/>
          </p:nvSpPr>
          <p:spPr>
            <a:xfrm>
              <a:off x="8990715" y="267004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3" name="Cross 382">
              <a:extLst>
                <a:ext uri="{FF2B5EF4-FFF2-40B4-BE49-F238E27FC236}">
                  <a16:creationId xmlns:a16="http://schemas.microsoft.com/office/drawing/2014/main" id="{C5B48309-1A7D-92A7-B631-57D99754B95C}"/>
                </a:ext>
              </a:extLst>
            </p:cNvPr>
            <p:cNvSpPr/>
            <p:nvPr/>
          </p:nvSpPr>
          <p:spPr>
            <a:xfrm>
              <a:off x="9171690" y="286245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4" name="Cross 383">
              <a:extLst>
                <a:ext uri="{FF2B5EF4-FFF2-40B4-BE49-F238E27FC236}">
                  <a16:creationId xmlns:a16="http://schemas.microsoft.com/office/drawing/2014/main" id="{1408812D-DF4A-C341-1581-972F4B906A03}"/>
                </a:ext>
              </a:extLst>
            </p:cNvPr>
            <p:cNvSpPr/>
            <p:nvPr/>
          </p:nvSpPr>
          <p:spPr>
            <a:xfrm>
              <a:off x="9021195" y="272910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5" name="Cross 384">
              <a:extLst>
                <a:ext uri="{FF2B5EF4-FFF2-40B4-BE49-F238E27FC236}">
                  <a16:creationId xmlns:a16="http://schemas.microsoft.com/office/drawing/2014/main" id="{3B94B871-93E3-8A8F-3223-379E44CDA0A3}"/>
                </a:ext>
              </a:extLst>
            </p:cNvPr>
            <p:cNvSpPr/>
            <p:nvPr/>
          </p:nvSpPr>
          <p:spPr>
            <a:xfrm>
              <a:off x="9038340" y="272910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6" name="Cross 385">
              <a:extLst>
                <a:ext uri="{FF2B5EF4-FFF2-40B4-BE49-F238E27FC236}">
                  <a16:creationId xmlns:a16="http://schemas.microsoft.com/office/drawing/2014/main" id="{E133627F-3B8A-AB93-CB72-574A44C987AE}"/>
                </a:ext>
              </a:extLst>
            </p:cNvPr>
            <p:cNvSpPr/>
            <p:nvPr/>
          </p:nvSpPr>
          <p:spPr>
            <a:xfrm>
              <a:off x="9051675" y="272910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7" name="Cross 386">
              <a:extLst>
                <a:ext uri="{FF2B5EF4-FFF2-40B4-BE49-F238E27FC236}">
                  <a16:creationId xmlns:a16="http://schemas.microsoft.com/office/drawing/2014/main" id="{2DD96017-0ED6-EDD3-EEE9-05D590C71AAE}"/>
                </a:ext>
              </a:extLst>
            </p:cNvPr>
            <p:cNvSpPr/>
            <p:nvPr/>
          </p:nvSpPr>
          <p:spPr>
            <a:xfrm>
              <a:off x="9061200" y="27881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8" name="Cross 387">
              <a:extLst>
                <a:ext uri="{FF2B5EF4-FFF2-40B4-BE49-F238E27FC236}">
                  <a16:creationId xmlns:a16="http://schemas.microsoft.com/office/drawing/2014/main" id="{7B1A349D-EF90-0E04-684E-5E6FA4280C09}"/>
                </a:ext>
              </a:extLst>
            </p:cNvPr>
            <p:cNvSpPr/>
            <p:nvPr/>
          </p:nvSpPr>
          <p:spPr>
            <a:xfrm>
              <a:off x="9232650" y="292531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89" name="Cross 388">
              <a:extLst>
                <a:ext uri="{FF2B5EF4-FFF2-40B4-BE49-F238E27FC236}">
                  <a16:creationId xmlns:a16="http://schemas.microsoft.com/office/drawing/2014/main" id="{F31CFD6A-1BB3-CAB8-995F-979C8650FCA5}"/>
                </a:ext>
              </a:extLst>
            </p:cNvPr>
            <p:cNvSpPr/>
            <p:nvPr/>
          </p:nvSpPr>
          <p:spPr>
            <a:xfrm>
              <a:off x="9280275" y="292531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0" name="Cross 389">
              <a:extLst>
                <a:ext uri="{FF2B5EF4-FFF2-40B4-BE49-F238E27FC236}">
                  <a16:creationId xmlns:a16="http://schemas.microsoft.com/office/drawing/2014/main" id="{F4CDF7CD-5DF0-E944-9227-850EC63D655E}"/>
                </a:ext>
              </a:extLst>
            </p:cNvPr>
            <p:cNvSpPr/>
            <p:nvPr/>
          </p:nvSpPr>
          <p:spPr>
            <a:xfrm>
              <a:off x="9356475" y="292531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1" name="Cross 390">
              <a:extLst>
                <a:ext uri="{FF2B5EF4-FFF2-40B4-BE49-F238E27FC236}">
                  <a16:creationId xmlns:a16="http://schemas.microsoft.com/office/drawing/2014/main" id="{9852DBCE-77C5-7789-5022-34E458DB74FF}"/>
                </a:ext>
              </a:extLst>
            </p:cNvPr>
            <p:cNvSpPr/>
            <p:nvPr/>
          </p:nvSpPr>
          <p:spPr>
            <a:xfrm>
              <a:off x="9366000" y="292531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2" name="Cross 391">
              <a:extLst>
                <a:ext uri="{FF2B5EF4-FFF2-40B4-BE49-F238E27FC236}">
                  <a16:creationId xmlns:a16="http://schemas.microsoft.com/office/drawing/2014/main" id="{9299368F-6F54-A0CF-B33C-D386EAD827AE}"/>
                </a:ext>
              </a:extLst>
            </p:cNvPr>
            <p:cNvSpPr/>
            <p:nvPr/>
          </p:nvSpPr>
          <p:spPr>
            <a:xfrm>
              <a:off x="9383145" y="292531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3" name="Cross 392">
              <a:extLst>
                <a:ext uri="{FF2B5EF4-FFF2-40B4-BE49-F238E27FC236}">
                  <a16:creationId xmlns:a16="http://schemas.microsoft.com/office/drawing/2014/main" id="{B0F3C96B-BF67-BFAF-2B41-E5BCBEB699E5}"/>
                </a:ext>
              </a:extLst>
            </p:cNvPr>
            <p:cNvSpPr/>
            <p:nvPr/>
          </p:nvSpPr>
          <p:spPr>
            <a:xfrm>
              <a:off x="9392670" y="292531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4" name="Cross 393">
              <a:extLst>
                <a:ext uri="{FF2B5EF4-FFF2-40B4-BE49-F238E27FC236}">
                  <a16:creationId xmlns:a16="http://schemas.microsoft.com/office/drawing/2014/main" id="{D3E28480-6C8A-86CA-4F45-003CF215FEBE}"/>
                </a:ext>
              </a:extLst>
            </p:cNvPr>
            <p:cNvSpPr/>
            <p:nvPr/>
          </p:nvSpPr>
          <p:spPr>
            <a:xfrm>
              <a:off x="9468870" y="3018660"/>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5" name="Cross 394">
              <a:extLst>
                <a:ext uri="{FF2B5EF4-FFF2-40B4-BE49-F238E27FC236}">
                  <a16:creationId xmlns:a16="http://schemas.microsoft.com/office/drawing/2014/main" id="{70BA1261-8E99-4D1C-EEF4-E0325C7BCE9F}"/>
                </a:ext>
              </a:extLst>
            </p:cNvPr>
            <p:cNvSpPr/>
            <p:nvPr/>
          </p:nvSpPr>
          <p:spPr>
            <a:xfrm>
              <a:off x="9590790"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6" name="Cross 395">
              <a:extLst>
                <a:ext uri="{FF2B5EF4-FFF2-40B4-BE49-F238E27FC236}">
                  <a16:creationId xmlns:a16="http://schemas.microsoft.com/office/drawing/2014/main" id="{A00C2CF8-E92E-EAB2-87EC-77103F2A65F1}"/>
                </a:ext>
              </a:extLst>
            </p:cNvPr>
            <p:cNvSpPr/>
            <p:nvPr/>
          </p:nvSpPr>
          <p:spPr>
            <a:xfrm>
              <a:off x="9781290"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7" name="Cross 396">
              <a:extLst>
                <a:ext uri="{FF2B5EF4-FFF2-40B4-BE49-F238E27FC236}">
                  <a16:creationId xmlns:a16="http://schemas.microsoft.com/office/drawing/2014/main" id="{0F429EF5-7B62-DA75-71FB-A75DD04C6480}"/>
                </a:ext>
              </a:extLst>
            </p:cNvPr>
            <p:cNvSpPr/>
            <p:nvPr/>
          </p:nvSpPr>
          <p:spPr>
            <a:xfrm>
              <a:off x="9962265"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8" name="Cross 397">
              <a:extLst>
                <a:ext uri="{FF2B5EF4-FFF2-40B4-BE49-F238E27FC236}">
                  <a16:creationId xmlns:a16="http://schemas.microsoft.com/office/drawing/2014/main" id="{9F94F7EB-BDE0-D3CD-F2F1-95ADEC98FA41}"/>
                </a:ext>
              </a:extLst>
            </p:cNvPr>
            <p:cNvSpPr/>
            <p:nvPr/>
          </p:nvSpPr>
          <p:spPr>
            <a:xfrm>
              <a:off x="10000365"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99" name="Cross 398">
              <a:extLst>
                <a:ext uri="{FF2B5EF4-FFF2-40B4-BE49-F238E27FC236}">
                  <a16:creationId xmlns:a16="http://schemas.microsoft.com/office/drawing/2014/main" id="{B38E4BB6-56AB-A2EA-D603-F3D55FA4865C}"/>
                </a:ext>
              </a:extLst>
            </p:cNvPr>
            <p:cNvSpPr/>
            <p:nvPr/>
          </p:nvSpPr>
          <p:spPr>
            <a:xfrm>
              <a:off x="10027035"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0" name="Cross 399">
              <a:extLst>
                <a:ext uri="{FF2B5EF4-FFF2-40B4-BE49-F238E27FC236}">
                  <a16:creationId xmlns:a16="http://schemas.microsoft.com/office/drawing/2014/main" id="{192451B1-020B-485A-B6A1-427D9F11B2FA}"/>
                </a:ext>
              </a:extLst>
            </p:cNvPr>
            <p:cNvSpPr/>
            <p:nvPr/>
          </p:nvSpPr>
          <p:spPr>
            <a:xfrm>
              <a:off x="10133715"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1" name="Cross 400">
              <a:extLst>
                <a:ext uri="{FF2B5EF4-FFF2-40B4-BE49-F238E27FC236}">
                  <a16:creationId xmlns:a16="http://schemas.microsoft.com/office/drawing/2014/main" id="{4C2DE7B4-DC04-0CDE-1FA7-8D60E40F6340}"/>
                </a:ext>
              </a:extLst>
            </p:cNvPr>
            <p:cNvSpPr/>
            <p:nvPr/>
          </p:nvSpPr>
          <p:spPr>
            <a:xfrm>
              <a:off x="10419465"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2" name="Cross 401">
              <a:extLst>
                <a:ext uri="{FF2B5EF4-FFF2-40B4-BE49-F238E27FC236}">
                  <a16:creationId xmlns:a16="http://schemas.microsoft.com/office/drawing/2014/main" id="{53E5F467-FCCD-C576-1E47-AA2A21AAAEA3}"/>
                </a:ext>
              </a:extLst>
            </p:cNvPr>
            <p:cNvSpPr/>
            <p:nvPr/>
          </p:nvSpPr>
          <p:spPr>
            <a:xfrm>
              <a:off x="10488045"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3" name="Cross 402">
              <a:extLst>
                <a:ext uri="{FF2B5EF4-FFF2-40B4-BE49-F238E27FC236}">
                  <a16:creationId xmlns:a16="http://schemas.microsoft.com/office/drawing/2014/main" id="{277894EF-3D2A-119F-1833-26A92BF67781}"/>
                </a:ext>
              </a:extLst>
            </p:cNvPr>
            <p:cNvSpPr/>
            <p:nvPr/>
          </p:nvSpPr>
          <p:spPr>
            <a:xfrm>
              <a:off x="10802370"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4" name="Cross 403">
              <a:extLst>
                <a:ext uri="{FF2B5EF4-FFF2-40B4-BE49-F238E27FC236}">
                  <a16:creationId xmlns:a16="http://schemas.microsoft.com/office/drawing/2014/main" id="{C4239039-5096-DEED-7E93-3301114A7078}"/>
                </a:ext>
              </a:extLst>
            </p:cNvPr>
            <p:cNvSpPr/>
            <p:nvPr/>
          </p:nvSpPr>
          <p:spPr>
            <a:xfrm>
              <a:off x="11192895" y="3131055"/>
              <a:ext cx="73277"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5" name="Cross 404">
              <a:extLst>
                <a:ext uri="{FF2B5EF4-FFF2-40B4-BE49-F238E27FC236}">
                  <a16:creationId xmlns:a16="http://schemas.microsoft.com/office/drawing/2014/main" id="{BEA60D67-3EB2-8AF2-9B61-04699E26CF5E}"/>
                </a:ext>
              </a:extLst>
            </p:cNvPr>
            <p:cNvSpPr/>
            <p:nvPr/>
          </p:nvSpPr>
          <p:spPr>
            <a:xfrm>
              <a:off x="8131894" y="21309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6" name="Cross 405">
              <a:extLst>
                <a:ext uri="{FF2B5EF4-FFF2-40B4-BE49-F238E27FC236}">
                  <a16:creationId xmlns:a16="http://schemas.microsoft.com/office/drawing/2014/main" id="{00D1BA40-E9BE-FF9A-D14F-A2801BEBC9E4}"/>
                </a:ext>
              </a:extLst>
            </p:cNvPr>
            <p:cNvSpPr/>
            <p:nvPr/>
          </p:nvSpPr>
          <p:spPr>
            <a:xfrm>
              <a:off x="8257624" y="2218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7" name="Cross 406">
              <a:extLst>
                <a:ext uri="{FF2B5EF4-FFF2-40B4-BE49-F238E27FC236}">
                  <a16:creationId xmlns:a16="http://schemas.microsoft.com/office/drawing/2014/main" id="{038B1AFC-1AA0-453E-5881-BD088FC215CE}"/>
                </a:ext>
              </a:extLst>
            </p:cNvPr>
            <p:cNvSpPr/>
            <p:nvPr/>
          </p:nvSpPr>
          <p:spPr>
            <a:xfrm>
              <a:off x="8286199" y="2218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8" name="Cross 407">
              <a:extLst>
                <a:ext uri="{FF2B5EF4-FFF2-40B4-BE49-F238E27FC236}">
                  <a16:creationId xmlns:a16="http://schemas.microsoft.com/office/drawing/2014/main" id="{41DDEB85-60F2-340B-8497-D8010A20482E}"/>
                </a:ext>
              </a:extLst>
            </p:cNvPr>
            <p:cNvSpPr/>
            <p:nvPr/>
          </p:nvSpPr>
          <p:spPr>
            <a:xfrm>
              <a:off x="8625289" y="226809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09" name="Cross 408">
              <a:extLst>
                <a:ext uri="{FF2B5EF4-FFF2-40B4-BE49-F238E27FC236}">
                  <a16:creationId xmlns:a16="http://schemas.microsoft.com/office/drawing/2014/main" id="{5692D97B-0006-5C13-FD97-5D672F2182EA}"/>
                </a:ext>
              </a:extLst>
            </p:cNvPr>
            <p:cNvSpPr/>
            <p:nvPr/>
          </p:nvSpPr>
          <p:spPr>
            <a:xfrm>
              <a:off x="8808169" y="231381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0" name="Cross 409">
              <a:extLst>
                <a:ext uri="{FF2B5EF4-FFF2-40B4-BE49-F238E27FC236}">
                  <a16:creationId xmlns:a16="http://schemas.microsoft.com/office/drawing/2014/main" id="{F711AC60-BCFD-3370-B216-AE12566D96CB}"/>
                </a:ext>
              </a:extLst>
            </p:cNvPr>
            <p:cNvSpPr/>
            <p:nvPr/>
          </p:nvSpPr>
          <p:spPr>
            <a:xfrm>
              <a:off x="8819599" y="231381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1" name="Cross 410">
              <a:extLst>
                <a:ext uri="{FF2B5EF4-FFF2-40B4-BE49-F238E27FC236}">
                  <a16:creationId xmlns:a16="http://schemas.microsoft.com/office/drawing/2014/main" id="{64F9C88A-BDB3-FC44-5D8E-1633500FCD5B}"/>
                </a:ext>
              </a:extLst>
            </p:cNvPr>
            <p:cNvSpPr/>
            <p:nvPr/>
          </p:nvSpPr>
          <p:spPr>
            <a:xfrm>
              <a:off x="8829124" y="231381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2" name="Cross 411">
              <a:extLst>
                <a:ext uri="{FF2B5EF4-FFF2-40B4-BE49-F238E27FC236}">
                  <a16:creationId xmlns:a16="http://schemas.microsoft.com/office/drawing/2014/main" id="{12B4A7C9-D7EE-DD2E-2AF3-637D758987CC}"/>
                </a:ext>
              </a:extLst>
            </p:cNvPr>
            <p:cNvSpPr/>
            <p:nvPr/>
          </p:nvSpPr>
          <p:spPr>
            <a:xfrm>
              <a:off x="8895799" y="23271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3" name="Cross 412">
              <a:extLst>
                <a:ext uri="{FF2B5EF4-FFF2-40B4-BE49-F238E27FC236}">
                  <a16:creationId xmlns:a16="http://schemas.microsoft.com/office/drawing/2014/main" id="{D14B8D4C-F837-AF04-2B5D-E548551AC9E9}"/>
                </a:ext>
              </a:extLst>
            </p:cNvPr>
            <p:cNvSpPr/>
            <p:nvPr/>
          </p:nvSpPr>
          <p:spPr>
            <a:xfrm>
              <a:off x="8905324" y="23271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4" name="Cross 413">
              <a:extLst>
                <a:ext uri="{FF2B5EF4-FFF2-40B4-BE49-F238E27FC236}">
                  <a16:creationId xmlns:a16="http://schemas.microsoft.com/office/drawing/2014/main" id="{709DA73A-2D05-1DFC-6A07-FAE34CFB6C9C}"/>
                </a:ext>
              </a:extLst>
            </p:cNvPr>
            <p:cNvSpPr/>
            <p:nvPr/>
          </p:nvSpPr>
          <p:spPr>
            <a:xfrm>
              <a:off x="8920564" y="23271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5" name="Cross 414">
              <a:extLst>
                <a:ext uri="{FF2B5EF4-FFF2-40B4-BE49-F238E27FC236}">
                  <a16:creationId xmlns:a16="http://schemas.microsoft.com/office/drawing/2014/main" id="{E2859FDF-F8EA-A359-2A83-227A4F02AFF7}"/>
                </a:ext>
              </a:extLst>
            </p:cNvPr>
            <p:cNvSpPr/>
            <p:nvPr/>
          </p:nvSpPr>
          <p:spPr>
            <a:xfrm>
              <a:off x="8943424" y="23481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6" name="Cross 415">
              <a:extLst>
                <a:ext uri="{FF2B5EF4-FFF2-40B4-BE49-F238E27FC236}">
                  <a16:creationId xmlns:a16="http://schemas.microsoft.com/office/drawing/2014/main" id="{9AC36139-44E7-4A13-250E-18677B11762E}"/>
                </a:ext>
              </a:extLst>
            </p:cNvPr>
            <p:cNvSpPr/>
            <p:nvPr/>
          </p:nvSpPr>
          <p:spPr>
            <a:xfrm>
              <a:off x="8954854" y="235762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7" name="Cross 416">
              <a:extLst>
                <a:ext uri="{FF2B5EF4-FFF2-40B4-BE49-F238E27FC236}">
                  <a16:creationId xmlns:a16="http://schemas.microsoft.com/office/drawing/2014/main" id="{26CE0B51-AEA2-FF2D-4176-FB21E6971633}"/>
                </a:ext>
              </a:extLst>
            </p:cNvPr>
            <p:cNvSpPr/>
            <p:nvPr/>
          </p:nvSpPr>
          <p:spPr>
            <a:xfrm>
              <a:off x="8973904" y="235762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8" name="Cross 417">
              <a:extLst>
                <a:ext uri="{FF2B5EF4-FFF2-40B4-BE49-F238E27FC236}">
                  <a16:creationId xmlns:a16="http://schemas.microsoft.com/office/drawing/2014/main" id="{17F8E6C5-A490-18E3-D56E-D4BE1BC08AFE}"/>
                </a:ext>
              </a:extLst>
            </p:cNvPr>
            <p:cNvSpPr/>
            <p:nvPr/>
          </p:nvSpPr>
          <p:spPr>
            <a:xfrm>
              <a:off x="9023434" y="2359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19" name="Cross 418">
              <a:extLst>
                <a:ext uri="{FF2B5EF4-FFF2-40B4-BE49-F238E27FC236}">
                  <a16:creationId xmlns:a16="http://schemas.microsoft.com/office/drawing/2014/main" id="{046FC5DC-A587-CACF-A7B0-B15E2D73E900}"/>
                </a:ext>
              </a:extLst>
            </p:cNvPr>
            <p:cNvSpPr/>
            <p:nvPr/>
          </p:nvSpPr>
          <p:spPr>
            <a:xfrm>
              <a:off x="9042484" y="2359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0" name="Cross 419">
              <a:extLst>
                <a:ext uri="{FF2B5EF4-FFF2-40B4-BE49-F238E27FC236}">
                  <a16:creationId xmlns:a16="http://schemas.microsoft.com/office/drawing/2014/main" id="{9CC006A3-2257-5B44-BED6-41FECBB3CC71}"/>
                </a:ext>
              </a:extLst>
            </p:cNvPr>
            <p:cNvSpPr/>
            <p:nvPr/>
          </p:nvSpPr>
          <p:spPr>
            <a:xfrm>
              <a:off x="9055819" y="2359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1" name="Cross 420">
              <a:extLst>
                <a:ext uri="{FF2B5EF4-FFF2-40B4-BE49-F238E27FC236}">
                  <a16:creationId xmlns:a16="http://schemas.microsoft.com/office/drawing/2014/main" id="{7172D9C4-4A39-82A3-7B52-28BAC4F06295}"/>
                </a:ext>
              </a:extLst>
            </p:cNvPr>
            <p:cNvSpPr/>
            <p:nvPr/>
          </p:nvSpPr>
          <p:spPr>
            <a:xfrm>
              <a:off x="9069154" y="2359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2" name="Cross 421">
              <a:extLst>
                <a:ext uri="{FF2B5EF4-FFF2-40B4-BE49-F238E27FC236}">
                  <a16:creationId xmlns:a16="http://schemas.microsoft.com/office/drawing/2014/main" id="{7F854BA6-D2E0-76CC-B464-CF5505840AC8}"/>
                </a:ext>
              </a:extLst>
            </p:cNvPr>
            <p:cNvSpPr/>
            <p:nvPr/>
          </p:nvSpPr>
          <p:spPr>
            <a:xfrm>
              <a:off x="9090109" y="2359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3" name="Cross 422">
              <a:extLst>
                <a:ext uri="{FF2B5EF4-FFF2-40B4-BE49-F238E27FC236}">
                  <a16:creationId xmlns:a16="http://schemas.microsoft.com/office/drawing/2014/main" id="{BB36ACF2-1D58-8097-D386-03221210E2B9}"/>
                </a:ext>
              </a:extLst>
            </p:cNvPr>
            <p:cNvSpPr/>
            <p:nvPr/>
          </p:nvSpPr>
          <p:spPr>
            <a:xfrm>
              <a:off x="9114874" y="2359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4" name="Cross 423">
              <a:extLst>
                <a:ext uri="{FF2B5EF4-FFF2-40B4-BE49-F238E27FC236}">
                  <a16:creationId xmlns:a16="http://schemas.microsoft.com/office/drawing/2014/main" id="{61C6BEE9-3D00-FC67-D764-1D8ECEBA3F9B}"/>
                </a:ext>
              </a:extLst>
            </p:cNvPr>
            <p:cNvSpPr/>
            <p:nvPr/>
          </p:nvSpPr>
          <p:spPr>
            <a:xfrm>
              <a:off x="9124399" y="2359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5" name="Cross 424">
              <a:extLst>
                <a:ext uri="{FF2B5EF4-FFF2-40B4-BE49-F238E27FC236}">
                  <a16:creationId xmlns:a16="http://schemas.microsoft.com/office/drawing/2014/main" id="{72D5E6EE-AF32-0B98-1888-A7241987431A}"/>
                </a:ext>
              </a:extLst>
            </p:cNvPr>
            <p:cNvSpPr/>
            <p:nvPr/>
          </p:nvSpPr>
          <p:spPr>
            <a:xfrm>
              <a:off x="9132019" y="23595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6" name="Cross 425">
              <a:extLst>
                <a:ext uri="{FF2B5EF4-FFF2-40B4-BE49-F238E27FC236}">
                  <a16:creationId xmlns:a16="http://schemas.microsoft.com/office/drawing/2014/main" id="{9644568D-6228-7FBB-19B8-4625010F36BE}"/>
                </a:ext>
              </a:extLst>
            </p:cNvPr>
            <p:cNvSpPr/>
            <p:nvPr/>
          </p:nvSpPr>
          <p:spPr>
            <a:xfrm>
              <a:off x="9135829" y="23804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7" name="Cross 426">
              <a:extLst>
                <a:ext uri="{FF2B5EF4-FFF2-40B4-BE49-F238E27FC236}">
                  <a16:creationId xmlns:a16="http://schemas.microsoft.com/office/drawing/2014/main" id="{C0B101A7-8DA9-82CE-B13A-76B87A3099B6}"/>
                </a:ext>
              </a:extLst>
            </p:cNvPr>
            <p:cNvSpPr/>
            <p:nvPr/>
          </p:nvSpPr>
          <p:spPr>
            <a:xfrm>
              <a:off x="9145354" y="23804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8" name="Cross 427">
              <a:extLst>
                <a:ext uri="{FF2B5EF4-FFF2-40B4-BE49-F238E27FC236}">
                  <a16:creationId xmlns:a16="http://schemas.microsoft.com/office/drawing/2014/main" id="{18D0E486-11F9-202B-DC76-61D571E86B90}"/>
                </a:ext>
              </a:extLst>
            </p:cNvPr>
            <p:cNvSpPr/>
            <p:nvPr/>
          </p:nvSpPr>
          <p:spPr>
            <a:xfrm>
              <a:off x="9152974" y="23804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29" name="Cross 428">
              <a:extLst>
                <a:ext uri="{FF2B5EF4-FFF2-40B4-BE49-F238E27FC236}">
                  <a16:creationId xmlns:a16="http://schemas.microsoft.com/office/drawing/2014/main" id="{18E530EF-BDED-269C-3F7C-8CE63A7A26C8}"/>
                </a:ext>
              </a:extLst>
            </p:cNvPr>
            <p:cNvSpPr/>
            <p:nvPr/>
          </p:nvSpPr>
          <p:spPr>
            <a:xfrm>
              <a:off x="9160594" y="23804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0" name="Cross 429">
              <a:extLst>
                <a:ext uri="{FF2B5EF4-FFF2-40B4-BE49-F238E27FC236}">
                  <a16:creationId xmlns:a16="http://schemas.microsoft.com/office/drawing/2014/main" id="{9451AE0F-0EA2-88A3-EF62-A6CA075233B3}"/>
                </a:ext>
              </a:extLst>
            </p:cNvPr>
            <p:cNvSpPr/>
            <p:nvPr/>
          </p:nvSpPr>
          <p:spPr>
            <a:xfrm>
              <a:off x="9172024" y="23804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1" name="Cross 430">
              <a:extLst>
                <a:ext uri="{FF2B5EF4-FFF2-40B4-BE49-F238E27FC236}">
                  <a16:creationId xmlns:a16="http://schemas.microsoft.com/office/drawing/2014/main" id="{BDEB9C64-9AAB-B383-EEF1-767D90CC4DDD}"/>
                </a:ext>
              </a:extLst>
            </p:cNvPr>
            <p:cNvSpPr/>
            <p:nvPr/>
          </p:nvSpPr>
          <p:spPr>
            <a:xfrm>
              <a:off x="9187264" y="23804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2" name="Cross 431">
              <a:extLst>
                <a:ext uri="{FF2B5EF4-FFF2-40B4-BE49-F238E27FC236}">
                  <a16:creationId xmlns:a16="http://schemas.microsoft.com/office/drawing/2014/main" id="{F8E98598-51E2-9236-5E48-264D26715AC8}"/>
                </a:ext>
              </a:extLst>
            </p:cNvPr>
            <p:cNvSpPr/>
            <p:nvPr/>
          </p:nvSpPr>
          <p:spPr>
            <a:xfrm>
              <a:off x="9198694" y="23804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3" name="Cross 432">
              <a:extLst>
                <a:ext uri="{FF2B5EF4-FFF2-40B4-BE49-F238E27FC236}">
                  <a16:creationId xmlns:a16="http://schemas.microsoft.com/office/drawing/2014/main" id="{74221F36-220C-EB55-E521-ABD711555021}"/>
                </a:ext>
              </a:extLst>
            </p:cNvPr>
            <p:cNvSpPr/>
            <p:nvPr/>
          </p:nvSpPr>
          <p:spPr>
            <a:xfrm>
              <a:off x="9229174" y="23938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4" name="Cross 433">
              <a:extLst>
                <a:ext uri="{FF2B5EF4-FFF2-40B4-BE49-F238E27FC236}">
                  <a16:creationId xmlns:a16="http://schemas.microsoft.com/office/drawing/2014/main" id="{3788B65B-124B-EE79-5602-9130DE1C941A}"/>
                </a:ext>
              </a:extLst>
            </p:cNvPr>
            <p:cNvSpPr/>
            <p:nvPr/>
          </p:nvSpPr>
          <p:spPr>
            <a:xfrm>
              <a:off x="9236794" y="23938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5" name="Cross 434">
              <a:extLst>
                <a:ext uri="{FF2B5EF4-FFF2-40B4-BE49-F238E27FC236}">
                  <a16:creationId xmlns:a16="http://schemas.microsoft.com/office/drawing/2014/main" id="{D86482B9-EE2F-F9FB-5A77-A42411CCDE6D}"/>
                </a:ext>
              </a:extLst>
            </p:cNvPr>
            <p:cNvSpPr/>
            <p:nvPr/>
          </p:nvSpPr>
          <p:spPr>
            <a:xfrm>
              <a:off x="9246319" y="23938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6" name="Cross 435">
              <a:extLst>
                <a:ext uri="{FF2B5EF4-FFF2-40B4-BE49-F238E27FC236}">
                  <a16:creationId xmlns:a16="http://schemas.microsoft.com/office/drawing/2014/main" id="{AA09C8CF-6728-D8AB-8270-3E11684D9CE6}"/>
                </a:ext>
              </a:extLst>
            </p:cNvPr>
            <p:cNvSpPr/>
            <p:nvPr/>
          </p:nvSpPr>
          <p:spPr>
            <a:xfrm>
              <a:off x="9255844" y="23938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7" name="Cross 436">
              <a:extLst>
                <a:ext uri="{FF2B5EF4-FFF2-40B4-BE49-F238E27FC236}">
                  <a16:creationId xmlns:a16="http://schemas.microsoft.com/office/drawing/2014/main" id="{0DD10B65-AFB6-4630-F2CA-D20438C2D9BE}"/>
                </a:ext>
              </a:extLst>
            </p:cNvPr>
            <p:cNvSpPr/>
            <p:nvPr/>
          </p:nvSpPr>
          <p:spPr>
            <a:xfrm>
              <a:off x="9265369" y="23938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8" name="Cross 437">
              <a:extLst>
                <a:ext uri="{FF2B5EF4-FFF2-40B4-BE49-F238E27FC236}">
                  <a16:creationId xmlns:a16="http://schemas.microsoft.com/office/drawing/2014/main" id="{F5F6440F-96A4-E4B7-1082-63B02D065F81}"/>
                </a:ext>
              </a:extLst>
            </p:cNvPr>
            <p:cNvSpPr/>
            <p:nvPr/>
          </p:nvSpPr>
          <p:spPr>
            <a:xfrm>
              <a:off x="9276799" y="239382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39" name="Cross 438">
              <a:extLst>
                <a:ext uri="{FF2B5EF4-FFF2-40B4-BE49-F238E27FC236}">
                  <a16:creationId xmlns:a16="http://schemas.microsoft.com/office/drawing/2014/main" id="{85A1E244-CDDC-5160-3666-2DAECC892649}"/>
                </a:ext>
              </a:extLst>
            </p:cNvPr>
            <p:cNvSpPr/>
            <p:nvPr/>
          </p:nvSpPr>
          <p:spPr>
            <a:xfrm>
              <a:off x="9290134" y="240525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0" name="Cross 439">
              <a:extLst>
                <a:ext uri="{FF2B5EF4-FFF2-40B4-BE49-F238E27FC236}">
                  <a16:creationId xmlns:a16="http://schemas.microsoft.com/office/drawing/2014/main" id="{488B4C22-5833-2CC9-F912-44EF76F785C3}"/>
                </a:ext>
              </a:extLst>
            </p:cNvPr>
            <p:cNvSpPr/>
            <p:nvPr/>
          </p:nvSpPr>
          <p:spPr>
            <a:xfrm>
              <a:off x="9301564" y="24243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1" name="Cross 440">
              <a:extLst>
                <a:ext uri="{FF2B5EF4-FFF2-40B4-BE49-F238E27FC236}">
                  <a16:creationId xmlns:a16="http://schemas.microsoft.com/office/drawing/2014/main" id="{2FE3097B-4E60-CCF9-D066-AF09531251C3}"/>
                </a:ext>
              </a:extLst>
            </p:cNvPr>
            <p:cNvSpPr/>
            <p:nvPr/>
          </p:nvSpPr>
          <p:spPr>
            <a:xfrm>
              <a:off x="9307279" y="24243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2" name="Cross 441">
              <a:extLst>
                <a:ext uri="{FF2B5EF4-FFF2-40B4-BE49-F238E27FC236}">
                  <a16:creationId xmlns:a16="http://schemas.microsoft.com/office/drawing/2014/main" id="{EA51F564-5182-0939-8EC8-854969ECB2EE}"/>
                </a:ext>
              </a:extLst>
            </p:cNvPr>
            <p:cNvSpPr/>
            <p:nvPr/>
          </p:nvSpPr>
          <p:spPr>
            <a:xfrm>
              <a:off x="9314899" y="24243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3" name="Cross 442">
              <a:extLst>
                <a:ext uri="{FF2B5EF4-FFF2-40B4-BE49-F238E27FC236}">
                  <a16:creationId xmlns:a16="http://schemas.microsoft.com/office/drawing/2014/main" id="{53C8C8DF-D6D3-E9FA-4D35-AD5FE5FB5112}"/>
                </a:ext>
              </a:extLst>
            </p:cNvPr>
            <p:cNvSpPr/>
            <p:nvPr/>
          </p:nvSpPr>
          <p:spPr>
            <a:xfrm>
              <a:off x="9324424" y="24243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4" name="Cross 443">
              <a:extLst>
                <a:ext uri="{FF2B5EF4-FFF2-40B4-BE49-F238E27FC236}">
                  <a16:creationId xmlns:a16="http://schemas.microsoft.com/office/drawing/2014/main" id="{FC1151DF-D183-8078-A604-49E9A7489B78}"/>
                </a:ext>
              </a:extLst>
            </p:cNvPr>
            <p:cNvSpPr/>
            <p:nvPr/>
          </p:nvSpPr>
          <p:spPr>
            <a:xfrm>
              <a:off x="9335854" y="24243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5" name="Cross 444">
              <a:extLst>
                <a:ext uri="{FF2B5EF4-FFF2-40B4-BE49-F238E27FC236}">
                  <a16:creationId xmlns:a16="http://schemas.microsoft.com/office/drawing/2014/main" id="{AE4DCCCD-9556-9BF9-2F72-CD1482F36EFB}"/>
                </a:ext>
              </a:extLst>
            </p:cNvPr>
            <p:cNvSpPr/>
            <p:nvPr/>
          </p:nvSpPr>
          <p:spPr>
            <a:xfrm>
              <a:off x="9349189" y="24243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6" name="Cross 445">
              <a:extLst>
                <a:ext uri="{FF2B5EF4-FFF2-40B4-BE49-F238E27FC236}">
                  <a16:creationId xmlns:a16="http://schemas.microsoft.com/office/drawing/2014/main" id="{D990D90D-F2C8-4A9E-9DBE-46FAF6839AA3}"/>
                </a:ext>
              </a:extLst>
            </p:cNvPr>
            <p:cNvSpPr/>
            <p:nvPr/>
          </p:nvSpPr>
          <p:spPr>
            <a:xfrm>
              <a:off x="9387289" y="243763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7" name="Cross 446">
              <a:extLst>
                <a:ext uri="{FF2B5EF4-FFF2-40B4-BE49-F238E27FC236}">
                  <a16:creationId xmlns:a16="http://schemas.microsoft.com/office/drawing/2014/main" id="{D98D3FD4-0B55-CF08-C140-E39F46362E36}"/>
                </a:ext>
              </a:extLst>
            </p:cNvPr>
            <p:cNvSpPr/>
            <p:nvPr/>
          </p:nvSpPr>
          <p:spPr>
            <a:xfrm>
              <a:off x="9410149" y="24871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8" name="Cross 447">
              <a:extLst>
                <a:ext uri="{FF2B5EF4-FFF2-40B4-BE49-F238E27FC236}">
                  <a16:creationId xmlns:a16="http://schemas.microsoft.com/office/drawing/2014/main" id="{91CBFB4E-F38E-CD8D-128B-054D189EF9A2}"/>
                </a:ext>
              </a:extLst>
            </p:cNvPr>
            <p:cNvSpPr/>
            <p:nvPr/>
          </p:nvSpPr>
          <p:spPr>
            <a:xfrm>
              <a:off x="9419674" y="24871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49" name="Cross 448">
              <a:extLst>
                <a:ext uri="{FF2B5EF4-FFF2-40B4-BE49-F238E27FC236}">
                  <a16:creationId xmlns:a16="http://schemas.microsoft.com/office/drawing/2014/main" id="{18D9E1B4-FFC0-AAAD-B67F-60E6B16A69CD}"/>
                </a:ext>
              </a:extLst>
            </p:cNvPr>
            <p:cNvSpPr/>
            <p:nvPr/>
          </p:nvSpPr>
          <p:spPr>
            <a:xfrm>
              <a:off x="9425389" y="24871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0" name="Cross 449">
              <a:extLst>
                <a:ext uri="{FF2B5EF4-FFF2-40B4-BE49-F238E27FC236}">
                  <a16:creationId xmlns:a16="http://schemas.microsoft.com/office/drawing/2014/main" id="{538F6C7F-74B4-A738-AEC9-035C04C441C6}"/>
                </a:ext>
              </a:extLst>
            </p:cNvPr>
            <p:cNvSpPr/>
            <p:nvPr/>
          </p:nvSpPr>
          <p:spPr>
            <a:xfrm>
              <a:off x="9459679" y="248716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1" name="Cross 450">
              <a:extLst>
                <a:ext uri="{FF2B5EF4-FFF2-40B4-BE49-F238E27FC236}">
                  <a16:creationId xmlns:a16="http://schemas.microsoft.com/office/drawing/2014/main" id="{C2CDFA7C-C347-C6C4-F92E-E73B92684CE1}"/>
                </a:ext>
              </a:extLst>
            </p:cNvPr>
            <p:cNvSpPr/>
            <p:nvPr/>
          </p:nvSpPr>
          <p:spPr>
            <a:xfrm>
              <a:off x="9486349"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2" name="Cross 451">
              <a:extLst>
                <a:ext uri="{FF2B5EF4-FFF2-40B4-BE49-F238E27FC236}">
                  <a16:creationId xmlns:a16="http://schemas.microsoft.com/office/drawing/2014/main" id="{ECF73D5C-FD1F-1FC6-B12C-FD3F3A9C9CDF}"/>
                </a:ext>
              </a:extLst>
            </p:cNvPr>
            <p:cNvSpPr/>
            <p:nvPr/>
          </p:nvSpPr>
          <p:spPr>
            <a:xfrm>
              <a:off x="9522544"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3" name="Cross 452">
              <a:extLst>
                <a:ext uri="{FF2B5EF4-FFF2-40B4-BE49-F238E27FC236}">
                  <a16:creationId xmlns:a16="http://schemas.microsoft.com/office/drawing/2014/main" id="{3EAB4650-4F69-E93E-DB1F-24E2EC69A74D}"/>
                </a:ext>
              </a:extLst>
            </p:cNvPr>
            <p:cNvSpPr/>
            <p:nvPr/>
          </p:nvSpPr>
          <p:spPr>
            <a:xfrm>
              <a:off x="9530164"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4" name="Cross 453">
              <a:extLst>
                <a:ext uri="{FF2B5EF4-FFF2-40B4-BE49-F238E27FC236}">
                  <a16:creationId xmlns:a16="http://schemas.microsoft.com/office/drawing/2014/main" id="{07A2CC55-D08D-3F55-333F-89FD4D1E2605}"/>
                </a:ext>
              </a:extLst>
            </p:cNvPr>
            <p:cNvSpPr/>
            <p:nvPr/>
          </p:nvSpPr>
          <p:spPr>
            <a:xfrm>
              <a:off x="9537784"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5" name="Cross 454">
              <a:extLst>
                <a:ext uri="{FF2B5EF4-FFF2-40B4-BE49-F238E27FC236}">
                  <a16:creationId xmlns:a16="http://schemas.microsoft.com/office/drawing/2014/main" id="{DDC557C5-5A4D-8375-70A5-3854641F41DB}"/>
                </a:ext>
              </a:extLst>
            </p:cNvPr>
            <p:cNvSpPr/>
            <p:nvPr/>
          </p:nvSpPr>
          <p:spPr>
            <a:xfrm>
              <a:off x="9568264"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6" name="Cross 455">
              <a:extLst>
                <a:ext uri="{FF2B5EF4-FFF2-40B4-BE49-F238E27FC236}">
                  <a16:creationId xmlns:a16="http://schemas.microsoft.com/office/drawing/2014/main" id="{7E479F8E-F8AF-7222-437F-6CED121F80B8}"/>
                </a:ext>
              </a:extLst>
            </p:cNvPr>
            <p:cNvSpPr/>
            <p:nvPr/>
          </p:nvSpPr>
          <p:spPr>
            <a:xfrm>
              <a:off x="9583504"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7" name="Cross 456">
              <a:extLst>
                <a:ext uri="{FF2B5EF4-FFF2-40B4-BE49-F238E27FC236}">
                  <a16:creationId xmlns:a16="http://schemas.microsoft.com/office/drawing/2014/main" id="{1BC6CD4A-5DC2-AD61-2FD3-F1F31052FD92}"/>
                </a:ext>
              </a:extLst>
            </p:cNvPr>
            <p:cNvSpPr/>
            <p:nvPr/>
          </p:nvSpPr>
          <p:spPr>
            <a:xfrm>
              <a:off x="9596839"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8" name="Cross 457">
              <a:extLst>
                <a:ext uri="{FF2B5EF4-FFF2-40B4-BE49-F238E27FC236}">
                  <a16:creationId xmlns:a16="http://schemas.microsoft.com/office/drawing/2014/main" id="{FB58BBC2-CB97-130E-8364-A5FC2414953D}"/>
                </a:ext>
              </a:extLst>
            </p:cNvPr>
            <p:cNvSpPr/>
            <p:nvPr/>
          </p:nvSpPr>
          <p:spPr>
            <a:xfrm>
              <a:off x="9581599"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59" name="Cross 458">
              <a:extLst>
                <a:ext uri="{FF2B5EF4-FFF2-40B4-BE49-F238E27FC236}">
                  <a16:creationId xmlns:a16="http://schemas.microsoft.com/office/drawing/2014/main" id="{895A35B1-6493-BE98-D0C1-09426ACCB208}"/>
                </a:ext>
              </a:extLst>
            </p:cNvPr>
            <p:cNvSpPr/>
            <p:nvPr/>
          </p:nvSpPr>
          <p:spPr>
            <a:xfrm>
              <a:off x="9600649"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0" name="Cross 459">
              <a:extLst>
                <a:ext uri="{FF2B5EF4-FFF2-40B4-BE49-F238E27FC236}">
                  <a16:creationId xmlns:a16="http://schemas.microsoft.com/office/drawing/2014/main" id="{F11B78BC-EAFE-7551-37E2-B9AA2538064C}"/>
                </a:ext>
              </a:extLst>
            </p:cNvPr>
            <p:cNvSpPr/>
            <p:nvPr/>
          </p:nvSpPr>
          <p:spPr>
            <a:xfrm>
              <a:off x="9610174"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1" name="Cross 460">
              <a:extLst>
                <a:ext uri="{FF2B5EF4-FFF2-40B4-BE49-F238E27FC236}">
                  <a16:creationId xmlns:a16="http://schemas.microsoft.com/office/drawing/2014/main" id="{7ECE35B8-6650-6872-7348-94AC5C09E936}"/>
                </a:ext>
              </a:extLst>
            </p:cNvPr>
            <p:cNvSpPr/>
            <p:nvPr/>
          </p:nvSpPr>
          <p:spPr>
            <a:xfrm>
              <a:off x="9619699"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2" name="Cross 461">
              <a:extLst>
                <a:ext uri="{FF2B5EF4-FFF2-40B4-BE49-F238E27FC236}">
                  <a16:creationId xmlns:a16="http://schemas.microsoft.com/office/drawing/2014/main" id="{83F89350-B3DE-C0D9-F2F3-BA512AD1C06F}"/>
                </a:ext>
              </a:extLst>
            </p:cNvPr>
            <p:cNvSpPr/>
            <p:nvPr/>
          </p:nvSpPr>
          <p:spPr>
            <a:xfrm>
              <a:off x="9633034" y="25062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3" name="Cross 462">
              <a:extLst>
                <a:ext uri="{FF2B5EF4-FFF2-40B4-BE49-F238E27FC236}">
                  <a16:creationId xmlns:a16="http://schemas.microsoft.com/office/drawing/2014/main" id="{66E18593-A06C-5AE7-276D-241938EF9A83}"/>
                </a:ext>
              </a:extLst>
            </p:cNvPr>
            <p:cNvSpPr/>
            <p:nvPr/>
          </p:nvSpPr>
          <p:spPr>
            <a:xfrm>
              <a:off x="9633034" y="252717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4" name="Cross 463">
              <a:extLst>
                <a:ext uri="{FF2B5EF4-FFF2-40B4-BE49-F238E27FC236}">
                  <a16:creationId xmlns:a16="http://schemas.microsoft.com/office/drawing/2014/main" id="{CD197510-C5E3-145A-0812-D6EA6AC9E761}"/>
                </a:ext>
              </a:extLst>
            </p:cNvPr>
            <p:cNvSpPr/>
            <p:nvPr/>
          </p:nvSpPr>
          <p:spPr>
            <a:xfrm>
              <a:off x="9648274" y="252717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5" name="Cross 464">
              <a:extLst>
                <a:ext uri="{FF2B5EF4-FFF2-40B4-BE49-F238E27FC236}">
                  <a16:creationId xmlns:a16="http://schemas.microsoft.com/office/drawing/2014/main" id="{55FA310A-7E79-FC25-0B5D-CC8433B5EDEA}"/>
                </a:ext>
              </a:extLst>
            </p:cNvPr>
            <p:cNvSpPr/>
            <p:nvPr/>
          </p:nvSpPr>
          <p:spPr>
            <a:xfrm>
              <a:off x="9657799" y="252907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6" name="Cross 465">
              <a:extLst>
                <a:ext uri="{FF2B5EF4-FFF2-40B4-BE49-F238E27FC236}">
                  <a16:creationId xmlns:a16="http://schemas.microsoft.com/office/drawing/2014/main" id="{256DB603-513E-7E58-CAB0-61F7B833ACE5}"/>
                </a:ext>
              </a:extLst>
            </p:cNvPr>
            <p:cNvSpPr/>
            <p:nvPr/>
          </p:nvSpPr>
          <p:spPr>
            <a:xfrm>
              <a:off x="9667324" y="252907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7" name="Cross 466">
              <a:extLst>
                <a:ext uri="{FF2B5EF4-FFF2-40B4-BE49-F238E27FC236}">
                  <a16:creationId xmlns:a16="http://schemas.microsoft.com/office/drawing/2014/main" id="{2850ABD7-CB3B-E9B0-F80B-296C2402072F}"/>
                </a:ext>
              </a:extLst>
            </p:cNvPr>
            <p:cNvSpPr/>
            <p:nvPr/>
          </p:nvSpPr>
          <p:spPr>
            <a:xfrm>
              <a:off x="9699709" y="25500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8" name="Cross 467">
              <a:extLst>
                <a:ext uri="{FF2B5EF4-FFF2-40B4-BE49-F238E27FC236}">
                  <a16:creationId xmlns:a16="http://schemas.microsoft.com/office/drawing/2014/main" id="{DA4235B2-B31A-2693-1BAE-13233D2C032C}"/>
                </a:ext>
              </a:extLst>
            </p:cNvPr>
            <p:cNvSpPr/>
            <p:nvPr/>
          </p:nvSpPr>
          <p:spPr>
            <a:xfrm>
              <a:off x="9709234" y="25500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69" name="Cross 468">
              <a:extLst>
                <a:ext uri="{FF2B5EF4-FFF2-40B4-BE49-F238E27FC236}">
                  <a16:creationId xmlns:a16="http://schemas.microsoft.com/office/drawing/2014/main" id="{F4BA9D19-A61A-761F-D98C-38131EBFFAFE}"/>
                </a:ext>
              </a:extLst>
            </p:cNvPr>
            <p:cNvSpPr/>
            <p:nvPr/>
          </p:nvSpPr>
          <p:spPr>
            <a:xfrm>
              <a:off x="9726379" y="25500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0" name="Cross 469">
              <a:extLst>
                <a:ext uri="{FF2B5EF4-FFF2-40B4-BE49-F238E27FC236}">
                  <a16:creationId xmlns:a16="http://schemas.microsoft.com/office/drawing/2014/main" id="{3421479D-6194-E602-24BE-18104CA85C3E}"/>
                </a:ext>
              </a:extLst>
            </p:cNvPr>
            <p:cNvSpPr/>
            <p:nvPr/>
          </p:nvSpPr>
          <p:spPr>
            <a:xfrm>
              <a:off x="9741619" y="25500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1" name="Cross 470">
              <a:extLst>
                <a:ext uri="{FF2B5EF4-FFF2-40B4-BE49-F238E27FC236}">
                  <a16:creationId xmlns:a16="http://schemas.microsoft.com/office/drawing/2014/main" id="{E64EAFE8-1BF6-CE06-16DB-C49F4C991E39}"/>
                </a:ext>
              </a:extLst>
            </p:cNvPr>
            <p:cNvSpPr/>
            <p:nvPr/>
          </p:nvSpPr>
          <p:spPr>
            <a:xfrm>
              <a:off x="9751144" y="255003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2" name="Cross 471">
              <a:extLst>
                <a:ext uri="{FF2B5EF4-FFF2-40B4-BE49-F238E27FC236}">
                  <a16:creationId xmlns:a16="http://schemas.microsoft.com/office/drawing/2014/main" id="{81EAC69D-B65E-7AA4-A001-97FB41274E95}"/>
                </a:ext>
              </a:extLst>
            </p:cNvPr>
            <p:cNvSpPr/>
            <p:nvPr/>
          </p:nvSpPr>
          <p:spPr>
            <a:xfrm>
              <a:off x="9760669" y="25709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3" name="Cross 472">
              <a:extLst>
                <a:ext uri="{FF2B5EF4-FFF2-40B4-BE49-F238E27FC236}">
                  <a16:creationId xmlns:a16="http://schemas.microsoft.com/office/drawing/2014/main" id="{165295E7-EBE7-902D-C00D-65DF1306A8DC}"/>
                </a:ext>
              </a:extLst>
            </p:cNvPr>
            <p:cNvSpPr/>
            <p:nvPr/>
          </p:nvSpPr>
          <p:spPr>
            <a:xfrm>
              <a:off x="9775909"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4" name="Cross 473">
              <a:extLst>
                <a:ext uri="{FF2B5EF4-FFF2-40B4-BE49-F238E27FC236}">
                  <a16:creationId xmlns:a16="http://schemas.microsoft.com/office/drawing/2014/main" id="{76025196-C4BF-1C6B-43B9-DE371C5A3587}"/>
                </a:ext>
              </a:extLst>
            </p:cNvPr>
            <p:cNvSpPr/>
            <p:nvPr/>
          </p:nvSpPr>
          <p:spPr>
            <a:xfrm>
              <a:off x="9794959"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5" name="Cross 474">
              <a:extLst>
                <a:ext uri="{FF2B5EF4-FFF2-40B4-BE49-F238E27FC236}">
                  <a16:creationId xmlns:a16="http://schemas.microsoft.com/office/drawing/2014/main" id="{655606D7-07CA-BD8A-117F-7071E9EF2187}"/>
                </a:ext>
              </a:extLst>
            </p:cNvPr>
            <p:cNvSpPr/>
            <p:nvPr/>
          </p:nvSpPr>
          <p:spPr>
            <a:xfrm>
              <a:off x="9802579"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6" name="Cross 475">
              <a:extLst>
                <a:ext uri="{FF2B5EF4-FFF2-40B4-BE49-F238E27FC236}">
                  <a16:creationId xmlns:a16="http://schemas.microsoft.com/office/drawing/2014/main" id="{C964C680-C428-DC19-F1F8-08FE50426EBA}"/>
                </a:ext>
              </a:extLst>
            </p:cNvPr>
            <p:cNvSpPr/>
            <p:nvPr/>
          </p:nvSpPr>
          <p:spPr>
            <a:xfrm>
              <a:off x="9817819"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7" name="Cross 476">
              <a:extLst>
                <a:ext uri="{FF2B5EF4-FFF2-40B4-BE49-F238E27FC236}">
                  <a16:creationId xmlns:a16="http://schemas.microsoft.com/office/drawing/2014/main" id="{98DF1663-9F9B-23F5-A92B-3316CA2971E2}"/>
                </a:ext>
              </a:extLst>
            </p:cNvPr>
            <p:cNvSpPr/>
            <p:nvPr/>
          </p:nvSpPr>
          <p:spPr>
            <a:xfrm>
              <a:off x="9833059"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8" name="Cross 477">
              <a:extLst>
                <a:ext uri="{FF2B5EF4-FFF2-40B4-BE49-F238E27FC236}">
                  <a16:creationId xmlns:a16="http://schemas.microsoft.com/office/drawing/2014/main" id="{9A509EA6-7FEE-9F7A-9691-66B76AFCB537}"/>
                </a:ext>
              </a:extLst>
            </p:cNvPr>
            <p:cNvSpPr/>
            <p:nvPr/>
          </p:nvSpPr>
          <p:spPr>
            <a:xfrm>
              <a:off x="9846394"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79" name="Cross 478">
              <a:extLst>
                <a:ext uri="{FF2B5EF4-FFF2-40B4-BE49-F238E27FC236}">
                  <a16:creationId xmlns:a16="http://schemas.microsoft.com/office/drawing/2014/main" id="{D1AD4807-7BA9-0FB2-65E0-135F24F52432}"/>
                </a:ext>
              </a:extLst>
            </p:cNvPr>
            <p:cNvSpPr/>
            <p:nvPr/>
          </p:nvSpPr>
          <p:spPr>
            <a:xfrm>
              <a:off x="9863539"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0" name="Cross 479">
              <a:extLst>
                <a:ext uri="{FF2B5EF4-FFF2-40B4-BE49-F238E27FC236}">
                  <a16:creationId xmlns:a16="http://schemas.microsoft.com/office/drawing/2014/main" id="{6EF82D5C-D628-6D87-FCB9-6F8795E56A7B}"/>
                </a:ext>
              </a:extLst>
            </p:cNvPr>
            <p:cNvSpPr/>
            <p:nvPr/>
          </p:nvSpPr>
          <p:spPr>
            <a:xfrm>
              <a:off x="9878779"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1" name="Cross 480">
              <a:extLst>
                <a:ext uri="{FF2B5EF4-FFF2-40B4-BE49-F238E27FC236}">
                  <a16:creationId xmlns:a16="http://schemas.microsoft.com/office/drawing/2014/main" id="{D92CCD80-7C6C-F1BD-5565-20F5139A25D8}"/>
                </a:ext>
              </a:extLst>
            </p:cNvPr>
            <p:cNvSpPr/>
            <p:nvPr/>
          </p:nvSpPr>
          <p:spPr>
            <a:xfrm>
              <a:off x="9888304"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2" name="Cross 481">
              <a:extLst>
                <a:ext uri="{FF2B5EF4-FFF2-40B4-BE49-F238E27FC236}">
                  <a16:creationId xmlns:a16="http://schemas.microsoft.com/office/drawing/2014/main" id="{DB5688A2-987F-B644-5821-26CE69F2EFB8}"/>
                </a:ext>
              </a:extLst>
            </p:cNvPr>
            <p:cNvSpPr/>
            <p:nvPr/>
          </p:nvSpPr>
          <p:spPr>
            <a:xfrm>
              <a:off x="9920689"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3" name="Cross 482">
              <a:extLst>
                <a:ext uri="{FF2B5EF4-FFF2-40B4-BE49-F238E27FC236}">
                  <a16:creationId xmlns:a16="http://schemas.microsoft.com/office/drawing/2014/main" id="{29670729-574B-EE49-27C3-833256B24B85}"/>
                </a:ext>
              </a:extLst>
            </p:cNvPr>
            <p:cNvSpPr/>
            <p:nvPr/>
          </p:nvSpPr>
          <p:spPr>
            <a:xfrm>
              <a:off x="9934024" y="259956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4" name="Cross 483">
              <a:extLst>
                <a:ext uri="{FF2B5EF4-FFF2-40B4-BE49-F238E27FC236}">
                  <a16:creationId xmlns:a16="http://schemas.microsoft.com/office/drawing/2014/main" id="{82E6C834-2070-57EB-4162-166C04F139F8}"/>
                </a:ext>
              </a:extLst>
            </p:cNvPr>
            <p:cNvSpPr/>
            <p:nvPr/>
          </p:nvSpPr>
          <p:spPr>
            <a:xfrm>
              <a:off x="9951169"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5" name="Cross 484">
              <a:extLst>
                <a:ext uri="{FF2B5EF4-FFF2-40B4-BE49-F238E27FC236}">
                  <a16:creationId xmlns:a16="http://schemas.microsoft.com/office/drawing/2014/main" id="{530C51AC-36C5-7CAE-C637-683029F0476F}"/>
                </a:ext>
              </a:extLst>
            </p:cNvPr>
            <p:cNvSpPr/>
            <p:nvPr/>
          </p:nvSpPr>
          <p:spPr>
            <a:xfrm>
              <a:off x="9974029"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6" name="Cross 485">
              <a:extLst>
                <a:ext uri="{FF2B5EF4-FFF2-40B4-BE49-F238E27FC236}">
                  <a16:creationId xmlns:a16="http://schemas.microsoft.com/office/drawing/2014/main" id="{EA82A7D4-3FD4-2055-0630-6D392F7FF273}"/>
                </a:ext>
              </a:extLst>
            </p:cNvPr>
            <p:cNvSpPr/>
            <p:nvPr/>
          </p:nvSpPr>
          <p:spPr>
            <a:xfrm>
              <a:off x="999117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7" name="Cross 486">
              <a:extLst>
                <a:ext uri="{FF2B5EF4-FFF2-40B4-BE49-F238E27FC236}">
                  <a16:creationId xmlns:a16="http://schemas.microsoft.com/office/drawing/2014/main" id="{F5A7C84A-C4A2-E2E0-96EE-C238A2BC0015}"/>
                </a:ext>
              </a:extLst>
            </p:cNvPr>
            <p:cNvSpPr/>
            <p:nvPr/>
          </p:nvSpPr>
          <p:spPr>
            <a:xfrm>
              <a:off x="1000641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8" name="Cross 487">
              <a:extLst>
                <a:ext uri="{FF2B5EF4-FFF2-40B4-BE49-F238E27FC236}">
                  <a16:creationId xmlns:a16="http://schemas.microsoft.com/office/drawing/2014/main" id="{4EB52F9A-8FC5-BE44-7056-558441EB969A}"/>
                </a:ext>
              </a:extLst>
            </p:cNvPr>
            <p:cNvSpPr/>
            <p:nvPr/>
          </p:nvSpPr>
          <p:spPr>
            <a:xfrm>
              <a:off x="1004832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89" name="Cross 488">
              <a:extLst>
                <a:ext uri="{FF2B5EF4-FFF2-40B4-BE49-F238E27FC236}">
                  <a16:creationId xmlns:a16="http://schemas.microsoft.com/office/drawing/2014/main" id="{DD603C86-5966-2A91-7A97-9C33E9851E05}"/>
                </a:ext>
              </a:extLst>
            </p:cNvPr>
            <p:cNvSpPr/>
            <p:nvPr/>
          </p:nvSpPr>
          <p:spPr>
            <a:xfrm>
              <a:off x="10343599"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0" name="Cross 489">
              <a:extLst>
                <a:ext uri="{FF2B5EF4-FFF2-40B4-BE49-F238E27FC236}">
                  <a16:creationId xmlns:a16="http://schemas.microsoft.com/office/drawing/2014/main" id="{47975446-91EB-021F-6EBE-FFFA184B06F8}"/>
                </a:ext>
              </a:extLst>
            </p:cNvPr>
            <p:cNvSpPr/>
            <p:nvPr/>
          </p:nvSpPr>
          <p:spPr>
            <a:xfrm>
              <a:off x="1036836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1" name="Cross 490">
              <a:extLst>
                <a:ext uri="{FF2B5EF4-FFF2-40B4-BE49-F238E27FC236}">
                  <a16:creationId xmlns:a16="http://schemas.microsoft.com/office/drawing/2014/main" id="{E15A71B3-D68B-DA29-8903-B332E8A45DCE}"/>
                </a:ext>
              </a:extLst>
            </p:cNvPr>
            <p:cNvSpPr/>
            <p:nvPr/>
          </p:nvSpPr>
          <p:spPr>
            <a:xfrm>
              <a:off x="10389319"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2" name="Cross 491">
              <a:extLst>
                <a:ext uri="{FF2B5EF4-FFF2-40B4-BE49-F238E27FC236}">
                  <a16:creationId xmlns:a16="http://schemas.microsoft.com/office/drawing/2014/main" id="{BA2FB093-D6C1-CFC2-4990-3F597E3A2BA5}"/>
                </a:ext>
              </a:extLst>
            </p:cNvPr>
            <p:cNvSpPr/>
            <p:nvPr/>
          </p:nvSpPr>
          <p:spPr>
            <a:xfrm>
              <a:off x="1039884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3" name="Cross 492">
              <a:extLst>
                <a:ext uri="{FF2B5EF4-FFF2-40B4-BE49-F238E27FC236}">
                  <a16:creationId xmlns:a16="http://schemas.microsoft.com/office/drawing/2014/main" id="{69292B69-BA37-A5AE-7B0A-26E23A9B8AD4}"/>
                </a:ext>
              </a:extLst>
            </p:cNvPr>
            <p:cNvSpPr/>
            <p:nvPr/>
          </p:nvSpPr>
          <p:spPr>
            <a:xfrm>
              <a:off x="1041408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4" name="Cross 493">
              <a:extLst>
                <a:ext uri="{FF2B5EF4-FFF2-40B4-BE49-F238E27FC236}">
                  <a16:creationId xmlns:a16="http://schemas.microsoft.com/office/drawing/2014/main" id="{3F6AD220-CBE8-8115-E738-F0CA238AC280}"/>
                </a:ext>
              </a:extLst>
            </p:cNvPr>
            <p:cNvSpPr/>
            <p:nvPr/>
          </p:nvSpPr>
          <p:spPr>
            <a:xfrm>
              <a:off x="10431229"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5" name="Cross 494">
              <a:extLst>
                <a:ext uri="{FF2B5EF4-FFF2-40B4-BE49-F238E27FC236}">
                  <a16:creationId xmlns:a16="http://schemas.microsoft.com/office/drawing/2014/main" id="{9429027A-0DC8-F400-41EA-225F4F009F86}"/>
                </a:ext>
              </a:extLst>
            </p:cNvPr>
            <p:cNvSpPr/>
            <p:nvPr/>
          </p:nvSpPr>
          <p:spPr>
            <a:xfrm>
              <a:off x="10455994"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6" name="Cross 495">
              <a:extLst>
                <a:ext uri="{FF2B5EF4-FFF2-40B4-BE49-F238E27FC236}">
                  <a16:creationId xmlns:a16="http://schemas.microsoft.com/office/drawing/2014/main" id="{C856068C-8606-D576-6AE6-57603F9DDDF8}"/>
                </a:ext>
              </a:extLst>
            </p:cNvPr>
            <p:cNvSpPr/>
            <p:nvPr/>
          </p:nvSpPr>
          <p:spPr>
            <a:xfrm>
              <a:off x="10469329"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7" name="Cross 496">
              <a:extLst>
                <a:ext uri="{FF2B5EF4-FFF2-40B4-BE49-F238E27FC236}">
                  <a16:creationId xmlns:a16="http://schemas.microsoft.com/office/drawing/2014/main" id="{8B27664F-9A58-2651-33B0-9944E27F4B98}"/>
                </a:ext>
              </a:extLst>
            </p:cNvPr>
            <p:cNvSpPr/>
            <p:nvPr/>
          </p:nvSpPr>
          <p:spPr>
            <a:xfrm>
              <a:off x="10488379" y="263194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8" name="Cross 497">
              <a:extLst>
                <a:ext uri="{FF2B5EF4-FFF2-40B4-BE49-F238E27FC236}">
                  <a16:creationId xmlns:a16="http://schemas.microsoft.com/office/drawing/2014/main" id="{118E787F-DCD3-2741-7160-78BD3D78E0CA}"/>
                </a:ext>
              </a:extLst>
            </p:cNvPr>
            <p:cNvSpPr/>
            <p:nvPr/>
          </p:nvSpPr>
          <p:spPr>
            <a:xfrm>
              <a:off x="10539814" y="26852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499" name="Cross 498">
              <a:extLst>
                <a:ext uri="{FF2B5EF4-FFF2-40B4-BE49-F238E27FC236}">
                  <a16:creationId xmlns:a16="http://schemas.microsoft.com/office/drawing/2014/main" id="{391CC41D-4E96-EA8F-6EEC-776231C5EA85}"/>
                </a:ext>
              </a:extLst>
            </p:cNvPr>
            <p:cNvSpPr/>
            <p:nvPr/>
          </p:nvSpPr>
          <p:spPr>
            <a:xfrm>
              <a:off x="10549339" y="268528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0" name="Cross 499">
              <a:extLst>
                <a:ext uri="{FF2B5EF4-FFF2-40B4-BE49-F238E27FC236}">
                  <a16:creationId xmlns:a16="http://schemas.microsoft.com/office/drawing/2014/main" id="{C80138AC-873D-BE97-2CDF-834AF9F419BC}"/>
                </a:ext>
              </a:extLst>
            </p:cNvPr>
            <p:cNvSpPr/>
            <p:nvPr/>
          </p:nvSpPr>
          <p:spPr>
            <a:xfrm>
              <a:off x="10576009"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1" name="Cross 500">
              <a:extLst>
                <a:ext uri="{FF2B5EF4-FFF2-40B4-BE49-F238E27FC236}">
                  <a16:creationId xmlns:a16="http://schemas.microsoft.com/office/drawing/2014/main" id="{DB5EFD7C-5317-4C48-FA51-50C2F3B525E5}"/>
                </a:ext>
              </a:extLst>
            </p:cNvPr>
            <p:cNvSpPr/>
            <p:nvPr/>
          </p:nvSpPr>
          <p:spPr>
            <a:xfrm>
              <a:off x="10591249"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2" name="Cross 501">
              <a:extLst>
                <a:ext uri="{FF2B5EF4-FFF2-40B4-BE49-F238E27FC236}">
                  <a16:creationId xmlns:a16="http://schemas.microsoft.com/office/drawing/2014/main" id="{E4172700-9C8C-708A-CD53-33BCEF08EDCC}"/>
                </a:ext>
              </a:extLst>
            </p:cNvPr>
            <p:cNvSpPr/>
            <p:nvPr/>
          </p:nvSpPr>
          <p:spPr>
            <a:xfrm>
              <a:off x="10606489"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3" name="Cross 502">
              <a:extLst>
                <a:ext uri="{FF2B5EF4-FFF2-40B4-BE49-F238E27FC236}">
                  <a16:creationId xmlns:a16="http://schemas.microsoft.com/office/drawing/2014/main" id="{F10C7C2F-03F3-F6BD-311D-1622AEF41C4B}"/>
                </a:ext>
              </a:extLst>
            </p:cNvPr>
            <p:cNvSpPr/>
            <p:nvPr/>
          </p:nvSpPr>
          <p:spPr>
            <a:xfrm>
              <a:off x="10631254"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4" name="Cross 503">
              <a:extLst>
                <a:ext uri="{FF2B5EF4-FFF2-40B4-BE49-F238E27FC236}">
                  <a16:creationId xmlns:a16="http://schemas.microsoft.com/office/drawing/2014/main" id="{1E1CB7EE-B026-3A9B-80DA-1D745208BC53}"/>
                </a:ext>
              </a:extLst>
            </p:cNvPr>
            <p:cNvSpPr/>
            <p:nvPr/>
          </p:nvSpPr>
          <p:spPr>
            <a:xfrm>
              <a:off x="10644589"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5" name="Cross 504">
              <a:extLst>
                <a:ext uri="{FF2B5EF4-FFF2-40B4-BE49-F238E27FC236}">
                  <a16:creationId xmlns:a16="http://schemas.microsoft.com/office/drawing/2014/main" id="{8ABB812F-8832-AAB8-0E44-807EAA149919}"/>
                </a:ext>
              </a:extLst>
            </p:cNvPr>
            <p:cNvSpPr/>
            <p:nvPr/>
          </p:nvSpPr>
          <p:spPr>
            <a:xfrm>
              <a:off x="10673164"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6" name="Cross 505">
              <a:extLst>
                <a:ext uri="{FF2B5EF4-FFF2-40B4-BE49-F238E27FC236}">
                  <a16:creationId xmlns:a16="http://schemas.microsoft.com/office/drawing/2014/main" id="{9C75C5C5-44FF-87E3-5517-D97AE40A3837}"/>
                </a:ext>
              </a:extLst>
            </p:cNvPr>
            <p:cNvSpPr/>
            <p:nvPr/>
          </p:nvSpPr>
          <p:spPr>
            <a:xfrm>
              <a:off x="10688404"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7" name="Cross 506">
              <a:extLst>
                <a:ext uri="{FF2B5EF4-FFF2-40B4-BE49-F238E27FC236}">
                  <a16:creationId xmlns:a16="http://schemas.microsoft.com/office/drawing/2014/main" id="{931C7674-4A6C-1DF0-717A-C197F8ED794F}"/>
                </a:ext>
              </a:extLst>
            </p:cNvPr>
            <p:cNvSpPr/>
            <p:nvPr/>
          </p:nvSpPr>
          <p:spPr>
            <a:xfrm>
              <a:off x="10696024"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8" name="Cross 507">
              <a:extLst>
                <a:ext uri="{FF2B5EF4-FFF2-40B4-BE49-F238E27FC236}">
                  <a16:creationId xmlns:a16="http://schemas.microsoft.com/office/drawing/2014/main" id="{95F3DC11-DB64-3FAB-3AFF-5135B8CA1550}"/>
                </a:ext>
              </a:extLst>
            </p:cNvPr>
            <p:cNvSpPr/>
            <p:nvPr/>
          </p:nvSpPr>
          <p:spPr>
            <a:xfrm>
              <a:off x="10718884"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09" name="Cross 508">
              <a:extLst>
                <a:ext uri="{FF2B5EF4-FFF2-40B4-BE49-F238E27FC236}">
                  <a16:creationId xmlns:a16="http://schemas.microsoft.com/office/drawing/2014/main" id="{176674EE-4002-6149-A657-73E993B6F161}"/>
                </a:ext>
              </a:extLst>
            </p:cNvPr>
            <p:cNvSpPr/>
            <p:nvPr/>
          </p:nvSpPr>
          <p:spPr>
            <a:xfrm>
              <a:off x="10724599"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0" name="Cross 509">
              <a:extLst>
                <a:ext uri="{FF2B5EF4-FFF2-40B4-BE49-F238E27FC236}">
                  <a16:creationId xmlns:a16="http://schemas.microsoft.com/office/drawing/2014/main" id="{778A6E57-6669-D2B5-0668-1CC1C704B105}"/>
                </a:ext>
              </a:extLst>
            </p:cNvPr>
            <p:cNvSpPr/>
            <p:nvPr/>
          </p:nvSpPr>
          <p:spPr>
            <a:xfrm>
              <a:off x="10736029" y="2734815"/>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1" name="Cross 510">
              <a:extLst>
                <a:ext uri="{FF2B5EF4-FFF2-40B4-BE49-F238E27FC236}">
                  <a16:creationId xmlns:a16="http://schemas.microsoft.com/office/drawing/2014/main" id="{C4534794-3D8B-CD49-4597-69C6A4A7B32B}"/>
                </a:ext>
              </a:extLst>
            </p:cNvPr>
            <p:cNvSpPr/>
            <p:nvPr/>
          </p:nvSpPr>
          <p:spPr>
            <a:xfrm>
              <a:off x="10819849"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2" name="Cross 511">
              <a:extLst>
                <a:ext uri="{FF2B5EF4-FFF2-40B4-BE49-F238E27FC236}">
                  <a16:creationId xmlns:a16="http://schemas.microsoft.com/office/drawing/2014/main" id="{8C1F6751-CB9C-9F7E-932A-933178630B65}"/>
                </a:ext>
              </a:extLst>
            </p:cNvPr>
            <p:cNvSpPr/>
            <p:nvPr/>
          </p:nvSpPr>
          <p:spPr>
            <a:xfrm>
              <a:off x="10865569"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3" name="Cross 512">
              <a:extLst>
                <a:ext uri="{FF2B5EF4-FFF2-40B4-BE49-F238E27FC236}">
                  <a16:creationId xmlns:a16="http://schemas.microsoft.com/office/drawing/2014/main" id="{04C8CD71-AC59-19C2-7407-DD9BAAE18061}"/>
                </a:ext>
              </a:extLst>
            </p:cNvPr>
            <p:cNvSpPr/>
            <p:nvPr/>
          </p:nvSpPr>
          <p:spPr>
            <a:xfrm>
              <a:off x="1089795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4" name="Cross 513">
              <a:extLst>
                <a:ext uri="{FF2B5EF4-FFF2-40B4-BE49-F238E27FC236}">
                  <a16:creationId xmlns:a16="http://schemas.microsoft.com/office/drawing/2014/main" id="{A0BF5524-A946-8566-A42D-EA31A731558D}"/>
                </a:ext>
              </a:extLst>
            </p:cNvPr>
            <p:cNvSpPr/>
            <p:nvPr/>
          </p:nvSpPr>
          <p:spPr>
            <a:xfrm>
              <a:off x="1091700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5" name="Cross 514">
              <a:extLst>
                <a:ext uri="{FF2B5EF4-FFF2-40B4-BE49-F238E27FC236}">
                  <a16:creationId xmlns:a16="http://schemas.microsoft.com/office/drawing/2014/main" id="{A58E0243-87AF-FFA5-5886-436C5C5404B6}"/>
                </a:ext>
              </a:extLst>
            </p:cNvPr>
            <p:cNvSpPr/>
            <p:nvPr/>
          </p:nvSpPr>
          <p:spPr>
            <a:xfrm>
              <a:off x="1093986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6" name="Cross 515">
              <a:extLst>
                <a:ext uri="{FF2B5EF4-FFF2-40B4-BE49-F238E27FC236}">
                  <a16:creationId xmlns:a16="http://schemas.microsoft.com/office/drawing/2014/main" id="{B6BD8ACD-0B91-9437-0C95-ABF616950020}"/>
                </a:ext>
              </a:extLst>
            </p:cNvPr>
            <p:cNvSpPr/>
            <p:nvPr/>
          </p:nvSpPr>
          <p:spPr>
            <a:xfrm>
              <a:off x="1101225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7" name="Cross 516">
              <a:extLst>
                <a:ext uri="{FF2B5EF4-FFF2-40B4-BE49-F238E27FC236}">
                  <a16:creationId xmlns:a16="http://schemas.microsoft.com/office/drawing/2014/main" id="{0356D02D-4C52-DE78-E30E-5FAA0E991E6E}"/>
                </a:ext>
              </a:extLst>
            </p:cNvPr>
            <p:cNvSpPr/>
            <p:nvPr/>
          </p:nvSpPr>
          <p:spPr>
            <a:xfrm>
              <a:off x="1101987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8" name="Cross 517">
              <a:extLst>
                <a:ext uri="{FF2B5EF4-FFF2-40B4-BE49-F238E27FC236}">
                  <a16:creationId xmlns:a16="http://schemas.microsoft.com/office/drawing/2014/main" id="{3EC37D5D-C4D3-C8E0-5382-58DDD0964DB7}"/>
                </a:ext>
              </a:extLst>
            </p:cNvPr>
            <p:cNvSpPr/>
            <p:nvPr/>
          </p:nvSpPr>
          <p:spPr>
            <a:xfrm>
              <a:off x="1108083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19" name="Cross 518">
              <a:extLst>
                <a:ext uri="{FF2B5EF4-FFF2-40B4-BE49-F238E27FC236}">
                  <a16:creationId xmlns:a16="http://schemas.microsoft.com/office/drawing/2014/main" id="{C60B64AE-BAF2-A18C-F0F1-5DA06DEF413F}"/>
                </a:ext>
              </a:extLst>
            </p:cNvPr>
            <p:cNvSpPr/>
            <p:nvPr/>
          </p:nvSpPr>
          <p:spPr>
            <a:xfrm>
              <a:off x="1108845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20" name="Cross 519">
              <a:extLst>
                <a:ext uri="{FF2B5EF4-FFF2-40B4-BE49-F238E27FC236}">
                  <a16:creationId xmlns:a16="http://schemas.microsoft.com/office/drawing/2014/main" id="{20E822D0-C8AF-90C8-A56E-165120FE1767}"/>
                </a:ext>
              </a:extLst>
            </p:cNvPr>
            <p:cNvSpPr/>
            <p:nvPr/>
          </p:nvSpPr>
          <p:spPr>
            <a:xfrm>
              <a:off x="1109988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21" name="Cross 520">
              <a:extLst>
                <a:ext uri="{FF2B5EF4-FFF2-40B4-BE49-F238E27FC236}">
                  <a16:creationId xmlns:a16="http://schemas.microsoft.com/office/drawing/2014/main" id="{F8364773-A1F4-6F22-AD57-FF422E88D72C}"/>
                </a:ext>
              </a:extLst>
            </p:cNvPr>
            <p:cNvSpPr/>
            <p:nvPr/>
          </p:nvSpPr>
          <p:spPr>
            <a:xfrm>
              <a:off x="11122744"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22" name="Cross 521">
              <a:extLst>
                <a:ext uri="{FF2B5EF4-FFF2-40B4-BE49-F238E27FC236}">
                  <a16:creationId xmlns:a16="http://schemas.microsoft.com/office/drawing/2014/main" id="{527587C4-0C3D-EFAC-5DBE-F6FB922D5D56}"/>
                </a:ext>
              </a:extLst>
            </p:cNvPr>
            <p:cNvSpPr/>
            <p:nvPr/>
          </p:nvSpPr>
          <p:spPr>
            <a:xfrm>
              <a:off x="11132269"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23" name="Cross 522">
              <a:extLst>
                <a:ext uri="{FF2B5EF4-FFF2-40B4-BE49-F238E27FC236}">
                  <a16:creationId xmlns:a16="http://schemas.microsoft.com/office/drawing/2014/main" id="{28340FE4-DF9B-7C71-EF0B-5E3730A60A11}"/>
                </a:ext>
              </a:extLst>
            </p:cNvPr>
            <p:cNvSpPr/>
            <p:nvPr/>
          </p:nvSpPr>
          <p:spPr>
            <a:xfrm>
              <a:off x="11162749" y="2843400"/>
              <a:ext cx="73277"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524" name="Graphic 206">
              <a:extLst>
                <a:ext uri="{FF2B5EF4-FFF2-40B4-BE49-F238E27FC236}">
                  <a16:creationId xmlns:a16="http://schemas.microsoft.com/office/drawing/2014/main" id="{86988208-AB95-5C9B-C912-EC4768510981}"/>
                </a:ext>
              </a:extLst>
            </p:cNvPr>
            <p:cNvSpPr/>
            <p:nvPr/>
          </p:nvSpPr>
          <p:spPr>
            <a:xfrm>
              <a:off x="6874574" y="1386278"/>
              <a:ext cx="4383651" cy="1784019"/>
            </a:xfrm>
            <a:custGeom>
              <a:avLst/>
              <a:gdLst>
                <a:gd name="connsiteX0" fmla="*/ 0 w 4383651"/>
                <a:gd name="connsiteY0" fmla="*/ 0 h 1784019"/>
                <a:gd name="connsiteX1" fmla="*/ 81581 w 4383651"/>
                <a:gd name="connsiteY1" fmla="*/ 0 h 1784019"/>
                <a:gd name="connsiteX2" fmla="*/ 81581 w 4383651"/>
                <a:gd name="connsiteY2" fmla="*/ 10371 h 1784019"/>
                <a:gd name="connsiteX3" fmla="*/ 86282 w 4383651"/>
                <a:gd name="connsiteY3" fmla="*/ 10371 h 1784019"/>
                <a:gd name="connsiteX4" fmla="*/ 86282 w 4383651"/>
                <a:gd name="connsiteY4" fmla="*/ 18527 h 1784019"/>
                <a:gd name="connsiteX5" fmla="*/ 140976 w 4383651"/>
                <a:gd name="connsiteY5" fmla="*/ 18527 h 1784019"/>
                <a:gd name="connsiteX6" fmla="*/ 140976 w 4383651"/>
                <a:gd name="connsiteY6" fmla="*/ 43956 h 1784019"/>
                <a:gd name="connsiteX7" fmla="*/ 165659 w 4383651"/>
                <a:gd name="connsiteY7" fmla="*/ 43956 h 1784019"/>
                <a:gd name="connsiteX8" fmla="*/ 165659 w 4383651"/>
                <a:gd name="connsiteY8" fmla="*/ 64071 h 1784019"/>
                <a:gd name="connsiteX9" fmla="*/ 206909 w 4383651"/>
                <a:gd name="connsiteY9" fmla="*/ 64071 h 1784019"/>
                <a:gd name="connsiteX10" fmla="*/ 206909 w 4383651"/>
                <a:gd name="connsiteY10" fmla="*/ 89832 h 1784019"/>
                <a:gd name="connsiteX11" fmla="*/ 228470 w 4383651"/>
                <a:gd name="connsiteY11" fmla="*/ 89832 h 1784019"/>
                <a:gd name="connsiteX12" fmla="*/ 228470 w 4383651"/>
                <a:gd name="connsiteY12" fmla="*/ 107105 h 1784019"/>
                <a:gd name="connsiteX13" fmla="*/ 287865 w 4383651"/>
                <a:gd name="connsiteY13" fmla="*/ 107105 h 1784019"/>
                <a:gd name="connsiteX14" fmla="*/ 287865 w 4383651"/>
                <a:gd name="connsiteY14" fmla="*/ 136630 h 1784019"/>
                <a:gd name="connsiteX15" fmla="*/ 305386 w 4383651"/>
                <a:gd name="connsiteY15" fmla="*/ 136630 h 1784019"/>
                <a:gd name="connsiteX16" fmla="*/ 305386 w 4383651"/>
                <a:gd name="connsiteY16" fmla="*/ 151393 h 1784019"/>
                <a:gd name="connsiteX17" fmla="*/ 358537 w 4383651"/>
                <a:gd name="connsiteY17" fmla="*/ 151393 h 1784019"/>
                <a:gd name="connsiteX18" fmla="*/ 358537 w 4383651"/>
                <a:gd name="connsiteY18" fmla="*/ 173390 h 1784019"/>
                <a:gd name="connsiteX19" fmla="*/ 373229 w 4383651"/>
                <a:gd name="connsiteY19" fmla="*/ 173390 h 1784019"/>
                <a:gd name="connsiteX20" fmla="*/ 373229 w 4383651"/>
                <a:gd name="connsiteY20" fmla="*/ 195682 h 1784019"/>
                <a:gd name="connsiteX21" fmla="*/ 511083 w 4383651"/>
                <a:gd name="connsiteY21" fmla="*/ 195682 h 1784019"/>
                <a:gd name="connsiteX22" fmla="*/ 511083 w 4383651"/>
                <a:gd name="connsiteY22" fmla="*/ 235579 h 1784019"/>
                <a:gd name="connsiteX23" fmla="*/ 524820 w 4383651"/>
                <a:gd name="connsiteY23" fmla="*/ 235579 h 1784019"/>
                <a:gd name="connsiteX24" fmla="*/ 524820 w 4383651"/>
                <a:gd name="connsiteY24" fmla="*/ 242480 h 1784019"/>
                <a:gd name="connsiteX25" fmla="*/ 577016 w 4383651"/>
                <a:gd name="connsiteY25" fmla="*/ 242480 h 1784019"/>
                <a:gd name="connsiteX26" fmla="*/ 577016 w 4383651"/>
                <a:gd name="connsiteY26" fmla="*/ 307179 h 1784019"/>
                <a:gd name="connsiteX27" fmla="*/ 585464 w 4383651"/>
                <a:gd name="connsiteY27" fmla="*/ 307179 h 1784019"/>
                <a:gd name="connsiteX28" fmla="*/ 585464 w 4383651"/>
                <a:gd name="connsiteY28" fmla="*/ 331057 h 1784019"/>
                <a:gd name="connsiteX29" fmla="*/ 590459 w 4383651"/>
                <a:gd name="connsiteY29" fmla="*/ 331057 h 1784019"/>
                <a:gd name="connsiteX30" fmla="*/ 590459 w 4383651"/>
                <a:gd name="connsiteY30" fmla="*/ 351467 h 1784019"/>
                <a:gd name="connsiteX31" fmla="*/ 616722 w 4383651"/>
                <a:gd name="connsiteY31" fmla="*/ 351467 h 1784019"/>
                <a:gd name="connsiteX32" fmla="*/ 616722 w 4383651"/>
                <a:gd name="connsiteY32" fmla="*/ 395424 h 1784019"/>
                <a:gd name="connsiteX33" fmla="*/ 627338 w 4383651"/>
                <a:gd name="connsiteY33" fmla="*/ 395424 h 1784019"/>
                <a:gd name="connsiteX34" fmla="*/ 627338 w 4383651"/>
                <a:gd name="connsiteY34" fmla="*/ 440044 h 1784019"/>
                <a:gd name="connsiteX35" fmla="*/ 679240 w 4383651"/>
                <a:gd name="connsiteY35" fmla="*/ 440044 h 1784019"/>
                <a:gd name="connsiteX36" fmla="*/ 679240 w 4383651"/>
                <a:gd name="connsiteY36" fmla="*/ 465474 h 1784019"/>
                <a:gd name="connsiteX37" fmla="*/ 694557 w 4383651"/>
                <a:gd name="connsiteY37" fmla="*/ 465474 h 1784019"/>
                <a:gd name="connsiteX38" fmla="*/ 694557 w 4383651"/>
                <a:gd name="connsiteY38" fmla="*/ 491862 h 1784019"/>
                <a:gd name="connsiteX39" fmla="*/ 726770 w 4383651"/>
                <a:gd name="connsiteY39" fmla="*/ 491862 h 1784019"/>
                <a:gd name="connsiteX40" fmla="*/ 726770 w 4383651"/>
                <a:gd name="connsiteY40" fmla="*/ 540543 h 1784019"/>
                <a:gd name="connsiteX41" fmla="*/ 748332 w 4383651"/>
                <a:gd name="connsiteY41" fmla="*/ 540543 h 1784019"/>
                <a:gd name="connsiteX42" fmla="*/ 748332 w 4383651"/>
                <a:gd name="connsiteY42" fmla="*/ 580107 h 1784019"/>
                <a:gd name="connsiteX43" fmla="*/ 788038 w 4383651"/>
                <a:gd name="connsiteY43" fmla="*/ 580107 h 1784019"/>
                <a:gd name="connsiteX44" fmla="*/ 788038 w 4383651"/>
                <a:gd name="connsiteY44" fmla="*/ 624064 h 1784019"/>
                <a:gd name="connsiteX45" fmla="*/ 810224 w 4383651"/>
                <a:gd name="connsiteY45" fmla="*/ 624064 h 1784019"/>
                <a:gd name="connsiteX46" fmla="*/ 810224 w 4383651"/>
                <a:gd name="connsiteY46" fmla="*/ 662373 h 1784019"/>
                <a:gd name="connsiteX47" fmla="*/ 813677 w 4383651"/>
                <a:gd name="connsiteY47" fmla="*/ 662373 h 1784019"/>
                <a:gd name="connsiteX48" fmla="*/ 813677 w 4383651"/>
                <a:gd name="connsiteY48" fmla="*/ 732718 h 1784019"/>
                <a:gd name="connsiteX49" fmla="*/ 827415 w 4383651"/>
                <a:gd name="connsiteY49" fmla="*/ 732718 h 1784019"/>
                <a:gd name="connsiteX50" fmla="*/ 827415 w 4383651"/>
                <a:gd name="connsiteY50" fmla="*/ 760989 h 1784019"/>
                <a:gd name="connsiteX51" fmla="*/ 930593 w 4383651"/>
                <a:gd name="connsiteY51" fmla="*/ 760989 h 1784019"/>
                <a:gd name="connsiteX52" fmla="*/ 930593 w 4383651"/>
                <a:gd name="connsiteY52" fmla="*/ 807788 h 1784019"/>
                <a:gd name="connsiteX53" fmla="*/ 938417 w 4383651"/>
                <a:gd name="connsiteY53" fmla="*/ 807788 h 1784019"/>
                <a:gd name="connsiteX54" fmla="*/ 938417 w 4383651"/>
                <a:gd name="connsiteY54" fmla="*/ 832294 h 1784019"/>
                <a:gd name="connsiteX55" fmla="*/ 959354 w 4383651"/>
                <a:gd name="connsiteY55" fmla="*/ 832294 h 1784019"/>
                <a:gd name="connsiteX56" fmla="*/ 959354 w 4383651"/>
                <a:gd name="connsiteY56" fmla="*/ 854918 h 1784019"/>
                <a:gd name="connsiteX57" fmla="*/ 1016251 w 4383651"/>
                <a:gd name="connsiteY57" fmla="*/ 854918 h 1784019"/>
                <a:gd name="connsiteX58" fmla="*/ 1016251 w 4383651"/>
                <a:gd name="connsiteY58" fmla="*/ 879720 h 1784019"/>
                <a:gd name="connsiteX59" fmla="*/ 1026867 w 4383651"/>
                <a:gd name="connsiteY59" fmla="*/ 879720 h 1784019"/>
                <a:gd name="connsiteX60" fmla="*/ 1026867 w 4383651"/>
                <a:gd name="connsiteY60" fmla="*/ 904854 h 1784019"/>
                <a:gd name="connsiteX61" fmla="*/ 1033111 w 4383651"/>
                <a:gd name="connsiteY61" fmla="*/ 904854 h 1784019"/>
                <a:gd name="connsiteX62" fmla="*/ 1033111 w 4383651"/>
                <a:gd name="connsiteY62" fmla="*/ 929028 h 1784019"/>
                <a:gd name="connsiteX63" fmla="*/ 1054379 w 4383651"/>
                <a:gd name="connsiteY63" fmla="*/ 929028 h 1784019"/>
                <a:gd name="connsiteX64" fmla="*/ 1054379 w 4383651"/>
                <a:gd name="connsiteY64" fmla="*/ 955416 h 1784019"/>
                <a:gd name="connsiteX65" fmla="*/ 1063745 w 4383651"/>
                <a:gd name="connsiteY65" fmla="*/ 955416 h 1784019"/>
                <a:gd name="connsiteX66" fmla="*/ 1063745 w 4383651"/>
                <a:gd name="connsiteY66" fmla="*/ 983060 h 1784019"/>
                <a:gd name="connsiteX67" fmla="*/ 1164390 w 4383651"/>
                <a:gd name="connsiteY67" fmla="*/ 983060 h 1784019"/>
                <a:gd name="connsiteX68" fmla="*/ 1164390 w 4383651"/>
                <a:gd name="connsiteY68" fmla="*/ 1012918 h 1784019"/>
                <a:gd name="connsiteX69" fmla="*/ 1212214 w 4383651"/>
                <a:gd name="connsiteY69" fmla="*/ 1012918 h 1784019"/>
                <a:gd name="connsiteX70" fmla="*/ 1212214 w 4383651"/>
                <a:gd name="connsiteY70" fmla="*/ 1041816 h 1784019"/>
                <a:gd name="connsiteX71" fmla="*/ 1259745 w 4383651"/>
                <a:gd name="connsiteY71" fmla="*/ 1041816 h 1784019"/>
                <a:gd name="connsiteX72" fmla="*/ 1259745 w 4383651"/>
                <a:gd name="connsiteY72" fmla="*/ 1064108 h 1784019"/>
                <a:gd name="connsiteX73" fmla="*/ 1266320 w 4383651"/>
                <a:gd name="connsiteY73" fmla="*/ 1064108 h 1784019"/>
                <a:gd name="connsiteX74" fmla="*/ 1266320 w 4383651"/>
                <a:gd name="connsiteY74" fmla="*/ 1069755 h 1784019"/>
                <a:gd name="connsiteX75" fmla="*/ 1379783 w 4383651"/>
                <a:gd name="connsiteY75" fmla="*/ 1069755 h 1784019"/>
                <a:gd name="connsiteX76" fmla="*/ 1379783 w 4383651"/>
                <a:gd name="connsiteY76" fmla="*/ 1106810 h 1784019"/>
                <a:gd name="connsiteX77" fmla="*/ 1646748 w 4383651"/>
                <a:gd name="connsiteY77" fmla="*/ 1106810 h 1784019"/>
                <a:gd name="connsiteX78" fmla="*/ 1646748 w 4383651"/>
                <a:gd name="connsiteY78" fmla="*/ 1146079 h 1784019"/>
                <a:gd name="connsiteX79" fmla="*/ 1700193 w 4383651"/>
                <a:gd name="connsiteY79" fmla="*/ 1146079 h 1784019"/>
                <a:gd name="connsiteX80" fmla="*/ 1700193 w 4383651"/>
                <a:gd name="connsiteY80" fmla="*/ 1186898 h 1784019"/>
                <a:gd name="connsiteX81" fmla="*/ 1835254 w 4383651"/>
                <a:gd name="connsiteY81" fmla="*/ 1186898 h 1784019"/>
                <a:gd name="connsiteX82" fmla="*/ 1835254 w 4383651"/>
                <a:gd name="connsiteY82" fmla="*/ 1233697 h 1784019"/>
                <a:gd name="connsiteX83" fmla="*/ 1981556 w 4383651"/>
                <a:gd name="connsiteY83" fmla="*/ 1233697 h 1784019"/>
                <a:gd name="connsiteX84" fmla="*/ 1981556 w 4383651"/>
                <a:gd name="connsiteY84" fmla="*/ 1278613 h 1784019"/>
                <a:gd name="connsiteX85" fmla="*/ 2130686 w 4383651"/>
                <a:gd name="connsiteY85" fmla="*/ 1278613 h 1784019"/>
                <a:gd name="connsiteX86" fmla="*/ 2130686 w 4383651"/>
                <a:gd name="connsiteY86" fmla="*/ 1327293 h 1784019"/>
                <a:gd name="connsiteX87" fmla="*/ 2178841 w 4383651"/>
                <a:gd name="connsiteY87" fmla="*/ 1327293 h 1784019"/>
                <a:gd name="connsiteX88" fmla="*/ 2178841 w 4383651"/>
                <a:gd name="connsiteY88" fmla="*/ 1357151 h 1784019"/>
                <a:gd name="connsiteX89" fmla="*/ 2184461 w 4383651"/>
                <a:gd name="connsiteY89" fmla="*/ 1357151 h 1784019"/>
                <a:gd name="connsiteX90" fmla="*/ 2184461 w 4383651"/>
                <a:gd name="connsiteY90" fmla="*/ 1382913 h 1784019"/>
                <a:gd name="connsiteX91" fmla="*/ 2213846 w 4383651"/>
                <a:gd name="connsiteY91" fmla="*/ 1382913 h 1784019"/>
                <a:gd name="connsiteX92" fmla="*/ 2213846 w 4383651"/>
                <a:gd name="connsiteY92" fmla="*/ 1439750 h 1784019"/>
                <a:gd name="connsiteX93" fmla="*/ 2220715 w 4383651"/>
                <a:gd name="connsiteY93" fmla="*/ 1439750 h 1784019"/>
                <a:gd name="connsiteX94" fmla="*/ 2220715 w 4383651"/>
                <a:gd name="connsiteY94" fmla="*/ 1446024 h 1784019"/>
                <a:gd name="connsiteX95" fmla="*/ 2256051 w 4383651"/>
                <a:gd name="connsiteY95" fmla="*/ 1446024 h 1784019"/>
                <a:gd name="connsiteX96" fmla="*/ 2256051 w 4383651"/>
                <a:gd name="connsiteY96" fmla="*/ 1511977 h 1784019"/>
                <a:gd name="connsiteX97" fmla="*/ 2336089 w 4383651"/>
                <a:gd name="connsiteY97" fmla="*/ 1511977 h 1784019"/>
                <a:gd name="connsiteX98" fmla="*/ 2336089 w 4383651"/>
                <a:gd name="connsiteY98" fmla="*/ 1542758 h 1784019"/>
                <a:gd name="connsiteX99" fmla="*/ 2354528 w 4383651"/>
                <a:gd name="connsiteY99" fmla="*/ 1542758 h 1784019"/>
                <a:gd name="connsiteX100" fmla="*/ 2354528 w 4383651"/>
                <a:gd name="connsiteY100" fmla="*/ 1579812 h 1784019"/>
                <a:gd name="connsiteX101" fmla="*/ 2608674 w 4383651"/>
                <a:gd name="connsiteY101" fmla="*/ 1579812 h 1784019"/>
                <a:gd name="connsiteX102" fmla="*/ 2608674 w 4383651"/>
                <a:gd name="connsiteY102" fmla="*/ 1676251 h 1784019"/>
                <a:gd name="connsiteX103" fmla="*/ 2632733 w 4383651"/>
                <a:gd name="connsiteY103" fmla="*/ 1676251 h 1784019"/>
                <a:gd name="connsiteX104" fmla="*/ 2632733 w 4383651"/>
                <a:gd name="connsiteY104" fmla="*/ 1706736 h 1784019"/>
                <a:gd name="connsiteX105" fmla="*/ 2638059 w 4383651"/>
                <a:gd name="connsiteY105" fmla="*/ 1706736 h 1784019"/>
                <a:gd name="connsiteX106" fmla="*/ 2638059 w 4383651"/>
                <a:gd name="connsiteY106" fmla="*/ 1784020 h 1784019"/>
                <a:gd name="connsiteX107" fmla="*/ 4383652 w 4383651"/>
                <a:gd name="connsiteY107" fmla="*/ 1784020 h 178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383651" h="1784019">
                  <a:moveTo>
                    <a:pt x="0" y="0"/>
                  </a:moveTo>
                  <a:lnTo>
                    <a:pt x="81581" y="0"/>
                  </a:lnTo>
                  <a:lnTo>
                    <a:pt x="81581" y="10371"/>
                  </a:lnTo>
                  <a:lnTo>
                    <a:pt x="86282" y="10371"/>
                  </a:lnTo>
                  <a:lnTo>
                    <a:pt x="86282" y="18527"/>
                  </a:lnTo>
                  <a:lnTo>
                    <a:pt x="140976" y="18527"/>
                  </a:lnTo>
                  <a:lnTo>
                    <a:pt x="140976" y="43956"/>
                  </a:lnTo>
                  <a:lnTo>
                    <a:pt x="165659" y="43956"/>
                  </a:lnTo>
                  <a:lnTo>
                    <a:pt x="165659" y="64071"/>
                  </a:lnTo>
                  <a:lnTo>
                    <a:pt x="206909" y="64071"/>
                  </a:lnTo>
                  <a:lnTo>
                    <a:pt x="206909" y="89832"/>
                  </a:lnTo>
                  <a:lnTo>
                    <a:pt x="228470" y="89832"/>
                  </a:lnTo>
                  <a:lnTo>
                    <a:pt x="228470" y="107105"/>
                  </a:lnTo>
                  <a:lnTo>
                    <a:pt x="287865" y="107105"/>
                  </a:lnTo>
                  <a:lnTo>
                    <a:pt x="287865" y="136630"/>
                  </a:lnTo>
                  <a:lnTo>
                    <a:pt x="305386" y="136630"/>
                  </a:lnTo>
                  <a:lnTo>
                    <a:pt x="305386" y="151393"/>
                  </a:lnTo>
                  <a:lnTo>
                    <a:pt x="358537" y="151393"/>
                  </a:lnTo>
                  <a:lnTo>
                    <a:pt x="358537" y="173390"/>
                  </a:lnTo>
                  <a:lnTo>
                    <a:pt x="373229" y="173390"/>
                  </a:lnTo>
                  <a:lnTo>
                    <a:pt x="373229" y="195682"/>
                  </a:lnTo>
                  <a:cubicBezTo>
                    <a:pt x="373229" y="195682"/>
                    <a:pt x="511083" y="196309"/>
                    <a:pt x="511083" y="195682"/>
                  </a:cubicBezTo>
                  <a:cubicBezTo>
                    <a:pt x="511083" y="195055"/>
                    <a:pt x="511083" y="235579"/>
                    <a:pt x="511083" y="235579"/>
                  </a:cubicBezTo>
                  <a:lnTo>
                    <a:pt x="524820" y="235579"/>
                  </a:lnTo>
                  <a:lnTo>
                    <a:pt x="524820" y="242480"/>
                  </a:lnTo>
                  <a:lnTo>
                    <a:pt x="577016" y="242480"/>
                  </a:lnTo>
                  <a:lnTo>
                    <a:pt x="577016" y="307179"/>
                  </a:lnTo>
                  <a:lnTo>
                    <a:pt x="585464" y="307179"/>
                  </a:lnTo>
                  <a:lnTo>
                    <a:pt x="585464" y="331057"/>
                  </a:lnTo>
                  <a:lnTo>
                    <a:pt x="590459" y="331057"/>
                  </a:lnTo>
                  <a:lnTo>
                    <a:pt x="590459" y="351467"/>
                  </a:lnTo>
                  <a:lnTo>
                    <a:pt x="616722" y="351467"/>
                  </a:lnTo>
                  <a:lnTo>
                    <a:pt x="616722" y="395424"/>
                  </a:lnTo>
                  <a:lnTo>
                    <a:pt x="627338" y="395424"/>
                  </a:lnTo>
                  <a:lnTo>
                    <a:pt x="627338" y="440044"/>
                  </a:lnTo>
                  <a:lnTo>
                    <a:pt x="679240" y="440044"/>
                  </a:lnTo>
                  <a:lnTo>
                    <a:pt x="679240" y="465474"/>
                  </a:lnTo>
                  <a:lnTo>
                    <a:pt x="694557" y="465474"/>
                  </a:lnTo>
                  <a:lnTo>
                    <a:pt x="694557" y="491862"/>
                  </a:lnTo>
                  <a:lnTo>
                    <a:pt x="726770" y="491862"/>
                  </a:lnTo>
                  <a:lnTo>
                    <a:pt x="726770" y="540543"/>
                  </a:lnTo>
                  <a:lnTo>
                    <a:pt x="748332" y="540543"/>
                  </a:lnTo>
                  <a:lnTo>
                    <a:pt x="748332" y="580107"/>
                  </a:lnTo>
                  <a:lnTo>
                    <a:pt x="788038" y="580107"/>
                  </a:lnTo>
                  <a:lnTo>
                    <a:pt x="788038" y="624064"/>
                  </a:lnTo>
                  <a:lnTo>
                    <a:pt x="810224" y="624064"/>
                  </a:lnTo>
                  <a:lnTo>
                    <a:pt x="810224" y="662373"/>
                  </a:lnTo>
                  <a:lnTo>
                    <a:pt x="813677" y="662373"/>
                  </a:lnTo>
                  <a:lnTo>
                    <a:pt x="813677" y="732718"/>
                  </a:lnTo>
                  <a:lnTo>
                    <a:pt x="827415" y="732718"/>
                  </a:lnTo>
                  <a:lnTo>
                    <a:pt x="827415" y="760989"/>
                  </a:lnTo>
                  <a:lnTo>
                    <a:pt x="930593" y="760989"/>
                  </a:lnTo>
                  <a:lnTo>
                    <a:pt x="930593" y="807788"/>
                  </a:lnTo>
                  <a:lnTo>
                    <a:pt x="938417" y="807788"/>
                  </a:lnTo>
                  <a:lnTo>
                    <a:pt x="938417" y="832294"/>
                  </a:lnTo>
                  <a:lnTo>
                    <a:pt x="959354" y="832294"/>
                  </a:lnTo>
                  <a:lnTo>
                    <a:pt x="959354" y="854918"/>
                  </a:lnTo>
                  <a:lnTo>
                    <a:pt x="1016251" y="854918"/>
                  </a:lnTo>
                  <a:lnTo>
                    <a:pt x="1016251" y="879720"/>
                  </a:lnTo>
                  <a:lnTo>
                    <a:pt x="1026867" y="879720"/>
                  </a:lnTo>
                  <a:lnTo>
                    <a:pt x="1026867" y="904854"/>
                  </a:lnTo>
                  <a:lnTo>
                    <a:pt x="1033111" y="904854"/>
                  </a:lnTo>
                  <a:lnTo>
                    <a:pt x="1033111" y="929028"/>
                  </a:lnTo>
                  <a:lnTo>
                    <a:pt x="1054379" y="929028"/>
                  </a:lnTo>
                  <a:lnTo>
                    <a:pt x="1054379" y="955416"/>
                  </a:lnTo>
                  <a:lnTo>
                    <a:pt x="1063745" y="955416"/>
                  </a:lnTo>
                  <a:lnTo>
                    <a:pt x="1063745" y="983060"/>
                  </a:lnTo>
                  <a:lnTo>
                    <a:pt x="1164390" y="983060"/>
                  </a:lnTo>
                  <a:lnTo>
                    <a:pt x="1164390" y="1012918"/>
                  </a:lnTo>
                  <a:lnTo>
                    <a:pt x="1212214" y="1012918"/>
                  </a:lnTo>
                  <a:lnTo>
                    <a:pt x="1212214" y="1041816"/>
                  </a:lnTo>
                  <a:lnTo>
                    <a:pt x="1259745" y="1041816"/>
                  </a:lnTo>
                  <a:lnTo>
                    <a:pt x="1259745" y="1064108"/>
                  </a:lnTo>
                  <a:lnTo>
                    <a:pt x="1266320" y="1064108"/>
                  </a:lnTo>
                  <a:lnTo>
                    <a:pt x="1266320" y="1069755"/>
                  </a:lnTo>
                  <a:lnTo>
                    <a:pt x="1379783" y="1069755"/>
                  </a:lnTo>
                  <a:lnTo>
                    <a:pt x="1379783" y="1106810"/>
                  </a:lnTo>
                  <a:lnTo>
                    <a:pt x="1646748" y="1106810"/>
                  </a:lnTo>
                  <a:lnTo>
                    <a:pt x="1646748" y="1146079"/>
                  </a:lnTo>
                  <a:lnTo>
                    <a:pt x="1700193" y="1146079"/>
                  </a:lnTo>
                  <a:lnTo>
                    <a:pt x="1700193" y="1186898"/>
                  </a:lnTo>
                  <a:lnTo>
                    <a:pt x="1835254" y="1186898"/>
                  </a:lnTo>
                  <a:lnTo>
                    <a:pt x="1835254" y="1233697"/>
                  </a:lnTo>
                  <a:lnTo>
                    <a:pt x="1981556" y="1233697"/>
                  </a:lnTo>
                  <a:lnTo>
                    <a:pt x="1981556" y="1278613"/>
                  </a:lnTo>
                  <a:lnTo>
                    <a:pt x="2130686" y="1278613"/>
                  </a:lnTo>
                  <a:lnTo>
                    <a:pt x="2130686" y="1327293"/>
                  </a:lnTo>
                  <a:lnTo>
                    <a:pt x="2178841" y="1327293"/>
                  </a:lnTo>
                  <a:lnTo>
                    <a:pt x="2178841" y="1357151"/>
                  </a:lnTo>
                  <a:lnTo>
                    <a:pt x="2184461" y="1357151"/>
                  </a:lnTo>
                  <a:lnTo>
                    <a:pt x="2184461" y="1382913"/>
                  </a:lnTo>
                  <a:lnTo>
                    <a:pt x="2213846" y="1382913"/>
                  </a:lnTo>
                  <a:lnTo>
                    <a:pt x="2213846" y="1439750"/>
                  </a:lnTo>
                  <a:lnTo>
                    <a:pt x="2220715" y="1439750"/>
                  </a:lnTo>
                  <a:lnTo>
                    <a:pt x="2220715" y="1446024"/>
                  </a:lnTo>
                  <a:lnTo>
                    <a:pt x="2256051" y="1446024"/>
                  </a:lnTo>
                  <a:lnTo>
                    <a:pt x="2256051" y="1511977"/>
                  </a:lnTo>
                  <a:lnTo>
                    <a:pt x="2336089" y="1511977"/>
                  </a:lnTo>
                  <a:lnTo>
                    <a:pt x="2336089" y="1542758"/>
                  </a:lnTo>
                  <a:lnTo>
                    <a:pt x="2354528" y="1542758"/>
                  </a:lnTo>
                  <a:lnTo>
                    <a:pt x="2354528" y="1579812"/>
                  </a:lnTo>
                  <a:lnTo>
                    <a:pt x="2608674" y="1579812"/>
                  </a:lnTo>
                  <a:lnTo>
                    <a:pt x="2608674" y="1676251"/>
                  </a:lnTo>
                  <a:lnTo>
                    <a:pt x="2632733" y="1676251"/>
                  </a:lnTo>
                  <a:lnTo>
                    <a:pt x="2632733" y="1706736"/>
                  </a:lnTo>
                  <a:lnTo>
                    <a:pt x="2638059" y="1706736"/>
                  </a:lnTo>
                  <a:lnTo>
                    <a:pt x="2638059" y="1784020"/>
                  </a:lnTo>
                  <a:lnTo>
                    <a:pt x="4383652" y="1784020"/>
                  </a:lnTo>
                </a:path>
              </a:pathLst>
            </a:custGeom>
            <a:noFill/>
            <a:ln w="19050" cap="flat">
              <a:solidFill>
                <a:schemeClr val="tx1">
                  <a:lumMod val="60000"/>
                  <a:lumOff val="40000"/>
                </a:schemeClr>
              </a:solidFill>
              <a:prstDash val="solid"/>
              <a:miter/>
            </a:ln>
          </p:spPr>
          <p:txBody>
            <a:bodyPr rtlCol="0" anchor="ctr"/>
            <a:lstStyle/>
            <a:p>
              <a:pPr defTabSz="685800" fontAlgn="auto">
                <a:spcBef>
                  <a:spcPts val="0"/>
                </a:spcBef>
                <a:spcAft>
                  <a:spcPts val="0"/>
                </a:spcAft>
              </a:pPr>
              <a:endParaRPr lang="en-GB" sz="1350">
                <a:solidFill>
                  <a:prstClr val="black"/>
                </a:solidFill>
                <a:latin typeface="Calibri" panose="020F0502020204030204"/>
                <a:ea typeface="+mn-ea"/>
                <a:cs typeface="+mn-cs"/>
              </a:endParaRPr>
            </a:p>
          </p:txBody>
        </p:sp>
      </p:grpSp>
      <p:grpSp>
        <p:nvGrpSpPr>
          <p:cNvPr id="324" name="Group 323">
            <a:extLst>
              <a:ext uri="{FF2B5EF4-FFF2-40B4-BE49-F238E27FC236}">
                <a16:creationId xmlns:a16="http://schemas.microsoft.com/office/drawing/2014/main" id="{9ACE54FE-E42F-F755-C0AF-81356D6E765F}"/>
              </a:ext>
            </a:extLst>
          </p:cNvPr>
          <p:cNvGrpSpPr/>
          <p:nvPr/>
        </p:nvGrpSpPr>
        <p:grpSpPr>
          <a:xfrm>
            <a:off x="6630889" y="1992113"/>
            <a:ext cx="164700" cy="164700"/>
            <a:chOff x="9125745" y="2579204"/>
            <a:chExt cx="219600" cy="218405"/>
          </a:xfrm>
        </p:grpSpPr>
        <p:sp>
          <p:nvSpPr>
            <p:cNvPr id="333" name="Freeform: Shape 332">
              <a:extLst>
                <a:ext uri="{FF2B5EF4-FFF2-40B4-BE49-F238E27FC236}">
                  <a16:creationId xmlns:a16="http://schemas.microsoft.com/office/drawing/2014/main" id="{D69AB351-7B60-6016-005C-CE231BE8323D}"/>
                </a:ext>
              </a:extLst>
            </p:cNvPr>
            <p:cNvSpPr/>
            <p:nvPr/>
          </p:nvSpPr>
          <p:spPr>
            <a:xfrm>
              <a:off x="9125745" y="2579204"/>
              <a:ext cx="219600" cy="218405"/>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334" name="Freeform: Shape 333">
              <a:extLst>
                <a:ext uri="{FF2B5EF4-FFF2-40B4-BE49-F238E27FC236}">
                  <a16:creationId xmlns:a16="http://schemas.microsoft.com/office/drawing/2014/main" id="{3186C1A7-A5E5-3D56-39E4-E7647DD555A2}"/>
                </a:ext>
              </a:extLst>
            </p:cNvPr>
            <p:cNvSpPr/>
            <p:nvPr/>
          </p:nvSpPr>
          <p:spPr>
            <a:xfrm>
              <a:off x="9192586" y="2644996"/>
              <a:ext cx="86400" cy="86822"/>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chemeClr val="bg2"/>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sp>
        <p:nvSpPr>
          <p:cNvPr id="325" name="Rectangle 17">
            <a:extLst>
              <a:ext uri="{FF2B5EF4-FFF2-40B4-BE49-F238E27FC236}">
                <a16:creationId xmlns:a16="http://schemas.microsoft.com/office/drawing/2014/main" id="{46820E54-6092-833A-F2F2-E865B6A50037}"/>
              </a:ext>
            </a:extLst>
          </p:cNvPr>
          <p:cNvSpPr>
            <a:spLocks noChangeArrowheads="1"/>
          </p:cNvSpPr>
          <p:nvPr/>
        </p:nvSpPr>
        <p:spPr bwMode="auto">
          <a:xfrm>
            <a:off x="6622616" y="1283372"/>
            <a:ext cx="1278299"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825" b="1" dirty="0">
                <a:solidFill>
                  <a:srgbClr val="009AB5"/>
                </a:solidFill>
                <a:latin typeface="Calibri" panose="020F0502020204030204"/>
                <a:ea typeface="+mn-ea"/>
                <a:cs typeface="+mn-cs"/>
              </a:rPr>
              <a:t>41.4 (30.9-NR) </a:t>
            </a:r>
            <a:r>
              <a:rPr lang="en-US" altLang="en-US" sz="825" b="1" dirty="0" err="1">
                <a:solidFill>
                  <a:srgbClr val="009AB5"/>
                </a:solidFill>
                <a:latin typeface="Calibri" panose="020F0502020204030204"/>
                <a:ea typeface="+mn-ea"/>
                <a:cs typeface="+mn-cs"/>
              </a:rPr>
              <a:t>mo</a:t>
            </a:r>
            <a:endParaRPr lang="en-US" altLang="en-US" sz="825" b="1" dirty="0">
              <a:solidFill>
                <a:srgbClr val="009AB5"/>
              </a:solidFill>
              <a:latin typeface="Calibri" panose="020F0502020204030204"/>
              <a:ea typeface="+mn-ea"/>
              <a:cs typeface="+mn-cs"/>
            </a:endParaRPr>
          </a:p>
        </p:txBody>
      </p:sp>
      <p:sp>
        <p:nvSpPr>
          <p:cNvPr id="326" name="Rectangle 17">
            <a:extLst>
              <a:ext uri="{FF2B5EF4-FFF2-40B4-BE49-F238E27FC236}">
                <a16:creationId xmlns:a16="http://schemas.microsoft.com/office/drawing/2014/main" id="{2CFCBCCC-4059-B983-8EA4-CA40937E8E0E}"/>
              </a:ext>
            </a:extLst>
          </p:cNvPr>
          <p:cNvSpPr>
            <a:spLocks noChangeArrowheads="1"/>
          </p:cNvSpPr>
          <p:nvPr/>
        </p:nvSpPr>
        <p:spPr bwMode="auto">
          <a:xfrm>
            <a:off x="6639310" y="1055668"/>
            <a:ext cx="12404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tabLst>
                <a:tab pos="64294" algn="l"/>
              </a:tabLst>
            </a:pPr>
            <a:r>
              <a:rPr lang="en-US" altLang="en-US" sz="1050" dirty="0">
                <a:solidFill>
                  <a:prstClr val="black"/>
                </a:solidFill>
                <a:latin typeface="Calibri" panose="020F0502020204030204"/>
                <a:ea typeface="+mn-ea"/>
                <a:cs typeface="+mn-cs"/>
              </a:rPr>
              <a:t>Median (95% CI) </a:t>
            </a:r>
            <a:r>
              <a:rPr lang="en-US" altLang="en-US" sz="1050" dirty="0" err="1">
                <a:solidFill>
                  <a:prstClr val="black"/>
                </a:solidFill>
                <a:latin typeface="Calibri" panose="020F0502020204030204"/>
                <a:ea typeface="+mn-ea"/>
                <a:cs typeface="+mn-cs"/>
              </a:rPr>
              <a:t>OS</a:t>
            </a:r>
            <a:r>
              <a:rPr lang="en-US" altLang="en-US" sz="1050" baseline="30000" dirty="0" err="1">
                <a:solidFill>
                  <a:prstClr val="black"/>
                </a:solidFill>
                <a:latin typeface="Calibri" panose="020F0502020204030204"/>
                <a:ea typeface="+mn-ea"/>
                <a:cs typeface="+mn-cs"/>
              </a:rPr>
              <a:t>a</a:t>
            </a:r>
            <a:endParaRPr lang="en-US" altLang="en-US" sz="1050" baseline="30000" dirty="0">
              <a:solidFill>
                <a:prstClr val="black"/>
              </a:solidFill>
              <a:latin typeface="Calibri" panose="020F0502020204030204"/>
              <a:ea typeface="+mn-ea"/>
              <a:cs typeface="+mn-cs"/>
            </a:endParaRPr>
          </a:p>
        </p:txBody>
      </p:sp>
      <p:sp>
        <p:nvSpPr>
          <p:cNvPr id="327" name="Rectangle 17">
            <a:extLst>
              <a:ext uri="{FF2B5EF4-FFF2-40B4-BE49-F238E27FC236}">
                <a16:creationId xmlns:a16="http://schemas.microsoft.com/office/drawing/2014/main" id="{EF7F5D61-9DCB-C7ED-E30C-220AAB4159AE}"/>
              </a:ext>
            </a:extLst>
          </p:cNvPr>
          <p:cNvSpPr>
            <a:spLocks noChangeArrowheads="1"/>
          </p:cNvSpPr>
          <p:nvPr/>
        </p:nvSpPr>
        <p:spPr bwMode="auto">
          <a:xfrm>
            <a:off x="6632141" y="1490017"/>
            <a:ext cx="1278299"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825" b="1" dirty="0">
                <a:solidFill>
                  <a:prstClr val="black"/>
                </a:solidFill>
                <a:latin typeface="Calibri" panose="020F0502020204030204"/>
                <a:ea typeface="+mn-ea"/>
                <a:cs typeface="+mn-cs"/>
              </a:rPr>
              <a:t>23.4 (17.9-NR) </a:t>
            </a:r>
            <a:r>
              <a:rPr lang="en-US" altLang="en-US" sz="825" b="1" dirty="0" err="1">
                <a:solidFill>
                  <a:prstClr val="black"/>
                </a:solidFill>
                <a:latin typeface="Calibri" panose="020F0502020204030204"/>
                <a:ea typeface="+mn-ea"/>
                <a:cs typeface="+mn-cs"/>
              </a:rPr>
              <a:t>mo</a:t>
            </a:r>
            <a:endParaRPr lang="en-US" altLang="en-US" sz="825" b="1" dirty="0">
              <a:solidFill>
                <a:prstClr val="black"/>
              </a:solidFill>
              <a:latin typeface="Calibri" panose="020F0502020204030204"/>
              <a:ea typeface="+mn-ea"/>
              <a:cs typeface="+mn-cs"/>
            </a:endParaRPr>
          </a:p>
        </p:txBody>
      </p:sp>
      <p:grpSp>
        <p:nvGrpSpPr>
          <p:cNvPr id="328" name="Group 327">
            <a:extLst>
              <a:ext uri="{FF2B5EF4-FFF2-40B4-BE49-F238E27FC236}">
                <a16:creationId xmlns:a16="http://schemas.microsoft.com/office/drawing/2014/main" id="{F3A50B26-DF9D-D827-0AD5-519323D9A1CD}"/>
              </a:ext>
            </a:extLst>
          </p:cNvPr>
          <p:cNvGrpSpPr/>
          <p:nvPr/>
        </p:nvGrpSpPr>
        <p:grpSpPr>
          <a:xfrm>
            <a:off x="6773856" y="1272276"/>
            <a:ext cx="164701" cy="163804"/>
            <a:chOff x="4125969" y="2514183"/>
            <a:chExt cx="331752" cy="287447"/>
          </a:xfrm>
        </p:grpSpPr>
        <p:sp>
          <p:nvSpPr>
            <p:cNvPr id="331" name="Freeform: Shape 330">
              <a:extLst>
                <a:ext uri="{FF2B5EF4-FFF2-40B4-BE49-F238E27FC236}">
                  <a16:creationId xmlns:a16="http://schemas.microsoft.com/office/drawing/2014/main" id="{082C1BA8-1541-4751-DF71-906F981430F9}"/>
                </a:ext>
              </a:extLst>
            </p:cNvPr>
            <p:cNvSpPr/>
            <p:nvPr/>
          </p:nvSpPr>
          <p:spPr>
            <a:xfrm>
              <a:off x="4125969" y="2514183"/>
              <a:ext cx="331752"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332" name="Freeform: Shape 331">
              <a:extLst>
                <a:ext uri="{FF2B5EF4-FFF2-40B4-BE49-F238E27FC236}">
                  <a16:creationId xmlns:a16="http://schemas.microsoft.com/office/drawing/2014/main" id="{A705C694-9BF1-8C16-87B6-F746A2A40699}"/>
                </a:ext>
              </a:extLst>
            </p:cNvPr>
            <p:cNvSpPr/>
            <p:nvPr/>
          </p:nvSpPr>
          <p:spPr>
            <a:xfrm>
              <a:off x="4226941" y="2600773"/>
              <a:ext cx="130525"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009AB5"/>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3C54BEDF-20D1-8FF3-D754-ED1FFB4E070B}"/>
              </a:ext>
            </a:extLst>
          </p:cNvPr>
          <p:cNvGrpSpPr/>
          <p:nvPr/>
        </p:nvGrpSpPr>
        <p:grpSpPr>
          <a:xfrm>
            <a:off x="6773855" y="1458207"/>
            <a:ext cx="164700" cy="163804"/>
            <a:chOff x="8796132" y="1873697"/>
            <a:chExt cx="219600" cy="218405"/>
          </a:xfrm>
        </p:grpSpPr>
        <p:sp>
          <p:nvSpPr>
            <p:cNvPr id="329" name="Freeform: Shape 328">
              <a:extLst>
                <a:ext uri="{FF2B5EF4-FFF2-40B4-BE49-F238E27FC236}">
                  <a16:creationId xmlns:a16="http://schemas.microsoft.com/office/drawing/2014/main" id="{7FACACC0-1E49-36E4-C334-4276761BE015}"/>
                </a:ext>
              </a:extLst>
            </p:cNvPr>
            <p:cNvSpPr/>
            <p:nvPr/>
          </p:nvSpPr>
          <p:spPr>
            <a:xfrm>
              <a:off x="8796132" y="1873697"/>
              <a:ext cx="219600" cy="218405"/>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330" name="Freeform: Shape 329">
              <a:extLst>
                <a:ext uri="{FF2B5EF4-FFF2-40B4-BE49-F238E27FC236}">
                  <a16:creationId xmlns:a16="http://schemas.microsoft.com/office/drawing/2014/main" id="{5CD88E50-FBF4-C510-96D5-50BD52DA9C2E}"/>
                </a:ext>
              </a:extLst>
            </p:cNvPr>
            <p:cNvSpPr/>
            <p:nvPr/>
          </p:nvSpPr>
          <p:spPr>
            <a:xfrm>
              <a:off x="8862973" y="1939489"/>
              <a:ext cx="86400" cy="86822"/>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chemeClr val="bg2"/>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sp>
        <p:nvSpPr>
          <p:cNvPr id="10" name="Rectangle 17">
            <a:extLst>
              <a:ext uri="{FF2B5EF4-FFF2-40B4-BE49-F238E27FC236}">
                <a16:creationId xmlns:a16="http://schemas.microsoft.com/office/drawing/2014/main" id="{0A80748F-1A65-9002-322D-338E8C3A896E}"/>
              </a:ext>
            </a:extLst>
          </p:cNvPr>
          <p:cNvSpPr>
            <a:spLocks noChangeArrowheads="1"/>
          </p:cNvSpPr>
          <p:nvPr/>
        </p:nvSpPr>
        <p:spPr bwMode="auto">
          <a:xfrm>
            <a:off x="3396006" y="1079604"/>
            <a:ext cx="852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b="1" dirty="0">
                <a:solidFill>
                  <a:srgbClr val="009AB5"/>
                </a:solidFill>
                <a:latin typeface="Calibri" panose="020F0502020204030204"/>
                <a:ea typeface="+mn-ea"/>
                <a:cs typeface="+mn-cs"/>
              </a:rPr>
              <a:t>≤ 6 months </a:t>
            </a:r>
          </a:p>
          <a:p>
            <a:pPr algn="r" defTabSz="685800"/>
            <a:r>
              <a:rPr lang="en-US" altLang="en-US" sz="900" b="1" dirty="0">
                <a:solidFill>
                  <a:srgbClr val="009AB5"/>
                </a:solidFill>
                <a:latin typeface="Calibri" panose="020F0502020204030204"/>
                <a:ea typeface="+mn-ea"/>
                <a:cs typeface="+mn-cs"/>
              </a:rPr>
              <a:t>1.86 </a:t>
            </a:r>
            <a:r>
              <a:rPr lang="en-US" altLang="en-US" sz="900" dirty="0">
                <a:solidFill>
                  <a:srgbClr val="009AB5"/>
                </a:solidFill>
                <a:latin typeface="Calibri" panose="020F0502020204030204"/>
                <a:ea typeface="+mn-ea"/>
                <a:cs typeface="+mn-cs"/>
              </a:rPr>
              <a:t>(0.88-3.91)</a:t>
            </a:r>
          </a:p>
        </p:txBody>
      </p:sp>
      <p:sp>
        <p:nvSpPr>
          <p:cNvPr id="114" name="Rectangle 113">
            <a:extLst>
              <a:ext uri="{FF2B5EF4-FFF2-40B4-BE49-F238E27FC236}">
                <a16:creationId xmlns:a16="http://schemas.microsoft.com/office/drawing/2014/main" id="{3ECFC0D3-ABC2-71F6-A3D0-F09BC71B71A4}"/>
              </a:ext>
            </a:extLst>
          </p:cNvPr>
          <p:cNvSpPr/>
          <p:nvPr/>
        </p:nvSpPr>
        <p:spPr>
          <a:xfrm rot="16200000">
            <a:off x="3706596" y="1923491"/>
            <a:ext cx="1898593" cy="32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US" sz="1050" b="1" dirty="0">
                <a:solidFill>
                  <a:prstClr val="black"/>
                </a:solidFill>
                <a:latin typeface="Calibri" panose="020F0502020204030204"/>
              </a:rPr>
              <a:t>OS (%)</a:t>
            </a:r>
          </a:p>
        </p:txBody>
      </p:sp>
      <p:grpSp>
        <p:nvGrpSpPr>
          <p:cNvPr id="536" name="Group 535">
            <a:extLst>
              <a:ext uri="{FF2B5EF4-FFF2-40B4-BE49-F238E27FC236}">
                <a16:creationId xmlns:a16="http://schemas.microsoft.com/office/drawing/2014/main" id="{50F82DEE-495F-27E3-341B-56EF2BB23937}"/>
              </a:ext>
            </a:extLst>
          </p:cNvPr>
          <p:cNvGrpSpPr/>
          <p:nvPr/>
        </p:nvGrpSpPr>
        <p:grpSpPr>
          <a:xfrm>
            <a:off x="4839667" y="914665"/>
            <a:ext cx="3736851" cy="2427577"/>
            <a:chOff x="883165" y="1266547"/>
            <a:chExt cx="4982468" cy="3236769"/>
          </a:xfrm>
        </p:grpSpPr>
        <p:sp>
          <p:nvSpPr>
            <p:cNvPr id="537" name="Freeform: Shape 536">
              <a:extLst>
                <a:ext uri="{FF2B5EF4-FFF2-40B4-BE49-F238E27FC236}">
                  <a16:creationId xmlns:a16="http://schemas.microsoft.com/office/drawing/2014/main" id="{949EFBB4-C883-0822-E594-3BB2839464BD}"/>
                </a:ext>
              </a:extLst>
            </p:cNvPr>
            <p:cNvSpPr/>
            <p:nvPr/>
          </p:nvSpPr>
          <p:spPr>
            <a:xfrm>
              <a:off x="1206501" y="1384876"/>
              <a:ext cx="4545130" cy="2854733"/>
            </a:xfrm>
            <a:custGeom>
              <a:avLst/>
              <a:gdLst>
                <a:gd name="connsiteX0" fmla="*/ 0 w 8104909"/>
                <a:gd name="connsiteY0" fmla="*/ 0 h 3647210"/>
                <a:gd name="connsiteX1" fmla="*/ 0 w 8104909"/>
                <a:gd name="connsiteY1" fmla="*/ 3647210 h 3647210"/>
                <a:gd name="connsiteX2" fmla="*/ 8104909 w 8104909"/>
                <a:gd name="connsiteY2" fmla="*/ 3647210 h 3647210"/>
              </a:gdLst>
              <a:ahLst/>
              <a:cxnLst>
                <a:cxn ang="0">
                  <a:pos x="connsiteX0" y="connsiteY0"/>
                </a:cxn>
                <a:cxn ang="0">
                  <a:pos x="connsiteX1" y="connsiteY1"/>
                </a:cxn>
                <a:cxn ang="0">
                  <a:pos x="connsiteX2" y="connsiteY2"/>
                </a:cxn>
              </a:cxnLst>
              <a:rect l="l" t="t" r="r" b="b"/>
              <a:pathLst>
                <a:path w="8104909" h="3647210">
                  <a:moveTo>
                    <a:pt x="0" y="0"/>
                  </a:moveTo>
                  <a:lnTo>
                    <a:pt x="0" y="3647210"/>
                  </a:lnTo>
                  <a:lnTo>
                    <a:pt x="8104909" y="364721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grpSp>
          <p:nvGrpSpPr>
            <p:cNvPr id="538" name="Group 537">
              <a:extLst>
                <a:ext uri="{FF2B5EF4-FFF2-40B4-BE49-F238E27FC236}">
                  <a16:creationId xmlns:a16="http://schemas.microsoft.com/office/drawing/2014/main" id="{8C3A87C3-3E05-5C3A-67D3-6F9FA1AAB82D}"/>
                </a:ext>
              </a:extLst>
            </p:cNvPr>
            <p:cNvGrpSpPr/>
            <p:nvPr/>
          </p:nvGrpSpPr>
          <p:grpSpPr>
            <a:xfrm>
              <a:off x="1152500" y="1384809"/>
              <a:ext cx="54000" cy="2854800"/>
              <a:chOff x="2478380" y="1022859"/>
              <a:chExt cx="54000" cy="3177718"/>
            </a:xfrm>
          </p:grpSpPr>
          <p:cxnSp>
            <p:nvCxnSpPr>
              <p:cNvPr id="584" name="Straight Connector 583">
                <a:extLst>
                  <a:ext uri="{FF2B5EF4-FFF2-40B4-BE49-F238E27FC236}">
                    <a16:creationId xmlns:a16="http://schemas.microsoft.com/office/drawing/2014/main" id="{FBAAFFB2-53EB-A5E6-258D-A31188F30805}"/>
                  </a:ext>
                </a:extLst>
              </p:cNvPr>
              <p:cNvCxnSpPr/>
              <p:nvPr/>
            </p:nvCxnSpPr>
            <p:spPr>
              <a:xfrm>
                <a:off x="2478380" y="1022859"/>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85" name="Straight Connector 584">
                <a:extLst>
                  <a:ext uri="{FF2B5EF4-FFF2-40B4-BE49-F238E27FC236}">
                    <a16:creationId xmlns:a16="http://schemas.microsoft.com/office/drawing/2014/main" id="{E68F1EBC-2DAC-0FE0-E215-7FDCA629BED8}"/>
                  </a:ext>
                </a:extLst>
              </p:cNvPr>
              <p:cNvCxnSpPr/>
              <p:nvPr/>
            </p:nvCxnSpPr>
            <p:spPr>
              <a:xfrm>
                <a:off x="2478380" y="165840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86" name="Straight Connector 585">
                <a:extLst>
                  <a:ext uri="{FF2B5EF4-FFF2-40B4-BE49-F238E27FC236}">
                    <a16:creationId xmlns:a16="http://schemas.microsoft.com/office/drawing/2014/main" id="{990D7575-83F6-7338-7B82-830AD15058A6}"/>
                  </a:ext>
                </a:extLst>
              </p:cNvPr>
              <p:cNvCxnSpPr/>
              <p:nvPr/>
            </p:nvCxnSpPr>
            <p:spPr>
              <a:xfrm>
                <a:off x="2478380" y="2293947"/>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87" name="Straight Connector 586">
                <a:extLst>
                  <a:ext uri="{FF2B5EF4-FFF2-40B4-BE49-F238E27FC236}">
                    <a16:creationId xmlns:a16="http://schemas.microsoft.com/office/drawing/2014/main" id="{23A66A05-A8E2-4940-D594-8D113FFD39F2}"/>
                  </a:ext>
                </a:extLst>
              </p:cNvPr>
              <p:cNvCxnSpPr/>
              <p:nvPr/>
            </p:nvCxnSpPr>
            <p:spPr>
              <a:xfrm>
                <a:off x="2478380" y="2929491"/>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88" name="Straight Connector 587">
                <a:extLst>
                  <a:ext uri="{FF2B5EF4-FFF2-40B4-BE49-F238E27FC236}">
                    <a16:creationId xmlns:a16="http://schemas.microsoft.com/office/drawing/2014/main" id="{42725938-14ED-C7D3-102B-86A2F939BEF3}"/>
                  </a:ext>
                </a:extLst>
              </p:cNvPr>
              <p:cNvCxnSpPr/>
              <p:nvPr/>
            </p:nvCxnSpPr>
            <p:spPr>
              <a:xfrm>
                <a:off x="2478380" y="3565035"/>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89" name="Straight Connector 588">
                <a:extLst>
                  <a:ext uri="{FF2B5EF4-FFF2-40B4-BE49-F238E27FC236}">
                    <a16:creationId xmlns:a16="http://schemas.microsoft.com/office/drawing/2014/main" id="{B57EC14D-B692-C7CB-57EF-41F57D8683AF}"/>
                  </a:ext>
                </a:extLst>
              </p:cNvPr>
              <p:cNvCxnSpPr/>
              <p:nvPr/>
            </p:nvCxnSpPr>
            <p:spPr>
              <a:xfrm>
                <a:off x="2478380" y="4200577"/>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539" name="Group 538">
              <a:extLst>
                <a:ext uri="{FF2B5EF4-FFF2-40B4-BE49-F238E27FC236}">
                  <a16:creationId xmlns:a16="http://schemas.microsoft.com/office/drawing/2014/main" id="{177EF8EF-11D2-406F-3007-B5A9B8F7D93E}"/>
                </a:ext>
              </a:extLst>
            </p:cNvPr>
            <p:cNvGrpSpPr/>
            <p:nvPr/>
          </p:nvGrpSpPr>
          <p:grpSpPr>
            <a:xfrm>
              <a:off x="883165" y="1266547"/>
              <a:ext cx="4982468" cy="3236769"/>
              <a:chOff x="883165" y="1266547"/>
              <a:chExt cx="4982468" cy="3236769"/>
            </a:xfrm>
          </p:grpSpPr>
          <p:grpSp>
            <p:nvGrpSpPr>
              <p:cNvPr id="540" name="Group 539">
                <a:extLst>
                  <a:ext uri="{FF2B5EF4-FFF2-40B4-BE49-F238E27FC236}">
                    <a16:creationId xmlns:a16="http://schemas.microsoft.com/office/drawing/2014/main" id="{A5EAB6BF-AE11-8494-8707-1CA284221D06}"/>
                  </a:ext>
                </a:extLst>
              </p:cNvPr>
              <p:cNvGrpSpPr/>
              <p:nvPr/>
            </p:nvGrpSpPr>
            <p:grpSpPr>
              <a:xfrm>
                <a:off x="883165" y="1266547"/>
                <a:ext cx="265064" cy="3092147"/>
                <a:chOff x="883165" y="1266547"/>
                <a:chExt cx="265064" cy="3092147"/>
              </a:xfrm>
            </p:grpSpPr>
            <p:sp>
              <p:nvSpPr>
                <p:cNvPr id="578" name="TextBox 577">
                  <a:extLst>
                    <a:ext uri="{FF2B5EF4-FFF2-40B4-BE49-F238E27FC236}">
                      <a16:creationId xmlns:a16="http://schemas.microsoft.com/office/drawing/2014/main" id="{1BC0CE6B-EC71-C61C-89F6-11D91396D2E6}"/>
                    </a:ext>
                  </a:extLst>
                </p:cNvPr>
                <p:cNvSpPr txBox="1"/>
                <p:nvPr/>
              </p:nvSpPr>
              <p:spPr>
                <a:xfrm>
                  <a:off x="883165" y="1266547"/>
                  <a:ext cx="265064"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100</a:t>
                  </a:r>
                  <a:endParaRPr lang="en-GB" sz="750" dirty="0">
                    <a:solidFill>
                      <a:prstClr val="black"/>
                    </a:solidFill>
                    <a:latin typeface="Calibri" panose="020F0502020204030204"/>
                    <a:ea typeface="+mn-ea"/>
                    <a:cs typeface="+mn-cs"/>
                  </a:endParaRPr>
                </a:p>
              </p:txBody>
            </p:sp>
            <p:sp>
              <p:nvSpPr>
                <p:cNvPr id="579" name="TextBox 578">
                  <a:extLst>
                    <a:ext uri="{FF2B5EF4-FFF2-40B4-BE49-F238E27FC236}">
                      <a16:creationId xmlns:a16="http://schemas.microsoft.com/office/drawing/2014/main" id="{3DCE8D29-3C69-0CA8-3312-33DAEE1853D5}"/>
                    </a:ext>
                  </a:extLst>
                </p:cNvPr>
                <p:cNvSpPr txBox="1"/>
                <p:nvPr/>
              </p:nvSpPr>
              <p:spPr>
                <a:xfrm>
                  <a:off x="947284" y="1839658"/>
                  <a:ext cx="200945"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80</a:t>
                  </a:r>
                  <a:endParaRPr lang="en-GB" sz="750" dirty="0">
                    <a:solidFill>
                      <a:prstClr val="black"/>
                    </a:solidFill>
                    <a:latin typeface="Calibri" panose="020F0502020204030204"/>
                    <a:ea typeface="+mn-ea"/>
                    <a:cs typeface="+mn-cs"/>
                  </a:endParaRPr>
                </a:p>
              </p:txBody>
            </p:sp>
            <p:sp>
              <p:nvSpPr>
                <p:cNvPr id="580" name="TextBox 579">
                  <a:extLst>
                    <a:ext uri="{FF2B5EF4-FFF2-40B4-BE49-F238E27FC236}">
                      <a16:creationId xmlns:a16="http://schemas.microsoft.com/office/drawing/2014/main" id="{27E2F696-9026-19A7-0826-E8CF5497BC70}"/>
                    </a:ext>
                  </a:extLst>
                </p:cNvPr>
                <p:cNvSpPr txBox="1"/>
                <p:nvPr/>
              </p:nvSpPr>
              <p:spPr>
                <a:xfrm>
                  <a:off x="947284" y="2412768"/>
                  <a:ext cx="200945"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60</a:t>
                  </a:r>
                  <a:endParaRPr lang="en-GB" sz="750" dirty="0">
                    <a:solidFill>
                      <a:prstClr val="black"/>
                    </a:solidFill>
                    <a:latin typeface="Calibri" panose="020F0502020204030204"/>
                    <a:ea typeface="+mn-ea"/>
                    <a:cs typeface="+mn-cs"/>
                  </a:endParaRPr>
                </a:p>
              </p:txBody>
            </p:sp>
            <p:sp>
              <p:nvSpPr>
                <p:cNvPr id="581" name="TextBox 580">
                  <a:extLst>
                    <a:ext uri="{FF2B5EF4-FFF2-40B4-BE49-F238E27FC236}">
                      <a16:creationId xmlns:a16="http://schemas.microsoft.com/office/drawing/2014/main" id="{7DC26185-D5F7-2E6A-6B44-7A550428842B}"/>
                    </a:ext>
                  </a:extLst>
                </p:cNvPr>
                <p:cNvSpPr txBox="1"/>
                <p:nvPr/>
              </p:nvSpPr>
              <p:spPr>
                <a:xfrm>
                  <a:off x="947284" y="2985880"/>
                  <a:ext cx="200945"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40</a:t>
                  </a:r>
                  <a:endParaRPr lang="en-GB" sz="750" dirty="0">
                    <a:solidFill>
                      <a:prstClr val="black"/>
                    </a:solidFill>
                    <a:latin typeface="Calibri" panose="020F0502020204030204"/>
                    <a:ea typeface="+mn-ea"/>
                    <a:cs typeface="+mn-cs"/>
                  </a:endParaRPr>
                </a:p>
              </p:txBody>
            </p:sp>
            <p:sp>
              <p:nvSpPr>
                <p:cNvPr id="582" name="TextBox 581">
                  <a:extLst>
                    <a:ext uri="{FF2B5EF4-FFF2-40B4-BE49-F238E27FC236}">
                      <a16:creationId xmlns:a16="http://schemas.microsoft.com/office/drawing/2014/main" id="{6DF4E21A-5E7A-F1E0-DEB9-9B34DD1F8993}"/>
                    </a:ext>
                  </a:extLst>
                </p:cNvPr>
                <p:cNvSpPr txBox="1"/>
                <p:nvPr/>
              </p:nvSpPr>
              <p:spPr>
                <a:xfrm>
                  <a:off x="947284" y="3558990"/>
                  <a:ext cx="200945"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20</a:t>
                  </a:r>
                  <a:endParaRPr lang="en-GB" sz="750" dirty="0">
                    <a:solidFill>
                      <a:prstClr val="black"/>
                    </a:solidFill>
                    <a:latin typeface="Calibri" panose="020F0502020204030204"/>
                    <a:ea typeface="+mn-ea"/>
                    <a:cs typeface="+mn-cs"/>
                  </a:endParaRPr>
                </a:p>
              </p:txBody>
            </p:sp>
            <p:sp>
              <p:nvSpPr>
                <p:cNvPr id="583" name="TextBox 582">
                  <a:extLst>
                    <a:ext uri="{FF2B5EF4-FFF2-40B4-BE49-F238E27FC236}">
                      <a16:creationId xmlns:a16="http://schemas.microsoft.com/office/drawing/2014/main" id="{61ED632F-D7E4-C24B-B8CA-D53DD375322A}"/>
                    </a:ext>
                  </a:extLst>
                </p:cNvPr>
                <p:cNvSpPr txBox="1"/>
                <p:nvPr/>
              </p:nvSpPr>
              <p:spPr>
                <a:xfrm>
                  <a:off x="1011405" y="4132102"/>
                  <a:ext cx="136824"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0</a:t>
                  </a:r>
                  <a:endParaRPr lang="en-GB" sz="750" dirty="0">
                    <a:solidFill>
                      <a:prstClr val="black"/>
                    </a:solidFill>
                    <a:latin typeface="Calibri" panose="020F0502020204030204"/>
                    <a:ea typeface="+mn-ea"/>
                    <a:cs typeface="+mn-cs"/>
                  </a:endParaRPr>
                </a:p>
              </p:txBody>
            </p:sp>
          </p:grpSp>
          <p:grpSp>
            <p:nvGrpSpPr>
              <p:cNvPr id="541" name="Group 540">
                <a:extLst>
                  <a:ext uri="{FF2B5EF4-FFF2-40B4-BE49-F238E27FC236}">
                    <a16:creationId xmlns:a16="http://schemas.microsoft.com/office/drawing/2014/main" id="{B62A5576-8B3A-54AE-A3AD-D0B42C81274F}"/>
                  </a:ext>
                </a:extLst>
              </p:cNvPr>
              <p:cNvGrpSpPr/>
              <p:nvPr/>
            </p:nvGrpSpPr>
            <p:grpSpPr>
              <a:xfrm>
                <a:off x="1089182" y="4241367"/>
                <a:ext cx="4776451" cy="261949"/>
                <a:chOff x="1178348" y="4642453"/>
                <a:chExt cx="4776451" cy="261949"/>
              </a:xfrm>
            </p:grpSpPr>
            <p:grpSp>
              <p:nvGrpSpPr>
                <p:cNvPr id="542" name="Group 541">
                  <a:extLst>
                    <a:ext uri="{FF2B5EF4-FFF2-40B4-BE49-F238E27FC236}">
                      <a16:creationId xmlns:a16="http://schemas.microsoft.com/office/drawing/2014/main" id="{90553D73-C051-A45E-F8B8-D67D99CF7862}"/>
                    </a:ext>
                  </a:extLst>
                </p:cNvPr>
                <p:cNvGrpSpPr/>
                <p:nvPr/>
              </p:nvGrpSpPr>
              <p:grpSpPr>
                <a:xfrm>
                  <a:off x="1178348" y="4677810"/>
                  <a:ext cx="4776451" cy="226592"/>
                  <a:chOff x="1178348" y="4677810"/>
                  <a:chExt cx="4776451" cy="226592"/>
                </a:xfrm>
              </p:grpSpPr>
              <p:sp>
                <p:nvSpPr>
                  <p:cNvPr id="561" name="TextBox 560">
                    <a:extLst>
                      <a:ext uri="{FF2B5EF4-FFF2-40B4-BE49-F238E27FC236}">
                        <a16:creationId xmlns:a16="http://schemas.microsoft.com/office/drawing/2014/main" id="{1268CD2D-DCF2-F814-54D9-D41BFCECEF0C}"/>
                      </a:ext>
                    </a:extLst>
                  </p:cNvPr>
                  <p:cNvSpPr txBox="1"/>
                  <p:nvPr/>
                </p:nvSpPr>
                <p:spPr>
                  <a:xfrm>
                    <a:off x="1178348"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0</a:t>
                    </a:r>
                    <a:endParaRPr lang="en-GB" sz="750" dirty="0">
                      <a:solidFill>
                        <a:prstClr val="black"/>
                      </a:solidFill>
                      <a:latin typeface="Calibri" panose="020F0502020204030204"/>
                      <a:ea typeface="+mn-ea"/>
                      <a:cs typeface="+mn-cs"/>
                    </a:endParaRPr>
                  </a:p>
                </p:txBody>
              </p:sp>
              <p:sp>
                <p:nvSpPr>
                  <p:cNvPr id="562" name="TextBox 561">
                    <a:extLst>
                      <a:ext uri="{FF2B5EF4-FFF2-40B4-BE49-F238E27FC236}">
                        <a16:creationId xmlns:a16="http://schemas.microsoft.com/office/drawing/2014/main" id="{21796104-30FA-B5B7-CD90-4937B2F675FB}"/>
                      </a:ext>
                    </a:extLst>
                  </p:cNvPr>
                  <p:cNvSpPr txBox="1"/>
                  <p:nvPr/>
                </p:nvSpPr>
                <p:spPr>
                  <a:xfrm>
                    <a:off x="1461415"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a:t>
                    </a:r>
                    <a:endParaRPr lang="en-GB" sz="750" dirty="0">
                      <a:solidFill>
                        <a:prstClr val="black"/>
                      </a:solidFill>
                      <a:latin typeface="Calibri" panose="020F0502020204030204"/>
                      <a:ea typeface="+mn-ea"/>
                      <a:cs typeface="+mn-cs"/>
                    </a:endParaRPr>
                  </a:p>
                </p:txBody>
              </p:sp>
              <p:sp>
                <p:nvSpPr>
                  <p:cNvPr id="563" name="TextBox 562">
                    <a:extLst>
                      <a:ext uri="{FF2B5EF4-FFF2-40B4-BE49-F238E27FC236}">
                        <a16:creationId xmlns:a16="http://schemas.microsoft.com/office/drawing/2014/main" id="{84260D3C-62B5-D3B6-7727-56BD2AD83FCC}"/>
                      </a:ext>
                    </a:extLst>
                  </p:cNvPr>
                  <p:cNvSpPr txBox="1"/>
                  <p:nvPr/>
                </p:nvSpPr>
                <p:spPr>
                  <a:xfrm>
                    <a:off x="1744481"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6</a:t>
                    </a:r>
                    <a:endParaRPr lang="en-GB" sz="750" dirty="0">
                      <a:solidFill>
                        <a:prstClr val="black"/>
                      </a:solidFill>
                      <a:latin typeface="Calibri" panose="020F0502020204030204"/>
                      <a:ea typeface="+mn-ea"/>
                      <a:cs typeface="+mn-cs"/>
                    </a:endParaRPr>
                  </a:p>
                </p:txBody>
              </p:sp>
              <p:sp>
                <p:nvSpPr>
                  <p:cNvPr id="564" name="TextBox 563">
                    <a:extLst>
                      <a:ext uri="{FF2B5EF4-FFF2-40B4-BE49-F238E27FC236}">
                        <a16:creationId xmlns:a16="http://schemas.microsoft.com/office/drawing/2014/main" id="{5B55547D-596B-C25F-0F00-D487AA655ABF}"/>
                      </a:ext>
                    </a:extLst>
                  </p:cNvPr>
                  <p:cNvSpPr txBox="1"/>
                  <p:nvPr/>
                </p:nvSpPr>
                <p:spPr>
                  <a:xfrm>
                    <a:off x="2027549"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9</a:t>
                    </a:r>
                    <a:endParaRPr lang="en-GB" sz="750" dirty="0">
                      <a:solidFill>
                        <a:prstClr val="black"/>
                      </a:solidFill>
                      <a:latin typeface="Calibri" panose="020F0502020204030204"/>
                      <a:ea typeface="+mn-ea"/>
                      <a:cs typeface="+mn-cs"/>
                    </a:endParaRPr>
                  </a:p>
                </p:txBody>
              </p:sp>
              <p:sp>
                <p:nvSpPr>
                  <p:cNvPr id="565" name="TextBox 564">
                    <a:extLst>
                      <a:ext uri="{FF2B5EF4-FFF2-40B4-BE49-F238E27FC236}">
                        <a16:creationId xmlns:a16="http://schemas.microsoft.com/office/drawing/2014/main" id="{D796FBC2-C930-439D-871E-75EEF187170B}"/>
                      </a:ext>
                    </a:extLst>
                  </p:cNvPr>
                  <p:cNvSpPr txBox="1"/>
                  <p:nvPr/>
                </p:nvSpPr>
                <p:spPr>
                  <a:xfrm>
                    <a:off x="2310616"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12</a:t>
                    </a:r>
                    <a:endParaRPr lang="en-GB" sz="750" dirty="0">
                      <a:solidFill>
                        <a:prstClr val="black"/>
                      </a:solidFill>
                      <a:latin typeface="Calibri" panose="020F0502020204030204"/>
                      <a:ea typeface="+mn-ea"/>
                      <a:cs typeface="+mn-cs"/>
                    </a:endParaRPr>
                  </a:p>
                </p:txBody>
              </p:sp>
              <p:sp>
                <p:nvSpPr>
                  <p:cNvPr id="566" name="TextBox 565">
                    <a:extLst>
                      <a:ext uri="{FF2B5EF4-FFF2-40B4-BE49-F238E27FC236}">
                        <a16:creationId xmlns:a16="http://schemas.microsoft.com/office/drawing/2014/main" id="{E8AAE455-B7E7-BAA2-31B3-BAC4D46B10F9}"/>
                      </a:ext>
                    </a:extLst>
                  </p:cNvPr>
                  <p:cNvSpPr txBox="1"/>
                  <p:nvPr/>
                </p:nvSpPr>
                <p:spPr>
                  <a:xfrm>
                    <a:off x="2593683"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15</a:t>
                    </a:r>
                    <a:endParaRPr lang="en-GB" sz="750" dirty="0">
                      <a:solidFill>
                        <a:prstClr val="black"/>
                      </a:solidFill>
                      <a:latin typeface="Calibri" panose="020F0502020204030204"/>
                      <a:ea typeface="+mn-ea"/>
                      <a:cs typeface="+mn-cs"/>
                    </a:endParaRPr>
                  </a:p>
                </p:txBody>
              </p:sp>
              <p:sp>
                <p:nvSpPr>
                  <p:cNvPr id="567" name="TextBox 566">
                    <a:extLst>
                      <a:ext uri="{FF2B5EF4-FFF2-40B4-BE49-F238E27FC236}">
                        <a16:creationId xmlns:a16="http://schemas.microsoft.com/office/drawing/2014/main" id="{10533E9C-AD5F-F63F-553A-B0B62AC5F40D}"/>
                      </a:ext>
                    </a:extLst>
                  </p:cNvPr>
                  <p:cNvSpPr txBox="1"/>
                  <p:nvPr/>
                </p:nvSpPr>
                <p:spPr>
                  <a:xfrm>
                    <a:off x="2876749"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18</a:t>
                    </a:r>
                    <a:endParaRPr lang="en-GB" sz="750" dirty="0">
                      <a:solidFill>
                        <a:prstClr val="black"/>
                      </a:solidFill>
                      <a:latin typeface="Calibri" panose="020F0502020204030204"/>
                      <a:ea typeface="+mn-ea"/>
                      <a:cs typeface="+mn-cs"/>
                    </a:endParaRPr>
                  </a:p>
                </p:txBody>
              </p:sp>
              <p:sp>
                <p:nvSpPr>
                  <p:cNvPr id="568" name="TextBox 567">
                    <a:extLst>
                      <a:ext uri="{FF2B5EF4-FFF2-40B4-BE49-F238E27FC236}">
                        <a16:creationId xmlns:a16="http://schemas.microsoft.com/office/drawing/2014/main" id="{01C68C55-3719-7E83-62DD-9CA546CC60C5}"/>
                      </a:ext>
                    </a:extLst>
                  </p:cNvPr>
                  <p:cNvSpPr txBox="1"/>
                  <p:nvPr/>
                </p:nvSpPr>
                <p:spPr>
                  <a:xfrm>
                    <a:off x="3159817"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21</a:t>
                    </a:r>
                    <a:endParaRPr lang="en-GB" sz="750" dirty="0">
                      <a:solidFill>
                        <a:prstClr val="black"/>
                      </a:solidFill>
                      <a:latin typeface="Calibri" panose="020F0502020204030204"/>
                      <a:ea typeface="+mn-ea"/>
                      <a:cs typeface="+mn-cs"/>
                    </a:endParaRPr>
                  </a:p>
                </p:txBody>
              </p:sp>
              <p:sp>
                <p:nvSpPr>
                  <p:cNvPr id="569" name="TextBox 568">
                    <a:extLst>
                      <a:ext uri="{FF2B5EF4-FFF2-40B4-BE49-F238E27FC236}">
                        <a16:creationId xmlns:a16="http://schemas.microsoft.com/office/drawing/2014/main" id="{357FE43C-DACE-E0CC-D6E7-2612D2C1EC6E}"/>
                      </a:ext>
                    </a:extLst>
                  </p:cNvPr>
                  <p:cNvSpPr txBox="1"/>
                  <p:nvPr/>
                </p:nvSpPr>
                <p:spPr>
                  <a:xfrm>
                    <a:off x="3442884"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24</a:t>
                    </a:r>
                    <a:endParaRPr lang="en-GB" sz="750" dirty="0">
                      <a:solidFill>
                        <a:prstClr val="black"/>
                      </a:solidFill>
                      <a:latin typeface="Calibri" panose="020F0502020204030204"/>
                      <a:ea typeface="+mn-ea"/>
                      <a:cs typeface="+mn-cs"/>
                    </a:endParaRPr>
                  </a:p>
                </p:txBody>
              </p:sp>
              <p:sp>
                <p:nvSpPr>
                  <p:cNvPr id="570" name="TextBox 569">
                    <a:extLst>
                      <a:ext uri="{FF2B5EF4-FFF2-40B4-BE49-F238E27FC236}">
                        <a16:creationId xmlns:a16="http://schemas.microsoft.com/office/drawing/2014/main" id="{C781D34D-3552-9AA0-4FBE-98CEB8B0FC64}"/>
                      </a:ext>
                    </a:extLst>
                  </p:cNvPr>
                  <p:cNvSpPr txBox="1"/>
                  <p:nvPr/>
                </p:nvSpPr>
                <p:spPr>
                  <a:xfrm>
                    <a:off x="3725951"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27</a:t>
                    </a:r>
                    <a:endParaRPr lang="en-GB" sz="750" dirty="0">
                      <a:solidFill>
                        <a:prstClr val="black"/>
                      </a:solidFill>
                      <a:latin typeface="Calibri" panose="020F0502020204030204"/>
                      <a:ea typeface="+mn-ea"/>
                      <a:cs typeface="+mn-cs"/>
                    </a:endParaRPr>
                  </a:p>
                </p:txBody>
              </p:sp>
              <p:sp>
                <p:nvSpPr>
                  <p:cNvPr id="571" name="TextBox 570">
                    <a:extLst>
                      <a:ext uri="{FF2B5EF4-FFF2-40B4-BE49-F238E27FC236}">
                        <a16:creationId xmlns:a16="http://schemas.microsoft.com/office/drawing/2014/main" id="{C980B329-FB96-0DDB-8981-2B7234D5E16C}"/>
                      </a:ext>
                    </a:extLst>
                  </p:cNvPr>
                  <p:cNvSpPr txBox="1"/>
                  <p:nvPr/>
                </p:nvSpPr>
                <p:spPr>
                  <a:xfrm>
                    <a:off x="4009018"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30</a:t>
                    </a:r>
                    <a:endParaRPr lang="en-GB" sz="750" dirty="0">
                      <a:solidFill>
                        <a:prstClr val="black"/>
                      </a:solidFill>
                      <a:latin typeface="Calibri" panose="020F0502020204030204"/>
                      <a:ea typeface="+mn-ea"/>
                      <a:cs typeface="+mn-cs"/>
                    </a:endParaRPr>
                  </a:p>
                </p:txBody>
              </p:sp>
              <p:sp>
                <p:nvSpPr>
                  <p:cNvPr id="572" name="TextBox 571">
                    <a:extLst>
                      <a:ext uri="{FF2B5EF4-FFF2-40B4-BE49-F238E27FC236}">
                        <a16:creationId xmlns:a16="http://schemas.microsoft.com/office/drawing/2014/main" id="{DEAC07CF-F200-A385-1B59-52C8E25EE720}"/>
                      </a:ext>
                    </a:extLst>
                  </p:cNvPr>
                  <p:cNvSpPr txBox="1"/>
                  <p:nvPr/>
                </p:nvSpPr>
                <p:spPr>
                  <a:xfrm>
                    <a:off x="4292086"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33</a:t>
                    </a:r>
                    <a:endParaRPr lang="en-GB" sz="750" dirty="0">
                      <a:solidFill>
                        <a:prstClr val="black"/>
                      </a:solidFill>
                      <a:latin typeface="Calibri" panose="020F0502020204030204"/>
                      <a:ea typeface="+mn-ea"/>
                      <a:cs typeface="+mn-cs"/>
                    </a:endParaRPr>
                  </a:p>
                </p:txBody>
              </p:sp>
              <p:sp>
                <p:nvSpPr>
                  <p:cNvPr id="573" name="TextBox 572">
                    <a:extLst>
                      <a:ext uri="{FF2B5EF4-FFF2-40B4-BE49-F238E27FC236}">
                        <a16:creationId xmlns:a16="http://schemas.microsoft.com/office/drawing/2014/main" id="{A42EA542-4FB9-D418-14F6-E84F7B1F62EE}"/>
                      </a:ext>
                    </a:extLst>
                  </p:cNvPr>
                  <p:cNvSpPr txBox="1"/>
                  <p:nvPr/>
                </p:nvSpPr>
                <p:spPr>
                  <a:xfrm>
                    <a:off x="5707423"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48</a:t>
                    </a:r>
                    <a:endParaRPr lang="en-GB" sz="750" dirty="0">
                      <a:solidFill>
                        <a:prstClr val="black"/>
                      </a:solidFill>
                      <a:latin typeface="Calibri" panose="020F0502020204030204"/>
                      <a:ea typeface="+mn-ea"/>
                      <a:cs typeface="+mn-cs"/>
                    </a:endParaRPr>
                  </a:p>
                </p:txBody>
              </p:sp>
              <p:sp>
                <p:nvSpPr>
                  <p:cNvPr id="574" name="TextBox 573">
                    <a:extLst>
                      <a:ext uri="{FF2B5EF4-FFF2-40B4-BE49-F238E27FC236}">
                        <a16:creationId xmlns:a16="http://schemas.microsoft.com/office/drawing/2014/main" id="{6667A43E-C4E4-6D39-10EA-9FAC39FF6A67}"/>
                      </a:ext>
                    </a:extLst>
                  </p:cNvPr>
                  <p:cNvSpPr txBox="1"/>
                  <p:nvPr/>
                </p:nvSpPr>
                <p:spPr>
                  <a:xfrm>
                    <a:off x="4575152"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36</a:t>
                    </a:r>
                    <a:endParaRPr lang="en-GB" sz="750" dirty="0">
                      <a:solidFill>
                        <a:prstClr val="black"/>
                      </a:solidFill>
                      <a:latin typeface="Calibri" panose="020F0502020204030204"/>
                      <a:ea typeface="+mn-ea"/>
                      <a:cs typeface="+mn-cs"/>
                    </a:endParaRPr>
                  </a:p>
                </p:txBody>
              </p:sp>
              <p:sp>
                <p:nvSpPr>
                  <p:cNvPr id="575" name="TextBox 574">
                    <a:extLst>
                      <a:ext uri="{FF2B5EF4-FFF2-40B4-BE49-F238E27FC236}">
                        <a16:creationId xmlns:a16="http://schemas.microsoft.com/office/drawing/2014/main" id="{2371ACA9-D36B-4D78-5E0E-DB78021E96AB}"/>
                      </a:ext>
                    </a:extLst>
                  </p:cNvPr>
                  <p:cNvSpPr txBox="1"/>
                  <p:nvPr/>
                </p:nvSpPr>
                <p:spPr>
                  <a:xfrm>
                    <a:off x="4858219"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39</a:t>
                    </a:r>
                    <a:endParaRPr lang="en-GB" sz="750" dirty="0">
                      <a:solidFill>
                        <a:prstClr val="black"/>
                      </a:solidFill>
                      <a:latin typeface="Calibri" panose="020F0502020204030204"/>
                      <a:ea typeface="+mn-ea"/>
                      <a:cs typeface="+mn-cs"/>
                    </a:endParaRPr>
                  </a:p>
                </p:txBody>
              </p:sp>
              <p:sp>
                <p:nvSpPr>
                  <p:cNvPr id="576" name="TextBox 575">
                    <a:extLst>
                      <a:ext uri="{FF2B5EF4-FFF2-40B4-BE49-F238E27FC236}">
                        <a16:creationId xmlns:a16="http://schemas.microsoft.com/office/drawing/2014/main" id="{6442CF59-D972-34BF-18F4-7684847E2873}"/>
                      </a:ext>
                    </a:extLst>
                  </p:cNvPr>
                  <p:cNvSpPr txBox="1"/>
                  <p:nvPr/>
                </p:nvSpPr>
                <p:spPr>
                  <a:xfrm>
                    <a:off x="5141286"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42</a:t>
                    </a:r>
                    <a:endParaRPr lang="en-GB" sz="750" dirty="0">
                      <a:solidFill>
                        <a:prstClr val="black"/>
                      </a:solidFill>
                      <a:latin typeface="Calibri" panose="020F0502020204030204"/>
                      <a:ea typeface="+mn-ea"/>
                      <a:cs typeface="+mn-cs"/>
                    </a:endParaRPr>
                  </a:p>
                </p:txBody>
              </p:sp>
              <p:sp>
                <p:nvSpPr>
                  <p:cNvPr id="577" name="TextBox 576">
                    <a:extLst>
                      <a:ext uri="{FF2B5EF4-FFF2-40B4-BE49-F238E27FC236}">
                        <a16:creationId xmlns:a16="http://schemas.microsoft.com/office/drawing/2014/main" id="{59DED9E5-F654-49BF-3FCE-ECFB3A1D0CA6}"/>
                      </a:ext>
                    </a:extLst>
                  </p:cNvPr>
                  <p:cNvSpPr txBox="1"/>
                  <p:nvPr/>
                </p:nvSpPr>
                <p:spPr>
                  <a:xfrm>
                    <a:off x="5424354"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45</a:t>
                    </a:r>
                    <a:endParaRPr lang="en-GB" sz="750" dirty="0">
                      <a:solidFill>
                        <a:prstClr val="black"/>
                      </a:solidFill>
                      <a:latin typeface="Calibri" panose="020F0502020204030204"/>
                      <a:ea typeface="+mn-ea"/>
                      <a:cs typeface="+mn-cs"/>
                    </a:endParaRPr>
                  </a:p>
                </p:txBody>
              </p:sp>
            </p:grpSp>
            <p:grpSp>
              <p:nvGrpSpPr>
                <p:cNvPr id="543" name="Group 542">
                  <a:extLst>
                    <a:ext uri="{FF2B5EF4-FFF2-40B4-BE49-F238E27FC236}">
                      <a16:creationId xmlns:a16="http://schemas.microsoft.com/office/drawing/2014/main" id="{F2BD1CF0-38AF-1F85-CA53-8B32263C49B1}"/>
                    </a:ext>
                  </a:extLst>
                </p:cNvPr>
                <p:cNvGrpSpPr/>
                <p:nvPr/>
              </p:nvGrpSpPr>
              <p:grpSpPr>
                <a:xfrm>
                  <a:off x="1296956" y="4642453"/>
                  <a:ext cx="4536000" cy="54001"/>
                  <a:chOff x="2699036" y="4642453"/>
                  <a:chExt cx="7813219" cy="54001"/>
                </a:xfrm>
              </p:grpSpPr>
              <p:cxnSp>
                <p:nvCxnSpPr>
                  <p:cNvPr id="544" name="Straight Connector 543">
                    <a:extLst>
                      <a:ext uri="{FF2B5EF4-FFF2-40B4-BE49-F238E27FC236}">
                        <a16:creationId xmlns:a16="http://schemas.microsoft.com/office/drawing/2014/main" id="{C5AA5E6D-479F-A174-486D-71E9E8DE2418}"/>
                      </a:ext>
                    </a:extLst>
                  </p:cNvPr>
                  <p:cNvCxnSpPr/>
                  <p:nvPr/>
                </p:nvCxnSpPr>
                <p:spPr>
                  <a:xfrm rot="16200000">
                    <a:off x="267203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45" name="Straight Connector 544">
                    <a:extLst>
                      <a:ext uri="{FF2B5EF4-FFF2-40B4-BE49-F238E27FC236}">
                        <a16:creationId xmlns:a16="http://schemas.microsoft.com/office/drawing/2014/main" id="{150B4687-E136-1228-8861-4B2102A6C9CA}"/>
                      </a:ext>
                    </a:extLst>
                  </p:cNvPr>
                  <p:cNvCxnSpPr/>
                  <p:nvPr/>
                </p:nvCxnSpPr>
                <p:spPr>
                  <a:xfrm rot="16200000">
                    <a:off x="511366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46" name="Straight Connector 545">
                    <a:extLst>
                      <a:ext uri="{FF2B5EF4-FFF2-40B4-BE49-F238E27FC236}">
                        <a16:creationId xmlns:a16="http://schemas.microsoft.com/office/drawing/2014/main" id="{F3858B0A-C6A5-F702-399D-8AFDEF97AF47}"/>
                      </a:ext>
                    </a:extLst>
                  </p:cNvPr>
                  <p:cNvCxnSpPr/>
                  <p:nvPr/>
                </p:nvCxnSpPr>
                <p:spPr>
                  <a:xfrm rot="16200000">
                    <a:off x="413701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47" name="Straight Connector 546">
                    <a:extLst>
                      <a:ext uri="{FF2B5EF4-FFF2-40B4-BE49-F238E27FC236}">
                        <a16:creationId xmlns:a16="http://schemas.microsoft.com/office/drawing/2014/main" id="{17FE9742-0C91-5F88-38F2-EFA679BD5A6B}"/>
                      </a:ext>
                    </a:extLst>
                  </p:cNvPr>
                  <p:cNvCxnSpPr/>
                  <p:nvPr/>
                </p:nvCxnSpPr>
                <p:spPr>
                  <a:xfrm rot="16200000">
                    <a:off x="316036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48" name="Straight Connector 547">
                    <a:extLst>
                      <a:ext uri="{FF2B5EF4-FFF2-40B4-BE49-F238E27FC236}">
                        <a16:creationId xmlns:a16="http://schemas.microsoft.com/office/drawing/2014/main" id="{D572D344-53EE-0DF3-E1DA-0758BF04B594}"/>
                      </a:ext>
                    </a:extLst>
                  </p:cNvPr>
                  <p:cNvCxnSpPr/>
                  <p:nvPr/>
                </p:nvCxnSpPr>
                <p:spPr>
                  <a:xfrm rot="16200000">
                    <a:off x="462534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49" name="Straight Connector 548">
                    <a:extLst>
                      <a:ext uri="{FF2B5EF4-FFF2-40B4-BE49-F238E27FC236}">
                        <a16:creationId xmlns:a16="http://schemas.microsoft.com/office/drawing/2014/main" id="{279F5DC6-21D8-ADAB-7A4F-3C34AA85EA07}"/>
                      </a:ext>
                    </a:extLst>
                  </p:cNvPr>
                  <p:cNvCxnSpPr/>
                  <p:nvPr/>
                </p:nvCxnSpPr>
                <p:spPr>
                  <a:xfrm rot="16200000">
                    <a:off x="706697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0" name="Straight Connector 549">
                    <a:extLst>
                      <a:ext uri="{FF2B5EF4-FFF2-40B4-BE49-F238E27FC236}">
                        <a16:creationId xmlns:a16="http://schemas.microsoft.com/office/drawing/2014/main" id="{1431E6E7-2536-2B01-D847-F2A420BDD418}"/>
                      </a:ext>
                    </a:extLst>
                  </p:cNvPr>
                  <p:cNvCxnSpPr/>
                  <p:nvPr/>
                </p:nvCxnSpPr>
                <p:spPr>
                  <a:xfrm rot="16200000">
                    <a:off x="804362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1" name="Straight Connector 550">
                    <a:extLst>
                      <a:ext uri="{FF2B5EF4-FFF2-40B4-BE49-F238E27FC236}">
                        <a16:creationId xmlns:a16="http://schemas.microsoft.com/office/drawing/2014/main" id="{315D1019-34BE-1FE2-6416-461164D4479E}"/>
                      </a:ext>
                    </a:extLst>
                  </p:cNvPr>
                  <p:cNvCxnSpPr/>
                  <p:nvPr/>
                </p:nvCxnSpPr>
                <p:spPr>
                  <a:xfrm rot="16200000">
                    <a:off x="609031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2" name="Straight Connector 551">
                    <a:extLst>
                      <a:ext uri="{FF2B5EF4-FFF2-40B4-BE49-F238E27FC236}">
                        <a16:creationId xmlns:a16="http://schemas.microsoft.com/office/drawing/2014/main" id="{EC3504AC-D719-87BF-B1E6-71157F8A7C0B}"/>
                      </a:ext>
                    </a:extLst>
                  </p:cNvPr>
                  <p:cNvCxnSpPr/>
                  <p:nvPr/>
                </p:nvCxnSpPr>
                <p:spPr>
                  <a:xfrm rot="16200000">
                    <a:off x="7555296" y="4669454"/>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3" name="Straight Connector 552">
                    <a:extLst>
                      <a:ext uri="{FF2B5EF4-FFF2-40B4-BE49-F238E27FC236}">
                        <a16:creationId xmlns:a16="http://schemas.microsoft.com/office/drawing/2014/main" id="{406EFF68-E90C-277D-401C-CE152CA70F8C}"/>
                      </a:ext>
                    </a:extLst>
                  </p:cNvPr>
                  <p:cNvCxnSpPr/>
                  <p:nvPr/>
                </p:nvCxnSpPr>
                <p:spPr>
                  <a:xfrm rot="16200000">
                    <a:off x="560199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4" name="Straight Connector 553">
                    <a:extLst>
                      <a:ext uri="{FF2B5EF4-FFF2-40B4-BE49-F238E27FC236}">
                        <a16:creationId xmlns:a16="http://schemas.microsoft.com/office/drawing/2014/main" id="{3AA461B3-4DFE-610C-BFE8-B8B5074508AF}"/>
                      </a:ext>
                    </a:extLst>
                  </p:cNvPr>
                  <p:cNvCxnSpPr/>
                  <p:nvPr/>
                </p:nvCxnSpPr>
                <p:spPr>
                  <a:xfrm rot="16200000">
                    <a:off x="853194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5" name="Straight Connector 554">
                    <a:extLst>
                      <a:ext uri="{FF2B5EF4-FFF2-40B4-BE49-F238E27FC236}">
                        <a16:creationId xmlns:a16="http://schemas.microsoft.com/office/drawing/2014/main" id="{EF108280-BA38-53EC-7FC1-5747FC8CCCCC}"/>
                      </a:ext>
                    </a:extLst>
                  </p:cNvPr>
                  <p:cNvCxnSpPr/>
                  <p:nvPr/>
                </p:nvCxnSpPr>
                <p:spPr>
                  <a:xfrm rot="16200000">
                    <a:off x="950860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6" name="Straight Connector 555">
                    <a:extLst>
                      <a:ext uri="{FF2B5EF4-FFF2-40B4-BE49-F238E27FC236}">
                        <a16:creationId xmlns:a16="http://schemas.microsoft.com/office/drawing/2014/main" id="{F38AE29F-4BD9-4776-4845-A6F80A1675B0}"/>
                      </a:ext>
                    </a:extLst>
                  </p:cNvPr>
                  <p:cNvCxnSpPr/>
                  <p:nvPr/>
                </p:nvCxnSpPr>
                <p:spPr>
                  <a:xfrm rot="16200000">
                    <a:off x="999692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7" name="Straight Connector 556">
                    <a:extLst>
                      <a:ext uri="{FF2B5EF4-FFF2-40B4-BE49-F238E27FC236}">
                        <a16:creationId xmlns:a16="http://schemas.microsoft.com/office/drawing/2014/main" id="{E41AD373-3BEE-1DF7-BFA8-5CCFF5C9D381}"/>
                      </a:ext>
                    </a:extLst>
                  </p:cNvPr>
                  <p:cNvCxnSpPr/>
                  <p:nvPr/>
                </p:nvCxnSpPr>
                <p:spPr>
                  <a:xfrm rot="16200000">
                    <a:off x="10485255"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8" name="Straight Connector 557">
                    <a:extLst>
                      <a:ext uri="{FF2B5EF4-FFF2-40B4-BE49-F238E27FC236}">
                        <a16:creationId xmlns:a16="http://schemas.microsoft.com/office/drawing/2014/main" id="{7BA3DCF6-CCE6-B6E4-424B-A5C85D9B815E}"/>
                      </a:ext>
                    </a:extLst>
                  </p:cNvPr>
                  <p:cNvCxnSpPr/>
                  <p:nvPr/>
                </p:nvCxnSpPr>
                <p:spPr>
                  <a:xfrm rot="16200000">
                    <a:off x="902027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9" name="Straight Connector 558">
                    <a:extLst>
                      <a:ext uri="{FF2B5EF4-FFF2-40B4-BE49-F238E27FC236}">
                        <a16:creationId xmlns:a16="http://schemas.microsoft.com/office/drawing/2014/main" id="{780A0682-F5D4-B4E2-CF0E-F977E14335F0}"/>
                      </a:ext>
                    </a:extLst>
                  </p:cNvPr>
                  <p:cNvCxnSpPr/>
                  <p:nvPr/>
                </p:nvCxnSpPr>
                <p:spPr>
                  <a:xfrm rot="16200000">
                    <a:off x="657864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60" name="Straight Connector 559">
                    <a:extLst>
                      <a:ext uri="{FF2B5EF4-FFF2-40B4-BE49-F238E27FC236}">
                        <a16:creationId xmlns:a16="http://schemas.microsoft.com/office/drawing/2014/main" id="{B05A9FE5-48AF-20A5-68F5-5D8A78CF119F}"/>
                      </a:ext>
                    </a:extLst>
                  </p:cNvPr>
                  <p:cNvCxnSpPr/>
                  <p:nvPr/>
                </p:nvCxnSpPr>
                <p:spPr>
                  <a:xfrm rot="16200000">
                    <a:off x="364868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grpSp>
      <p:sp>
        <p:nvSpPr>
          <p:cNvPr id="590" name="Freeform: Shape 589">
            <a:extLst>
              <a:ext uri="{FF2B5EF4-FFF2-40B4-BE49-F238E27FC236}">
                <a16:creationId xmlns:a16="http://schemas.microsoft.com/office/drawing/2014/main" id="{F18FA18A-E735-C3D3-51F6-4D7D0AA5701E}"/>
              </a:ext>
            </a:extLst>
          </p:cNvPr>
          <p:cNvSpPr/>
          <p:nvPr/>
        </p:nvSpPr>
        <p:spPr>
          <a:xfrm>
            <a:off x="7859936" y="1985867"/>
            <a:ext cx="164700" cy="164700"/>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591" name="Freeform: Shape 590">
            <a:extLst>
              <a:ext uri="{FF2B5EF4-FFF2-40B4-BE49-F238E27FC236}">
                <a16:creationId xmlns:a16="http://schemas.microsoft.com/office/drawing/2014/main" id="{AD4DF0DB-1FEE-605C-A0D2-61E1BC26DCA1}"/>
              </a:ext>
            </a:extLst>
          </p:cNvPr>
          <p:cNvSpPr/>
          <p:nvPr/>
        </p:nvSpPr>
        <p:spPr>
          <a:xfrm>
            <a:off x="7910063" y="2035482"/>
            <a:ext cx="64800" cy="65473"/>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009AB5"/>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592" name="Rectangle 591">
            <a:extLst>
              <a:ext uri="{FF2B5EF4-FFF2-40B4-BE49-F238E27FC236}">
                <a16:creationId xmlns:a16="http://schemas.microsoft.com/office/drawing/2014/main" id="{8CCE3EE2-F412-A783-C6BD-396BC9D83F9A}"/>
              </a:ext>
            </a:extLst>
          </p:cNvPr>
          <p:cNvSpPr/>
          <p:nvPr/>
        </p:nvSpPr>
        <p:spPr>
          <a:xfrm>
            <a:off x="5631081" y="3331303"/>
            <a:ext cx="2365813" cy="1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US" sz="1050" dirty="0">
                <a:solidFill>
                  <a:prstClr val="black"/>
                </a:solidFill>
                <a:latin typeface="Calibri" panose="020F0502020204030204"/>
              </a:rPr>
              <a:t>Months since randomization</a:t>
            </a:r>
            <a:endParaRPr lang="en-US" sz="1050" b="1" dirty="0">
              <a:solidFill>
                <a:prstClr val="black"/>
              </a:solidFill>
              <a:latin typeface="Calibri" panose="020F0502020204030204"/>
            </a:endParaRPr>
          </a:p>
        </p:txBody>
      </p:sp>
      <p:cxnSp>
        <p:nvCxnSpPr>
          <p:cNvPr id="4" name="Straight Connector 3">
            <a:extLst>
              <a:ext uri="{FF2B5EF4-FFF2-40B4-BE49-F238E27FC236}">
                <a16:creationId xmlns:a16="http://schemas.microsoft.com/office/drawing/2014/main" id="{6FC09BE8-F017-09FC-361B-C094B682CCB7}"/>
              </a:ext>
            </a:extLst>
          </p:cNvPr>
          <p:cNvCxnSpPr>
            <a:cxnSpLocks/>
          </p:cNvCxnSpPr>
          <p:nvPr/>
        </p:nvCxnSpPr>
        <p:spPr>
          <a:xfrm>
            <a:off x="900176" y="2077273"/>
            <a:ext cx="2898164"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2" name="Rectangle 51">
            <a:extLst>
              <a:ext uri="{FF2B5EF4-FFF2-40B4-BE49-F238E27FC236}">
                <a16:creationId xmlns:a16="http://schemas.microsoft.com/office/drawing/2014/main" id="{23FF5F23-D35E-688C-A152-14967A47F2C5}"/>
              </a:ext>
            </a:extLst>
          </p:cNvPr>
          <p:cNvSpPr/>
          <p:nvPr/>
        </p:nvSpPr>
        <p:spPr>
          <a:xfrm>
            <a:off x="1573071" y="2459709"/>
            <a:ext cx="2762749" cy="6196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fontAlgn="auto">
              <a:spcBef>
                <a:spcPts val="0"/>
              </a:spcBef>
              <a:spcAft>
                <a:spcPts val="0"/>
              </a:spcAft>
              <a:buFont typeface="Arial" panose="020B0604020202020204" pitchFamily="34" charset="0"/>
              <a:buChar char="•"/>
            </a:pPr>
            <a:r>
              <a:rPr lang="en-US" sz="825" dirty="0">
                <a:solidFill>
                  <a:prstClr val="black"/>
                </a:solidFill>
                <a:latin typeface="Calibri" panose="020F0502020204030204"/>
              </a:rPr>
              <a:t>56% of patients in the standard regimens arm crossed over to ide-</a:t>
            </a:r>
            <a:r>
              <a:rPr lang="en-US" sz="825" dirty="0" err="1">
                <a:solidFill>
                  <a:prstClr val="black"/>
                </a:solidFill>
                <a:latin typeface="Calibri" panose="020F0502020204030204"/>
              </a:rPr>
              <a:t>cel</a:t>
            </a:r>
            <a:endParaRPr lang="en-US" sz="825" dirty="0">
              <a:solidFill>
                <a:prstClr val="black"/>
              </a:solidFill>
              <a:latin typeface="Calibri" panose="020F0502020204030204"/>
            </a:endParaRPr>
          </a:p>
          <a:p>
            <a:pPr marL="214313" indent="-214313" defTabSz="685800" fontAlgn="auto">
              <a:spcBef>
                <a:spcPts val="0"/>
              </a:spcBef>
              <a:spcAft>
                <a:spcPts val="0"/>
              </a:spcAft>
              <a:buFont typeface="Arial" panose="020B0604020202020204" pitchFamily="34" charset="0"/>
              <a:buChar char="•"/>
            </a:pPr>
            <a:r>
              <a:rPr lang="en-US" sz="825" dirty="0">
                <a:solidFill>
                  <a:prstClr val="black"/>
                </a:solidFill>
                <a:latin typeface="Calibri" panose="020F0502020204030204"/>
              </a:rPr>
              <a:t>Median time (range) from randomization to ide-</a:t>
            </a:r>
            <a:r>
              <a:rPr lang="en-US" sz="825" dirty="0" err="1">
                <a:solidFill>
                  <a:prstClr val="black"/>
                </a:solidFill>
                <a:latin typeface="Calibri" panose="020F0502020204030204"/>
              </a:rPr>
              <a:t>cel</a:t>
            </a:r>
            <a:r>
              <a:rPr lang="en-US" sz="825" dirty="0">
                <a:solidFill>
                  <a:prstClr val="black"/>
                </a:solidFill>
                <a:latin typeface="Calibri" panose="020F0502020204030204"/>
              </a:rPr>
              <a:t> infusion was 8.1 (2.9–36.7) months</a:t>
            </a:r>
          </a:p>
        </p:txBody>
      </p:sp>
      <p:sp>
        <p:nvSpPr>
          <p:cNvPr id="17" name="Rectangle 17">
            <a:extLst>
              <a:ext uri="{FF2B5EF4-FFF2-40B4-BE49-F238E27FC236}">
                <a16:creationId xmlns:a16="http://schemas.microsoft.com/office/drawing/2014/main" id="{ADF25590-A942-9C6F-DA26-E6CB0FDB9636}"/>
              </a:ext>
            </a:extLst>
          </p:cNvPr>
          <p:cNvSpPr>
            <a:spLocks noChangeArrowheads="1"/>
          </p:cNvSpPr>
          <p:nvPr/>
        </p:nvSpPr>
        <p:spPr bwMode="auto">
          <a:xfrm>
            <a:off x="2004455" y="696092"/>
            <a:ext cx="107867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b="1" dirty="0">
                <a:solidFill>
                  <a:prstClr val="black"/>
                </a:solidFill>
                <a:latin typeface="Calibri" panose="020F0502020204030204"/>
                <a:ea typeface="+mn-ea"/>
                <a:cs typeface="+mn-cs"/>
              </a:rPr>
              <a:t>ITT population</a:t>
            </a:r>
            <a:endParaRPr lang="en-US" altLang="en-US" sz="1050" b="1" baseline="30000" dirty="0">
              <a:solidFill>
                <a:prstClr val="black"/>
              </a:solidFill>
              <a:latin typeface="Calibri" panose="020F0502020204030204"/>
              <a:ea typeface="+mn-ea"/>
              <a:cs typeface="+mn-cs"/>
            </a:endParaRPr>
          </a:p>
        </p:txBody>
      </p:sp>
      <p:sp>
        <p:nvSpPr>
          <p:cNvPr id="29" name="Rectangle 17">
            <a:extLst>
              <a:ext uri="{FF2B5EF4-FFF2-40B4-BE49-F238E27FC236}">
                <a16:creationId xmlns:a16="http://schemas.microsoft.com/office/drawing/2014/main" id="{9E450994-891B-0A66-A518-1111D57FF201}"/>
              </a:ext>
            </a:extLst>
          </p:cNvPr>
          <p:cNvSpPr>
            <a:spLocks noChangeArrowheads="1"/>
          </p:cNvSpPr>
          <p:nvPr/>
        </p:nvSpPr>
        <p:spPr bwMode="auto">
          <a:xfrm>
            <a:off x="42650" y="3501387"/>
            <a:ext cx="674968" cy="115416"/>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750" b="1" dirty="0">
                <a:solidFill>
                  <a:srgbClr val="009AB5"/>
                </a:solidFill>
                <a:latin typeface="Calibri" panose="020F0502020204030204"/>
                <a:ea typeface="+mn-ea"/>
                <a:cs typeface="+mn-cs"/>
              </a:rPr>
              <a:t>Ide-</a:t>
            </a:r>
            <a:r>
              <a:rPr lang="en-US" altLang="en-US" sz="750" b="1" dirty="0" err="1">
                <a:solidFill>
                  <a:srgbClr val="009AB5"/>
                </a:solidFill>
                <a:latin typeface="Calibri" panose="020F0502020204030204"/>
                <a:ea typeface="+mn-ea"/>
                <a:cs typeface="+mn-cs"/>
              </a:rPr>
              <a:t>cel</a:t>
            </a:r>
            <a:endParaRPr lang="en-US" altLang="en-US" sz="750" b="1" dirty="0">
              <a:solidFill>
                <a:srgbClr val="009AB5"/>
              </a:solidFill>
              <a:latin typeface="Calibri" panose="020F0502020204030204"/>
              <a:ea typeface="+mn-ea"/>
              <a:cs typeface="+mn-cs"/>
            </a:endParaRPr>
          </a:p>
        </p:txBody>
      </p:sp>
      <p:sp>
        <p:nvSpPr>
          <p:cNvPr id="30" name="Rectangle 17">
            <a:extLst>
              <a:ext uri="{FF2B5EF4-FFF2-40B4-BE49-F238E27FC236}">
                <a16:creationId xmlns:a16="http://schemas.microsoft.com/office/drawing/2014/main" id="{5D97DC81-ABA5-CB8F-6673-6702B615CF2E}"/>
              </a:ext>
            </a:extLst>
          </p:cNvPr>
          <p:cNvSpPr>
            <a:spLocks noChangeArrowheads="1"/>
          </p:cNvSpPr>
          <p:nvPr/>
        </p:nvSpPr>
        <p:spPr bwMode="auto">
          <a:xfrm>
            <a:off x="92700" y="3636189"/>
            <a:ext cx="633718" cy="23083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750" b="1" dirty="0">
                <a:solidFill>
                  <a:prstClr val="black"/>
                </a:solidFill>
                <a:latin typeface="Calibri" panose="020F0502020204030204"/>
                <a:ea typeface="+mn-ea"/>
                <a:cs typeface="+mn-cs"/>
              </a:rPr>
              <a:t>Standard regimens</a:t>
            </a:r>
          </a:p>
        </p:txBody>
      </p:sp>
      <p:sp>
        <p:nvSpPr>
          <p:cNvPr id="31" name="Rectangle 30">
            <a:extLst>
              <a:ext uri="{FF2B5EF4-FFF2-40B4-BE49-F238E27FC236}">
                <a16:creationId xmlns:a16="http://schemas.microsoft.com/office/drawing/2014/main" id="{4B963011-E3A0-13D3-9055-1A418F6CA815}"/>
              </a:ext>
            </a:extLst>
          </p:cNvPr>
          <p:cNvSpPr/>
          <p:nvPr/>
        </p:nvSpPr>
        <p:spPr>
          <a:xfrm rot="16200000">
            <a:off x="-476784" y="1923491"/>
            <a:ext cx="1898593" cy="32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US" sz="1050" b="1" dirty="0">
                <a:solidFill>
                  <a:prstClr val="black"/>
                </a:solidFill>
                <a:latin typeface="Calibri" panose="020F0502020204030204"/>
              </a:rPr>
              <a:t>OS (%)</a:t>
            </a:r>
          </a:p>
        </p:txBody>
      </p:sp>
      <p:sp>
        <p:nvSpPr>
          <p:cNvPr id="32" name="Rectangle 31">
            <a:extLst>
              <a:ext uri="{FF2B5EF4-FFF2-40B4-BE49-F238E27FC236}">
                <a16:creationId xmlns:a16="http://schemas.microsoft.com/office/drawing/2014/main" id="{185517C1-FDA3-4468-E24D-19628AA7B48B}"/>
              </a:ext>
            </a:extLst>
          </p:cNvPr>
          <p:cNvSpPr/>
          <p:nvPr/>
        </p:nvSpPr>
        <p:spPr>
          <a:xfrm>
            <a:off x="1444368" y="3351498"/>
            <a:ext cx="2365813" cy="1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US" sz="1050" dirty="0">
                <a:solidFill>
                  <a:prstClr val="black"/>
                </a:solidFill>
                <a:latin typeface="Calibri" panose="020F0502020204030204"/>
              </a:rPr>
              <a:t>Months since randomization</a:t>
            </a:r>
            <a:endParaRPr lang="en-US" sz="1050" b="1" dirty="0">
              <a:solidFill>
                <a:prstClr val="black"/>
              </a:solidFill>
              <a:latin typeface="Calibri" panose="020F0502020204030204"/>
            </a:endParaRPr>
          </a:p>
        </p:txBody>
      </p:sp>
      <p:grpSp>
        <p:nvGrpSpPr>
          <p:cNvPr id="33" name="Group 32">
            <a:extLst>
              <a:ext uri="{FF2B5EF4-FFF2-40B4-BE49-F238E27FC236}">
                <a16:creationId xmlns:a16="http://schemas.microsoft.com/office/drawing/2014/main" id="{780744D5-4F32-38D9-0973-8A7B7D0443FC}"/>
              </a:ext>
            </a:extLst>
          </p:cNvPr>
          <p:cNvGrpSpPr/>
          <p:nvPr/>
        </p:nvGrpSpPr>
        <p:grpSpPr>
          <a:xfrm>
            <a:off x="662374" y="918001"/>
            <a:ext cx="3736851" cy="2427577"/>
            <a:chOff x="883165" y="1266547"/>
            <a:chExt cx="4982468" cy="3236769"/>
          </a:xfrm>
        </p:grpSpPr>
        <p:sp>
          <p:nvSpPr>
            <p:cNvPr id="34" name="Freeform: Shape 33">
              <a:extLst>
                <a:ext uri="{FF2B5EF4-FFF2-40B4-BE49-F238E27FC236}">
                  <a16:creationId xmlns:a16="http://schemas.microsoft.com/office/drawing/2014/main" id="{BD1A58C8-A3F1-9BF6-10AF-4FC96EA34D07}"/>
                </a:ext>
              </a:extLst>
            </p:cNvPr>
            <p:cNvSpPr/>
            <p:nvPr/>
          </p:nvSpPr>
          <p:spPr>
            <a:xfrm>
              <a:off x="1206501" y="1384876"/>
              <a:ext cx="4545130" cy="2854733"/>
            </a:xfrm>
            <a:custGeom>
              <a:avLst/>
              <a:gdLst>
                <a:gd name="connsiteX0" fmla="*/ 0 w 8104909"/>
                <a:gd name="connsiteY0" fmla="*/ 0 h 3647210"/>
                <a:gd name="connsiteX1" fmla="*/ 0 w 8104909"/>
                <a:gd name="connsiteY1" fmla="*/ 3647210 h 3647210"/>
                <a:gd name="connsiteX2" fmla="*/ 8104909 w 8104909"/>
                <a:gd name="connsiteY2" fmla="*/ 3647210 h 3647210"/>
              </a:gdLst>
              <a:ahLst/>
              <a:cxnLst>
                <a:cxn ang="0">
                  <a:pos x="connsiteX0" y="connsiteY0"/>
                </a:cxn>
                <a:cxn ang="0">
                  <a:pos x="connsiteX1" y="connsiteY1"/>
                </a:cxn>
                <a:cxn ang="0">
                  <a:pos x="connsiteX2" y="connsiteY2"/>
                </a:cxn>
              </a:cxnLst>
              <a:rect l="l" t="t" r="r" b="b"/>
              <a:pathLst>
                <a:path w="8104909" h="3647210">
                  <a:moveTo>
                    <a:pt x="0" y="0"/>
                  </a:moveTo>
                  <a:lnTo>
                    <a:pt x="0" y="3647210"/>
                  </a:lnTo>
                  <a:lnTo>
                    <a:pt x="8104909" y="364721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grpSp>
          <p:nvGrpSpPr>
            <p:cNvPr id="35" name="Group 34">
              <a:extLst>
                <a:ext uri="{FF2B5EF4-FFF2-40B4-BE49-F238E27FC236}">
                  <a16:creationId xmlns:a16="http://schemas.microsoft.com/office/drawing/2014/main" id="{5C4EAE0D-B5EF-2433-277F-8ECC0EAE4B31}"/>
                </a:ext>
              </a:extLst>
            </p:cNvPr>
            <p:cNvGrpSpPr/>
            <p:nvPr/>
          </p:nvGrpSpPr>
          <p:grpSpPr>
            <a:xfrm>
              <a:off x="1152500" y="1384809"/>
              <a:ext cx="54000" cy="2854800"/>
              <a:chOff x="2478380" y="1022859"/>
              <a:chExt cx="54000" cy="3177718"/>
            </a:xfrm>
          </p:grpSpPr>
          <p:cxnSp>
            <p:nvCxnSpPr>
              <p:cNvPr id="108" name="Straight Connector 107">
                <a:extLst>
                  <a:ext uri="{FF2B5EF4-FFF2-40B4-BE49-F238E27FC236}">
                    <a16:creationId xmlns:a16="http://schemas.microsoft.com/office/drawing/2014/main" id="{9098F3FE-1EF2-33D3-582A-AE26010F8859}"/>
                  </a:ext>
                </a:extLst>
              </p:cNvPr>
              <p:cNvCxnSpPr/>
              <p:nvPr/>
            </p:nvCxnSpPr>
            <p:spPr>
              <a:xfrm>
                <a:off x="2478380" y="1022859"/>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9" name="Straight Connector 108">
                <a:extLst>
                  <a:ext uri="{FF2B5EF4-FFF2-40B4-BE49-F238E27FC236}">
                    <a16:creationId xmlns:a16="http://schemas.microsoft.com/office/drawing/2014/main" id="{D5B5B159-4371-B868-CAF4-55E0566B6CBA}"/>
                  </a:ext>
                </a:extLst>
              </p:cNvPr>
              <p:cNvCxnSpPr/>
              <p:nvPr/>
            </p:nvCxnSpPr>
            <p:spPr>
              <a:xfrm>
                <a:off x="2478380" y="165840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a:extLst>
                  <a:ext uri="{FF2B5EF4-FFF2-40B4-BE49-F238E27FC236}">
                    <a16:creationId xmlns:a16="http://schemas.microsoft.com/office/drawing/2014/main" id="{75456CF3-3360-F851-48F2-0E2A0E668280}"/>
                  </a:ext>
                </a:extLst>
              </p:cNvPr>
              <p:cNvCxnSpPr/>
              <p:nvPr/>
            </p:nvCxnSpPr>
            <p:spPr>
              <a:xfrm>
                <a:off x="2478380" y="2293947"/>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a:extLst>
                  <a:ext uri="{FF2B5EF4-FFF2-40B4-BE49-F238E27FC236}">
                    <a16:creationId xmlns:a16="http://schemas.microsoft.com/office/drawing/2014/main" id="{36FBD1E0-529E-4988-E5AA-92CFA797203B}"/>
                  </a:ext>
                </a:extLst>
              </p:cNvPr>
              <p:cNvCxnSpPr/>
              <p:nvPr/>
            </p:nvCxnSpPr>
            <p:spPr>
              <a:xfrm>
                <a:off x="2478380" y="2929491"/>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D3C897E-DE9A-3550-7E71-F2E53BCDE84D}"/>
                  </a:ext>
                </a:extLst>
              </p:cNvPr>
              <p:cNvCxnSpPr/>
              <p:nvPr/>
            </p:nvCxnSpPr>
            <p:spPr>
              <a:xfrm>
                <a:off x="2478380" y="3565035"/>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01AC0DFE-4BDD-AF0C-1A32-D084207F821C}"/>
                  </a:ext>
                </a:extLst>
              </p:cNvPr>
              <p:cNvCxnSpPr/>
              <p:nvPr/>
            </p:nvCxnSpPr>
            <p:spPr>
              <a:xfrm>
                <a:off x="2478380" y="4200577"/>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6" name="Group 35">
              <a:extLst>
                <a:ext uri="{FF2B5EF4-FFF2-40B4-BE49-F238E27FC236}">
                  <a16:creationId xmlns:a16="http://schemas.microsoft.com/office/drawing/2014/main" id="{29031831-ECDB-CECF-CA90-AAD7547C3927}"/>
                </a:ext>
              </a:extLst>
            </p:cNvPr>
            <p:cNvGrpSpPr/>
            <p:nvPr/>
          </p:nvGrpSpPr>
          <p:grpSpPr>
            <a:xfrm>
              <a:off x="883165" y="1266547"/>
              <a:ext cx="4982468" cy="3236769"/>
              <a:chOff x="883165" y="1266547"/>
              <a:chExt cx="4982468" cy="3236769"/>
            </a:xfrm>
          </p:grpSpPr>
          <p:grpSp>
            <p:nvGrpSpPr>
              <p:cNvPr id="37" name="Group 36">
                <a:extLst>
                  <a:ext uri="{FF2B5EF4-FFF2-40B4-BE49-F238E27FC236}">
                    <a16:creationId xmlns:a16="http://schemas.microsoft.com/office/drawing/2014/main" id="{6B401E4D-A6F3-71BC-F607-464C0D3D8FF1}"/>
                  </a:ext>
                </a:extLst>
              </p:cNvPr>
              <p:cNvGrpSpPr/>
              <p:nvPr/>
            </p:nvGrpSpPr>
            <p:grpSpPr>
              <a:xfrm>
                <a:off x="883165" y="1266547"/>
                <a:ext cx="265064" cy="3092147"/>
                <a:chOff x="883165" y="1266547"/>
                <a:chExt cx="265064" cy="3092147"/>
              </a:xfrm>
            </p:grpSpPr>
            <p:sp>
              <p:nvSpPr>
                <p:cNvPr id="102" name="TextBox 101">
                  <a:extLst>
                    <a:ext uri="{FF2B5EF4-FFF2-40B4-BE49-F238E27FC236}">
                      <a16:creationId xmlns:a16="http://schemas.microsoft.com/office/drawing/2014/main" id="{682B1FC8-7FBB-B1F1-B930-917FF79E13D6}"/>
                    </a:ext>
                  </a:extLst>
                </p:cNvPr>
                <p:cNvSpPr txBox="1"/>
                <p:nvPr/>
              </p:nvSpPr>
              <p:spPr>
                <a:xfrm>
                  <a:off x="883165" y="1266547"/>
                  <a:ext cx="265064"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100</a:t>
                  </a:r>
                  <a:endParaRPr lang="en-GB" sz="750" dirty="0">
                    <a:solidFill>
                      <a:prstClr val="black"/>
                    </a:solidFill>
                    <a:latin typeface="Calibri" panose="020F0502020204030204"/>
                    <a:ea typeface="+mn-ea"/>
                    <a:cs typeface="+mn-cs"/>
                  </a:endParaRPr>
                </a:p>
              </p:txBody>
            </p:sp>
            <p:sp>
              <p:nvSpPr>
                <p:cNvPr id="103" name="TextBox 102">
                  <a:extLst>
                    <a:ext uri="{FF2B5EF4-FFF2-40B4-BE49-F238E27FC236}">
                      <a16:creationId xmlns:a16="http://schemas.microsoft.com/office/drawing/2014/main" id="{7D0C70DD-391F-4F51-53AD-5BD738046B25}"/>
                    </a:ext>
                  </a:extLst>
                </p:cNvPr>
                <p:cNvSpPr txBox="1"/>
                <p:nvPr/>
              </p:nvSpPr>
              <p:spPr>
                <a:xfrm>
                  <a:off x="947284" y="1839658"/>
                  <a:ext cx="200945"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80</a:t>
                  </a:r>
                  <a:endParaRPr lang="en-GB" sz="750" dirty="0">
                    <a:solidFill>
                      <a:prstClr val="black"/>
                    </a:solidFill>
                    <a:latin typeface="Calibri" panose="020F0502020204030204"/>
                    <a:ea typeface="+mn-ea"/>
                    <a:cs typeface="+mn-cs"/>
                  </a:endParaRPr>
                </a:p>
              </p:txBody>
            </p:sp>
            <p:sp>
              <p:nvSpPr>
                <p:cNvPr id="104" name="TextBox 103">
                  <a:extLst>
                    <a:ext uri="{FF2B5EF4-FFF2-40B4-BE49-F238E27FC236}">
                      <a16:creationId xmlns:a16="http://schemas.microsoft.com/office/drawing/2014/main" id="{74B258DD-DF44-B04C-35A8-7CB3F0319BEB}"/>
                    </a:ext>
                  </a:extLst>
                </p:cNvPr>
                <p:cNvSpPr txBox="1"/>
                <p:nvPr/>
              </p:nvSpPr>
              <p:spPr>
                <a:xfrm>
                  <a:off x="947284" y="2412768"/>
                  <a:ext cx="200945"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60</a:t>
                  </a:r>
                  <a:endParaRPr lang="en-GB" sz="750" dirty="0">
                    <a:solidFill>
                      <a:prstClr val="black"/>
                    </a:solidFill>
                    <a:latin typeface="Calibri" panose="020F0502020204030204"/>
                    <a:ea typeface="+mn-ea"/>
                    <a:cs typeface="+mn-cs"/>
                  </a:endParaRPr>
                </a:p>
              </p:txBody>
            </p:sp>
            <p:sp>
              <p:nvSpPr>
                <p:cNvPr id="105" name="TextBox 104">
                  <a:extLst>
                    <a:ext uri="{FF2B5EF4-FFF2-40B4-BE49-F238E27FC236}">
                      <a16:creationId xmlns:a16="http://schemas.microsoft.com/office/drawing/2014/main" id="{DD3CFAF7-A24A-4EDF-3FA5-D4383A0B03C7}"/>
                    </a:ext>
                  </a:extLst>
                </p:cNvPr>
                <p:cNvSpPr txBox="1"/>
                <p:nvPr/>
              </p:nvSpPr>
              <p:spPr>
                <a:xfrm>
                  <a:off x="947284" y="2985880"/>
                  <a:ext cx="200945"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40</a:t>
                  </a:r>
                  <a:endParaRPr lang="en-GB" sz="750" dirty="0">
                    <a:solidFill>
                      <a:prstClr val="black"/>
                    </a:solidFill>
                    <a:latin typeface="Calibri" panose="020F0502020204030204"/>
                    <a:ea typeface="+mn-ea"/>
                    <a:cs typeface="+mn-cs"/>
                  </a:endParaRPr>
                </a:p>
              </p:txBody>
            </p:sp>
            <p:sp>
              <p:nvSpPr>
                <p:cNvPr id="106" name="TextBox 105">
                  <a:extLst>
                    <a:ext uri="{FF2B5EF4-FFF2-40B4-BE49-F238E27FC236}">
                      <a16:creationId xmlns:a16="http://schemas.microsoft.com/office/drawing/2014/main" id="{46517E54-3C9A-1AD1-32DA-1B17E78B3F40}"/>
                    </a:ext>
                  </a:extLst>
                </p:cNvPr>
                <p:cNvSpPr txBox="1"/>
                <p:nvPr/>
              </p:nvSpPr>
              <p:spPr>
                <a:xfrm>
                  <a:off x="947284" y="3558990"/>
                  <a:ext cx="200945"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20</a:t>
                  </a:r>
                  <a:endParaRPr lang="en-GB" sz="750" dirty="0">
                    <a:solidFill>
                      <a:prstClr val="black"/>
                    </a:solidFill>
                    <a:latin typeface="Calibri" panose="020F0502020204030204"/>
                    <a:ea typeface="+mn-ea"/>
                    <a:cs typeface="+mn-cs"/>
                  </a:endParaRPr>
                </a:p>
              </p:txBody>
            </p:sp>
            <p:sp>
              <p:nvSpPr>
                <p:cNvPr id="107" name="TextBox 106">
                  <a:extLst>
                    <a:ext uri="{FF2B5EF4-FFF2-40B4-BE49-F238E27FC236}">
                      <a16:creationId xmlns:a16="http://schemas.microsoft.com/office/drawing/2014/main" id="{6A1972BE-BBFF-18AD-9C5B-96F28E9E0345}"/>
                    </a:ext>
                  </a:extLst>
                </p:cNvPr>
                <p:cNvSpPr txBox="1"/>
                <p:nvPr/>
              </p:nvSpPr>
              <p:spPr>
                <a:xfrm>
                  <a:off x="1011405" y="4132102"/>
                  <a:ext cx="136824" cy="226592"/>
                </a:xfrm>
                <a:prstGeom prst="rect">
                  <a:avLst/>
                </a:prstGeom>
                <a:noFill/>
              </p:spPr>
              <p:txBody>
                <a:bodyPr wrap="none" lIns="27000" tIns="27000" rIns="27000" bIns="27000" rtlCol="0">
                  <a:spAutoFit/>
                </a:bodyPr>
                <a:lstStyle/>
                <a:p>
                  <a:pPr algn="r" defTabSz="685800" fontAlgn="auto">
                    <a:spcBef>
                      <a:spcPts val="0"/>
                    </a:spcBef>
                    <a:spcAft>
                      <a:spcPts val="0"/>
                    </a:spcAft>
                  </a:pPr>
                  <a:r>
                    <a:rPr lang="en-US" sz="750" dirty="0">
                      <a:solidFill>
                        <a:prstClr val="black"/>
                      </a:solidFill>
                      <a:latin typeface="Calibri" panose="020F0502020204030204"/>
                      <a:ea typeface="+mn-ea"/>
                      <a:cs typeface="+mn-cs"/>
                    </a:rPr>
                    <a:t>0</a:t>
                  </a:r>
                  <a:endParaRPr lang="en-GB" sz="750" dirty="0">
                    <a:solidFill>
                      <a:prstClr val="black"/>
                    </a:solidFill>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9B8247DD-C744-4094-594C-BC19A411517D}"/>
                  </a:ext>
                </a:extLst>
              </p:cNvPr>
              <p:cNvGrpSpPr/>
              <p:nvPr/>
            </p:nvGrpSpPr>
            <p:grpSpPr>
              <a:xfrm>
                <a:off x="1089182" y="4241367"/>
                <a:ext cx="4776451" cy="261949"/>
                <a:chOff x="1178348" y="4642453"/>
                <a:chExt cx="4776451" cy="261949"/>
              </a:xfrm>
            </p:grpSpPr>
            <p:grpSp>
              <p:nvGrpSpPr>
                <p:cNvPr id="39" name="Group 38">
                  <a:extLst>
                    <a:ext uri="{FF2B5EF4-FFF2-40B4-BE49-F238E27FC236}">
                      <a16:creationId xmlns:a16="http://schemas.microsoft.com/office/drawing/2014/main" id="{7AEA0A71-6091-BB42-A3E3-61797A8A9304}"/>
                    </a:ext>
                  </a:extLst>
                </p:cNvPr>
                <p:cNvGrpSpPr/>
                <p:nvPr/>
              </p:nvGrpSpPr>
              <p:grpSpPr>
                <a:xfrm>
                  <a:off x="1178348" y="4677810"/>
                  <a:ext cx="4776451" cy="226592"/>
                  <a:chOff x="1178348" y="4677810"/>
                  <a:chExt cx="4776451" cy="226592"/>
                </a:xfrm>
              </p:grpSpPr>
              <p:sp>
                <p:nvSpPr>
                  <p:cNvPr id="85" name="TextBox 84">
                    <a:extLst>
                      <a:ext uri="{FF2B5EF4-FFF2-40B4-BE49-F238E27FC236}">
                        <a16:creationId xmlns:a16="http://schemas.microsoft.com/office/drawing/2014/main" id="{CB3DFEA9-2AAC-481E-05EF-B4A6605AD329}"/>
                      </a:ext>
                    </a:extLst>
                  </p:cNvPr>
                  <p:cNvSpPr txBox="1"/>
                  <p:nvPr/>
                </p:nvSpPr>
                <p:spPr>
                  <a:xfrm>
                    <a:off x="1178348"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0</a:t>
                    </a:r>
                    <a:endParaRPr lang="en-GB" sz="750" dirty="0">
                      <a:solidFill>
                        <a:prstClr val="black"/>
                      </a:solidFill>
                      <a:latin typeface="Calibri" panose="020F0502020204030204"/>
                      <a:ea typeface="+mn-ea"/>
                      <a:cs typeface="+mn-cs"/>
                    </a:endParaRPr>
                  </a:p>
                </p:txBody>
              </p:sp>
              <p:sp>
                <p:nvSpPr>
                  <p:cNvPr id="86" name="TextBox 85">
                    <a:extLst>
                      <a:ext uri="{FF2B5EF4-FFF2-40B4-BE49-F238E27FC236}">
                        <a16:creationId xmlns:a16="http://schemas.microsoft.com/office/drawing/2014/main" id="{548A121E-FB63-4ECF-6143-1B62E3160322}"/>
                      </a:ext>
                    </a:extLst>
                  </p:cNvPr>
                  <p:cNvSpPr txBox="1"/>
                  <p:nvPr/>
                </p:nvSpPr>
                <p:spPr>
                  <a:xfrm>
                    <a:off x="1461415"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a:t>
                    </a:r>
                    <a:endParaRPr lang="en-GB" sz="750" dirty="0">
                      <a:solidFill>
                        <a:prstClr val="black"/>
                      </a:solidFill>
                      <a:latin typeface="Calibri" panose="020F0502020204030204"/>
                      <a:ea typeface="+mn-ea"/>
                      <a:cs typeface="+mn-cs"/>
                    </a:endParaRPr>
                  </a:p>
                </p:txBody>
              </p:sp>
              <p:sp>
                <p:nvSpPr>
                  <p:cNvPr id="87" name="TextBox 86">
                    <a:extLst>
                      <a:ext uri="{FF2B5EF4-FFF2-40B4-BE49-F238E27FC236}">
                        <a16:creationId xmlns:a16="http://schemas.microsoft.com/office/drawing/2014/main" id="{DB5087C2-2D57-24F4-7C78-CDE6ACC84371}"/>
                      </a:ext>
                    </a:extLst>
                  </p:cNvPr>
                  <p:cNvSpPr txBox="1"/>
                  <p:nvPr/>
                </p:nvSpPr>
                <p:spPr>
                  <a:xfrm>
                    <a:off x="1741307"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6</a:t>
                    </a:r>
                    <a:endParaRPr lang="en-GB" sz="750" dirty="0">
                      <a:solidFill>
                        <a:prstClr val="black"/>
                      </a:solidFill>
                      <a:latin typeface="Calibri" panose="020F0502020204030204"/>
                      <a:ea typeface="+mn-ea"/>
                      <a:cs typeface="+mn-cs"/>
                    </a:endParaRPr>
                  </a:p>
                </p:txBody>
              </p:sp>
              <p:sp>
                <p:nvSpPr>
                  <p:cNvPr id="88" name="TextBox 87">
                    <a:extLst>
                      <a:ext uri="{FF2B5EF4-FFF2-40B4-BE49-F238E27FC236}">
                        <a16:creationId xmlns:a16="http://schemas.microsoft.com/office/drawing/2014/main" id="{F425115A-82E9-A743-EB89-66684CE6FE69}"/>
                      </a:ext>
                    </a:extLst>
                  </p:cNvPr>
                  <p:cNvSpPr txBox="1"/>
                  <p:nvPr/>
                </p:nvSpPr>
                <p:spPr>
                  <a:xfrm>
                    <a:off x="2027549"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9</a:t>
                    </a:r>
                    <a:endParaRPr lang="en-GB" sz="750" dirty="0">
                      <a:solidFill>
                        <a:prstClr val="black"/>
                      </a:solidFill>
                      <a:latin typeface="Calibri" panose="020F0502020204030204"/>
                      <a:ea typeface="+mn-ea"/>
                      <a:cs typeface="+mn-cs"/>
                    </a:endParaRPr>
                  </a:p>
                </p:txBody>
              </p:sp>
              <p:sp>
                <p:nvSpPr>
                  <p:cNvPr id="89" name="TextBox 88">
                    <a:extLst>
                      <a:ext uri="{FF2B5EF4-FFF2-40B4-BE49-F238E27FC236}">
                        <a16:creationId xmlns:a16="http://schemas.microsoft.com/office/drawing/2014/main" id="{1C55A7D2-FEC8-1E27-399D-9F08B907DB7E}"/>
                      </a:ext>
                    </a:extLst>
                  </p:cNvPr>
                  <p:cNvSpPr txBox="1"/>
                  <p:nvPr/>
                </p:nvSpPr>
                <p:spPr>
                  <a:xfrm>
                    <a:off x="2310616"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12</a:t>
                    </a:r>
                    <a:endParaRPr lang="en-GB" sz="750" dirty="0">
                      <a:solidFill>
                        <a:prstClr val="black"/>
                      </a:solidFill>
                      <a:latin typeface="Calibri" panose="020F0502020204030204"/>
                      <a:ea typeface="+mn-ea"/>
                      <a:cs typeface="+mn-cs"/>
                    </a:endParaRPr>
                  </a:p>
                </p:txBody>
              </p:sp>
              <p:sp>
                <p:nvSpPr>
                  <p:cNvPr id="90" name="TextBox 89">
                    <a:extLst>
                      <a:ext uri="{FF2B5EF4-FFF2-40B4-BE49-F238E27FC236}">
                        <a16:creationId xmlns:a16="http://schemas.microsoft.com/office/drawing/2014/main" id="{E52E7CC2-2678-EE0C-3890-57EF27F9B2AF}"/>
                      </a:ext>
                    </a:extLst>
                  </p:cNvPr>
                  <p:cNvSpPr txBox="1"/>
                  <p:nvPr/>
                </p:nvSpPr>
                <p:spPr>
                  <a:xfrm>
                    <a:off x="2593683"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15</a:t>
                    </a:r>
                    <a:endParaRPr lang="en-GB" sz="750" dirty="0">
                      <a:solidFill>
                        <a:prstClr val="black"/>
                      </a:solidFill>
                      <a:latin typeface="Calibri" panose="020F0502020204030204"/>
                      <a:ea typeface="+mn-ea"/>
                      <a:cs typeface="+mn-cs"/>
                    </a:endParaRPr>
                  </a:p>
                </p:txBody>
              </p:sp>
              <p:sp>
                <p:nvSpPr>
                  <p:cNvPr id="91" name="TextBox 90">
                    <a:extLst>
                      <a:ext uri="{FF2B5EF4-FFF2-40B4-BE49-F238E27FC236}">
                        <a16:creationId xmlns:a16="http://schemas.microsoft.com/office/drawing/2014/main" id="{CA2812E5-6838-2DB9-FF33-933E7E90B020}"/>
                      </a:ext>
                    </a:extLst>
                  </p:cNvPr>
                  <p:cNvSpPr txBox="1"/>
                  <p:nvPr/>
                </p:nvSpPr>
                <p:spPr>
                  <a:xfrm>
                    <a:off x="2876749"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18</a:t>
                    </a:r>
                    <a:endParaRPr lang="en-GB" sz="750" dirty="0">
                      <a:solidFill>
                        <a:prstClr val="black"/>
                      </a:solidFill>
                      <a:latin typeface="Calibri" panose="020F0502020204030204"/>
                      <a:ea typeface="+mn-ea"/>
                      <a:cs typeface="+mn-cs"/>
                    </a:endParaRPr>
                  </a:p>
                </p:txBody>
              </p:sp>
              <p:sp>
                <p:nvSpPr>
                  <p:cNvPr id="92" name="TextBox 91">
                    <a:extLst>
                      <a:ext uri="{FF2B5EF4-FFF2-40B4-BE49-F238E27FC236}">
                        <a16:creationId xmlns:a16="http://schemas.microsoft.com/office/drawing/2014/main" id="{FE48AF49-8AC9-A182-89E3-18D4846815ED}"/>
                      </a:ext>
                    </a:extLst>
                  </p:cNvPr>
                  <p:cNvSpPr txBox="1"/>
                  <p:nvPr/>
                </p:nvSpPr>
                <p:spPr>
                  <a:xfrm>
                    <a:off x="3159817"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21</a:t>
                    </a:r>
                    <a:endParaRPr lang="en-GB" sz="750" dirty="0">
                      <a:solidFill>
                        <a:prstClr val="black"/>
                      </a:solidFill>
                      <a:latin typeface="Calibri" panose="020F0502020204030204"/>
                      <a:ea typeface="+mn-ea"/>
                      <a:cs typeface="+mn-cs"/>
                    </a:endParaRPr>
                  </a:p>
                </p:txBody>
              </p:sp>
              <p:sp>
                <p:nvSpPr>
                  <p:cNvPr id="93" name="TextBox 92">
                    <a:extLst>
                      <a:ext uri="{FF2B5EF4-FFF2-40B4-BE49-F238E27FC236}">
                        <a16:creationId xmlns:a16="http://schemas.microsoft.com/office/drawing/2014/main" id="{56E29DCE-1CB3-6C96-CE97-C7AFD21F8E1F}"/>
                      </a:ext>
                    </a:extLst>
                  </p:cNvPr>
                  <p:cNvSpPr txBox="1"/>
                  <p:nvPr/>
                </p:nvSpPr>
                <p:spPr>
                  <a:xfrm>
                    <a:off x="3442884"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24</a:t>
                    </a:r>
                    <a:endParaRPr lang="en-GB" sz="750" dirty="0">
                      <a:solidFill>
                        <a:prstClr val="black"/>
                      </a:solidFill>
                      <a:latin typeface="Calibri" panose="020F0502020204030204"/>
                      <a:ea typeface="+mn-ea"/>
                      <a:cs typeface="+mn-cs"/>
                    </a:endParaRPr>
                  </a:p>
                </p:txBody>
              </p:sp>
              <p:sp>
                <p:nvSpPr>
                  <p:cNvPr id="94" name="TextBox 93">
                    <a:extLst>
                      <a:ext uri="{FF2B5EF4-FFF2-40B4-BE49-F238E27FC236}">
                        <a16:creationId xmlns:a16="http://schemas.microsoft.com/office/drawing/2014/main" id="{ED7E9873-8192-A515-5AC2-7B63645A66D6}"/>
                      </a:ext>
                    </a:extLst>
                  </p:cNvPr>
                  <p:cNvSpPr txBox="1"/>
                  <p:nvPr/>
                </p:nvSpPr>
                <p:spPr>
                  <a:xfrm>
                    <a:off x="3725951"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27</a:t>
                    </a:r>
                    <a:endParaRPr lang="en-GB" sz="750" dirty="0">
                      <a:solidFill>
                        <a:prstClr val="black"/>
                      </a:solidFill>
                      <a:latin typeface="Calibri" panose="020F0502020204030204"/>
                      <a:ea typeface="+mn-ea"/>
                      <a:cs typeface="+mn-cs"/>
                    </a:endParaRPr>
                  </a:p>
                </p:txBody>
              </p:sp>
              <p:sp>
                <p:nvSpPr>
                  <p:cNvPr id="95" name="TextBox 94">
                    <a:extLst>
                      <a:ext uri="{FF2B5EF4-FFF2-40B4-BE49-F238E27FC236}">
                        <a16:creationId xmlns:a16="http://schemas.microsoft.com/office/drawing/2014/main" id="{38EC56B1-EC84-02DF-DE7C-7C4F71748AFB}"/>
                      </a:ext>
                    </a:extLst>
                  </p:cNvPr>
                  <p:cNvSpPr txBox="1"/>
                  <p:nvPr/>
                </p:nvSpPr>
                <p:spPr>
                  <a:xfrm>
                    <a:off x="4009018"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30</a:t>
                    </a:r>
                    <a:endParaRPr lang="en-GB" sz="750" dirty="0">
                      <a:solidFill>
                        <a:prstClr val="black"/>
                      </a:solidFill>
                      <a:latin typeface="Calibri" panose="020F0502020204030204"/>
                      <a:ea typeface="+mn-ea"/>
                      <a:cs typeface="+mn-cs"/>
                    </a:endParaRPr>
                  </a:p>
                </p:txBody>
              </p:sp>
              <p:sp>
                <p:nvSpPr>
                  <p:cNvPr id="96" name="TextBox 95">
                    <a:extLst>
                      <a:ext uri="{FF2B5EF4-FFF2-40B4-BE49-F238E27FC236}">
                        <a16:creationId xmlns:a16="http://schemas.microsoft.com/office/drawing/2014/main" id="{19BFD85E-0816-B343-7186-F5D386A15E94}"/>
                      </a:ext>
                    </a:extLst>
                  </p:cNvPr>
                  <p:cNvSpPr txBox="1"/>
                  <p:nvPr/>
                </p:nvSpPr>
                <p:spPr>
                  <a:xfrm>
                    <a:off x="4292086"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33</a:t>
                    </a:r>
                    <a:endParaRPr lang="en-GB" sz="750" dirty="0">
                      <a:solidFill>
                        <a:prstClr val="black"/>
                      </a:solidFill>
                      <a:latin typeface="Calibri" panose="020F0502020204030204"/>
                      <a:ea typeface="+mn-ea"/>
                      <a:cs typeface="+mn-cs"/>
                    </a:endParaRPr>
                  </a:p>
                </p:txBody>
              </p:sp>
              <p:sp>
                <p:nvSpPr>
                  <p:cNvPr id="97" name="TextBox 96">
                    <a:extLst>
                      <a:ext uri="{FF2B5EF4-FFF2-40B4-BE49-F238E27FC236}">
                        <a16:creationId xmlns:a16="http://schemas.microsoft.com/office/drawing/2014/main" id="{3A98D952-97E4-3DFA-A25D-661B7C913DFA}"/>
                      </a:ext>
                    </a:extLst>
                  </p:cNvPr>
                  <p:cNvSpPr txBox="1"/>
                  <p:nvPr/>
                </p:nvSpPr>
                <p:spPr>
                  <a:xfrm>
                    <a:off x="5707423"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48</a:t>
                    </a:r>
                    <a:endParaRPr lang="en-GB" sz="750" dirty="0">
                      <a:solidFill>
                        <a:prstClr val="black"/>
                      </a:solidFill>
                      <a:latin typeface="Calibri" panose="020F0502020204030204"/>
                      <a:ea typeface="+mn-ea"/>
                      <a:cs typeface="+mn-cs"/>
                    </a:endParaRPr>
                  </a:p>
                </p:txBody>
              </p:sp>
              <p:sp>
                <p:nvSpPr>
                  <p:cNvPr id="98" name="TextBox 97">
                    <a:extLst>
                      <a:ext uri="{FF2B5EF4-FFF2-40B4-BE49-F238E27FC236}">
                        <a16:creationId xmlns:a16="http://schemas.microsoft.com/office/drawing/2014/main" id="{9CCD72A5-5F09-D160-9666-54413D603E97}"/>
                      </a:ext>
                    </a:extLst>
                  </p:cNvPr>
                  <p:cNvSpPr txBox="1"/>
                  <p:nvPr/>
                </p:nvSpPr>
                <p:spPr>
                  <a:xfrm>
                    <a:off x="4575152"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36</a:t>
                    </a:r>
                    <a:endParaRPr lang="en-GB" sz="750" dirty="0">
                      <a:solidFill>
                        <a:prstClr val="black"/>
                      </a:solidFill>
                      <a:latin typeface="Calibri" panose="020F0502020204030204"/>
                      <a:ea typeface="+mn-ea"/>
                      <a:cs typeface="+mn-cs"/>
                    </a:endParaRPr>
                  </a:p>
                </p:txBody>
              </p:sp>
              <p:sp>
                <p:nvSpPr>
                  <p:cNvPr id="99" name="TextBox 98">
                    <a:extLst>
                      <a:ext uri="{FF2B5EF4-FFF2-40B4-BE49-F238E27FC236}">
                        <a16:creationId xmlns:a16="http://schemas.microsoft.com/office/drawing/2014/main" id="{FB3E6CC1-ABFF-A5B3-10C5-F5D1D941E609}"/>
                      </a:ext>
                    </a:extLst>
                  </p:cNvPr>
                  <p:cNvSpPr txBox="1"/>
                  <p:nvPr/>
                </p:nvSpPr>
                <p:spPr>
                  <a:xfrm>
                    <a:off x="4858219"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39</a:t>
                    </a:r>
                    <a:endParaRPr lang="en-GB" sz="750" dirty="0">
                      <a:solidFill>
                        <a:prstClr val="black"/>
                      </a:solidFill>
                      <a:latin typeface="Calibri" panose="020F0502020204030204"/>
                      <a:ea typeface="+mn-ea"/>
                      <a:cs typeface="+mn-cs"/>
                    </a:endParaRPr>
                  </a:p>
                </p:txBody>
              </p:sp>
              <p:sp>
                <p:nvSpPr>
                  <p:cNvPr id="100" name="TextBox 99">
                    <a:extLst>
                      <a:ext uri="{FF2B5EF4-FFF2-40B4-BE49-F238E27FC236}">
                        <a16:creationId xmlns:a16="http://schemas.microsoft.com/office/drawing/2014/main" id="{A350E49E-935B-CAD3-2143-179513A47851}"/>
                      </a:ext>
                    </a:extLst>
                  </p:cNvPr>
                  <p:cNvSpPr txBox="1"/>
                  <p:nvPr/>
                </p:nvSpPr>
                <p:spPr>
                  <a:xfrm>
                    <a:off x="5141286"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42</a:t>
                    </a:r>
                    <a:endParaRPr lang="en-GB" sz="750" dirty="0">
                      <a:solidFill>
                        <a:prstClr val="black"/>
                      </a:solidFill>
                      <a:latin typeface="Calibri" panose="020F0502020204030204"/>
                      <a:ea typeface="+mn-ea"/>
                      <a:cs typeface="+mn-cs"/>
                    </a:endParaRPr>
                  </a:p>
                </p:txBody>
              </p:sp>
              <p:sp>
                <p:nvSpPr>
                  <p:cNvPr id="101" name="TextBox 100">
                    <a:extLst>
                      <a:ext uri="{FF2B5EF4-FFF2-40B4-BE49-F238E27FC236}">
                        <a16:creationId xmlns:a16="http://schemas.microsoft.com/office/drawing/2014/main" id="{55DF6B6B-F2BC-1D80-48BD-06E2013934DF}"/>
                      </a:ext>
                    </a:extLst>
                  </p:cNvPr>
                  <p:cNvSpPr txBox="1"/>
                  <p:nvPr/>
                </p:nvSpPr>
                <p:spPr>
                  <a:xfrm>
                    <a:off x="5424354" y="4677810"/>
                    <a:ext cx="247376" cy="226592"/>
                  </a:xfrm>
                  <a:prstGeom prst="rect">
                    <a:avLst/>
                  </a:prstGeom>
                  <a:noFill/>
                </p:spPr>
                <p:txBody>
                  <a:bodyPr wrap="square" lIns="27000" tIns="27000" rIns="27000" bIns="27000" rtlCol="0">
                    <a:spAutoFit/>
                  </a:bodyPr>
                  <a:lstStyle/>
                  <a:p>
                    <a:pPr algn="ctr" defTabSz="685800" fontAlgn="auto">
                      <a:spcBef>
                        <a:spcPts val="0"/>
                      </a:spcBef>
                      <a:spcAft>
                        <a:spcPts val="0"/>
                      </a:spcAft>
                    </a:pPr>
                    <a:r>
                      <a:rPr lang="en-US" sz="750" dirty="0">
                        <a:solidFill>
                          <a:prstClr val="black"/>
                        </a:solidFill>
                        <a:latin typeface="Calibri" panose="020F0502020204030204"/>
                        <a:ea typeface="+mn-ea"/>
                        <a:cs typeface="+mn-cs"/>
                      </a:rPr>
                      <a:t>45</a:t>
                    </a:r>
                    <a:endParaRPr lang="en-GB" sz="750" dirty="0">
                      <a:solidFill>
                        <a:prstClr val="black"/>
                      </a:solidFill>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51BC4A64-548C-79BD-2C3D-51A1773AE6BA}"/>
                    </a:ext>
                  </a:extLst>
                </p:cNvPr>
                <p:cNvGrpSpPr/>
                <p:nvPr/>
              </p:nvGrpSpPr>
              <p:grpSpPr>
                <a:xfrm>
                  <a:off x="1296956" y="4642453"/>
                  <a:ext cx="4536000" cy="54001"/>
                  <a:chOff x="2699036" y="4642453"/>
                  <a:chExt cx="7813219" cy="54001"/>
                </a:xfrm>
              </p:grpSpPr>
              <p:cxnSp>
                <p:nvCxnSpPr>
                  <p:cNvPr id="41" name="Straight Connector 40">
                    <a:extLst>
                      <a:ext uri="{FF2B5EF4-FFF2-40B4-BE49-F238E27FC236}">
                        <a16:creationId xmlns:a16="http://schemas.microsoft.com/office/drawing/2014/main" id="{F819A1FA-1758-9DDF-636D-9B442B087FCD}"/>
                      </a:ext>
                    </a:extLst>
                  </p:cNvPr>
                  <p:cNvCxnSpPr/>
                  <p:nvPr/>
                </p:nvCxnSpPr>
                <p:spPr>
                  <a:xfrm rot="16200000">
                    <a:off x="267203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81055F48-9BB4-0E3A-BB62-D4D5D9057579}"/>
                      </a:ext>
                    </a:extLst>
                  </p:cNvPr>
                  <p:cNvCxnSpPr/>
                  <p:nvPr/>
                </p:nvCxnSpPr>
                <p:spPr>
                  <a:xfrm rot="16200000">
                    <a:off x="511366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1648D94F-3643-02ED-22A0-03401FC5C823}"/>
                      </a:ext>
                    </a:extLst>
                  </p:cNvPr>
                  <p:cNvCxnSpPr/>
                  <p:nvPr/>
                </p:nvCxnSpPr>
                <p:spPr>
                  <a:xfrm rot="16200000">
                    <a:off x="413701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F484586B-3997-F22E-8BC4-E89CC77E0AB6}"/>
                      </a:ext>
                    </a:extLst>
                  </p:cNvPr>
                  <p:cNvCxnSpPr/>
                  <p:nvPr/>
                </p:nvCxnSpPr>
                <p:spPr>
                  <a:xfrm rot="16200000">
                    <a:off x="316036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EF4325C7-BBFA-520B-46B5-5BA9DF39F05B}"/>
                      </a:ext>
                    </a:extLst>
                  </p:cNvPr>
                  <p:cNvCxnSpPr/>
                  <p:nvPr/>
                </p:nvCxnSpPr>
                <p:spPr>
                  <a:xfrm rot="16200000">
                    <a:off x="462534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905218FC-FFAE-305C-1066-3B04C3CBBBF8}"/>
                      </a:ext>
                    </a:extLst>
                  </p:cNvPr>
                  <p:cNvCxnSpPr/>
                  <p:nvPr/>
                </p:nvCxnSpPr>
                <p:spPr>
                  <a:xfrm rot="16200000">
                    <a:off x="706697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070D2747-6ED4-11EE-5479-7F51220DFEC1}"/>
                      </a:ext>
                    </a:extLst>
                  </p:cNvPr>
                  <p:cNvCxnSpPr/>
                  <p:nvPr/>
                </p:nvCxnSpPr>
                <p:spPr>
                  <a:xfrm rot="16200000">
                    <a:off x="804362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a:extLst>
                      <a:ext uri="{FF2B5EF4-FFF2-40B4-BE49-F238E27FC236}">
                        <a16:creationId xmlns:a16="http://schemas.microsoft.com/office/drawing/2014/main" id="{E95F4FB5-5EA0-4785-573F-FF186F280377}"/>
                      </a:ext>
                    </a:extLst>
                  </p:cNvPr>
                  <p:cNvCxnSpPr/>
                  <p:nvPr/>
                </p:nvCxnSpPr>
                <p:spPr>
                  <a:xfrm rot="16200000">
                    <a:off x="609031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EEBA0F67-FE26-1E08-401B-FED7BDC003B6}"/>
                      </a:ext>
                    </a:extLst>
                  </p:cNvPr>
                  <p:cNvCxnSpPr/>
                  <p:nvPr/>
                </p:nvCxnSpPr>
                <p:spPr>
                  <a:xfrm rot="16200000">
                    <a:off x="7555296" y="4669454"/>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AFBB6815-79B0-922C-714A-326BBC2B63BD}"/>
                      </a:ext>
                    </a:extLst>
                  </p:cNvPr>
                  <p:cNvCxnSpPr/>
                  <p:nvPr/>
                </p:nvCxnSpPr>
                <p:spPr>
                  <a:xfrm rot="16200000">
                    <a:off x="5601992"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9FD72AC1-5624-1764-3E1B-0FFE5D125970}"/>
                      </a:ext>
                    </a:extLst>
                  </p:cNvPr>
                  <p:cNvCxnSpPr/>
                  <p:nvPr/>
                </p:nvCxnSpPr>
                <p:spPr>
                  <a:xfrm rot="16200000">
                    <a:off x="853194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41768A01-A599-0DD7-3456-AE90A8AF002E}"/>
                      </a:ext>
                    </a:extLst>
                  </p:cNvPr>
                  <p:cNvCxnSpPr/>
                  <p:nvPr/>
                </p:nvCxnSpPr>
                <p:spPr>
                  <a:xfrm rot="16200000">
                    <a:off x="9508600"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E688722C-4F8F-6536-D1BC-C3B5120EE38A}"/>
                      </a:ext>
                    </a:extLst>
                  </p:cNvPr>
                  <p:cNvCxnSpPr/>
                  <p:nvPr/>
                </p:nvCxnSpPr>
                <p:spPr>
                  <a:xfrm rot="16200000">
                    <a:off x="9996926"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58">
                    <a:extLst>
                      <a:ext uri="{FF2B5EF4-FFF2-40B4-BE49-F238E27FC236}">
                        <a16:creationId xmlns:a16="http://schemas.microsoft.com/office/drawing/2014/main" id="{56372AC2-1D27-8DBE-2A7C-E52D7B2902DB}"/>
                      </a:ext>
                    </a:extLst>
                  </p:cNvPr>
                  <p:cNvCxnSpPr/>
                  <p:nvPr/>
                </p:nvCxnSpPr>
                <p:spPr>
                  <a:xfrm rot="16200000">
                    <a:off x="10485255"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59">
                    <a:extLst>
                      <a:ext uri="{FF2B5EF4-FFF2-40B4-BE49-F238E27FC236}">
                        <a16:creationId xmlns:a16="http://schemas.microsoft.com/office/drawing/2014/main" id="{1098DDAA-4A7D-D045-52AB-129418F40952}"/>
                      </a:ext>
                    </a:extLst>
                  </p:cNvPr>
                  <p:cNvCxnSpPr/>
                  <p:nvPr/>
                </p:nvCxnSpPr>
                <p:spPr>
                  <a:xfrm rot="16200000">
                    <a:off x="902027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Straight Connector 82">
                    <a:extLst>
                      <a:ext uri="{FF2B5EF4-FFF2-40B4-BE49-F238E27FC236}">
                        <a16:creationId xmlns:a16="http://schemas.microsoft.com/office/drawing/2014/main" id="{83F328C2-C8C7-7FC3-FF69-07B76135FB46}"/>
                      </a:ext>
                    </a:extLst>
                  </p:cNvPr>
                  <p:cNvCxnSpPr/>
                  <p:nvPr/>
                </p:nvCxnSpPr>
                <p:spPr>
                  <a:xfrm rot="16200000">
                    <a:off x="6578644"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4" name="Straight Connector 83">
                    <a:extLst>
                      <a:ext uri="{FF2B5EF4-FFF2-40B4-BE49-F238E27FC236}">
                        <a16:creationId xmlns:a16="http://schemas.microsoft.com/office/drawing/2014/main" id="{D10A575B-8767-700A-167A-3F169A675C96}"/>
                      </a:ext>
                    </a:extLst>
                  </p:cNvPr>
                  <p:cNvCxnSpPr/>
                  <p:nvPr/>
                </p:nvCxnSpPr>
                <p:spPr>
                  <a:xfrm rot="16200000">
                    <a:off x="3648688" y="4669453"/>
                    <a:ext cx="54000" cy="0"/>
                  </a:xfrm>
                  <a:prstGeom prst="lin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grpSp>
      <p:sp>
        <p:nvSpPr>
          <p:cNvPr id="116" name="Cross 115">
            <a:extLst>
              <a:ext uri="{FF2B5EF4-FFF2-40B4-BE49-F238E27FC236}">
                <a16:creationId xmlns:a16="http://schemas.microsoft.com/office/drawing/2014/main" id="{BF6B945A-287E-8D9A-4933-5032DB353C4F}"/>
              </a:ext>
            </a:extLst>
          </p:cNvPr>
          <p:cNvSpPr/>
          <p:nvPr/>
        </p:nvSpPr>
        <p:spPr>
          <a:xfrm>
            <a:off x="882780" y="980501"/>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7" name="Cross 116">
            <a:extLst>
              <a:ext uri="{FF2B5EF4-FFF2-40B4-BE49-F238E27FC236}">
                <a16:creationId xmlns:a16="http://schemas.microsoft.com/office/drawing/2014/main" id="{E80BDA38-75CE-1C24-E730-526A5684C2C4}"/>
              </a:ext>
            </a:extLst>
          </p:cNvPr>
          <p:cNvSpPr/>
          <p:nvPr/>
        </p:nvSpPr>
        <p:spPr>
          <a:xfrm>
            <a:off x="1092807" y="102907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8" name="Cross 117">
            <a:extLst>
              <a:ext uri="{FF2B5EF4-FFF2-40B4-BE49-F238E27FC236}">
                <a16:creationId xmlns:a16="http://schemas.microsoft.com/office/drawing/2014/main" id="{178D6242-DAF6-1733-45E0-B86E61488C33}"/>
              </a:ext>
            </a:extLst>
          </p:cNvPr>
          <p:cNvSpPr/>
          <p:nvPr/>
        </p:nvSpPr>
        <p:spPr>
          <a:xfrm>
            <a:off x="1215679" y="1093373"/>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19" name="Cross 118">
            <a:extLst>
              <a:ext uri="{FF2B5EF4-FFF2-40B4-BE49-F238E27FC236}">
                <a16:creationId xmlns:a16="http://schemas.microsoft.com/office/drawing/2014/main" id="{DDE8866C-83FC-1CD7-DA60-13D66288C79C}"/>
              </a:ext>
            </a:extLst>
          </p:cNvPr>
          <p:cNvSpPr/>
          <p:nvPr/>
        </p:nvSpPr>
        <p:spPr>
          <a:xfrm>
            <a:off x="1570009" y="1263394"/>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0" name="Cross 119">
            <a:extLst>
              <a:ext uri="{FF2B5EF4-FFF2-40B4-BE49-F238E27FC236}">
                <a16:creationId xmlns:a16="http://schemas.microsoft.com/office/drawing/2014/main" id="{7DA7A764-5D91-3DBF-9A8D-24514D473C6F}"/>
              </a:ext>
            </a:extLst>
          </p:cNvPr>
          <p:cNvSpPr/>
          <p:nvPr/>
        </p:nvSpPr>
        <p:spPr>
          <a:xfrm>
            <a:off x="1742888" y="1396268"/>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1" name="Cross 120">
            <a:extLst>
              <a:ext uri="{FF2B5EF4-FFF2-40B4-BE49-F238E27FC236}">
                <a16:creationId xmlns:a16="http://schemas.microsoft.com/office/drawing/2014/main" id="{349DC2C9-2A12-C3CC-26ED-392117925EA7}"/>
              </a:ext>
            </a:extLst>
          </p:cNvPr>
          <p:cNvSpPr/>
          <p:nvPr/>
        </p:nvSpPr>
        <p:spPr>
          <a:xfrm>
            <a:off x="1874333" y="149770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2" name="Cross 121">
            <a:extLst>
              <a:ext uri="{FF2B5EF4-FFF2-40B4-BE49-F238E27FC236}">
                <a16:creationId xmlns:a16="http://schemas.microsoft.com/office/drawing/2014/main" id="{9C264DAD-FCF2-C1F0-92E0-EF13DC4C4D7B}"/>
              </a:ext>
            </a:extLst>
          </p:cNvPr>
          <p:cNvSpPr/>
          <p:nvPr/>
        </p:nvSpPr>
        <p:spPr>
          <a:xfrm>
            <a:off x="1891478" y="1519140"/>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4" name="Cross 123">
            <a:extLst>
              <a:ext uri="{FF2B5EF4-FFF2-40B4-BE49-F238E27FC236}">
                <a16:creationId xmlns:a16="http://schemas.microsoft.com/office/drawing/2014/main" id="{32A93B87-CC6C-0889-9CC2-95A2C5BE6656}"/>
              </a:ext>
            </a:extLst>
          </p:cNvPr>
          <p:cNvSpPr/>
          <p:nvPr/>
        </p:nvSpPr>
        <p:spPr>
          <a:xfrm>
            <a:off x="2235807" y="1757741"/>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5" name="Cross 124">
            <a:extLst>
              <a:ext uri="{FF2B5EF4-FFF2-40B4-BE49-F238E27FC236}">
                <a16:creationId xmlns:a16="http://schemas.microsoft.com/office/drawing/2014/main" id="{A6E3A8FD-C855-0487-6497-C8CAE5DF0426}"/>
              </a:ext>
            </a:extLst>
          </p:cNvPr>
          <p:cNvSpPr/>
          <p:nvPr/>
        </p:nvSpPr>
        <p:spPr>
          <a:xfrm>
            <a:off x="2371538" y="181060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6" name="Cross 125">
            <a:extLst>
              <a:ext uri="{FF2B5EF4-FFF2-40B4-BE49-F238E27FC236}">
                <a16:creationId xmlns:a16="http://schemas.microsoft.com/office/drawing/2014/main" id="{6EC25CF0-138F-3101-1891-6387E373EBFB}"/>
              </a:ext>
            </a:extLst>
          </p:cNvPr>
          <p:cNvSpPr/>
          <p:nvPr/>
        </p:nvSpPr>
        <p:spPr>
          <a:xfrm>
            <a:off x="2375824" y="181060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7" name="Cross 126">
            <a:extLst>
              <a:ext uri="{FF2B5EF4-FFF2-40B4-BE49-F238E27FC236}">
                <a16:creationId xmlns:a16="http://schemas.microsoft.com/office/drawing/2014/main" id="{5BA4A6AB-451F-BBFE-1373-51C61FCC03EF}"/>
              </a:ext>
            </a:extLst>
          </p:cNvPr>
          <p:cNvSpPr/>
          <p:nvPr/>
        </p:nvSpPr>
        <p:spPr>
          <a:xfrm>
            <a:off x="2395827" y="181060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8" name="Cross 127">
            <a:extLst>
              <a:ext uri="{FF2B5EF4-FFF2-40B4-BE49-F238E27FC236}">
                <a16:creationId xmlns:a16="http://schemas.microsoft.com/office/drawing/2014/main" id="{B4581D2B-BA9A-74EE-0DF1-F444F32D5F16}"/>
              </a:ext>
            </a:extLst>
          </p:cNvPr>
          <p:cNvSpPr/>
          <p:nvPr/>
        </p:nvSpPr>
        <p:spPr>
          <a:xfrm>
            <a:off x="2420115" y="181060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29" name="Cross 128">
            <a:extLst>
              <a:ext uri="{FF2B5EF4-FFF2-40B4-BE49-F238E27FC236}">
                <a16:creationId xmlns:a16="http://schemas.microsoft.com/office/drawing/2014/main" id="{F6989478-C25A-E5AE-75C3-4BA8F99D87CA}"/>
              </a:ext>
            </a:extLst>
          </p:cNvPr>
          <p:cNvSpPr/>
          <p:nvPr/>
        </p:nvSpPr>
        <p:spPr>
          <a:xfrm>
            <a:off x="2465835" y="181060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0" name="Cross 129">
            <a:extLst>
              <a:ext uri="{FF2B5EF4-FFF2-40B4-BE49-F238E27FC236}">
                <a16:creationId xmlns:a16="http://schemas.microsoft.com/office/drawing/2014/main" id="{79AE0DB0-311F-96F8-61C3-6D2BF30A529D}"/>
              </a:ext>
            </a:extLst>
          </p:cNvPr>
          <p:cNvSpPr/>
          <p:nvPr/>
        </p:nvSpPr>
        <p:spPr>
          <a:xfrm>
            <a:off x="2490124" y="1826321"/>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1" name="Cross 130">
            <a:extLst>
              <a:ext uri="{FF2B5EF4-FFF2-40B4-BE49-F238E27FC236}">
                <a16:creationId xmlns:a16="http://schemas.microsoft.com/office/drawing/2014/main" id="{EBE365D9-EC23-3267-D11B-2A3252DA41D6}"/>
              </a:ext>
            </a:extLst>
          </p:cNvPr>
          <p:cNvSpPr/>
          <p:nvPr/>
        </p:nvSpPr>
        <p:spPr>
          <a:xfrm>
            <a:off x="2508698" y="1826321"/>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2" name="Cross 131">
            <a:extLst>
              <a:ext uri="{FF2B5EF4-FFF2-40B4-BE49-F238E27FC236}">
                <a16:creationId xmlns:a16="http://schemas.microsoft.com/office/drawing/2014/main" id="{8C11FBA5-A93F-FD06-B694-FBD6E3DAC943}"/>
              </a:ext>
            </a:extLst>
          </p:cNvPr>
          <p:cNvSpPr/>
          <p:nvPr/>
        </p:nvSpPr>
        <p:spPr>
          <a:xfrm>
            <a:off x="2511555" y="1847753"/>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3" name="Cross 132">
            <a:extLst>
              <a:ext uri="{FF2B5EF4-FFF2-40B4-BE49-F238E27FC236}">
                <a16:creationId xmlns:a16="http://schemas.microsoft.com/office/drawing/2014/main" id="{C66715A6-5D80-CC21-ACEC-6E10E75A6AAE}"/>
              </a:ext>
            </a:extLst>
          </p:cNvPr>
          <p:cNvSpPr/>
          <p:nvPr/>
        </p:nvSpPr>
        <p:spPr>
          <a:xfrm>
            <a:off x="2530129" y="1847753"/>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4" name="Cross 133">
            <a:extLst>
              <a:ext uri="{FF2B5EF4-FFF2-40B4-BE49-F238E27FC236}">
                <a16:creationId xmlns:a16="http://schemas.microsoft.com/office/drawing/2014/main" id="{E63C2FA5-C561-5191-1DCF-D52A33D94669}"/>
              </a:ext>
            </a:extLst>
          </p:cNvPr>
          <p:cNvSpPr/>
          <p:nvPr/>
        </p:nvSpPr>
        <p:spPr>
          <a:xfrm>
            <a:off x="2567277" y="188632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5" name="Cross 134">
            <a:extLst>
              <a:ext uri="{FF2B5EF4-FFF2-40B4-BE49-F238E27FC236}">
                <a16:creationId xmlns:a16="http://schemas.microsoft.com/office/drawing/2014/main" id="{5A95C863-5F27-37D1-00CC-3CD2EA722250}"/>
              </a:ext>
            </a:extLst>
          </p:cNvPr>
          <p:cNvSpPr/>
          <p:nvPr/>
        </p:nvSpPr>
        <p:spPr>
          <a:xfrm>
            <a:off x="2580135" y="188632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6" name="Cross 135">
            <a:extLst>
              <a:ext uri="{FF2B5EF4-FFF2-40B4-BE49-F238E27FC236}">
                <a16:creationId xmlns:a16="http://schemas.microsoft.com/office/drawing/2014/main" id="{A885E639-0401-3B64-6F05-59E56D945B07}"/>
              </a:ext>
            </a:extLst>
          </p:cNvPr>
          <p:cNvSpPr/>
          <p:nvPr/>
        </p:nvSpPr>
        <p:spPr>
          <a:xfrm>
            <a:off x="2615854" y="188632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7" name="Cross 136">
            <a:extLst>
              <a:ext uri="{FF2B5EF4-FFF2-40B4-BE49-F238E27FC236}">
                <a16:creationId xmlns:a16="http://schemas.microsoft.com/office/drawing/2014/main" id="{B5CE92B1-C238-C372-FE7B-30AF7C7EBB4E}"/>
              </a:ext>
            </a:extLst>
          </p:cNvPr>
          <p:cNvSpPr/>
          <p:nvPr/>
        </p:nvSpPr>
        <p:spPr>
          <a:xfrm>
            <a:off x="2624427" y="188632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8" name="Cross 137">
            <a:extLst>
              <a:ext uri="{FF2B5EF4-FFF2-40B4-BE49-F238E27FC236}">
                <a16:creationId xmlns:a16="http://schemas.microsoft.com/office/drawing/2014/main" id="{0C8ADD8E-E472-1CEB-3CDC-B9165CE547FE}"/>
              </a:ext>
            </a:extLst>
          </p:cNvPr>
          <p:cNvSpPr/>
          <p:nvPr/>
        </p:nvSpPr>
        <p:spPr>
          <a:xfrm>
            <a:off x="2655859"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39" name="Cross 138">
            <a:extLst>
              <a:ext uri="{FF2B5EF4-FFF2-40B4-BE49-F238E27FC236}">
                <a16:creationId xmlns:a16="http://schemas.microsoft.com/office/drawing/2014/main" id="{BFAF5495-1A45-2CCF-D0CA-BB4B554D79F0}"/>
              </a:ext>
            </a:extLst>
          </p:cNvPr>
          <p:cNvSpPr/>
          <p:nvPr/>
        </p:nvSpPr>
        <p:spPr>
          <a:xfrm>
            <a:off x="2671575"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0" name="Cross 139">
            <a:extLst>
              <a:ext uri="{FF2B5EF4-FFF2-40B4-BE49-F238E27FC236}">
                <a16:creationId xmlns:a16="http://schemas.microsoft.com/office/drawing/2014/main" id="{C6E679FC-F0F9-9E09-FA62-16EAB165B296}"/>
              </a:ext>
            </a:extLst>
          </p:cNvPr>
          <p:cNvSpPr/>
          <p:nvPr/>
        </p:nvSpPr>
        <p:spPr>
          <a:xfrm>
            <a:off x="2688720"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1" name="Cross 140">
            <a:extLst>
              <a:ext uri="{FF2B5EF4-FFF2-40B4-BE49-F238E27FC236}">
                <a16:creationId xmlns:a16="http://schemas.microsoft.com/office/drawing/2014/main" id="{76A15224-90A4-153C-D36D-EEE29C3E6ACF}"/>
              </a:ext>
            </a:extLst>
          </p:cNvPr>
          <p:cNvSpPr/>
          <p:nvPr/>
        </p:nvSpPr>
        <p:spPr>
          <a:xfrm>
            <a:off x="2704437"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2" name="Cross 141">
            <a:extLst>
              <a:ext uri="{FF2B5EF4-FFF2-40B4-BE49-F238E27FC236}">
                <a16:creationId xmlns:a16="http://schemas.microsoft.com/office/drawing/2014/main" id="{C79B8E8C-1BFC-9AF3-3F34-D22976495A49}"/>
              </a:ext>
            </a:extLst>
          </p:cNvPr>
          <p:cNvSpPr/>
          <p:nvPr/>
        </p:nvSpPr>
        <p:spPr>
          <a:xfrm>
            <a:off x="2705865"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3" name="Cross 142">
            <a:extLst>
              <a:ext uri="{FF2B5EF4-FFF2-40B4-BE49-F238E27FC236}">
                <a16:creationId xmlns:a16="http://schemas.microsoft.com/office/drawing/2014/main" id="{E1D017FA-4DFF-BD95-3BF0-3B07D06AB246}"/>
              </a:ext>
            </a:extLst>
          </p:cNvPr>
          <p:cNvSpPr/>
          <p:nvPr/>
        </p:nvSpPr>
        <p:spPr>
          <a:xfrm>
            <a:off x="2713009"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4" name="Cross 143">
            <a:extLst>
              <a:ext uri="{FF2B5EF4-FFF2-40B4-BE49-F238E27FC236}">
                <a16:creationId xmlns:a16="http://schemas.microsoft.com/office/drawing/2014/main" id="{D3B191AC-580A-E5D8-29BF-688F376CF2D5}"/>
              </a:ext>
            </a:extLst>
          </p:cNvPr>
          <p:cNvSpPr/>
          <p:nvPr/>
        </p:nvSpPr>
        <p:spPr>
          <a:xfrm>
            <a:off x="2721582"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5" name="Cross 144">
            <a:extLst>
              <a:ext uri="{FF2B5EF4-FFF2-40B4-BE49-F238E27FC236}">
                <a16:creationId xmlns:a16="http://schemas.microsoft.com/office/drawing/2014/main" id="{F5C4457E-4D78-F572-3837-97A9EF33CE2F}"/>
              </a:ext>
            </a:extLst>
          </p:cNvPr>
          <p:cNvSpPr/>
          <p:nvPr/>
        </p:nvSpPr>
        <p:spPr>
          <a:xfrm>
            <a:off x="2738727"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6" name="Cross 145">
            <a:extLst>
              <a:ext uri="{FF2B5EF4-FFF2-40B4-BE49-F238E27FC236}">
                <a16:creationId xmlns:a16="http://schemas.microsoft.com/office/drawing/2014/main" id="{EBD2D227-7A91-5181-0F42-C2B294E92356}"/>
              </a:ext>
            </a:extLst>
          </p:cNvPr>
          <p:cNvSpPr/>
          <p:nvPr/>
        </p:nvSpPr>
        <p:spPr>
          <a:xfrm>
            <a:off x="2765873"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7" name="Cross 146">
            <a:extLst>
              <a:ext uri="{FF2B5EF4-FFF2-40B4-BE49-F238E27FC236}">
                <a16:creationId xmlns:a16="http://schemas.microsoft.com/office/drawing/2014/main" id="{472C50F2-9C63-549C-53EF-06E066918FAE}"/>
              </a:ext>
            </a:extLst>
          </p:cNvPr>
          <p:cNvSpPr/>
          <p:nvPr/>
        </p:nvSpPr>
        <p:spPr>
          <a:xfrm>
            <a:off x="2775874"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8" name="Cross 147">
            <a:extLst>
              <a:ext uri="{FF2B5EF4-FFF2-40B4-BE49-F238E27FC236}">
                <a16:creationId xmlns:a16="http://schemas.microsoft.com/office/drawing/2014/main" id="{203C30E4-F4D0-2B27-7380-A8AA2AFC3462}"/>
              </a:ext>
            </a:extLst>
          </p:cNvPr>
          <p:cNvSpPr/>
          <p:nvPr/>
        </p:nvSpPr>
        <p:spPr>
          <a:xfrm>
            <a:off x="2800163" y="1933478"/>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49" name="Cross 148">
            <a:extLst>
              <a:ext uri="{FF2B5EF4-FFF2-40B4-BE49-F238E27FC236}">
                <a16:creationId xmlns:a16="http://schemas.microsoft.com/office/drawing/2014/main" id="{1BF3C09E-7DF9-E01E-DB85-C814AE76FE4D}"/>
              </a:ext>
            </a:extLst>
          </p:cNvPr>
          <p:cNvSpPr/>
          <p:nvPr/>
        </p:nvSpPr>
        <p:spPr>
          <a:xfrm>
            <a:off x="2805878" y="1933478"/>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0" name="Cross 149">
            <a:extLst>
              <a:ext uri="{FF2B5EF4-FFF2-40B4-BE49-F238E27FC236}">
                <a16:creationId xmlns:a16="http://schemas.microsoft.com/office/drawing/2014/main" id="{67E16F96-9216-CF7A-1396-746E16271E61}"/>
              </a:ext>
            </a:extLst>
          </p:cNvPr>
          <p:cNvSpPr/>
          <p:nvPr/>
        </p:nvSpPr>
        <p:spPr>
          <a:xfrm>
            <a:off x="2824452" y="1933478"/>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1" name="Cross 150">
            <a:extLst>
              <a:ext uri="{FF2B5EF4-FFF2-40B4-BE49-F238E27FC236}">
                <a16:creationId xmlns:a16="http://schemas.microsoft.com/office/drawing/2014/main" id="{5C189FE5-2034-DADB-3959-AA4CC53D26AA}"/>
              </a:ext>
            </a:extLst>
          </p:cNvPr>
          <p:cNvSpPr/>
          <p:nvPr/>
        </p:nvSpPr>
        <p:spPr>
          <a:xfrm>
            <a:off x="2837310" y="1963481"/>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2" name="Cross 151">
            <a:extLst>
              <a:ext uri="{FF2B5EF4-FFF2-40B4-BE49-F238E27FC236}">
                <a16:creationId xmlns:a16="http://schemas.microsoft.com/office/drawing/2014/main" id="{01E6B118-53A8-7D68-2CE7-65228E389A71}"/>
              </a:ext>
            </a:extLst>
          </p:cNvPr>
          <p:cNvSpPr/>
          <p:nvPr/>
        </p:nvSpPr>
        <p:spPr>
          <a:xfrm>
            <a:off x="2848740" y="1963481"/>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3" name="Cross 152">
            <a:extLst>
              <a:ext uri="{FF2B5EF4-FFF2-40B4-BE49-F238E27FC236}">
                <a16:creationId xmlns:a16="http://schemas.microsoft.com/office/drawing/2014/main" id="{659B07D3-DA7B-B7DB-F68E-688B66DDD690}"/>
              </a:ext>
            </a:extLst>
          </p:cNvPr>
          <p:cNvSpPr/>
          <p:nvPr/>
        </p:nvSpPr>
        <p:spPr>
          <a:xfrm>
            <a:off x="2911605"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4" name="Cross 153">
            <a:extLst>
              <a:ext uri="{FF2B5EF4-FFF2-40B4-BE49-F238E27FC236}">
                <a16:creationId xmlns:a16="http://schemas.microsoft.com/office/drawing/2014/main" id="{72B51920-3704-AC9E-7CAB-9AC3CB23D8F9}"/>
              </a:ext>
            </a:extLst>
          </p:cNvPr>
          <p:cNvSpPr/>
          <p:nvPr/>
        </p:nvSpPr>
        <p:spPr>
          <a:xfrm>
            <a:off x="2940180"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5" name="Cross 154">
            <a:extLst>
              <a:ext uri="{FF2B5EF4-FFF2-40B4-BE49-F238E27FC236}">
                <a16:creationId xmlns:a16="http://schemas.microsoft.com/office/drawing/2014/main" id="{983ECEE4-0881-F598-AB57-CC7E5341E8A4}"/>
              </a:ext>
            </a:extLst>
          </p:cNvPr>
          <p:cNvSpPr/>
          <p:nvPr/>
        </p:nvSpPr>
        <p:spPr>
          <a:xfrm>
            <a:off x="2948753"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6" name="Cross 155">
            <a:extLst>
              <a:ext uri="{FF2B5EF4-FFF2-40B4-BE49-F238E27FC236}">
                <a16:creationId xmlns:a16="http://schemas.microsoft.com/office/drawing/2014/main" id="{A9C09316-6AA1-9E67-A819-B428ACDFCB3E}"/>
              </a:ext>
            </a:extLst>
          </p:cNvPr>
          <p:cNvSpPr/>
          <p:nvPr/>
        </p:nvSpPr>
        <p:spPr>
          <a:xfrm>
            <a:off x="2961612"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7" name="Cross 156">
            <a:extLst>
              <a:ext uri="{FF2B5EF4-FFF2-40B4-BE49-F238E27FC236}">
                <a16:creationId xmlns:a16="http://schemas.microsoft.com/office/drawing/2014/main" id="{9383FCCF-A0D5-08BF-85BD-A01ADAAF6DBB}"/>
              </a:ext>
            </a:extLst>
          </p:cNvPr>
          <p:cNvSpPr/>
          <p:nvPr/>
        </p:nvSpPr>
        <p:spPr>
          <a:xfrm>
            <a:off x="2973042"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8" name="Cross 157">
            <a:extLst>
              <a:ext uri="{FF2B5EF4-FFF2-40B4-BE49-F238E27FC236}">
                <a16:creationId xmlns:a16="http://schemas.microsoft.com/office/drawing/2014/main" id="{03D9A508-A173-175E-92B3-74662AB09376}"/>
              </a:ext>
            </a:extLst>
          </p:cNvPr>
          <p:cNvSpPr/>
          <p:nvPr/>
        </p:nvSpPr>
        <p:spPr>
          <a:xfrm>
            <a:off x="3007332"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59" name="Cross 158">
            <a:extLst>
              <a:ext uri="{FF2B5EF4-FFF2-40B4-BE49-F238E27FC236}">
                <a16:creationId xmlns:a16="http://schemas.microsoft.com/office/drawing/2014/main" id="{8A297A7E-417C-CFB8-1950-68034EFB0F3F}"/>
              </a:ext>
            </a:extLst>
          </p:cNvPr>
          <p:cNvSpPr/>
          <p:nvPr/>
        </p:nvSpPr>
        <p:spPr>
          <a:xfrm>
            <a:off x="3023048"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0" name="Cross 159">
            <a:extLst>
              <a:ext uri="{FF2B5EF4-FFF2-40B4-BE49-F238E27FC236}">
                <a16:creationId xmlns:a16="http://schemas.microsoft.com/office/drawing/2014/main" id="{E24DEF6D-930A-289D-FB2D-896809A0A139}"/>
              </a:ext>
            </a:extLst>
          </p:cNvPr>
          <p:cNvSpPr/>
          <p:nvPr/>
        </p:nvSpPr>
        <p:spPr>
          <a:xfrm>
            <a:off x="3035907"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1" name="Cross 160">
            <a:extLst>
              <a:ext uri="{FF2B5EF4-FFF2-40B4-BE49-F238E27FC236}">
                <a16:creationId xmlns:a16="http://schemas.microsoft.com/office/drawing/2014/main" id="{9E9C25B2-EB5F-8121-11C0-07994364FC32}"/>
              </a:ext>
            </a:extLst>
          </p:cNvPr>
          <p:cNvSpPr/>
          <p:nvPr/>
        </p:nvSpPr>
        <p:spPr>
          <a:xfrm>
            <a:off x="3087342"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2" name="Cross 161">
            <a:extLst>
              <a:ext uri="{FF2B5EF4-FFF2-40B4-BE49-F238E27FC236}">
                <a16:creationId xmlns:a16="http://schemas.microsoft.com/office/drawing/2014/main" id="{F27F2CB1-B300-484C-E754-6352D2D9EA7B}"/>
              </a:ext>
            </a:extLst>
          </p:cNvPr>
          <p:cNvSpPr/>
          <p:nvPr/>
        </p:nvSpPr>
        <p:spPr>
          <a:xfrm>
            <a:off x="3107344"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3" name="Cross 162">
            <a:extLst>
              <a:ext uri="{FF2B5EF4-FFF2-40B4-BE49-F238E27FC236}">
                <a16:creationId xmlns:a16="http://schemas.microsoft.com/office/drawing/2014/main" id="{7BF28FB3-E97B-6AEF-A52C-B951D23779D0}"/>
              </a:ext>
            </a:extLst>
          </p:cNvPr>
          <p:cNvSpPr/>
          <p:nvPr/>
        </p:nvSpPr>
        <p:spPr>
          <a:xfrm>
            <a:off x="3194498"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4" name="Cross 163">
            <a:extLst>
              <a:ext uri="{FF2B5EF4-FFF2-40B4-BE49-F238E27FC236}">
                <a16:creationId xmlns:a16="http://schemas.microsoft.com/office/drawing/2014/main" id="{EBE83E9A-F13F-55D1-01DF-1FB893282D06}"/>
              </a:ext>
            </a:extLst>
          </p:cNvPr>
          <p:cNvSpPr/>
          <p:nvPr/>
        </p:nvSpPr>
        <p:spPr>
          <a:xfrm>
            <a:off x="3203070"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5" name="Cross 164">
            <a:extLst>
              <a:ext uri="{FF2B5EF4-FFF2-40B4-BE49-F238E27FC236}">
                <a16:creationId xmlns:a16="http://schemas.microsoft.com/office/drawing/2014/main" id="{A584150B-BF30-5D87-3B2A-6A6AF705DD18}"/>
              </a:ext>
            </a:extLst>
          </p:cNvPr>
          <p:cNvSpPr/>
          <p:nvPr/>
        </p:nvSpPr>
        <p:spPr>
          <a:xfrm>
            <a:off x="3217358"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6" name="Cross 165">
            <a:extLst>
              <a:ext uri="{FF2B5EF4-FFF2-40B4-BE49-F238E27FC236}">
                <a16:creationId xmlns:a16="http://schemas.microsoft.com/office/drawing/2014/main" id="{A7284CA0-C5E3-52B0-494B-AD8E96DC2071}"/>
              </a:ext>
            </a:extLst>
          </p:cNvPr>
          <p:cNvSpPr/>
          <p:nvPr/>
        </p:nvSpPr>
        <p:spPr>
          <a:xfrm>
            <a:off x="3234503"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7" name="Cross 166">
            <a:extLst>
              <a:ext uri="{FF2B5EF4-FFF2-40B4-BE49-F238E27FC236}">
                <a16:creationId xmlns:a16="http://schemas.microsoft.com/office/drawing/2014/main" id="{854D33D1-6EBB-9E66-2053-AD2B049CF4F5}"/>
              </a:ext>
            </a:extLst>
          </p:cNvPr>
          <p:cNvSpPr/>
          <p:nvPr/>
        </p:nvSpPr>
        <p:spPr>
          <a:xfrm>
            <a:off x="3248790"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8" name="Cross 167">
            <a:extLst>
              <a:ext uri="{FF2B5EF4-FFF2-40B4-BE49-F238E27FC236}">
                <a16:creationId xmlns:a16="http://schemas.microsoft.com/office/drawing/2014/main" id="{2C32BECA-405B-CEB5-596A-271C5BEEBFB1}"/>
              </a:ext>
            </a:extLst>
          </p:cNvPr>
          <p:cNvSpPr/>
          <p:nvPr/>
        </p:nvSpPr>
        <p:spPr>
          <a:xfrm>
            <a:off x="3264507"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69" name="Cross 168">
            <a:extLst>
              <a:ext uri="{FF2B5EF4-FFF2-40B4-BE49-F238E27FC236}">
                <a16:creationId xmlns:a16="http://schemas.microsoft.com/office/drawing/2014/main" id="{2E3B0078-408F-861F-8906-970FD74D6347}"/>
              </a:ext>
            </a:extLst>
          </p:cNvPr>
          <p:cNvSpPr/>
          <p:nvPr/>
        </p:nvSpPr>
        <p:spPr>
          <a:xfrm>
            <a:off x="3297368"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0" name="Cross 169">
            <a:extLst>
              <a:ext uri="{FF2B5EF4-FFF2-40B4-BE49-F238E27FC236}">
                <a16:creationId xmlns:a16="http://schemas.microsoft.com/office/drawing/2014/main" id="{62B9DC64-88EE-5387-A1BC-D431324464DF}"/>
              </a:ext>
            </a:extLst>
          </p:cNvPr>
          <p:cNvSpPr/>
          <p:nvPr/>
        </p:nvSpPr>
        <p:spPr>
          <a:xfrm>
            <a:off x="3371663"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1" name="Cross 170">
            <a:extLst>
              <a:ext uri="{FF2B5EF4-FFF2-40B4-BE49-F238E27FC236}">
                <a16:creationId xmlns:a16="http://schemas.microsoft.com/office/drawing/2014/main" id="{82E12FF0-B9AF-1A70-0CAB-3834554977E2}"/>
              </a:ext>
            </a:extLst>
          </p:cNvPr>
          <p:cNvSpPr/>
          <p:nvPr/>
        </p:nvSpPr>
        <p:spPr>
          <a:xfrm>
            <a:off x="3504537"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2" name="Cross 171">
            <a:extLst>
              <a:ext uri="{FF2B5EF4-FFF2-40B4-BE49-F238E27FC236}">
                <a16:creationId xmlns:a16="http://schemas.microsoft.com/office/drawing/2014/main" id="{32C432F6-0190-AAF8-8B22-B94C61C86651}"/>
              </a:ext>
            </a:extLst>
          </p:cNvPr>
          <p:cNvSpPr/>
          <p:nvPr/>
        </p:nvSpPr>
        <p:spPr>
          <a:xfrm>
            <a:off x="3531207"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3" name="Cross 172">
            <a:extLst>
              <a:ext uri="{FF2B5EF4-FFF2-40B4-BE49-F238E27FC236}">
                <a16:creationId xmlns:a16="http://schemas.microsoft.com/office/drawing/2014/main" id="{EC29165E-6711-CACB-8FDE-6905231E4A76}"/>
              </a:ext>
            </a:extLst>
          </p:cNvPr>
          <p:cNvSpPr/>
          <p:nvPr/>
        </p:nvSpPr>
        <p:spPr>
          <a:xfrm>
            <a:off x="3595977"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4" name="Cross 173">
            <a:extLst>
              <a:ext uri="{FF2B5EF4-FFF2-40B4-BE49-F238E27FC236}">
                <a16:creationId xmlns:a16="http://schemas.microsoft.com/office/drawing/2014/main" id="{D4B7FE23-226A-A9F1-E6E3-173D325E2079}"/>
              </a:ext>
            </a:extLst>
          </p:cNvPr>
          <p:cNvSpPr/>
          <p:nvPr/>
        </p:nvSpPr>
        <p:spPr>
          <a:xfrm>
            <a:off x="3611217"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5" name="Cross 174">
            <a:extLst>
              <a:ext uri="{FF2B5EF4-FFF2-40B4-BE49-F238E27FC236}">
                <a16:creationId xmlns:a16="http://schemas.microsoft.com/office/drawing/2014/main" id="{FFAE5B94-A4C6-B294-6BC0-EBA29DDBC1FB}"/>
              </a:ext>
            </a:extLst>
          </p:cNvPr>
          <p:cNvSpPr/>
          <p:nvPr/>
        </p:nvSpPr>
        <p:spPr>
          <a:xfrm>
            <a:off x="3620742"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6" name="Cross 175">
            <a:extLst>
              <a:ext uri="{FF2B5EF4-FFF2-40B4-BE49-F238E27FC236}">
                <a16:creationId xmlns:a16="http://schemas.microsoft.com/office/drawing/2014/main" id="{802AD7A3-56C3-2606-1746-16A4C4D93A64}"/>
              </a:ext>
            </a:extLst>
          </p:cNvPr>
          <p:cNvSpPr/>
          <p:nvPr/>
        </p:nvSpPr>
        <p:spPr>
          <a:xfrm>
            <a:off x="3656937"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7" name="Cross 176">
            <a:extLst>
              <a:ext uri="{FF2B5EF4-FFF2-40B4-BE49-F238E27FC236}">
                <a16:creationId xmlns:a16="http://schemas.microsoft.com/office/drawing/2014/main" id="{59B7F7F3-5B9A-07D5-7293-663C39E3D870}"/>
              </a:ext>
            </a:extLst>
          </p:cNvPr>
          <p:cNvSpPr/>
          <p:nvPr/>
        </p:nvSpPr>
        <p:spPr>
          <a:xfrm>
            <a:off x="3685512"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8" name="Cross 177">
            <a:extLst>
              <a:ext uri="{FF2B5EF4-FFF2-40B4-BE49-F238E27FC236}">
                <a16:creationId xmlns:a16="http://schemas.microsoft.com/office/drawing/2014/main" id="{AB43EBB1-84B9-A0BF-A4BF-3950C745E5F9}"/>
              </a:ext>
            </a:extLst>
          </p:cNvPr>
          <p:cNvSpPr/>
          <p:nvPr/>
        </p:nvSpPr>
        <p:spPr>
          <a:xfrm>
            <a:off x="3723612"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79" name="Cross 178">
            <a:extLst>
              <a:ext uri="{FF2B5EF4-FFF2-40B4-BE49-F238E27FC236}">
                <a16:creationId xmlns:a16="http://schemas.microsoft.com/office/drawing/2014/main" id="{FF9D59F3-6E12-EE50-E314-7CFD44CC57B5}"/>
              </a:ext>
            </a:extLst>
          </p:cNvPr>
          <p:cNvSpPr/>
          <p:nvPr/>
        </p:nvSpPr>
        <p:spPr>
          <a:xfrm>
            <a:off x="3740757"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0" name="Cross 179">
            <a:extLst>
              <a:ext uri="{FF2B5EF4-FFF2-40B4-BE49-F238E27FC236}">
                <a16:creationId xmlns:a16="http://schemas.microsoft.com/office/drawing/2014/main" id="{CB385C8A-3ED1-9E0E-9A3E-2BCCFF4F400F}"/>
              </a:ext>
            </a:extLst>
          </p:cNvPr>
          <p:cNvSpPr/>
          <p:nvPr/>
        </p:nvSpPr>
        <p:spPr>
          <a:xfrm>
            <a:off x="3759807"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1" name="Cross 180">
            <a:extLst>
              <a:ext uri="{FF2B5EF4-FFF2-40B4-BE49-F238E27FC236}">
                <a16:creationId xmlns:a16="http://schemas.microsoft.com/office/drawing/2014/main" id="{30EC7578-B8AE-635B-0F67-B9349E26E251}"/>
              </a:ext>
            </a:extLst>
          </p:cNvPr>
          <p:cNvSpPr/>
          <p:nvPr/>
        </p:nvSpPr>
        <p:spPr>
          <a:xfrm>
            <a:off x="3818862"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2" name="Cross 181">
            <a:extLst>
              <a:ext uri="{FF2B5EF4-FFF2-40B4-BE49-F238E27FC236}">
                <a16:creationId xmlns:a16="http://schemas.microsoft.com/office/drawing/2014/main" id="{573307F3-0395-20F8-D60F-99456885E873}"/>
              </a:ext>
            </a:extLst>
          </p:cNvPr>
          <p:cNvSpPr/>
          <p:nvPr/>
        </p:nvSpPr>
        <p:spPr>
          <a:xfrm>
            <a:off x="3849342"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3" name="Cross 182">
            <a:extLst>
              <a:ext uri="{FF2B5EF4-FFF2-40B4-BE49-F238E27FC236}">
                <a16:creationId xmlns:a16="http://schemas.microsoft.com/office/drawing/2014/main" id="{2C510239-96F1-216F-6E6B-03FD7FF08256}"/>
              </a:ext>
            </a:extLst>
          </p:cNvPr>
          <p:cNvSpPr/>
          <p:nvPr/>
        </p:nvSpPr>
        <p:spPr>
          <a:xfrm>
            <a:off x="4009362"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4" name="Cross 183">
            <a:extLst>
              <a:ext uri="{FF2B5EF4-FFF2-40B4-BE49-F238E27FC236}">
                <a16:creationId xmlns:a16="http://schemas.microsoft.com/office/drawing/2014/main" id="{8CEF9E61-502E-EFDE-B145-0C4DF8262467}"/>
              </a:ext>
            </a:extLst>
          </p:cNvPr>
          <p:cNvSpPr/>
          <p:nvPr/>
        </p:nvSpPr>
        <p:spPr>
          <a:xfrm>
            <a:off x="4072227"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5" name="Cross 184">
            <a:extLst>
              <a:ext uri="{FF2B5EF4-FFF2-40B4-BE49-F238E27FC236}">
                <a16:creationId xmlns:a16="http://schemas.microsoft.com/office/drawing/2014/main" id="{FCCE8FB1-7C2F-C52F-D287-FBDD4250F06A}"/>
              </a:ext>
            </a:extLst>
          </p:cNvPr>
          <p:cNvSpPr/>
          <p:nvPr/>
        </p:nvSpPr>
        <p:spPr>
          <a:xfrm>
            <a:off x="4135092"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6" name="Cross 185">
            <a:extLst>
              <a:ext uri="{FF2B5EF4-FFF2-40B4-BE49-F238E27FC236}">
                <a16:creationId xmlns:a16="http://schemas.microsoft.com/office/drawing/2014/main" id="{E247B3A4-B290-373A-E729-1F11F0892CE0}"/>
              </a:ext>
            </a:extLst>
          </p:cNvPr>
          <p:cNvSpPr/>
          <p:nvPr/>
        </p:nvSpPr>
        <p:spPr>
          <a:xfrm>
            <a:off x="4258917" y="206587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7" name="Cross 186">
            <a:extLst>
              <a:ext uri="{FF2B5EF4-FFF2-40B4-BE49-F238E27FC236}">
                <a16:creationId xmlns:a16="http://schemas.microsoft.com/office/drawing/2014/main" id="{EC2B7B5C-4509-3108-1F52-55282ED68351}"/>
              </a:ext>
            </a:extLst>
          </p:cNvPr>
          <p:cNvSpPr/>
          <p:nvPr/>
        </p:nvSpPr>
        <p:spPr>
          <a:xfrm>
            <a:off x="900176" y="98002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8" name="Cross 187">
            <a:extLst>
              <a:ext uri="{FF2B5EF4-FFF2-40B4-BE49-F238E27FC236}">
                <a16:creationId xmlns:a16="http://schemas.microsoft.com/office/drawing/2014/main" id="{416784C1-F1AB-E8F3-04B5-19EEB7E48E9F}"/>
              </a:ext>
            </a:extLst>
          </p:cNvPr>
          <p:cNvSpPr/>
          <p:nvPr/>
        </p:nvSpPr>
        <p:spPr>
          <a:xfrm>
            <a:off x="1850295" y="156438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89" name="Cross 188">
            <a:extLst>
              <a:ext uri="{FF2B5EF4-FFF2-40B4-BE49-F238E27FC236}">
                <a16:creationId xmlns:a16="http://schemas.microsoft.com/office/drawing/2014/main" id="{42D74415-457A-1E19-BC0B-9A0743F833B6}"/>
              </a:ext>
            </a:extLst>
          </p:cNvPr>
          <p:cNvSpPr/>
          <p:nvPr/>
        </p:nvSpPr>
        <p:spPr>
          <a:xfrm>
            <a:off x="1943163" y="163296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0" name="Cross 189">
            <a:extLst>
              <a:ext uri="{FF2B5EF4-FFF2-40B4-BE49-F238E27FC236}">
                <a16:creationId xmlns:a16="http://schemas.microsoft.com/office/drawing/2014/main" id="{8F8A9448-06B7-AFF3-9C00-FC720EE2BD07}"/>
              </a:ext>
            </a:extLst>
          </p:cNvPr>
          <p:cNvSpPr/>
          <p:nvPr/>
        </p:nvSpPr>
        <p:spPr>
          <a:xfrm>
            <a:off x="1963166" y="163296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1" name="Cross 190">
            <a:extLst>
              <a:ext uri="{FF2B5EF4-FFF2-40B4-BE49-F238E27FC236}">
                <a16:creationId xmlns:a16="http://schemas.microsoft.com/office/drawing/2014/main" id="{C6125F73-80DB-7A0E-8E8E-87E865273F58}"/>
              </a:ext>
            </a:extLst>
          </p:cNvPr>
          <p:cNvSpPr/>
          <p:nvPr/>
        </p:nvSpPr>
        <p:spPr>
          <a:xfrm>
            <a:off x="2218912" y="166725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2" name="Cross 191">
            <a:extLst>
              <a:ext uri="{FF2B5EF4-FFF2-40B4-BE49-F238E27FC236}">
                <a16:creationId xmlns:a16="http://schemas.microsoft.com/office/drawing/2014/main" id="{59CCBD7D-DF13-8CDF-AAD8-2569C3191660}"/>
              </a:ext>
            </a:extLst>
          </p:cNvPr>
          <p:cNvSpPr/>
          <p:nvPr/>
        </p:nvSpPr>
        <p:spPr>
          <a:xfrm>
            <a:off x="2353215" y="170154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3" name="Cross 192">
            <a:extLst>
              <a:ext uri="{FF2B5EF4-FFF2-40B4-BE49-F238E27FC236}">
                <a16:creationId xmlns:a16="http://schemas.microsoft.com/office/drawing/2014/main" id="{0514FFF7-D128-3019-6E85-40392B85FAE2}"/>
              </a:ext>
            </a:extLst>
          </p:cNvPr>
          <p:cNvSpPr/>
          <p:nvPr/>
        </p:nvSpPr>
        <p:spPr>
          <a:xfrm>
            <a:off x="2364645" y="170154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4" name="Cross 193">
            <a:extLst>
              <a:ext uri="{FF2B5EF4-FFF2-40B4-BE49-F238E27FC236}">
                <a16:creationId xmlns:a16="http://schemas.microsoft.com/office/drawing/2014/main" id="{B7E66A63-7BCE-1ABA-4C48-C1786DB65EC5}"/>
              </a:ext>
            </a:extLst>
          </p:cNvPr>
          <p:cNvSpPr/>
          <p:nvPr/>
        </p:nvSpPr>
        <p:spPr>
          <a:xfrm>
            <a:off x="2421795" y="171154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5" name="Cross 194">
            <a:extLst>
              <a:ext uri="{FF2B5EF4-FFF2-40B4-BE49-F238E27FC236}">
                <a16:creationId xmlns:a16="http://schemas.microsoft.com/office/drawing/2014/main" id="{6A2971BB-7E74-613B-A131-818EF83598C1}"/>
              </a:ext>
            </a:extLst>
          </p:cNvPr>
          <p:cNvSpPr/>
          <p:nvPr/>
        </p:nvSpPr>
        <p:spPr>
          <a:xfrm>
            <a:off x="2436082" y="171154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6" name="Cross 195">
            <a:extLst>
              <a:ext uri="{FF2B5EF4-FFF2-40B4-BE49-F238E27FC236}">
                <a16:creationId xmlns:a16="http://schemas.microsoft.com/office/drawing/2014/main" id="{62474584-A347-D228-74AB-2E200AE07F02}"/>
              </a:ext>
            </a:extLst>
          </p:cNvPr>
          <p:cNvSpPr/>
          <p:nvPr/>
        </p:nvSpPr>
        <p:spPr>
          <a:xfrm>
            <a:off x="2463228" y="1727261"/>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7" name="Cross 196">
            <a:extLst>
              <a:ext uri="{FF2B5EF4-FFF2-40B4-BE49-F238E27FC236}">
                <a16:creationId xmlns:a16="http://schemas.microsoft.com/office/drawing/2014/main" id="{8FAAEC3B-991D-CCC4-ADC7-EDDB8C3564EE}"/>
              </a:ext>
            </a:extLst>
          </p:cNvPr>
          <p:cNvSpPr/>
          <p:nvPr/>
        </p:nvSpPr>
        <p:spPr>
          <a:xfrm>
            <a:off x="2463228"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8" name="Cross 197">
            <a:extLst>
              <a:ext uri="{FF2B5EF4-FFF2-40B4-BE49-F238E27FC236}">
                <a16:creationId xmlns:a16="http://schemas.microsoft.com/office/drawing/2014/main" id="{205A7E52-DEBC-3F87-A0CD-22C02BE2C6CE}"/>
              </a:ext>
            </a:extLst>
          </p:cNvPr>
          <p:cNvSpPr/>
          <p:nvPr/>
        </p:nvSpPr>
        <p:spPr>
          <a:xfrm>
            <a:off x="2480373"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199" name="Cross 198">
            <a:extLst>
              <a:ext uri="{FF2B5EF4-FFF2-40B4-BE49-F238E27FC236}">
                <a16:creationId xmlns:a16="http://schemas.microsoft.com/office/drawing/2014/main" id="{859D420F-C942-FACC-C54A-DD69F5D8A627}"/>
              </a:ext>
            </a:extLst>
          </p:cNvPr>
          <p:cNvSpPr/>
          <p:nvPr/>
        </p:nvSpPr>
        <p:spPr>
          <a:xfrm>
            <a:off x="2516092"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0" name="Cross 199">
            <a:extLst>
              <a:ext uri="{FF2B5EF4-FFF2-40B4-BE49-F238E27FC236}">
                <a16:creationId xmlns:a16="http://schemas.microsoft.com/office/drawing/2014/main" id="{3B668623-75D5-FEF2-AFE3-6B03E2CBCEF3}"/>
              </a:ext>
            </a:extLst>
          </p:cNvPr>
          <p:cNvSpPr/>
          <p:nvPr/>
        </p:nvSpPr>
        <p:spPr>
          <a:xfrm>
            <a:off x="2528951"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1" name="Cross 200">
            <a:extLst>
              <a:ext uri="{FF2B5EF4-FFF2-40B4-BE49-F238E27FC236}">
                <a16:creationId xmlns:a16="http://schemas.microsoft.com/office/drawing/2014/main" id="{AD241463-ABF6-FFBA-C2DE-DF7DA3BDB41C}"/>
              </a:ext>
            </a:extLst>
          </p:cNvPr>
          <p:cNvSpPr/>
          <p:nvPr/>
        </p:nvSpPr>
        <p:spPr>
          <a:xfrm>
            <a:off x="2538952"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2" name="Cross 201">
            <a:extLst>
              <a:ext uri="{FF2B5EF4-FFF2-40B4-BE49-F238E27FC236}">
                <a16:creationId xmlns:a16="http://schemas.microsoft.com/office/drawing/2014/main" id="{BF5CAC75-568B-F9F9-AA3C-D1ECD0B8E67F}"/>
              </a:ext>
            </a:extLst>
          </p:cNvPr>
          <p:cNvSpPr/>
          <p:nvPr/>
        </p:nvSpPr>
        <p:spPr>
          <a:xfrm>
            <a:off x="2550382"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3" name="Cross 202">
            <a:extLst>
              <a:ext uri="{FF2B5EF4-FFF2-40B4-BE49-F238E27FC236}">
                <a16:creationId xmlns:a16="http://schemas.microsoft.com/office/drawing/2014/main" id="{DE8E81FD-04E2-DED2-BB47-1AADA0EEF49F}"/>
              </a:ext>
            </a:extLst>
          </p:cNvPr>
          <p:cNvSpPr/>
          <p:nvPr/>
        </p:nvSpPr>
        <p:spPr>
          <a:xfrm>
            <a:off x="2567527"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4" name="Cross 203">
            <a:extLst>
              <a:ext uri="{FF2B5EF4-FFF2-40B4-BE49-F238E27FC236}">
                <a16:creationId xmlns:a16="http://schemas.microsoft.com/office/drawing/2014/main" id="{4334583E-A536-4664-C4E4-A2144C8D0D29}"/>
              </a:ext>
            </a:extLst>
          </p:cNvPr>
          <p:cNvSpPr/>
          <p:nvPr/>
        </p:nvSpPr>
        <p:spPr>
          <a:xfrm>
            <a:off x="2586101"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5" name="Cross 204">
            <a:extLst>
              <a:ext uri="{FF2B5EF4-FFF2-40B4-BE49-F238E27FC236}">
                <a16:creationId xmlns:a16="http://schemas.microsoft.com/office/drawing/2014/main" id="{FCD142AE-817A-88E7-1437-8B89CC0C209E}"/>
              </a:ext>
            </a:extLst>
          </p:cNvPr>
          <p:cNvSpPr/>
          <p:nvPr/>
        </p:nvSpPr>
        <p:spPr>
          <a:xfrm>
            <a:off x="2593245" y="173726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6" name="Cross 205">
            <a:extLst>
              <a:ext uri="{FF2B5EF4-FFF2-40B4-BE49-F238E27FC236}">
                <a16:creationId xmlns:a16="http://schemas.microsoft.com/office/drawing/2014/main" id="{8D0B526C-967B-C4DE-5378-35B9DAD071C4}"/>
              </a:ext>
            </a:extLst>
          </p:cNvPr>
          <p:cNvSpPr/>
          <p:nvPr/>
        </p:nvSpPr>
        <p:spPr>
          <a:xfrm>
            <a:off x="2597531" y="1741549"/>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7" name="Cross 206">
            <a:extLst>
              <a:ext uri="{FF2B5EF4-FFF2-40B4-BE49-F238E27FC236}">
                <a16:creationId xmlns:a16="http://schemas.microsoft.com/office/drawing/2014/main" id="{FC73BC73-15FE-6B0B-0A51-7F152CD277A2}"/>
              </a:ext>
            </a:extLst>
          </p:cNvPr>
          <p:cNvSpPr/>
          <p:nvPr/>
        </p:nvSpPr>
        <p:spPr>
          <a:xfrm>
            <a:off x="2597531" y="174869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8" name="Cross 207">
            <a:extLst>
              <a:ext uri="{FF2B5EF4-FFF2-40B4-BE49-F238E27FC236}">
                <a16:creationId xmlns:a16="http://schemas.microsoft.com/office/drawing/2014/main" id="{78693D3B-36BE-E547-78BF-430F8D4D86D1}"/>
              </a:ext>
            </a:extLst>
          </p:cNvPr>
          <p:cNvSpPr/>
          <p:nvPr/>
        </p:nvSpPr>
        <p:spPr>
          <a:xfrm>
            <a:off x="2601817" y="174869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09" name="Cross 208">
            <a:extLst>
              <a:ext uri="{FF2B5EF4-FFF2-40B4-BE49-F238E27FC236}">
                <a16:creationId xmlns:a16="http://schemas.microsoft.com/office/drawing/2014/main" id="{E83A8D5E-216B-F18F-2221-5A8E5293C67E}"/>
              </a:ext>
            </a:extLst>
          </p:cNvPr>
          <p:cNvSpPr/>
          <p:nvPr/>
        </p:nvSpPr>
        <p:spPr>
          <a:xfrm>
            <a:off x="2606103" y="174869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0" name="Cross 209">
            <a:extLst>
              <a:ext uri="{FF2B5EF4-FFF2-40B4-BE49-F238E27FC236}">
                <a16:creationId xmlns:a16="http://schemas.microsoft.com/office/drawing/2014/main" id="{6229875E-7614-D0F5-952E-04DD811D8338}"/>
              </a:ext>
            </a:extLst>
          </p:cNvPr>
          <p:cNvSpPr/>
          <p:nvPr/>
        </p:nvSpPr>
        <p:spPr>
          <a:xfrm>
            <a:off x="2610390" y="174869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1" name="Cross 210">
            <a:extLst>
              <a:ext uri="{FF2B5EF4-FFF2-40B4-BE49-F238E27FC236}">
                <a16:creationId xmlns:a16="http://schemas.microsoft.com/office/drawing/2014/main" id="{EA513FB5-29FF-D17E-2A8C-918CD1661419}"/>
              </a:ext>
            </a:extLst>
          </p:cNvPr>
          <p:cNvSpPr/>
          <p:nvPr/>
        </p:nvSpPr>
        <p:spPr>
          <a:xfrm>
            <a:off x="2617533" y="174869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2" name="Cross 211">
            <a:extLst>
              <a:ext uri="{FF2B5EF4-FFF2-40B4-BE49-F238E27FC236}">
                <a16:creationId xmlns:a16="http://schemas.microsoft.com/office/drawing/2014/main" id="{C2FAE902-CCBB-B3C0-AE33-25D8BC2C5D5E}"/>
              </a:ext>
            </a:extLst>
          </p:cNvPr>
          <p:cNvSpPr/>
          <p:nvPr/>
        </p:nvSpPr>
        <p:spPr>
          <a:xfrm>
            <a:off x="2627535" y="174869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3" name="Cross 212">
            <a:extLst>
              <a:ext uri="{FF2B5EF4-FFF2-40B4-BE49-F238E27FC236}">
                <a16:creationId xmlns:a16="http://schemas.microsoft.com/office/drawing/2014/main" id="{87D09D4B-A67B-B205-CAEE-9A090B3F9E26}"/>
              </a:ext>
            </a:extLst>
          </p:cNvPr>
          <p:cNvSpPr/>
          <p:nvPr/>
        </p:nvSpPr>
        <p:spPr>
          <a:xfrm>
            <a:off x="2638965" y="174869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4" name="Cross 213">
            <a:extLst>
              <a:ext uri="{FF2B5EF4-FFF2-40B4-BE49-F238E27FC236}">
                <a16:creationId xmlns:a16="http://schemas.microsoft.com/office/drawing/2014/main" id="{7A8F6DE4-8E4D-D1A6-F344-CA59BA473404}"/>
              </a:ext>
            </a:extLst>
          </p:cNvPr>
          <p:cNvSpPr/>
          <p:nvPr/>
        </p:nvSpPr>
        <p:spPr>
          <a:xfrm>
            <a:off x="2644680" y="174869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5" name="Cross 214">
            <a:extLst>
              <a:ext uri="{FF2B5EF4-FFF2-40B4-BE49-F238E27FC236}">
                <a16:creationId xmlns:a16="http://schemas.microsoft.com/office/drawing/2014/main" id="{22C67B0C-BD38-4932-6CB4-8CDF2DEE5157}"/>
              </a:ext>
            </a:extLst>
          </p:cNvPr>
          <p:cNvSpPr/>
          <p:nvPr/>
        </p:nvSpPr>
        <p:spPr>
          <a:xfrm>
            <a:off x="2671826" y="175869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6" name="Cross 215">
            <a:extLst>
              <a:ext uri="{FF2B5EF4-FFF2-40B4-BE49-F238E27FC236}">
                <a16:creationId xmlns:a16="http://schemas.microsoft.com/office/drawing/2014/main" id="{1FF4A956-1F64-2C7A-EF19-91F3D3253C90}"/>
              </a:ext>
            </a:extLst>
          </p:cNvPr>
          <p:cNvSpPr/>
          <p:nvPr/>
        </p:nvSpPr>
        <p:spPr>
          <a:xfrm>
            <a:off x="2677541" y="175869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7" name="Cross 216">
            <a:extLst>
              <a:ext uri="{FF2B5EF4-FFF2-40B4-BE49-F238E27FC236}">
                <a16:creationId xmlns:a16="http://schemas.microsoft.com/office/drawing/2014/main" id="{F45512A0-263D-4DA8-7F50-36CDA3E15FA9}"/>
              </a:ext>
            </a:extLst>
          </p:cNvPr>
          <p:cNvSpPr/>
          <p:nvPr/>
        </p:nvSpPr>
        <p:spPr>
          <a:xfrm>
            <a:off x="2684685" y="175869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8" name="Cross 217">
            <a:extLst>
              <a:ext uri="{FF2B5EF4-FFF2-40B4-BE49-F238E27FC236}">
                <a16:creationId xmlns:a16="http://schemas.microsoft.com/office/drawing/2014/main" id="{F91721EC-2320-F71E-497E-D3A0D9BBF83A}"/>
              </a:ext>
            </a:extLst>
          </p:cNvPr>
          <p:cNvSpPr/>
          <p:nvPr/>
        </p:nvSpPr>
        <p:spPr>
          <a:xfrm>
            <a:off x="2688971" y="175869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19" name="Cross 218">
            <a:extLst>
              <a:ext uri="{FF2B5EF4-FFF2-40B4-BE49-F238E27FC236}">
                <a16:creationId xmlns:a16="http://schemas.microsoft.com/office/drawing/2014/main" id="{B857A9E3-CF44-78AB-21FA-EADEFA7BBEF5}"/>
              </a:ext>
            </a:extLst>
          </p:cNvPr>
          <p:cNvSpPr/>
          <p:nvPr/>
        </p:nvSpPr>
        <p:spPr>
          <a:xfrm>
            <a:off x="2698972" y="175869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0" name="Cross 219">
            <a:extLst>
              <a:ext uri="{FF2B5EF4-FFF2-40B4-BE49-F238E27FC236}">
                <a16:creationId xmlns:a16="http://schemas.microsoft.com/office/drawing/2014/main" id="{E44252E3-D9BD-20F8-9864-7AEE48271027}"/>
              </a:ext>
            </a:extLst>
          </p:cNvPr>
          <p:cNvSpPr/>
          <p:nvPr/>
        </p:nvSpPr>
        <p:spPr>
          <a:xfrm>
            <a:off x="2714438" y="1909189"/>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1" name="Cross 220">
            <a:extLst>
              <a:ext uri="{FF2B5EF4-FFF2-40B4-BE49-F238E27FC236}">
                <a16:creationId xmlns:a16="http://schemas.microsoft.com/office/drawing/2014/main" id="{2CEB7178-7B7F-A45F-B558-C3D327B1833B}"/>
              </a:ext>
            </a:extLst>
          </p:cNvPr>
          <p:cNvSpPr/>
          <p:nvPr/>
        </p:nvSpPr>
        <p:spPr>
          <a:xfrm>
            <a:off x="2707545" y="175869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2" name="Cross 221">
            <a:extLst>
              <a:ext uri="{FF2B5EF4-FFF2-40B4-BE49-F238E27FC236}">
                <a16:creationId xmlns:a16="http://schemas.microsoft.com/office/drawing/2014/main" id="{ABE5213B-442C-6D1C-A37C-BC84ADB3DB6A}"/>
              </a:ext>
            </a:extLst>
          </p:cNvPr>
          <p:cNvSpPr/>
          <p:nvPr/>
        </p:nvSpPr>
        <p:spPr>
          <a:xfrm>
            <a:off x="2711831" y="177726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3" name="Cross 222">
            <a:extLst>
              <a:ext uri="{FF2B5EF4-FFF2-40B4-BE49-F238E27FC236}">
                <a16:creationId xmlns:a16="http://schemas.microsoft.com/office/drawing/2014/main" id="{8983466F-4409-CE7F-EF08-915BE36EE816}"/>
              </a:ext>
            </a:extLst>
          </p:cNvPr>
          <p:cNvSpPr/>
          <p:nvPr/>
        </p:nvSpPr>
        <p:spPr>
          <a:xfrm>
            <a:off x="2718975" y="178155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4" name="Cross 223">
            <a:extLst>
              <a:ext uri="{FF2B5EF4-FFF2-40B4-BE49-F238E27FC236}">
                <a16:creationId xmlns:a16="http://schemas.microsoft.com/office/drawing/2014/main" id="{993B15C6-9D1C-1430-F2A6-16F52ABA7BFD}"/>
              </a:ext>
            </a:extLst>
          </p:cNvPr>
          <p:cNvSpPr/>
          <p:nvPr/>
        </p:nvSpPr>
        <p:spPr>
          <a:xfrm>
            <a:off x="2724690" y="178155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5" name="Cross 224">
            <a:extLst>
              <a:ext uri="{FF2B5EF4-FFF2-40B4-BE49-F238E27FC236}">
                <a16:creationId xmlns:a16="http://schemas.microsoft.com/office/drawing/2014/main" id="{37A8A736-0C3F-BEE0-AA14-D2FCCFBE2727}"/>
              </a:ext>
            </a:extLst>
          </p:cNvPr>
          <p:cNvSpPr/>
          <p:nvPr/>
        </p:nvSpPr>
        <p:spPr>
          <a:xfrm>
            <a:off x="2731833" y="178155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6" name="Cross 225">
            <a:extLst>
              <a:ext uri="{FF2B5EF4-FFF2-40B4-BE49-F238E27FC236}">
                <a16:creationId xmlns:a16="http://schemas.microsoft.com/office/drawing/2014/main" id="{41624680-E05B-C4FA-DC43-E7D66BCBC17F}"/>
              </a:ext>
            </a:extLst>
          </p:cNvPr>
          <p:cNvSpPr/>
          <p:nvPr/>
        </p:nvSpPr>
        <p:spPr>
          <a:xfrm>
            <a:off x="2741835" y="178155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7" name="Cross 226">
            <a:extLst>
              <a:ext uri="{FF2B5EF4-FFF2-40B4-BE49-F238E27FC236}">
                <a16:creationId xmlns:a16="http://schemas.microsoft.com/office/drawing/2014/main" id="{5BF81639-D635-F959-3FEF-39EACDE58027}"/>
              </a:ext>
            </a:extLst>
          </p:cNvPr>
          <p:cNvSpPr/>
          <p:nvPr/>
        </p:nvSpPr>
        <p:spPr>
          <a:xfrm>
            <a:off x="2748978" y="178155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8" name="Cross 227">
            <a:extLst>
              <a:ext uri="{FF2B5EF4-FFF2-40B4-BE49-F238E27FC236}">
                <a16:creationId xmlns:a16="http://schemas.microsoft.com/office/drawing/2014/main" id="{95E56058-0FCC-362C-A095-313365902D6E}"/>
              </a:ext>
            </a:extLst>
          </p:cNvPr>
          <p:cNvSpPr/>
          <p:nvPr/>
        </p:nvSpPr>
        <p:spPr>
          <a:xfrm>
            <a:off x="2757551" y="178155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29" name="Cross 228">
            <a:extLst>
              <a:ext uri="{FF2B5EF4-FFF2-40B4-BE49-F238E27FC236}">
                <a16:creationId xmlns:a16="http://schemas.microsoft.com/office/drawing/2014/main" id="{D28572BB-CB11-4F23-2A8D-AFDDF6EEC1B6}"/>
              </a:ext>
            </a:extLst>
          </p:cNvPr>
          <p:cNvSpPr/>
          <p:nvPr/>
        </p:nvSpPr>
        <p:spPr>
          <a:xfrm>
            <a:off x="2790412" y="1795841"/>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0" name="Cross 229">
            <a:extLst>
              <a:ext uri="{FF2B5EF4-FFF2-40B4-BE49-F238E27FC236}">
                <a16:creationId xmlns:a16="http://schemas.microsoft.com/office/drawing/2014/main" id="{8662D24A-05EF-FA8E-3F53-60A0D8257C64}"/>
              </a:ext>
            </a:extLst>
          </p:cNvPr>
          <p:cNvSpPr/>
          <p:nvPr/>
        </p:nvSpPr>
        <p:spPr>
          <a:xfrm>
            <a:off x="2807557" y="1832989"/>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1" name="Cross 230">
            <a:extLst>
              <a:ext uri="{FF2B5EF4-FFF2-40B4-BE49-F238E27FC236}">
                <a16:creationId xmlns:a16="http://schemas.microsoft.com/office/drawing/2014/main" id="{2950C62D-AC42-5E41-5D80-2A2E02B071D7}"/>
              </a:ext>
            </a:extLst>
          </p:cNvPr>
          <p:cNvSpPr/>
          <p:nvPr/>
        </p:nvSpPr>
        <p:spPr>
          <a:xfrm>
            <a:off x="3257363" y="1993485"/>
            <a:ext cx="54958" cy="54958"/>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2" name="Cross 231">
            <a:extLst>
              <a:ext uri="{FF2B5EF4-FFF2-40B4-BE49-F238E27FC236}">
                <a16:creationId xmlns:a16="http://schemas.microsoft.com/office/drawing/2014/main" id="{B0517F41-4F07-20F1-AC81-ECC6CD416DA2}"/>
              </a:ext>
            </a:extLst>
          </p:cNvPr>
          <p:cNvSpPr/>
          <p:nvPr/>
        </p:nvSpPr>
        <p:spPr>
          <a:xfrm>
            <a:off x="2816130" y="1832989"/>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3" name="Cross 232">
            <a:extLst>
              <a:ext uri="{FF2B5EF4-FFF2-40B4-BE49-F238E27FC236}">
                <a16:creationId xmlns:a16="http://schemas.microsoft.com/office/drawing/2014/main" id="{3FB33A20-BA6E-AE8E-F5F1-86E758EBCCA7}"/>
              </a:ext>
            </a:extLst>
          </p:cNvPr>
          <p:cNvSpPr/>
          <p:nvPr/>
        </p:nvSpPr>
        <p:spPr>
          <a:xfrm>
            <a:off x="2840418" y="1832989"/>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4" name="Cross 233">
            <a:extLst>
              <a:ext uri="{FF2B5EF4-FFF2-40B4-BE49-F238E27FC236}">
                <a16:creationId xmlns:a16="http://schemas.microsoft.com/office/drawing/2014/main" id="{BC67258F-024C-797D-D08F-19E0DCEC0B07}"/>
              </a:ext>
            </a:extLst>
          </p:cNvPr>
          <p:cNvSpPr/>
          <p:nvPr/>
        </p:nvSpPr>
        <p:spPr>
          <a:xfrm>
            <a:off x="2857563"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5" name="Cross 234">
            <a:extLst>
              <a:ext uri="{FF2B5EF4-FFF2-40B4-BE49-F238E27FC236}">
                <a16:creationId xmlns:a16="http://schemas.microsoft.com/office/drawing/2014/main" id="{0961F6CE-DD2F-F24F-FA48-02B9AEDB6FAE}"/>
              </a:ext>
            </a:extLst>
          </p:cNvPr>
          <p:cNvSpPr/>
          <p:nvPr/>
        </p:nvSpPr>
        <p:spPr>
          <a:xfrm>
            <a:off x="2886138"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6" name="Cross 235">
            <a:extLst>
              <a:ext uri="{FF2B5EF4-FFF2-40B4-BE49-F238E27FC236}">
                <a16:creationId xmlns:a16="http://schemas.microsoft.com/office/drawing/2014/main" id="{BD0746AD-5AE1-E608-753A-D103357F6378}"/>
              </a:ext>
            </a:extLst>
          </p:cNvPr>
          <p:cNvSpPr/>
          <p:nvPr/>
        </p:nvSpPr>
        <p:spPr>
          <a:xfrm>
            <a:off x="2894711"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7" name="Cross 236">
            <a:extLst>
              <a:ext uri="{FF2B5EF4-FFF2-40B4-BE49-F238E27FC236}">
                <a16:creationId xmlns:a16="http://schemas.microsoft.com/office/drawing/2014/main" id="{7ACC3D85-6D21-FA1A-7916-E2261571FE10}"/>
              </a:ext>
            </a:extLst>
          </p:cNvPr>
          <p:cNvSpPr/>
          <p:nvPr/>
        </p:nvSpPr>
        <p:spPr>
          <a:xfrm>
            <a:off x="2898997"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8" name="Cross 237">
            <a:extLst>
              <a:ext uri="{FF2B5EF4-FFF2-40B4-BE49-F238E27FC236}">
                <a16:creationId xmlns:a16="http://schemas.microsoft.com/office/drawing/2014/main" id="{8D18D05F-87CC-04F7-04B3-365DCFB8DA6F}"/>
              </a:ext>
            </a:extLst>
          </p:cNvPr>
          <p:cNvSpPr/>
          <p:nvPr/>
        </p:nvSpPr>
        <p:spPr>
          <a:xfrm>
            <a:off x="2926143"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39" name="Cross 238">
            <a:extLst>
              <a:ext uri="{FF2B5EF4-FFF2-40B4-BE49-F238E27FC236}">
                <a16:creationId xmlns:a16="http://schemas.microsoft.com/office/drawing/2014/main" id="{2BD4E324-2645-DE6E-DD29-FB974E09B099}"/>
              </a:ext>
            </a:extLst>
          </p:cNvPr>
          <p:cNvSpPr/>
          <p:nvPr/>
        </p:nvSpPr>
        <p:spPr>
          <a:xfrm>
            <a:off x="2933287"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0" name="Cross 239">
            <a:extLst>
              <a:ext uri="{FF2B5EF4-FFF2-40B4-BE49-F238E27FC236}">
                <a16:creationId xmlns:a16="http://schemas.microsoft.com/office/drawing/2014/main" id="{9A9802B7-15BE-2088-144D-74579CABE801}"/>
              </a:ext>
            </a:extLst>
          </p:cNvPr>
          <p:cNvSpPr/>
          <p:nvPr/>
        </p:nvSpPr>
        <p:spPr>
          <a:xfrm>
            <a:off x="2941860"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1" name="Cross 240">
            <a:extLst>
              <a:ext uri="{FF2B5EF4-FFF2-40B4-BE49-F238E27FC236}">
                <a16:creationId xmlns:a16="http://schemas.microsoft.com/office/drawing/2014/main" id="{80EA3329-8EA4-5514-50AB-0B4251F36215}"/>
              </a:ext>
            </a:extLst>
          </p:cNvPr>
          <p:cNvSpPr/>
          <p:nvPr/>
        </p:nvSpPr>
        <p:spPr>
          <a:xfrm>
            <a:off x="2949003"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2" name="Cross 241">
            <a:extLst>
              <a:ext uri="{FF2B5EF4-FFF2-40B4-BE49-F238E27FC236}">
                <a16:creationId xmlns:a16="http://schemas.microsoft.com/office/drawing/2014/main" id="{15810A9F-89D8-3196-E4B4-857A70973CCB}"/>
              </a:ext>
            </a:extLst>
          </p:cNvPr>
          <p:cNvSpPr/>
          <p:nvPr/>
        </p:nvSpPr>
        <p:spPr>
          <a:xfrm>
            <a:off x="2959005"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3" name="Cross 242">
            <a:extLst>
              <a:ext uri="{FF2B5EF4-FFF2-40B4-BE49-F238E27FC236}">
                <a16:creationId xmlns:a16="http://schemas.microsoft.com/office/drawing/2014/main" id="{CD5C2802-FC6F-1B76-2DA6-5EA79EA3D6F3}"/>
              </a:ext>
            </a:extLst>
          </p:cNvPr>
          <p:cNvSpPr/>
          <p:nvPr/>
        </p:nvSpPr>
        <p:spPr>
          <a:xfrm>
            <a:off x="2973292" y="1845848"/>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4" name="Cross 243">
            <a:extLst>
              <a:ext uri="{FF2B5EF4-FFF2-40B4-BE49-F238E27FC236}">
                <a16:creationId xmlns:a16="http://schemas.microsoft.com/office/drawing/2014/main" id="{8E0C1C0C-A0FE-B87D-04A4-9118F28E683C}"/>
              </a:ext>
            </a:extLst>
          </p:cNvPr>
          <p:cNvSpPr/>
          <p:nvPr/>
        </p:nvSpPr>
        <p:spPr>
          <a:xfrm>
            <a:off x="2986151" y="186156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5" name="Cross 244">
            <a:extLst>
              <a:ext uri="{FF2B5EF4-FFF2-40B4-BE49-F238E27FC236}">
                <a16:creationId xmlns:a16="http://schemas.microsoft.com/office/drawing/2014/main" id="{61E13E23-F4C0-923F-8451-647E554041FF}"/>
              </a:ext>
            </a:extLst>
          </p:cNvPr>
          <p:cNvSpPr/>
          <p:nvPr/>
        </p:nvSpPr>
        <p:spPr>
          <a:xfrm>
            <a:off x="3000438" y="186156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6" name="Cross 245">
            <a:extLst>
              <a:ext uri="{FF2B5EF4-FFF2-40B4-BE49-F238E27FC236}">
                <a16:creationId xmlns:a16="http://schemas.microsoft.com/office/drawing/2014/main" id="{D9FCD0A1-A308-8A5E-FB7F-12FF1145CDEB}"/>
              </a:ext>
            </a:extLst>
          </p:cNvPr>
          <p:cNvSpPr/>
          <p:nvPr/>
        </p:nvSpPr>
        <p:spPr>
          <a:xfrm>
            <a:off x="3026156" y="1877280"/>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7" name="Cross 246">
            <a:extLst>
              <a:ext uri="{FF2B5EF4-FFF2-40B4-BE49-F238E27FC236}">
                <a16:creationId xmlns:a16="http://schemas.microsoft.com/office/drawing/2014/main" id="{40D5D45E-DA73-3F83-9C7C-7817A92151D2}"/>
              </a:ext>
            </a:extLst>
          </p:cNvPr>
          <p:cNvSpPr/>
          <p:nvPr/>
        </p:nvSpPr>
        <p:spPr>
          <a:xfrm>
            <a:off x="3037586" y="1877280"/>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8" name="Cross 247">
            <a:extLst>
              <a:ext uri="{FF2B5EF4-FFF2-40B4-BE49-F238E27FC236}">
                <a16:creationId xmlns:a16="http://schemas.microsoft.com/office/drawing/2014/main" id="{BB41FB2F-9680-4BE8-7557-4AEA848B8C93}"/>
              </a:ext>
            </a:extLst>
          </p:cNvPr>
          <p:cNvSpPr/>
          <p:nvPr/>
        </p:nvSpPr>
        <p:spPr>
          <a:xfrm>
            <a:off x="3046158" y="1877280"/>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49" name="Cross 248">
            <a:extLst>
              <a:ext uri="{FF2B5EF4-FFF2-40B4-BE49-F238E27FC236}">
                <a16:creationId xmlns:a16="http://schemas.microsoft.com/office/drawing/2014/main" id="{9C100D25-E250-DF0E-140B-6DE3DF93C748}"/>
              </a:ext>
            </a:extLst>
          </p:cNvPr>
          <p:cNvSpPr/>
          <p:nvPr/>
        </p:nvSpPr>
        <p:spPr>
          <a:xfrm>
            <a:off x="3057588" y="1877280"/>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0" name="Cross 249">
            <a:extLst>
              <a:ext uri="{FF2B5EF4-FFF2-40B4-BE49-F238E27FC236}">
                <a16:creationId xmlns:a16="http://schemas.microsoft.com/office/drawing/2014/main" id="{3222B938-6F77-5397-538C-55B5F02A910A}"/>
              </a:ext>
            </a:extLst>
          </p:cNvPr>
          <p:cNvSpPr/>
          <p:nvPr/>
        </p:nvSpPr>
        <p:spPr>
          <a:xfrm>
            <a:off x="3067590" y="189585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1" name="Cross 250">
            <a:extLst>
              <a:ext uri="{FF2B5EF4-FFF2-40B4-BE49-F238E27FC236}">
                <a16:creationId xmlns:a16="http://schemas.microsoft.com/office/drawing/2014/main" id="{160BB538-8D6D-D6FC-9FCA-C89BC7CB3B47}"/>
              </a:ext>
            </a:extLst>
          </p:cNvPr>
          <p:cNvSpPr/>
          <p:nvPr/>
        </p:nvSpPr>
        <p:spPr>
          <a:xfrm>
            <a:off x="3080448"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2" name="Cross 251">
            <a:extLst>
              <a:ext uri="{FF2B5EF4-FFF2-40B4-BE49-F238E27FC236}">
                <a16:creationId xmlns:a16="http://schemas.microsoft.com/office/drawing/2014/main" id="{FF8B353D-4C00-ACA6-0B17-29C58265E77A}"/>
              </a:ext>
            </a:extLst>
          </p:cNvPr>
          <p:cNvSpPr/>
          <p:nvPr/>
        </p:nvSpPr>
        <p:spPr>
          <a:xfrm>
            <a:off x="3090450"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3" name="Cross 252">
            <a:extLst>
              <a:ext uri="{FF2B5EF4-FFF2-40B4-BE49-F238E27FC236}">
                <a16:creationId xmlns:a16="http://schemas.microsoft.com/office/drawing/2014/main" id="{D47AF860-DB0F-C8B8-328D-38A469DEF0CD}"/>
              </a:ext>
            </a:extLst>
          </p:cNvPr>
          <p:cNvSpPr/>
          <p:nvPr/>
        </p:nvSpPr>
        <p:spPr>
          <a:xfrm>
            <a:off x="3097593"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4" name="Cross 253">
            <a:extLst>
              <a:ext uri="{FF2B5EF4-FFF2-40B4-BE49-F238E27FC236}">
                <a16:creationId xmlns:a16="http://schemas.microsoft.com/office/drawing/2014/main" id="{5C42FCC0-6C74-1FAD-0E71-A468F4682EA5}"/>
              </a:ext>
            </a:extLst>
          </p:cNvPr>
          <p:cNvSpPr/>
          <p:nvPr/>
        </p:nvSpPr>
        <p:spPr>
          <a:xfrm>
            <a:off x="3109023"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5" name="Cross 254">
            <a:extLst>
              <a:ext uri="{FF2B5EF4-FFF2-40B4-BE49-F238E27FC236}">
                <a16:creationId xmlns:a16="http://schemas.microsoft.com/office/drawing/2014/main" id="{770A0952-BFBC-A9B2-0E76-88E5ECFF9B05}"/>
              </a:ext>
            </a:extLst>
          </p:cNvPr>
          <p:cNvSpPr/>
          <p:nvPr/>
        </p:nvSpPr>
        <p:spPr>
          <a:xfrm>
            <a:off x="3119025"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6" name="Cross 255">
            <a:extLst>
              <a:ext uri="{FF2B5EF4-FFF2-40B4-BE49-F238E27FC236}">
                <a16:creationId xmlns:a16="http://schemas.microsoft.com/office/drawing/2014/main" id="{1C27C08C-41D2-FC72-3D84-852762C00F62}"/>
              </a:ext>
            </a:extLst>
          </p:cNvPr>
          <p:cNvSpPr/>
          <p:nvPr/>
        </p:nvSpPr>
        <p:spPr>
          <a:xfrm>
            <a:off x="3123311"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7" name="Cross 256">
            <a:extLst>
              <a:ext uri="{FF2B5EF4-FFF2-40B4-BE49-F238E27FC236}">
                <a16:creationId xmlns:a16="http://schemas.microsoft.com/office/drawing/2014/main" id="{A50293DD-8B9E-D637-1701-FCAC69C9CB65}"/>
              </a:ext>
            </a:extLst>
          </p:cNvPr>
          <p:cNvSpPr/>
          <p:nvPr/>
        </p:nvSpPr>
        <p:spPr>
          <a:xfrm>
            <a:off x="3129026"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8" name="Cross 257">
            <a:extLst>
              <a:ext uri="{FF2B5EF4-FFF2-40B4-BE49-F238E27FC236}">
                <a16:creationId xmlns:a16="http://schemas.microsoft.com/office/drawing/2014/main" id="{2644097F-8127-F4F6-DC5B-553B5AEF0EFA}"/>
              </a:ext>
            </a:extLst>
          </p:cNvPr>
          <p:cNvSpPr/>
          <p:nvPr/>
        </p:nvSpPr>
        <p:spPr>
          <a:xfrm>
            <a:off x="3147600"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59" name="Cross 258">
            <a:extLst>
              <a:ext uri="{FF2B5EF4-FFF2-40B4-BE49-F238E27FC236}">
                <a16:creationId xmlns:a16="http://schemas.microsoft.com/office/drawing/2014/main" id="{7E5A0409-2C33-DD0E-0783-E377918F627A}"/>
              </a:ext>
            </a:extLst>
          </p:cNvPr>
          <p:cNvSpPr/>
          <p:nvPr/>
        </p:nvSpPr>
        <p:spPr>
          <a:xfrm>
            <a:off x="3156172"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0" name="Cross 259">
            <a:extLst>
              <a:ext uri="{FF2B5EF4-FFF2-40B4-BE49-F238E27FC236}">
                <a16:creationId xmlns:a16="http://schemas.microsoft.com/office/drawing/2014/main" id="{0B379AF3-E312-95CB-4E8F-70DC4C6F2698}"/>
              </a:ext>
            </a:extLst>
          </p:cNvPr>
          <p:cNvSpPr/>
          <p:nvPr/>
        </p:nvSpPr>
        <p:spPr>
          <a:xfrm>
            <a:off x="3166173"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1" name="Cross 260">
            <a:extLst>
              <a:ext uri="{FF2B5EF4-FFF2-40B4-BE49-F238E27FC236}">
                <a16:creationId xmlns:a16="http://schemas.microsoft.com/office/drawing/2014/main" id="{4B28E90B-84EB-9866-8F8A-A96865AC39B4}"/>
              </a:ext>
            </a:extLst>
          </p:cNvPr>
          <p:cNvSpPr/>
          <p:nvPr/>
        </p:nvSpPr>
        <p:spPr>
          <a:xfrm>
            <a:off x="3187605"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2" name="Cross 261">
            <a:extLst>
              <a:ext uri="{FF2B5EF4-FFF2-40B4-BE49-F238E27FC236}">
                <a16:creationId xmlns:a16="http://schemas.microsoft.com/office/drawing/2014/main" id="{6418484D-06A8-1D6C-6E2F-A3606505F767}"/>
              </a:ext>
            </a:extLst>
          </p:cNvPr>
          <p:cNvSpPr/>
          <p:nvPr/>
        </p:nvSpPr>
        <p:spPr>
          <a:xfrm>
            <a:off x="3196177" y="1915856"/>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3" name="Cross 262">
            <a:extLst>
              <a:ext uri="{FF2B5EF4-FFF2-40B4-BE49-F238E27FC236}">
                <a16:creationId xmlns:a16="http://schemas.microsoft.com/office/drawing/2014/main" id="{A8713E20-CB28-08F2-EAC0-F2616773D120}"/>
              </a:ext>
            </a:extLst>
          </p:cNvPr>
          <p:cNvSpPr/>
          <p:nvPr/>
        </p:nvSpPr>
        <p:spPr>
          <a:xfrm>
            <a:off x="3210465"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4" name="Cross 263">
            <a:extLst>
              <a:ext uri="{FF2B5EF4-FFF2-40B4-BE49-F238E27FC236}">
                <a16:creationId xmlns:a16="http://schemas.microsoft.com/office/drawing/2014/main" id="{63CAE95C-CF53-A8BD-9D23-0D988DB40379}"/>
              </a:ext>
            </a:extLst>
          </p:cNvPr>
          <p:cNvSpPr/>
          <p:nvPr/>
        </p:nvSpPr>
        <p:spPr>
          <a:xfrm>
            <a:off x="3226181"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5" name="Cross 264">
            <a:extLst>
              <a:ext uri="{FF2B5EF4-FFF2-40B4-BE49-F238E27FC236}">
                <a16:creationId xmlns:a16="http://schemas.microsoft.com/office/drawing/2014/main" id="{63DA51A1-06EA-1057-34A8-6552357C5F4F}"/>
              </a:ext>
            </a:extLst>
          </p:cNvPr>
          <p:cNvSpPr/>
          <p:nvPr/>
        </p:nvSpPr>
        <p:spPr>
          <a:xfrm>
            <a:off x="3239040"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6" name="Cross 265">
            <a:extLst>
              <a:ext uri="{FF2B5EF4-FFF2-40B4-BE49-F238E27FC236}">
                <a16:creationId xmlns:a16="http://schemas.microsoft.com/office/drawing/2014/main" id="{265F978B-559D-E596-12FA-0E89212A779B}"/>
              </a:ext>
            </a:extLst>
          </p:cNvPr>
          <p:cNvSpPr/>
          <p:nvPr/>
        </p:nvSpPr>
        <p:spPr>
          <a:xfrm>
            <a:off x="3254756"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7" name="Cross 266">
            <a:extLst>
              <a:ext uri="{FF2B5EF4-FFF2-40B4-BE49-F238E27FC236}">
                <a16:creationId xmlns:a16="http://schemas.microsoft.com/office/drawing/2014/main" id="{34ED3446-C81D-03EB-7316-D86C06D64975}"/>
              </a:ext>
            </a:extLst>
          </p:cNvPr>
          <p:cNvSpPr/>
          <p:nvPr/>
        </p:nvSpPr>
        <p:spPr>
          <a:xfrm>
            <a:off x="3280473"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8" name="Cross 267">
            <a:extLst>
              <a:ext uri="{FF2B5EF4-FFF2-40B4-BE49-F238E27FC236}">
                <a16:creationId xmlns:a16="http://schemas.microsoft.com/office/drawing/2014/main" id="{BA5B289F-735C-8C0F-7E39-D0FEA4697ED5}"/>
              </a:ext>
            </a:extLst>
          </p:cNvPr>
          <p:cNvSpPr/>
          <p:nvPr/>
        </p:nvSpPr>
        <p:spPr>
          <a:xfrm>
            <a:off x="3501930"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69" name="Cross 268">
            <a:extLst>
              <a:ext uri="{FF2B5EF4-FFF2-40B4-BE49-F238E27FC236}">
                <a16:creationId xmlns:a16="http://schemas.microsoft.com/office/drawing/2014/main" id="{DD6A22D5-32A3-5E7D-7050-C887C20F6C21}"/>
              </a:ext>
            </a:extLst>
          </p:cNvPr>
          <p:cNvSpPr/>
          <p:nvPr/>
        </p:nvSpPr>
        <p:spPr>
          <a:xfrm>
            <a:off x="3524790"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0" name="Cross 269">
            <a:extLst>
              <a:ext uri="{FF2B5EF4-FFF2-40B4-BE49-F238E27FC236}">
                <a16:creationId xmlns:a16="http://schemas.microsoft.com/office/drawing/2014/main" id="{54D762FB-B6C9-918C-3FE2-43B37D92E73A}"/>
              </a:ext>
            </a:extLst>
          </p:cNvPr>
          <p:cNvSpPr/>
          <p:nvPr/>
        </p:nvSpPr>
        <p:spPr>
          <a:xfrm>
            <a:off x="3537648"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1" name="Cross 270">
            <a:extLst>
              <a:ext uri="{FF2B5EF4-FFF2-40B4-BE49-F238E27FC236}">
                <a16:creationId xmlns:a16="http://schemas.microsoft.com/office/drawing/2014/main" id="{D124659E-3436-83FB-64E8-E557347AF733}"/>
              </a:ext>
            </a:extLst>
          </p:cNvPr>
          <p:cNvSpPr/>
          <p:nvPr/>
        </p:nvSpPr>
        <p:spPr>
          <a:xfrm>
            <a:off x="3547650"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2" name="Cross 271">
            <a:extLst>
              <a:ext uri="{FF2B5EF4-FFF2-40B4-BE49-F238E27FC236}">
                <a16:creationId xmlns:a16="http://schemas.microsoft.com/office/drawing/2014/main" id="{2200B029-0F75-D7A7-9ABF-21897591CC5D}"/>
              </a:ext>
            </a:extLst>
          </p:cNvPr>
          <p:cNvSpPr/>
          <p:nvPr/>
        </p:nvSpPr>
        <p:spPr>
          <a:xfrm>
            <a:off x="3553365"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3" name="Cross 272">
            <a:extLst>
              <a:ext uri="{FF2B5EF4-FFF2-40B4-BE49-F238E27FC236}">
                <a16:creationId xmlns:a16="http://schemas.microsoft.com/office/drawing/2014/main" id="{24E3C7A4-3ED0-D22E-B98A-604921EAAC38}"/>
              </a:ext>
            </a:extLst>
          </p:cNvPr>
          <p:cNvSpPr/>
          <p:nvPr/>
        </p:nvSpPr>
        <p:spPr>
          <a:xfrm>
            <a:off x="3571938"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4" name="Cross 273">
            <a:extLst>
              <a:ext uri="{FF2B5EF4-FFF2-40B4-BE49-F238E27FC236}">
                <a16:creationId xmlns:a16="http://schemas.microsoft.com/office/drawing/2014/main" id="{87358993-5D7A-3AE0-1A14-79F8F5DC2971}"/>
              </a:ext>
            </a:extLst>
          </p:cNvPr>
          <p:cNvSpPr/>
          <p:nvPr/>
        </p:nvSpPr>
        <p:spPr>
          <a:xfrm>
            <a:off x="3584797"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5" name="Cross 274">
            <a:extLst>
              <a:ext uri="{FF2B5EF4-FFF2-40B4-BE49-F238E27FC236}">
                <a16:creationId xmlns:a16="http://schemas.microsoft.com/office/drawing/2014/main" id="{83156D66-0794-13CE-3EE7-755F9A52110F}"/>
              </a:ext>
            </a:extLst>
          </p:cNvPr>
          <p:cNvSpPr/>
          <p:nvPr/>
        </p:nvSpPr>
        <p:spPr>
          <a:xfrm>
            <a:off x="3596227"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6" name="Cross 275">
            <a:extLst>
              <a:ext uri="{FF2B5EF4-FFF2-40B4-BE49-F238E27FC236}">
                <a16:creationId xmlns:a16="http://schemas.microsoft.com/office/drawing/2014/main" id="{59E61751-254F-0D90-7455-E98FBD1B0820}"/>
              </a:ext>
            </a:extLst>
          </p:cNvPr>
          <p:cNvSpPr/>
          <p:nvPr/>
        </p:nvSpPr>
        <p:spPr>
          <a:xfrm>
            <a:off x="3613372" y="1941574"/>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7" name="Cross 276">
            <a:extLst>
              <a:ext uri="{FF2B5EF4-FFF2-40B4-BE49-F238E27FC236}">
                <a16:creationId xmlns:a16="http://schemas.microsoft.com/office/drawing/2014/main" id="{7ABB0CFD-0A15-C46C-B1D7-64296F7EDA06}"/>
              </a:ext>
            </a:extLst>
          </p:cNvPr>
          <p:cNvSpPr/>
          <p:nvPr/>
        </p:nvSpPr>
        <p:spPr>
          <a:xfrm>
            <a:off x="3651948" y="1980150"/>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8" name="Cross 277">
            <a:extLst>
              <a:ext uri="{FF2B5EF4-FFF2-40B4-BE49-F238E27FC236}">
                <a16:creationId xmlns:a16="http://schemas.microsoft.com/office/drawing/2014/main" id="{8A60716F-C841-CF91-43B8-6F0F35141F99}"/>
              </a:ext>
            </a:extLst>
          </p:cNvPr>
          <p:cNvSpPr/>
          <p:nvPr/>
        </p:nvSpPr>
        <p:spPr>
          <a:xfrm>
            <a:off x="3659092" y="1980150"/>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79" name="Cross 278">
            <a:extLst>
              <a:ext uri="{FF2B5EF4-FFF2-40B4-BE49-F238E27FC236}">
                <a16:creationId xmlns:a16="http://schemas.microsoft.com/office/drawing/2014/main" id="{6D44354D-7C9A-5E5E-654B-8EBF0C0391CC}"/>
              </a:ext>
            </a:extLst>
          </p:cNvPr>
          <p:cNvSpPr/>
          <p:nvPr/>
        </p:nvSpPr>
        <p:spPr>
          <a:xfrm>
            <a:off x="3679095"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0" name="Cross 279">
            <a:extLst>
              <a:ext uri="{FF2B5EF4-FFF2-40B4-BE49-F238E27FC236}">
                <a16:creationId xmlns:a16="http://schemas.microsoft.com/office/drawing/2014/main" id="{EEDA6367-1CA5-F892-4C38-3B9B7E019816}"/>
              </a:ext>
            </a:extLst>
          </p:cNvPr>
          <p:cNvSpPr/>
          <p:nvPr/>
        </p:nvSpPr>
        <p:spPr>
          <a:xfrm>
            <a:off x="3691953"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1" name="Cross 280">
            <a:extLst>
              <a:ext uri="{FF2B5EF4-FFF2-40B4-BE49-F238E27FC236}">
                <a16:creationId xmlns:a16="http://schemas.microsoft.com/office/drawing/2014/main" id="{44C4A31A-E5D1-C106-2D9B-1F2C1DB58549}"/>
              </a:ext>
            </a:extLst>
          </p:cNvPr>
          <p:cNvSpPr/>
          <p:nvPr/>
        </p:nvSpPr>
        <p:spPr>
          <a:xfrm>
            <a:off x="3700526"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2" name="Cross 281">
            <a:extLst>
              <a:ext uri="{FF2B5EF4-FFF2-40B4-BE49-F238E27FC236}">
                <a16:creationId xmlns:a16="http://schemas.microsoft.com/office/drawing/2014/main" id="{92AB8E25-129E-D625-7DC9-DF8706A6498B}"/>
              </a:ext>
            </a:extLst>
          </p:cNvPr>
          <p:cNvSpPr/>
          <p:nvPr/>
        </p:nvSpPr>
        <p:spPr>
          <a:xfrm>
            <a:off x="3720528"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3" name="Cross 282">
            <a:extLst>
              <a:ext uri="{FF2B5EF4-FFF2-40B4-BE49-F238E27FC236}">
                <a16:creationId xmlns:a16="http://schemas.microsoft.com/office/drawing/2014/main" id="{F962D430-B238-8E75-09CA-F9AE20C0290F}"/>
              </a:ext>
            </a:extLst>
          </p:cNvPr>
          <p:cNvSpPr/>
          <p:nvPr/>
        </p:nvSpPr>
        <p:spPr>
          <a:xfrm>
            <a:off x="3729101"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4" name="Cross 283">
            <a:extLst>
              <a:ext uri="{FF2B5EF4-FFF2-40B4-BE49-F238E27FC236}">
                <a16:creationId xmlns:a16="http://schemas.microsoft.com/office/drawing/2014/main" id="{AAF3F93B-C074-D832-D888-4A28E57650B9}"/>
              </a:ext>
            </a:extLst>
          </p:cNvPr>
          <p:cNvSpPr/>
          <p:nvPr/>
        </p:nvSpPr>
        <p:spPr>
          <a:xfrm>
            <a:off x="3754818"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5" name="Cross 284">
            <a:extLst>
              <a:ext uri="{FF2B5EF4-FFF2-40B4-BE49-F238E27FC236}">
                <a16:creationId xmlns:a16="http://schemas.microsoft.com/office/drawing/2014/main" id="{ED2EC33D-A668-A79B-903A-7375421DCA7D}"/>
              </a:ext>
            </a:extLst>
          </p:cNvPr>
          <p:cNvSpPr/>
          <p:nvPr/>
        </p:nvSpPr>
        <p:spPr>
          <a:xfrm>
            <a:off x="3761962"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6" name="Cross 285">
            <a:extLst>
              <a:ext uri="{FF2B5EF4-FFF2-40B4-BE49-F238E27FC236}">
                <a16:creationId xmlns:a16="http://schemas.microsoft.com/office/drawing/2014/main" id="{77A5BB15-59CC-58BB-0360-B4986B7DB710}"/>
              </a:ext>
            </a:extLst>
          </p:cNvPr>
          <p:cNvSpPr/>
          <p:nvPr/>
        </p:nvSpPr>
        <p:spPr>
          <a:xfrm>
            <a:off x="3766248"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7" name="Cross 286">
            <a:extLst>
              <a:ext uri="{FF2B5EF4-FFF2-40B4-BE49-F238E27FC236}">
                <a16:creationId xmlns:a16="http://schemas.microsoft.com/office/drawing/2014/main" id="{8C6CE304-9486-04D0-B9F0-39BADCB3FF8B}"/>
              </a:ext>
            </a:extLst>
          </p:cNvPr>
          <p:cNvSpPr/>
          <p:nvPr/>
        </p:nvSpPr>
        <p:spPr>
          <a:xfrm>
            <a:off x="3784822"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8" name="Cross 287">
            <a:extLst>
              <a:ext uri="{FF2B5EF4-FFF2-40B4-BE49-F238E27FC236}">
                <a16:creationId xmlns:a16="http://schemas.microsoft.com/office/drawing/2014/main" id="{A123EF72-7134-6E4C-0EDD-2847E59EB168}"/>
              </a:ext>
            </a:extLst>
          </p:cNvPr>
          <p:cNvSpPr/>
          <p:nvPr/>
        </p:nvSpPr>
        <p:spPr>
          <a:xfrm>
            <a:off x="3797681" y="2023013"/>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89" name="Cross 288">
            <a:extLst>
              <a:ext uri="{FF2B5EF4-FFF2-40B4-BE49-F238E27FC236}">
                <a16:creationId xmlns:a16="http://schemas.microsoft.com/office/drawing/2014/main" id="{F6FDD84D-1E6B-3C11-0165-3C09F20AD7F4}"/>
              </a:ext>
            </a:extLst>
          </p:cNvPr>
          <p:cNvSpPr/>
          <p:nvPr/>
        </p:nvSpPr>
        <p:spPr>
          <a:xfrm>
            <a:off x="3861975"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0" name="Cross 289">
            <a:extLst>
              <a:ext uri="{FF2B5EF4-FFF2-40B4-BE49-F238E27FC236}">
                <a16:creationId xmlns:a16="http://schemas.microsoft.com/office/drawing/2014/main" id="{48CDA8D7-7DE1-8459-8850-8EEDCAD2074C}"/>
              </a:ext>
            </a:extLst>
          </p:cNvPr>
          <p:cNvSpPr/>
          <p:nvPr/>
        </p:nvSpPr>
        <p:spPr>
          <a:xfrm>
            <a:off x="3896265"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1" name="Cross 290">
            <a:extLst>
              <a:ext uri="{FF2B5EF4-FFF2-40B4-BE49-F238E27FC236}">
                <a16:creationId xmlns:a16="http://schemas.microsoft.com/office/drawing/2014/main" id="{BD4EE4A0-2572-A687-9B59-23F89D98F8D7}"/>
              </a:ext>
            </a:extLst>
          </p:cNvPr>
          <p:cNvSpPr/>
          <p:nvPr/>
        </p:nvSpPr>
        <p:spPr>
          <a:xfrm>
            <a:off x="3919125"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2" name="Cross 291">
            <a:extLst>
              <a:ext uri="{FF2B5EF4-FFF2-40B4-BE49-F238E27FC236}">
                <a16:creationId xmlns:a16="http://schemas.microsoft.com/office/drawing/2014/main" id="{413347E3-15DA-DBA5-8159-4500EA95A6F5}"/>
              </a:ext>
            </a:extLst>
          </p:cNvPr>
          <p:cNvSpPr/>
          <p:nvPr/>
        </p:nvSpPr>
        <p:spPr>
          <a:xfrm>
            <a:off x="3936270"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3" name="Cross 292">
            <a:extLst>
              <a:ext uri="{FF2B5EF4-FFF2-40B4-BE49-F238E27FC236}">
                <a16:creationId xmlns:a16="http://schemas.microsoft.com/office/drawing/2014/main" id="{C592CF38-6195-DAA9-B6DE-EEEF606B5E78}"/>
              </a:ext>
            </a:extLst>
          </p:cNvPr>
          <p:cNvSpPr/>
          <p:nvPr/>
        </p:nvSpPr>
        <p:spPr>
          <a:xfrm>
            <a:off x="3951986"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4" name="Cross 293">
            <a:extLst>
              <a:ext uri="{FF2B5EF4-FFF2-40B4-BE49-F238E27FC236}">
                <a16:creationId xmlns:a16="http://schemas.microsoft.com/office/drawing/2014/main" id="{C23F519A-05EC-BB3E-CDF0-133B8A50B824}"/>
              </a:ext>
            </a:extLst>
          </p:cNvPr>
          <p:cNvSpPr/>
          <p:nvPr/>
        </p:nvSpPr>
        <p:spPr>
          <a:xfrm>
            <a:off x="4009136"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5" name="Cross 294">
            <a:extLst>
              <a:ext uri="{FF2B5EF4-FFF2-40B4-BE49-F238E27FC236}">
                <a16:creationId xmlns:a16="http://schemas.microsoft.com/office/drawing/2014/main" id="{018DF359-F37D-4575-E3D2-3E479E5E6FC4}"/>
              </a:ext>
            </a:extLst>
          </p:cNvPr>
          <p:cNvSpPr/>
          <p:nvPr/>
        </p:nvSpPr>
        <p:spPr>
          <a:xfrm>
            <a:off x="4056285"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6" name="Cross 295">
            <a:extLst>
              <a:ext uri="{FF2B5EF4-FFF2-40B4-BE49-F238E27FC236}">
                <a16:creationId xmlns:a16="http://schemas.microsoft.com/office/drawing/2014/main" id="{6B1FFBD0-C10E-09CA-675D-EEE49B50C581}"/>
              </a:ext>
            </a:extLst>
          </p:cNvPr>
          <p:cNvSpPr/>
          <p:nvPr/>
        </p:nvSpPr>
        <p:spPr>
          <a:xfrm>
            <a:off x="4064857"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7" name="Cross 296">
            <a:extLst>
              <a:ext uri="{FF2B5EF4-FFF2-40B4-BE49-F238E27FC236}">
                <a16:creationId xmlns:a16="http://schemas.microsoft.com/office/drawing/2014/main" id="{4FB35E32-AF0B-6DCD-19EA-4EAA4241D843}"/>
              </a:ext>
            </a:extLst>
          </p:cNvPr>
          <p:cNvSpPr/>
          <p:nvPr/>
        </p:nvSpPr>
        <p:spPr>
          <a:xfrm>
            <a:off x="4076287"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8" name="Cross 297">
            <a:extLst>
              <a:ext uri="{FF2B5EF4-FFF2-40B4-BE49-F238E27FC236}">
                <a16:creationId xmlns:a16="http://schemas.microsoft.com/office/drawing/2014/main" id="{AF19AF3F-37C4-709A-72A1-C6D7EF556F50}"/>
              </a:ext>
            </a:extLst>
          </p:cNvPr>
          <p:cNvSpPr/>
          <p:nvPr/>
        </p:nvSpPr>
        <p:spPr>
          <a:xfrm>
            <a:off x="4089146"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299" name="Cross 298">
            <a:extLst>
              <a:ext uri="{FF2B5EF4-FFF2-40B4-BE49-F238E27FC236}">
                <a16:creationId xmlns:a16="http://schemas.microsoft.com/office/drawing/2014/main" id="{8F6CFBA3-D682-DC89-0DA3-D1D96FFEB1E5}"/>
              </a:ext>
            </a:extLst>
          </p:cNvPr>
          <p:cNvSpPr/>
          <p:nvPr/>
        </p:nvSpPr>
        <p:spPr>
          <a:xfrm>
            <a:off x="4097718"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00" name="Cross 299">
            <a:extLst>
              <a:ext uri="{FF2B5EF4-FFF2-40B4-BE49-F238E27FC236}">
                <a16:creationId xmlns:a16="http://schemas.microsoft.com/office/drawing/2014/main" id="{1CAF5168-801C-6FA6-52EE-6FF0FB0E2BD1}"/>
              </a:ext>
            </a:extLst>
          </p:cNvPr>
          <p:cNvSpPr/>
          <p:nvPr/>
        </p:nvSpPr>
        <p:spPr>
          <a:xfrm>
            <a:off x="4119150" y="2100165"/>
            <a:ext cx="54958" cy="54958"/>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a:solidFill>
                <a:prstClr val="white"/>
              </a:solidFill>
              <a:latin typeface="Calibri" panose="020F0502020204030204"/>
            </a:endParaRPr>
          </a:p>
        </p:txBody>
      </p:sp>
      <p:sp>
        <p:nvSpPr>
          <p:cNvPr id="301" name="Graphic 201">
            <a:extLst>
              <a:ext uri="{FF2B5EF4-FFF2-40B4-BE49-F238E27FC236}">
                <a16:creationId xmlns:a16="http://schemas.microsoft.com/office/drawing/2014/main" id="{2F3BE9F7-C8D7-57A5-3C01-88C998983631}"/>
              </a:ext>
            </a:extLst>
          </p:cNvPr>
          <p:cNvSpPr/>
          <p:nvPr/>
        </p:nvSpPr>
        <p:spPr>
          <a:xfrm>
            <a:off x="907572" y="1005261"/>
            <a:ext cx="3400519" cy="1086935"/>
          </a:xfrm>
          <a:custGeom>
            <a:avLst/>
            <a:gdLst>
              <a:gd name="connsiteX0" fmla="*/ 0 w 4534025"/>
              <a:gd name="connsiteY0" fmla="*/ 0 h 1449246"/>
              <a:gd name="connsiteX1" fmla="*/ 77168 w 4534025"/>
              <a:gd name="connsiteY1" fmla="*/ 0 h 1449246"/>
              <a:gd name="connsiteX2" fmla="*/ 77168 w 4534025"/>
              <a:gd name="connsiteY2" fmla="*/ 12180 h 1449246"/>
              <a:gd name="connsiteX3" fmla="*/ 83258 w 4534025"/>
              <a:gd name="connsiteY3" fmla="*/ 12180 h 1449246"/>
              <a:gd name="connsiteX4" fmla="*/ 83258 w 4534025"/>
              <a:gd name="connsiteY4" fmla="*/ 23223 h 1449246"/>
              <a:gd name="connsiteX5" fmla="*/ 141566 w 4534025"/>
              <a:gd name="connsiteY5" fmla="*/ 23223 h 1449246"/>
              <a:gd name="connsiteX6" fmla="*/ 141566 w 4534025"/>
              <a:gd name="connsiteY6" fmla="*/ 44674 h 1449246"/>
              <a:gd name="connsiteX7" fmla="*/ 160699 w 4534025"/>
              <a:gd name="connsiteY7" fmla="*/ 44674 h 1449246"/>
              <a:gd name="connsiteX8" fmla="*/ 160699 w 4534025"/>
              <a:gd name="connsiteY8" fmla="*/ 66716 h 1449246"/>
              <a:gd name="connsiteX9" fmla="*/ 297903 w 4534025"/>
              <a:gd name="connsiteY9" fmla="*/ 66716 h 1449246"/>
              <a:gd name="connsiteX10" fmla="*/ 297903 w 4534025"/>
              <a:gd name="connsiteY10" fmla="*/ 88757 h 1449246"/>
              <a:gd name="connsiteX11" fmla="*/ 302265 w 4534025"/>
              <a:gd name="connsiteY11" fmla="*/ 88757 h 1449246"/>
              <a:gd name="connsiteX12" fmla="*/ 302265 w 4534025"/>
              <a:gd name="connsiteY12" fmla="*/ 110253 h 1449246"/>
              <a:gd name="connsiteX13" fmla="*/ 414246 w 4534025"/>
              <a:gd name="connsiteY13" fmla="*/ 110253 h 1449246"/>
              <a:gd name="connsiteX14" fmla="*/ 414246 w 4534025"/>
              <a:gd name="connsiteY14" fmla="*/ 133749 h 1449246"/>
              <a:gd name="connsiteX15" fmla="*/ 418881 w 4534025"/>
              <a:gd name="connsiteY15" fmla="*/ 133749 h 1449246"/>
              <a:gd name="connsiteX16" fmla="*/ 418881 w 4534025"/>
              <a:gd name="connsiteY16" fmla="*/ 152882 h 1449246"/>
              <a:gd name="connsiteX17" fmla="*/ 505639 w 4534025"/>
              <a:gd name="connsiteY17" fmla="*/ 152882 h 1449246"/>
              <a:gd name="connsiteX18" fmla="*/ 505639 w 4534025"/>
              <a:gd name="connsiteY18" fmla="*/ 177514 h 1449246"/>
              <a:gd name="connsiteX19" fmla="*/ 517228 w 4534025"/>
              <a:gd name="connsiteY19" fmla="*/ 177514 h 1449246"/>
              <a:gd name="connsiteX20" fmla="*/ 517228 w 4534025"/>
              <a:gd name="connsiteY20" fmla="*/ 197238 h 1449246"/>
              <a:gd name="connsiteX21" fmla="*/ 569128 w 4534025"/>
              <a:gd name="connsiteY21" fmla="*/ 197238 h 1449246"/>
              <a:gd name="connsiteX22" fmla="*/ 569128 w 4534025"/>
              <a:gd name="connsiteY22" fmla="*/ 222507 h 1449246"/>
              <a:gd name="connsiteX23" fmla="*/ 675337 w 4534025"/>
              <a:gd name="connsiteY23" fmla="*/ 222507 h 1449246"/>
              <a:gd name="connsiteX24" fmla="*/ 675337 w 4534025"/>
              <a:gd name="connsiteY24" fmla="*/ 242821 h 1449246"/>
              <a:gd name="connsiteX25" fmla="*/ 804678 w 4534025"/>
              <a:gd name="connsiteY25" fmla="*/ 242821 h 1449246"/>
              <a:gd name="connsiteX26" fmla="*/ 804678 w 4534025"/>
              <a:gd name="connsiteY26" fmla="*/ 264863 h 1449246"/>
              <a:gd name="connsiteX27" fmla="*/ 825583 w 4534025"/>
              <a:gd name="connsiteY27" fmla="*/ 264863 h 1449246"/>
              <a:gd name="connsiteX28" fmla="*/ 825583 w 4534025"/>
              <a:gd name="connsiteY28" fmla="*/ 309219 h 1449246"/>
              <a:gd name="connsiteX29" fmla="*/ 840081 w 4534025"/>
              <a:gd name="connsiteY29" fmla="*/ 309219 h 1449246"/>
              <a:gd name="connsiteX30" fmla="*/ 840081 w 4534025"/>
              <a:gd name="connsiteY30" fmla="*/ 331851 h 1449246"/>
              <a:gd name="connsiteX31" fmla="*/ 853715 w 4534025"/>
              <a:gd name="connsiteY31" fmla="*/ 331851 h 1449246"/>
              <a:gd name="connsiteX32" fmla="*/ 853715 w 4534025"/>
              <a:gd name="connsiteY32" fmla="*/ 353620 h 1449246"/>
              <a:gd name="connsiteX33" fmla="*/ 905933 w 4534025"/>
              <a:gd name="connsiteY33" fmla="*/ 353620 h 1449246"/>
              <a:gd name="connsiteX34" fmla="*/ 905933 w 4534025"/>
              <a:gd name="connsiteY34" fmla="*/ 376525 h 1449246"/>
              <a:gd name="connsiteX35" fmla="*/ 916976 w 4534025"/>
              <a:gd name="connsiteY35" fmla="*/ 376525 h 1449246"/>
              <a:gd name="connsiteX36" fmla="*/ 916976 w 4534025"/>
              <a:gd name="connsiteY36" fmla="*/ 397703 h 1449246"/>
              <a:gd name="connsiteX37" fmla="*/ 928292 w 4534025"/>
              <a:gd name="connsiteY37" fmla="*/ 397703 h 1449246"/>
              <a:gd name="connsiteX38" fmla="*/ 928292 w 4534025"/>
              <a:gd name="connsiteY38" fmla="*/ 444695 h 1449246"/>
              <a:gd name="connsiteX39" fmla="*/ 943926 w 4534025"/>
              <a:gd name="connsiteY39" fmla="*/ 444695 h 1449246"/>
              <a:gd name="connsiteX40" fmla="*/ 943926 w 4534025"/>
              <a:gd name="connsiteY40" fmla="*/ 465010 h 1449246"/>
              <a:gd name="connsiteX41" fmla="*/ 1010096 w 4534025"/>
              <a:gd name="connsiteY41" fmla="*/ 465010 h 1449246"/>
              <a:gd name="connsiteX42" fmla="*/ 1010096 w 4534025"/>
              <a:gd name="connsiteY42" fmla="*/ 488505 h 1449246"/>
              <a:gd name="connsiteX43" fmla="*/ 1027775 w 4534025"/>
              <a:gd name="connsiteY43" fmla="*/ 488505 h 1449246"/>
              <a:gd name="connsiteX44" fmla="*/ 1027775 w 4534025"/>
              <a:gd name="connsiteY44" fmla="*/ 512592 h 1449246"/>
              <a:gd name="connsiteX45" fmla="*/ 1053861 w 4534025"/>
              <a:gd name="connsiteY45" fmla="*/ 512592 h 1449246"/>
              <a:gd name="connsiteX46" fmla="*/ 1053861 w 4534025"/>
              <a:gd name="connsiteY46" fmla="*/ 556675 h 1449246"/>
              <a:gd name="connsiteX47" fmla="*/ 1160343 w 4534025"/>
              <a:gd name="connsiteY47" fmla="*/ 556675 h 1449246"/>
              <a:gd name="connsiteX48" fmla="*/ 1160343 w 4534025"/>
              <a:gd name="connsiteY48" fmla="*/ 579580 h 1449246"/>
              <a:gd name="connsiteX49" fmla="*/ 1218060 w 4534025"/>
              <a:gd name="connsiteY49" fmla="*/ 579580 h 1449246"/>
              <a:gd name="connsiteX50" fmla="*/ 1218060 w 4534025"/>
              <a:gd name="connsiteY50" fmla="*/ 601940 h 1449246"/>
              <a:gd name="connsiteX51" fmla="*/ 1235193 w 4534025"/>
              <a:gd name="connsiteY51" fmla="*/ 601940 h 1449246"/>
              <a:gd name="connsiteX52" fmla="*/ 1235193 w 4534025"/>
              <a:gd name="connsiteY52" fmla="*/ 622800 h 1449246"/>
              <a:gd name="connsiteX53" fmla="*/ 1247964 w 4534025"/>
              <a:gd name="connsiteY53" fmla="*/ 622800 h 1449246"/>
              <a:gd name="connsiteX54" fmla="*/ 1247964 w 4534025"/>
              <a:gd name="connsiteY54" fmla="*/ 646023 h 1449246"/>
              <a:gd name="connsiteX55" fmla="*/ 1256053 w 4534025"/>
              <a:gd name="connsiteY55" fmla="*/ 646023 h 1449246"/>
              <a:gd name="connsiteX56" fmla="*/ 1256053 w 4534025"/>
              <a:gd name="connsiteY56" fmla="*/ 667201 h 1449246"/>
              <a:gd name="connsiteX57" fmla="*/ 1296092 w 4534025"/>
              <a:gd name="connsiteY57" fmla="*/ 667201 h 1449246"/>
              <a:gd name="connsiteX58" fmla="*/ 1296092 w 4534025"/>
              <a:gd name="connsiteY58" fmla="*/ 691561 h 1449246"/>
              <a:gd name="connsiteX59" fmla="*/ 1327995 w 4534025"/>
              <a:gd name="connsiteY59" fmla="*/ 691561 h 1449246"/>
              <a:gd name="connsiteX60" fmla="*/ 1327995 w 4534025"/>
              <a:gd name="connsiteY60" fmla="*/ 715057 h 1449246"/>
              <a:gd name="connsiteX61" fmla="*/ 1370351 w 4534025"/>
              <a:gd name="connsiteY61" fmla="*/ 715057 h 1449246"/>
              <a:gd name="connsiteX62" fmla="*/ 1370351 w 4534025"/>
              <a:gd name="connsiteY62" fmla="*/ 737962 h 1449246"/>
              <a:gd name="connsiteX63" fmla="*/ 1401982 w 4534025"/>
              <a:gd name="connsiteY63" fmla="*/ 737962 h 1449246"/>
              <a:gd name="connsiteX64" fmla="*/ 1401982 w 4534025"/>
              <a:gd name="connsiteY64" fmla="*/ 762048 h 1449246"/>
              <a:gd name="connsiteX65" fmla="*/ 1444929 w 4534025"/>
              <a:gd name="connsiteY65" fmla="*/ 762048 h 1449246"/>
              <a:gd name="connsiteX66" fmla="*/ 1444929 w 4534025"/>
              <a:gd name="connsiteY66" fmla="*/ 807586 h 1449246"/>
              <a:gd name="connsiteX67" fmla="*/ 1465517 w 4534025"/>
              <a:gd name="connsiteY67" fmla="*/ 807586 h 1449246"/>
              <a:gd name="connsiteX68" fmla="*/ 1465517 w 4534025"/>
              <a:gd name="connsiteY68" fmla="*/ 851987 h 1449246"/>
              <a:gd name="connsiteX69" fmla="*/ 1473061 w 4534025"/>
              <a:gd name="connsiteY69" fmla="*/ 851987 h 1449246"/>
              <a:gd name="connsiteX70" fmla="*/ 1473061 w 4534025"/>
              <a:gd name="connsiteY70" fmla="*/ 873756 h 1449246"/>
              <a:gd name="connsiteX71" fmla="*/ 1569635 w 4534025"/>
              <a:gd name="connsiteY71" fmla="*/ 873756 h 1449246"/>
              <a:gd name="connsiteX72" fmla="*/ 1569635 w 4534025"/>
              <a:gd name="connsiteY72" fmla="*/ 908250 h 1449246"/>
              <a:gd name="connsiteX73" fmla="*/ 1574861 w 4534025"/>
              <a:gd name="connsiteY73" fmla="*/ 908250 h 1449246"/>
              <a:gd name="connsiteX74" fmla="*/ 1574861 w 4534025"/>
              <a:gd name="connsiteY74" fmla="*/ 921293 h 1449246"/>
              <a:gd name="connsiteX75" fmla="*/ 1596630 w 4534025"/>
              <a:gd name="connsiteY75" fmla="*/ 921293 h 1449246"/>
              <a:gd name="connsiteX76" fmla="*/ 1596630 w 4534025"/>
              <a:gd name="connsiteY76" fmla="*/ 945971 h 1449246"/>
              <a:gd name="connsiteX77" fmla="*/ 1641577 w 4534025"/>
              <a:gd name="connsiteY77" fmla="*/ 945971 h 1449246"/>
              <a:gd name="connsiteX78" fmla="*/ 1641577 w 4534025"/>
              <a:gd name="connsiteY78" fmla="*/ 968603 h 1449246"/>
              <a:gd name="connsiteX79" fmla="*/ 1691205 w 4534025"/>
              <a:gd name="connsiteY79" fmla="*/ 968603 h 1449246"/>
              <a:gd name="connsiteX80" fmla="*/ 1691205 w 4534025"/>
              <a:gd name="connsiteY80" fmla="*/ 991508 h 1449246"/>
              <a:gd name="connsiteX81" fmla="*/ 1770963 w 4534025"/>
              <a:gd name="connsiteY81" fmla="*/ 991508 h 1449246"/>
              <a:gd name="connsiteX82" fmla="*/ 1770963 w 4534025"/>
              <a:gd name="connsiteY82" fmla="*/ 1013550 h 1449246"/>
              <a:gd name="connsiteX83" fmla="*/ 1797368 w 4534025"/>
              <a:gd name="connsiteY83" fmla="*/ 1013550 h 1449246"/>
              <a:gd name="connsiteX84" fmla="*/ 1797368 w 4534025"/>
              <a:gd name="connsiteY84" fmla="*/ 1030093 h 1449246"/>
              <a:gd name="connsiteX85" fmla="*/ 1804048 w 4534025"/>
              <a:gd name="connsiteY85" fmla="*/ 1030093 h 1449246"/>
              <a:gd name="connsiteX86" fmla="*/ 1804048 w 4534025"/>
              <a:gd name="connsiteY86" fmla="*/ 1039364 h 1449246"/>
              <a:gd name="connsiteX87" fmla="*/ 1828408 w 4534025"/>
              <a:gd name="connsiteY87" fmla="*/ 1039364 h 1449246"/>
              <a:gd name="connsiteX88" fmla="*/ 1828408 w 4534025"/>
              <a:gd name="connsiteY88" fmla="*/ 1061996 h 1449246"/>
              <a:gd name="connsiteX89" fmla="*/ 1941252 w 4534025"/>
              <a:gd name="connsiteY89" fmla="*/ 1061996 h 1449246"/>
              <a:gd name="connsiteX90" fmla="*/ 1941252 w 4534025"/>
              <a:gd name="connsiteY90" fmla="*/ 1084038 h 1449246"/>
              <a:gd name="connsiteX91" fmla="*/ 1972564 w 4534025"/>
              <a:gd name="connsiteY91" fmla="*/ 1084038 h 1449246"/>
              <a:gd name="connsiteX92" fmla="*/ 1972564 w 4534025"/>
              <a:gd name="connsiteY92" fmla="*/ 1108124 h 1449246"/>
              <a:gd name="connsiteX93" fmla="*/ 2127174 w 4534025"/>
              <a:gd name="connsiteY93" fmla="*/ 1108124 h 1449246"/>
              <a:gd name="connsiteX94" fmla="*/ 2127174 w 4534025"/>
              <a:gd name="connsiteY94" fmla="*/ 1131348 h 1449246"/>
              <a:gd name="connsiteX95" fmla="*/ 2168394 w 4534025"/>
              <a:gd name="connsiteY95" fmla="*/ 1131348 h 1449246"/>
              <a:gd name="connsiteX96" fmla="*/ 2168394 w 4534025"/>
              <a:gd name="connsiteY96" fmla="*/ 1158025 h 1449246"/>
              <a:gd name="connsiteX97" fmla="*/ 2202343 w 4534025"/>
              <a:gd name="connsiteY97" fmla="*/ 1158025 h 1449246"/>
              <a:gd name="connsiteX98" fmla="*/ 2202343 w 4534025"/>
              <a:gd name="connsiteY98" fmla="*/ 1185293 h 1449246"/>
              <a:gd name="connsiteX99" fmla="*/ 2248425 w 4534025"/>
              <a:gd name="connsiteY99" fmla="*/ 1185293 h 1449246"/>
              <a:gd name="connsiteX100" fmla="*/ 2248425 w 4534025"/>
              <a:gd name="connsiteY100" fmla="*/ 1212242 h 1449246"/>
              <a:gd name="connsiteX101" fmla="*/ 2347363 w 4534025"/>
              <a:gd name="connsiteY101" fmla="*/ 1212242 h 1449246"/>
              <a:gd name="connsiteX102" fmla="*/ 2347363 w 4534025"/>
              <a:gd name="connsiteY102" fmla="*/ 1243601 h 1449246"/>
              <a:gd name="connsiteX103" fmla="*/ 2541147 w 4534025"/>
              <a:gd name="connsiteY103" fmla="*/ 1243601 h 1449246"/>
              <a:gd name="connsiteX104" fmla="*/ 2541147 w 4534025"/>
              <a:gd name="connsiteY104" fmla="*/ 1276368 h 1449246"/>
              <a:gd name="connsiteX105" fmla="*/ 2599137 w 4534025"/>
              <a:gd name="connsiteY105" fmla="*/ 1276368 h 1449246"/>
              <a:gd name="connsiteX106" fmla="*/ 2599137 w 4534025"/>
              <a:gd name="connsiteY106" fmla="*/ 1315543 h 1449246"/>
              <a:gd name="connsiteX107" fmla="*/ 2627586 w 4534025"/>
              <a:gd name="connsiteY107" fmla="*/ 1315543 h 1449246"/>
              <a:gd name="connsiteX108" fmla="*/ 2627586 w 4534025"/>
              <a:gd name="connsiteY108" fmla="*/ 1353536 h 1449246"/>
              <a:gd name="connsiteX109" fmla="*/ 3582238 w 4534025"/>
              <a:gd name="connsiteY109" fmla="*/ 1353536 h 1449246"/>
              <a:gd name="connsiteX110" fmla="*/ 3582238 w 4534025"/>
              <a:gd name="connsiteY110" fmla="*/ 1449247 h 1449246"/>
              <a:gd name="connsiteX111" fmla="*/ 4534026 w 4534025"/>
              <a:gd name="connsiteY111" fmla="*/ 1449247 h 144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534025" h="1449246">
                <a:moveTo>
                  <a:pt x="0" y="0"/>
                </a:moveTo>
                <a:lnTo>
                  <a:pt x="77168" y="0"/>
                </a:lnTo>
                <a:lnTo>
                  <a:pt x="77168" y="12180"/>
                </a:lnTo>
                <a:lnTo>
                  <a:pt x="83258" y="12180"/>
                </a:lnTo>
                <a:lnTo>
                  <a:pt x="83258" y="23223"/>
                </a:lnTo>
                <a:lnTo>
                  <a:pt x="141566" y="23223"/>
                </a:lnTo>
                <a:lnTo>
                  <a:pt x="141566" y="44674"/>
                </a:lnTo>
                <a:lnTo>
                  <a:pt x="160699" y="44674"/>
                </a:lnTo>
                <a:lnTo>
                  <a:pt x="160699" y="66716"/>
                </a:lnTo>
                <a:lnTo>
                  <a:pt x="297903" y="66716"/>
                </a:lnTo>
                <a:lnTo>
                  <a:pt x="297903" y="88757"/>
                </a:lnTo>
                <a:lnTo>
                  <a:pt x="302265" y="88757"/>
                </a:lnTo>
                <a:lnTo>
                  <a:pt x="302265" y="110253"/>
                </a:lnTo>
                <a:lnTo>
                  <a:pt x="414246" y="110253"/>
                </a:lnTo>
                <a:lnTo>
                  <a:pt x="414246" y="133749"/>
                </a:lnTo>
                <a:lnTo>
                  <a:pt x="418881" y="133749"/>
                </a:lnTo>
                <a:lnTo>
                  <a:pt x="418881" y="152882"/>
                </a:lnTo>
                <a:lnTo>
                  <a:pt x="505639" y="152882"/>
                </a:lnTo>
                <a:lnTo>
                  <a:pt x="505639" y="177514"/>
                </a:lnTo>
                <a:lnTo>
                  <a:pt x="517228" y="177514"/>
                </a:lnTo>
                <a:lnTo>
                  <a:pt x="517228" y="197238"/>
                </a:lnTo>
                <a:lnTo>
                  <a:pt x="569128" y="197238"/>
                </a:lnTo>
                <a:lnTo>
                  <a:pt x="569128" y="222507"/>
                </a:lnTo>
                <a:lnTo>
                  <a:pt x="675337" y="222507"/>
                </a:lnTo>
                <a:lnTo>
                  <a:pt x="675337" y="242821"/>
                </a:lnTo>
                <a:lnTo>
                  <a:pt x="804678" y="242821"/>
                </a:lnTo>
                <a:lnTo>
                  <a:pt x="804678" y="264863"/>
                </a:lnTo>
                <a:lnTo>
                  <a:pt x="825583" y="264863"/>
                </a:lnTo>
                <a:lnTo>
                  <a:pt x="825583" y="309219"/>
                </a:lnTo>
                <a:lnTo>
                  <a:pt x="840081" y="309219"/>
                </a:lnTo>
                <a:lnTo>
                  <a:pt x="840081" y="331851"/>
                </a:lnTo>
                <a:lnTo>
                  <a:pt x="853715" y="331851"/>
                </a:lnTo>
                <a:lnTo>
                  <a:pt x="853715" y="353620"/>
                </a:lnTo>
                <a:lnTo>
                  <a:pt x="905933" y="353620"/>
                </a:lnTo>
                <a:lnTo>
                  <a:pt x="905933" y="376525"/>
                </a:lnTo>
                <a:lnTo>
                  <a:pt x="916976" y="376525"/>
                </a:lnTo>
                <a:lnTo>
                  <a:pt x="916976" y="397703"/>
                </a:lnTo>
                <a:lnTo>
                  <a:pt x="928292" y="397703"/>
                </a:lnTo>
                <a:lnTo>
                  <a:pt x="928292" y="444695"/>
                </a:lnTo>
                <a:lnTo>
                  <a:pt x="943926" y="444695"/>
                </a:lnTo>
                <a:lnTo>
                  <a:pt x="943926" y="465010"/>
                </a:lnTo>
                <a:lnTo>
                  <a:pt x="1010096" y="465010"/>
                </a:lnTo>
                <a:lnTo>
                  <a:pt x="1010096" y="488505"/>
                </a:lnTo>
                <a:lnTo>
                  <a:pt x="1027775" y="488505"/>
                </a:lnTo>
                <a:lnTo>
                  <a:pt x="1027775" y="512592"/>
                </a:lnTo>
                <a:lnTo>
                  <a:pt x="1053861" y="512592"/>
                </a:lnTo>
                <a:lnTo>
                  <a:pt x="1053861" y="556675"/>
                </a:lnTo>
                <a:lnTo>
                  <a:pt x="1160343" y="556675"/>
                </a:lnTo>
                <a:lnTo>
                  <a:pt x="1160343" y="579580"/>
                </a:lnTo>
                <a:lnTo>
                  <a:pt x="1218060" y="579580"/>
                </a:lnTo>
                <a:lnTo>
                  <a:pt x="1218060" y="601940"/>
                </a:lnTo>
                <a:lnTo>
                  <a:pt x="1235193" y="601940"/>
                </a:lnTo>
                <a:lnTo>
                  <a:pt x="1235193" y="622800"/>
                </a:lnTo>
                <a:lnTo>
                  <a:pt x="1247964" y="622800"/>
                </a:lnTo>
                <a:lnTo>
                  <a:pt x="1247964" y="646023"/>
                </a:lnTo>
                <a:lnTo>
                  <a:pt x="1256053" y="646023"/>
                </a:lnTo>
                <a:lnTo>
                  <a:pt x="1256053" y="667201"/>
                </a:lnTo>
                <a:lnTo>
                  <a:pt x="1296092" y="667201"/>
                </a:lnTo>
                <a:lnTo>
                  <a:pt x="1296092" y="691561"/>
                </a:lnTo>
                <a:lnTo>
                  <a:pt x="1327995" y="691561"/>
                </a:lnTo>
                <a:lnTo>
                  <a:pt x="1327995" y="715057"/>
                </a:lnTo>
                <a:lnTo>
                  <a:pt x="1370351" y="715057"/>
                </a:lnTo>
                <a:lnTo>
                  <a:pt x="1370351" y="737962"/>
                </a:lnTo>
                <a:lnTo>
                  <a:pt x="1401982" y="737962"/>
                </a:lnTo>
                <a:lnTo>
                  <a:pt x="1401982" y="762048"/>
                </a:lnTo>
                <a:lnTo>
                  <a:pt x="1444929" y="762048"/>
                </a:lnTo>
                <a:lnTo>
                  <a:pt x="1444929" y="807586"/>
                </a:lnTo>
                <a:lnTo>
                  <a:pt x="1465517" y="807586"/>
                </a:lnTo>
                <a:lnTo>
                  <a:pt x="1465517" y="851987"/>
                </a:lnTo>
                <a:lnTo>
                  <a:pt x="1473061" y="851987"/>
                </a:lnTo>
                <a:lnTo>
                  <a:pt x="1473061" y="873756"/>
                </a:lnTo>
                <a:lnTo>
                  <a:pt x="1569635" y="873756"/>
                </a:lnTo>
                <a:lnTo>
                  <a:pt x="1569635" y="908250"/>
                </a:lnTo>
                <a:lnTo>
                  <a:pt x="1574861" y="908250"/>
                </a:lnTo>
                <a:lnTo>
                  <a:pt x="1574861" y="921293"/>
                </a:lnTo>
                <a:lnTo>
                  <a:pt x="1596630" y="921293"/>
                </a:lnTo>
                <a:lnTo>
                  <a:pt x="1596630" y="945971"/>
                </a:lnTo>
                <a:lnTo>
                  <a:pt x="1641577" y="945971"/>
                </a:lnTo>
                <a:lnTo>
                  <a:pt x="1641577" y="968603"/>
                </a:lnTo>
                <a:lnTo>
                  <a:pt x="1691205" y="968603"/>
                </a:lnTo>
                <a:lnTo>
                  <a:pt x="1691205" y="991508"/>
                </a:lnTo>
                <a:lnTo>
                  <a:pt x="1770963" y="991508"/>
                </a:lnTo>
                <a:lnTo>
                  <a:pt x="1770963" y="1013550"/>
                </a:lnTo>
                <a:lnTo>
                  <a:pt x="1797368" y="1013550"/>
                </a:lnTo>
                <a:lnTo>
                  <a:pt x="1797368" y="1030093"/>
                </a:lnTo>
                <a:lnTo>
                  <a:pt x="1804048" y="1030093"/>
                </a:lnTo>
                <a:lnTo>
                  <a:pt x="1804048" y="1039364"/>
                </a:lnTo>
                <a:lnTo>
                  <a:pt x="1828408" y="1039364"/>
                </a:lnTo>
                <a:lnTo>
                  <a:pt x="1828408" y="1061996"/>
                </a:lnTo>
                <a:lnTo>
                  <a:pt x="1941252" y="1061996"/>
                </a:lnTo>
                <a:lnTo>
                  <a:pt x="1941252" y="1084038"/>
                </a:lnTo>
                <a:lnTo>
                  <a:pt x="1972564" y="1084038"/>
                </a:lnTo>
                <a:lnTo>
                  <a:pt x="1972564" y="1108124"/>
                </a:lnTo>
                <a:lnTo>
                  <a:pt x="2127174" y="1108124"/>
                </a:lnTo>
                <a:lnTo>
                  <a:pt x="2127174" y="1131348"/>
                </a:lnTo>
                <a:lnTo>
                  <a:pt x="2168394" y="1131348"/>
                </a:lnTo>
                <a:lnTo>
                  <a:pt x="2168394" y="1158025"/>
                </a:lnTo>
                <a:lnTo>
                  <a:pt x="2202343" y="1158025"/>
                </a:lnTo>
                <a:lnTo>
                  <a:pt x="2202343" y="1185293"/>
                </a:lnTo>
                <a:lnTo>
                  <a:pt x="2248425" y="1185293"/>
                </a:lnTo>
                <a:lnTo>
                  <a:pt x="2248425" y="1212242"/>
                </a:lnTo>
                <a:lnTo>
                  <a:pt x="2347363" y="1212242"/>
                </a:lnTo>
                <a:lnTo>
                  <a:pt x="2347363" y="1243601"/>
                </a:lnTo>
                <a:lnTo>
                  <a:pt x="2541147" y="1243601"/>
                </a:lnTo>
                <a:lnTo>
                  <a:pt x="2541147" y="1276368"/>
                </a:lnTo>
                <a:lnTo>
                  <a:pt x="2599137" y="1276368"/>
                </a:lnTo>
                <a:lnTo>
                  <a:pt x="2599137" y="1315543"/>
                </a:lnTo>
                <a:lnTo>
                  <a:pt x="2627586" y="1315543"/>
                </a:lnTo>
                <a:lnTo>
                  <a:pt x="2627586" y="1353536"/>
                </a:lnTo>
                <a:lnTo>
                  <a:pt x="3582238" y="1353536"/>
                </a:lnTo>
                <a:lnTo>
                  <a:pt x="3582238" y="1449247"/>
                </a:lnTo>
                <a:lnTo>
                  <a:pt x="4534026" y="1449247"/>
                </a:lnTo>
              </a:path>
            </a:pathLst>
          </a:custGeom>
          <a:noFill/>
          <a:ln w="19050" cap="flat">
            <a:solidFill>
              <a:schemeClr val="tx1">
                <a:lumMod val="60000"/>
                <a:lumOff val="40000"/>
              </a:schemeClr>
            </a:solidFill>
            <a:prstDash val="solid"/>
            <a:miter/>
          </a:ln>
        </p:spPr>
        <p:txBody>
          <a:bodyPr rtlCol="0" anchor="ctr"/>
          <a:lstStyle/>
          <a:p>
            <a:pPr defTabSz="685800" fontAlgn="auto">
              <a:spcBef>
                <a:spcPts val="0"/>
              </a:spcBef>
              <a:spcAft>
                <a:spcPts val="0"/>
              </a:spcAft>
            </a:pPr>
            <a:endParaRPr lang="en-GB" sz="1350">
              <a:solidFill>
                <a:prstClr val="black"/>
              </a:solidFill>
              <a:latin typeface="Calibri" panose="020F0502020204030204"/>
              <a:ea typeface="+mn-ea"/>
              <a:cs typeface="+mn-cs"/>
            </a:endParaRPr>
          </a:p>
        </p:txBody>
      </p:sp>
      <p:sp>
        <p:nvSpPr>
          <p:cNvPr id="302" name="Graphic 203">
            <a:extLst>
              <a:ext uri="{FF2B5EF4-FFF2-40B4-BE49-F238E27FC236}">
                <a16:creationId xmlns:a16="http://schemas.microsoft.com/office/drawing/2014/main" id="{C0C2F080-F49F-CD01-3F1B-72495061A418}"/>
              </a:ext>
            </a:extLst>
          </p:cNvPr>
          <p:cNvSpPr/>
          <p:nvPr/>
        </p:nvSpPr>
        <p:spPr>
          <a:xfrm>
            <a:off x="907572" y="1005262"/>
            <a:ext cx="3259987" cy="1120883"/>
          </a:xfrm>
          <a:custGeom>
            <a:avLst/>
            <a:gdLst>
              <a:gd name="connsiteX0" fmla="*/ 0 w 4346649"/>
              <a:gd name="connsiteY0" fmla="*/ 0 h 1494511"/>
              <a:gd name="connsiteX1" fmla="*/ 45537 w 4346649"/>
              <a:gd name="connsiteY1" fmla="*/ 0 h 1494511"/>
              <a:gd name="connsiteX2" fmla="*/ 45537 w 4346649"/>
              <a:gd name="connsiteY2" fmla="*/ 8135 h 1494511"/>
              <a:gd name="connsiteX3" fmla="*/ 49900 w 4346649"/>
              <a:gd name="connsiteY3" fmla="*/ 8135 h 1494511"/>
              <a:gd name="connsiteX4" fmla="*/ 49900 w 4346649"/>
              <a:gd name="connsiteY4" fmla="*/ 11589 h 1494511"/>
              <a:gd name="connsiteX5" fmla="*/ 82667 w 4346649"/>
              <a:gd name="connsiteY5" fmla="*/ 11589 h 1494511"/>
              <a:gd name="connsiteX6" fmla="*/ 82667 w 4346649"/>
              <a:gd name="connsiteY6" fmla="*/ 24087 h 1494511"/>
              <a:gd name="connsiteX7" fmla="*/ 108799 w 4346649"/>
              <a:gd name="connsiteY7" fmla="*/ 24087 h 1494511"/>
              <a:gd name="connsiteX8" fmla="*/ 108799 w 4346649"/>
              <a:gd name="connsiteY8" fmla="*/ 35403 h 1494511"/>
              <a:gd name="connsiteX9" fmla="*/ 138385 w 4346649"/>
              <a:gd name="connsiteY9" fmla="*/ 35403 h 1494511"/>
              <a:gd name="connsiteX10" fmla="*/ 138385 w 4346649"/>
              <a:gd name="connsiteY10" fmla="*/ 43492 h 1494511"/>
              <a:gd name="connsiteX11" fmla="*/ 143884 w 4346649"/>
              <a:gd name="connsiteY11" fmla="*/ 43492 h 1494511"/>
              <a:gd name="connsiteX12" fmla="*/ 143884 w 4346649"/>
              <a:gd name="connsiteY12" fmla="*/ 68170 h 1494511"/>
              <a:gd name="connsiteX13" fmla="*/ 155200 w 4346649"/>
              <a:gd name="connsiteY13" fmla="*/ 68170 h 1494511"/>
              <a:gd name="connsiteX14" fmla="*/ 155200 w 4346649"/>
              <a:gd name="connsiteY14" fmla="*/ 76578 h 1494511"/>
              <a:gd name="connsiteX15" fmla="*/ 171152 w 4346649"/>
              <a:gd name="connsiteY15" fmla="*/ 76578 h 1494511"/>
              <a:gd name="connsiteX16" fmla="*/ 171152 w 4346649"/>
              <a:gd name="connsiteY16" fmla="*/ 95438 h 1494511"/>
              <a:gd name="connsiteX17" fmla="*/ 175197 w 4346649"/>
              <a:gd name="connsiteY17" fmla="*/ 95438 h 1494511"/>
              <a:gd name="connsiteX18" fmla="*/ 175197 w 4346649"/>
              <a:gd name="connsiteY18" fmla="*/ 102982 h 1494511"/>
              <a:gd name="connsiteX19" fmla="*/ 184195 w 4346649"/>
              <a:gd name="connsiteY19" fmla="*/ 102982 h 1494511"/>
              <a:gd name="connsiteX20" fmla="*/ 184195 w 4346649"/>
              <a:gd name="connsiteY20" fmla="*/ 115753 h 1494511"/>
              <a:gd name="connsiteX21" fmla="*/ 203328 w 4346649"/>
              <a:gd name="connsiteY21" fmla="*/ 115753 h 1494511"/>
              <a:gd name="connsiteX22" fmla="*/ 203328 w 4346649"/>
              <a:gd name="connsiteY22" fmla="*/ 125614 h 1494511"/>
              <a:gd name="connsiteX23" fmla="*/ 224234 w 4346649"/>
              <a:gd name="connsiteY23" fmla="*/ 125614 h 1494511"/>
              <a:gd name="connsiteX24" fmla="*/ 224234 w 4346649"/>
              <a:gd name="connsiteY24" fmla="*/ 136067 h 1494511"/>
              <a:gd name="connsiteX25" fmla="*/ 230323 w 4346649"/>
              <a:gd name="connsiteY25" fmla="*/ 136067 h 1494511"/>
              <a:gd name="connsiteX26" fmla="*/ 230323 w 4346649"/>
              <a:gd name="connsiteY26" fmla="*/ 148247 h 1494511"/>
              <a:gd name="connsiteX27" fmla="*/ 283996 w 4346649"/>
              <a:gd name="connsiteY27" fmla="*/ 148247 h 1494511"/>
              <a:gd name="connsiteX28" fmla="*/ 283996 w 4346649"/>
              <a:gd name="connsiteY28" fmla="*/ 158381 h 1494511"/>
              <a:gd name="connsiteX29" fmla="*/ 309537 w 4346649"/>
              <a:gd name="connsiteY29" fmla="*/ 158381 h 1494511"/>
              <a:gd name="connsiteX30" fmla="*/ 309537 w 4346649"/>
              <a:gd name="connsiteY30" fmla="*/ 170288 h 1494511"/>
              <a:gd name="connsiteX31" fmla="*/ 320535 w 4346649"/>
              <a:gd name="connsiteY31" fmla="*/ 170288 h 1494511"/>
              <a:gd name="connsiteX32" fmla="*/ 320535 w 4346649"/>
              <a:gd name="connsiteY32" fmla="*/ 181877 h 1494511"/>
              <a:gd name="connsiteX33" fmla="*/ 328670 w 4346649"/>
              <a:gd name="connsiteY33" fmla="*/ 181877 h 1494511"/>
              <a:gd name="connsiteX34" fmla="*/ 328670 w 4346649"/>
              <a:gd name="connsiteY34" fmla="*/ 191739 h 1494511"/>
              <a:gd name="connsiteX35" fmla="*/ 342895 w 4346649"/>
              <a:gd name="connsiteY35" fmla="*/ 191739 h 1494511"/>
              <a:gd name="connsiteX36" fmla="*/ 342895 w 4346649"/>
              <a:gd name="connsiteY36" fmla="*/ 204510 h 1494511"/>
              <a:gd name="connsiteX37" fmla="*/ 348394 w 4346649"/>
              <a:gd name="connsiteY37" fmla="*/ 204510 h 1494511"/>
              <a:gd name="connsiteX38" fmla="*/ 348394 w 4346649"/>
              <a:gd name="connsiteY38" fmla="*/ 217553 h 1494511"/>
              <a:gd name="connsiteX39" fmla="*/ 357665 w 4346649"/>
              <a:gd name="connsiteY39" fmla="*/ 217553 h 1494511"/>
              <a:gd name="connsiteX40" fmla="*/ 357665 w 4346649"/>
              <a:gd name="connsiteY40" fmla="*/ 226279 h 1494511"/>
              <a:gd name="connsiteX41" fmla="*/ 399430 w 4346649"/>
              <a:gd name="connsiteY41" fmla="*/ 226279 h 1494511"/>
              <a:gd name="connsiteX42" fmla="*/ 399430 w 4346649"/>
              <a:gd name="connsiteY42" fmla="*/ 239595 h 1494511"/>
              <a:gd name="connsiteX43" fmla="*/ 409019 w 4346649"/>
              <a:gd name="connsiteY43" fmla="*/ 239595 h 1494511"/>
              <a:gd name="connsiteX44" fmla="*/ 409019 w 4346649"/>
              <a:gd name="connsiteY44" fmla="*/ 249456 h 1494511"/>
              <a:gd name="connsiteX45" fmla="*/ 424108 w 4346649"/>
              <a:gd name="connsiteY45" fmla="*/ 249456 h 1494511"/>
              <a:gd name="connsiteX46" fmla="*/ 424108 w 4346649"/>
              <a:gd name="connsiteY46" fmla="*/ 273543 h 1494511"/>
              <a:gd name="connsiteX47" fmla="*/ 436560 w 4346649"/>
              <a:gd name="connsiteY47" fmla="*/ 273543 h 1494511"/>
              <a:gd name="connsiteX48" fmla="*/ 436560 w 4346649"/>
              <a:gd name="connsiteY48" fmla="*/ 283723 h 1494511"/>
              <a:gd name="connsiteX49" fmla="*/ 494323 w 4346649"/>
              <a:gd name="connsiteY49" fmla="*/ 283723 h 1494511"/>
              <a:gd name="connsiteX50" fmla="*/ 494323 w 4346649"/>
              <a:gd name="connsiteY50" fmla="*/ 292676 h 1494511"/>
              <a:gd name="connsiteX51" fmla="*/ 522727 w 4346649"/>
              <a:gd name="connsiteY51" fmla="*/ 292676 h 1494511"/>
              <a:gd name="connsiteX52" fmla="*/ 522727 w 4346649"/>
              <a:gd name="connsiteY52" fmla="*/ 307764 h 1494511"/>
              <a:gd name="connsiteX53" fmla="*/ 526226 w 4346649"/>
              <a:gd name="connsiteY53" fmla="*/ 307764 h 1494511"/>
              <a:gd name="connsiteX54" fmla="*/ 526226 w 4346649"/>
              <a:gd name="connsiteY54" fmla="*/ 317081 h 1494511"/>
              <a:gd name="connsiteX55" fmla="*/ 539860 w 4346649"/>
              <a:gd name="connsiteY55" fmla="*/ 317081 h 1494511"/>
              <a:gd name="connsiteX56" fmla="*/ 539860 w 4346649"/>
              <a:gd name="connsiteY56" fmla="*/ 325761 h 1494511"/>
              <a:gd name="connsiteX57" fmla="*/ 561584 w 4346649"/>
              <a:gd name="connsiteY57" fmla="*/ 325761 h 1494511"/>
              <a:gd name="connsiteX58" fmla="*/ 561584 w 4346649"/>
              <a:gd name="connsiteY58" fmla="*/ 341122 h 1494511"/>
              <a:gd name="connsiteX59" fmla="*/ 582216 w 4346649"/>
              <a:gd name="connsiteY59" fmla="*/ 341122 h 1494511"/>
              <a:gd name="connsiteX60" fmla="*/ 582216 w 4346649"/>
              <a:gd name="connsiteY60" fmla="*/ 351575 h 1494511"/>
              <a:gd name="connsiteX61" fmla="*/ 604531 w 4346649"/>
              <a:gd name="connsiteY61" fmla="*/ 351575 h 1494511"/>
              <a:gd name="connsiteX62" fmla="*/ 604531 w 4346649"/>
              <a:gd name="connsiteY62" fmla="*/ 362300 h 1494511"/>
              <a:gd name="connsiteX63" fmla="*/ 617892 w 4346649"/>
              <a:gd name="connsiteY63" fmla="*/ 362300 h 1494511"/>
              <a:gd name="connsiteX64" fmla="*/ 617892 w 4346649"/>
              <a:gd name="connsiteY64" fmla="*/ 375662 h 1494511"/>
              <a:gd name="connsiteX65" fmla="*/ 621346 w 4346649"/>
              <a:gd name="connsiteY65" fmla="*/ 375662 h 1494511"/>
              <a:gd name="connsiteX66" fmla="*/ 621346 w 4346649"/>
              <a:gd name="connsiteY66" fmla="*/ 384342 h 1494511"/>
              <a:gd name="connsiteX67" fmla="*/ 634980 w 4346649"/>
              <a:gd name="connsiteY67" fmla="*/ 384342 h 1494511"/>
              <a:gd name="connsiteX68" fmla="*/ 634980 w 4346649"/>
              <a:gd name="connsiteY68" fmla="*/ 397703 h 1494511"/>
              <a:gd name="connsiteX69" fmla="*/ 648341 w 4346649"/>
              <a:gd name="connsiteY69" fmla="*/ 397703 h 1494511"/>
              <a:gd name="connsiteX70" fmla="*/ 648341 w 4346649"/>
              <a:gd name="connsiteY70" fmla="*/ 409610 h 1494511"/>
              <a:gd name="connsiteX71" fmla="*/ 653249 w 4346649"/>
              <a:gd name="connsiteY71" fmla="*/ 409610 h 1494511"/>
              <a:gd name="connsiteX72" fmla="*/ 653249 w 4346649"/>
              <a:gd name="connsiteY72" fmla="*/ 418018 h 1494511"/>
              <a:gd name="connsiteX73" fmla="*/ 656158 w 4346649"/>
              <a:gd name="connsiteY73" fmla="*/ 418018 h 1494511"/>
              <a:gd name="connsiteX74" fmla="*/ 656158 w 4346649"/>
              <a:gd name="connsiteY74" fmla="*/ 430788 h 1494511"/>
              <a:gd name="connsiteX75" fmla="*/ 720283 w 4346649"/>
              <a:gd name="connsiteY75" fmla="*/ 430788 h 1494511"/>
              <a:gd name="connsiteX76" fmla="*/ 720283 w 4346649"/>
              <a:gd name="connsiteY76" fmla="*/ 440650 h 1494511"/>
              <a:gd name="connsiteX77" fmla="*/ 730145 w 4346649"/>
              <a:gd name="connsiteY77" fmla="*/ 440650 h 1494511"/>
              <a:gd name="connsiteX78" fmla="*/ 730145 w 4346649"/>
              <a:gd name="connsiteY78" fmla="*/ 452830 h 1494511"/>
              <a:gd name="connsiteX79" fmla="*/ 750460 w 4346649"/>
              <a:gd name="connsiteY79" fmla="*/ 452830 h 1494511"/>
              <a:gd name="connsiteX80" fmla="*/ 750460 w 4346649"/>
              <a:gd name="connsiteY80" fmla="*/ 464146 h 1494511"/>
              <a:gd name="connsiteX81" fmla="*/ 760594 w 4346649"/>
              <a:gd name="connsiteY81" fmla="*/ 464146 h 1494511"/>
              <a:gd name="connsiteX82" fmla="*/ 760594 w 4346649"/>
              <a:gd name="connsiteY82" fmla="*/ 475735 h 1494511"/>
              <a:gd name="connsiteX83" fmla="*/ 826719 w 4346649"/>
              <a:gd name="connsiteY83" fmla="*/ 475735 h 1494511"/>
              <a:gd name="connsiteX84" fmla="*/ 826719 w 4346649"/>
              <a:gd name="connsiteY84" fmla="*/ 486188 h 1494511"/>
              <a:gd name="connsiteX85" fmla="*/ 831082 w 4346649"/>
              <a:gd name="connsiteY85" fmla="*/ 486188 h 1494511"/>
              <a:gd name="connsiteX86" fmla="*/ 831082 w 4346649"/>
              <a:gd name="connsiteY86" fmla="*/ 498958 h 1494511"/>
              <a:gd name="connsiteX87" fmla="*/ 839808 w 4346649"/>
              <a:gd name="connsiteY87" fmla="*/ 498958 h 1494511"/>
              <a:gd name="connsiteX88" fmla="*/ 839808 w 4346649"/>
              <a:gd name="connsiteY88" fmla="*/ 509411 h 1494511"/>
              <a:gd name="connsiteX89" fmla="*/ 888799 w 4346649"/>
              <a:gd name="connsiteY89" fmla="*/ 509411 h 1494511"/>
              <a:gd name="connsiteX90" fmla="*/ 888799 w 4346649"/>
              <a:gd name="connsiteY90" fmla="*/ 522136 h 1494511"/>
              <a:gd name="connsiteX91" fmla="*/ 898116 w 4346649"/>
              <a:gd name="connsiteY91" fmla="*/ 522136 h 1494511"/>
              <a:gd name="connsiteX92" fmla="*/ 898116 w 4346649"/>
              <a:gd name="connsiteY92" fmla="*/ 530862 h 1494511"/>
              <a:gd name="connsiteX93" fmla="*/ 916385 w 4346649"/>
              <a:gd name="connsiteY93" fmla="*/ 530862 h 1494511"/>
              <a:gd name="connsiteX94" fmla="*/ 916385 w 4346649"/>
              <a:gd name="connsiteY94" fmla="*/ 543314 h 1494511"/>
              <a:gd name="connsiteX95" fmla="*/ 923929 w 4346649"/>
              <a:gd name="connsiteY95" fmla="*/ 543314 h 1494511"/>
              <a:gd name="connsiteX96" fmla="*/ 923929 w 4346649"/>
              <a:gd name="connsiteY96" fmla="*/ 556948 h 1494511"/>
              <a:gd name="connsiteX97" fmla="*/ 939881 w 4346649"/>
              <a:gd name="connsiteY97" fmla="*/ 556948 h 1494511"/>
              <a:gd name="connsiteX98" fmla="*/ 939881 w 4346649"/>
              <a:gd name="connsiteY98" fmla="*/ 567128 h 1494511"/>
              <a:gd name="connsiteX99" fmla="*/ 949743 w 4346649"/>
              <a:gd name="connsiteY99" fmla="*/ 567128 h 1494511"/>
              <a:gd name="connsiteX100" fmla="*/ 949743 w 4346649"/>
              <a:gd name="connsiteY100" fmla="*/ 576127 h 1494511"/>
              <a:gd name="connsiteX101" fmla="*/ 956969 w 4346649"/>
              <a:gd name="connsiteY101" fmla="*/ 576127 h 1494511"/>
              <a:gd name="connsiteX102" fmla="*/ 956969 w 4346649"/>
              <a:gd name="connsiteY102" fmla="*/ 588852 h 1494511"/>
              <a:gd name="connsiteX103" fmla="*/ 959878 w 4346649"/>
              <a:gd name="connsiteY103" fmla="*/ 588852 h 1494511"/>
              <a:gd name="connsiteX104" fmla="*/ 959878 w 4346649"/>
              <a:gd name="connsiteY104" fmla="*/ 601622 h 1494511"/>
              <a:gd name="connsiteX105" fmla="*/ 964513 w 4346649"/>
              <a:gd name="connsiteY105" fmla="*/ 601622 h 1494511"/>
              <a:gd name="connsiteX106" fmla="*/ 964513 w 4346649"/>
              <a:gd name="connsiteY106" fmla="*/ 610348 h 1494511"/>
              <a:gd name="connsiteX107" fmla="*/ 989191 w 4346649"/>
              <a:gd name="connsiteY107" fmla="*/ 610348 h 1494511"/>
              <a:gd name="connsiteX108" fmla="*/ 989191 w 4346649"/>
              <a:gd name="connsiteY108" fmla="*/ 624255 h 1494511"/>
              <a:gd name="connsiteX109" fmla="*/ 1053861 w 4346649"/>
              <a:gd name="connsiteY109" fmla="*/ 624255 h 1494511"/>
              <a:gd name="connsiteX110" fmla="*/ 1053861 w 4346649"/>
              <a:gd name="connsiteY110" fmla="*/ 632390 h 1494511"/>
              <a:gd name="connsiteX111" fmla="*/ 1058497 w 4346649"/>
              <a:gd name="connsiteY111" fmla="*/ 632390 h 1494511"/>
              <a:gd name="connsiteX112" fmla="*/ 1058497 w 4346649"/>
              <a:gd name="connsiteY112" fmla="*/ 645751 h 1494511"/>
              <a:gd name="connsiteX113" fmla="*/ 1092445 w 4346649"/>
              <a:gd name="connsiteY113" fmla="*/ 645751 h 1494511"/>
              <a:gd name="connsiteX114" fmla="*/ 1092445 w 4346649"/>
              <a:gd name="connsiteY114" fmla="*/ 658794 h 1494511"/>
              <a:gd name="connsiteX115" fmla="*/ 1099126 w 4346649"/>
              <a:gd name="connsiteY115" fmla="*/ 658794 h 1494511"/>
              <a:gd name="connsiteX116" fmla="*/ 1099126 w 4346649"/>
              <a:gd name="connsiteY116" fmla="*/ 666338 h 1494511"/>
              <a:gd name="connsiteX117" fmla="*/ 1103171 w 4346649"/>
              <a:gd name="connsiteY117" fmla="*/ 666338 h 1494511"/>
              <a:gd name="connsiteX118" fmla="*/ 1103171 w 4346649"/>
              <a:gd name="connsiteY118" fmla="*/ 669792 h 1494511"/>
              <a:gd name="connsiteX119" fmla="*/ 1105534 w 4346649"/>
              <a:gd name="connsiteY119" fmla="*/ 669792 h 1494511"/>
              <a:gd name="connsiteX120" fmla="*/ 1105534 w 4346649"/>
              <a:gd name="connsiteY120" fmla="*/ 700832 h 1494511"/>
              <a:gd name="connsiteX121" fmla="*/ 1118259 w 4346649"/>
              <a:gd name="connsiteY121" fmla="*/ 700832 h 1494511"/>
              <a:gd name="connsiteX122" fmla="*/ 1118259 w 4346649"/>
              <a:gd name="connsiteY122" fmla="*/ 712466 h 1494511"/>
              <a:gd name="connsiteX123" fmla="*/ 1134529 w 4346649"/>
              <a:gd name="connsiteY123" fmla="*/ 712466 h 1494511"/>
              <a:gd name="connsiteX124" fmla="*/ 1134529 w 4346649"/>
              <a:gd name="connsiteY124" fmla="*/ 722601 h 1494511"/>
              <a:gd name="connsiteX125" fmla="*/ 1156571 w 4346649"/>
              <a:gd name="connsiteY125" fmla="*/ 722601 h 1494511"/>
              <a:gd name="connsiteX126" fmla="*/ 1156571 w 4346649"/>
              <a:gd name="connsiteY126" fmla="*/ 736235 h 1494511"/>
              <a:gd name="connsiteX127" fmla="*/ 1163524 w 4346649"/>
              <a:gd name="connsiteY127" fmla="*/ 736235 h 1494511"/>
              <a:gd name="connsiteX128" fmla="*/ 1163524 w 4346649"/>
              <a:gd name="connsiteY128" fmla="*/ 747824 h 1494511"/>
              <a:gd name="connsiteX129" fmla="*/ 1211106 w 4346649"/>
              <a:gd name="connsiteY129" fmla="*/ 747824 h 1494511"/>
              <a:gd name="connsiteX130" fmla="*/ 1211106 w 4346649"/>
              <a:gd name="connsiteY130" fmla="*/ 758867 h 1494511"/>
              <a:gd name="connsiteX131" fmla="*/ 1240965 w 4346649"/>
              <a:gd name="connsiteY131" fmla="*/ 758867 h 1494511"/>
              <a:gd name="connsiteX132" fmla="*/ 1240965 w 4346649"/>
              <a:gd name="connsiteY132" fmla="*/ 769002 h 1494511"/>
              <a:gd name="connsiteX133" fmla="*/ 1281594 w 4346649"/>
              <a:gd name="connsiteY133" fmla="*/ 769002 h 1494511"/>
              <a:gd name="connsiteX134" fmla="*/ 1281594 w 4346649"/>
              <a:gd name="connsiteY134" fmla="*/ 779455 h 1494511"/>
              <a:gd name="connsiteX135" fmla="*/ 1290275 w 4346649"/>
              <a:gd name="connsiteY135" fmla="*/ 779455 h 1494511"/>
              <a:gd name="connsiteX136" fmla="*/ 1290275 w 4346649"/>
              <a:gd name="connsiteY136" fmla="*/ 790771 h 1494511"/>
              <a:gd name="connsiteX137" fmla="*/ 1305090 w 4346649"/>
              <a:gd name="connsiteY137" fmla="*/ 790771 h 1494511"/>
              <a:gd name="connsiteX138" fmla="*/ 1305090 w 4346649"/>
              <a:gd name="connsiteY138" fmla="*/ 804132 h 1494511"/>
              <a:gd name="connsiteX139" fmla="*/ 1310044 w 4346649"/>
              <a:gd name="connsiteY139" fmla="*/ 804132 h 1494511"/>
              <a:gd name="connsiteX140" fmla="*/ 1310044 w 4346649"/>
              <a:gd name="connsiteY140" fmla="*/ 824129 h 1494511"/>
              <a:gd name="connsiteX141" fmla="*/ 1318133 w 4346649"/>
              <a:gd name="connsiteY141" fmla="*/ 824129 h 1494511"/>
              <a:gd name="connsiteX142" fmla="*/ 1318133 w 4346649"/>
              <a:gd name="connsiteY142" fmla="*/ 838035 h 1494511"/>
              <a:gd name="connsiteX143" fmla="*/ 1356445 w 4346649"/>
              <a:gd name="connsiteY143" fmla="*/ 838035 h 1494511"/>
              <a:gd name="connsiteX144" fmla="*/ 1356445 w 4346649"/>
              <a:gd name="connsiteY144" fmla="*/ 848488 h 1494511"/>
              <a:gd name="connsiteX145" fmla="*/ 1381077 w 4346649"/>
              <a:gd name="connsiteY145" fmla="*/ 848488 h 1494511"/>
              <a:gd name="connsiteX146" fmla="*/ 1381077 w 4346649"/>
              <a:gd name="connsiteY146" fmla="*/ 863304 h 1494511"/>
              <a:gd name="connsiteX147" fmla="*/ 1400528 w 4346649"/>
              <a:gd name="connsiteY147" fmla="*/ 863304 h 1494511"/>
              <a:gd name="connsiteX148" fmla="*/ 1400528 w 4346649"/>
              <a:gd name="connsiteY148" fmla="*/ 871711 h 1494511"/>
              <a:gd name="connsiteX149" fmla="*/ 1518326 w 4346649"/>
              <a:gd name="connsiteY149" fmla="*/ 871711 h 1494511"/>
              <a:gd name="connsiteX150" fmla="*/ 1518326 w 4346649"/>
              <a:gd name="connsiteY150" fmla="*/ 898661 h 1494511"/>
              <a:gd name="connsiteX151" fmla="*/ 1567044 w 4346649"/>
              <a:gd name="connsiteY151" fmla="*/ 898661 h 1494511"/>
              <a:gd name="connsiteX152" fmla="*/ 1567044 w 4346649"/>
              <a:gd name="connsiteY152" fmla="*/ 906796 h 1494511"/>
              <a:gd name="connsiteX153" fmla="*/ 1587632 w 4346649"/>
              <a:gd name="connsiteY153" fmla="*/ 906796 h 1494511"/>
              <a:gd name="connsiteX154" fmla="*/ 1587632 w 4346649"/>
              <a:gd name="connsiteY154" fmla="*/ 917522 h 1494511"/>
              <a:gd name="connsiteX155" fmla="*/ 1828135 w 4346649"/>
              <a:gd name="connsiteY155" fmla="*/ 917522 h 1494511"/>
              <a:gd name="connsiteX156" fmla="*/ 1828135 w 4346649"/>
              <a:gd name="connsiteY156" fmla="*/ 929156 h 1494511"/>
              <a:gd name="connsiteX157" fmla="*/ 1878308 w 4346649"/>
              <a:gd name="connsiteY157" fmla="*/ 929156 h 1494511"/>
              <a:gd name="connsiteX158" fmla="*/ 1878308 w 4346649"/>
              <a:gd name="connsiteY158" fmla="*/ 941926 h 1494511"/>
              <a:gd name="connsiteX159" fmla="*/ 1883807 w 4346649"/>
              <a:gd name="connsiteY159" fmla="*/ 941926 h 1494511"/>
              <a:gd name="connsiteX160" fmla="*/ 1883807 w 4346649"/>
              <a:gd name="connsiteY160" fmla="*/ 953197 h 1494511"/>
              <a:gd name="connsiteX161" fmla="*/ 1891624 w 4346649"/>
              <a:gd name="connsiteY161" fmla="*/ 953197 h 1494511"/>
              <a:gd name="connsiteX162" fmla="*/ 1891624 w 4346649"/>
              <a:gd name="connsiteY162" fmla="*/ 965104 h 1494511"/>
              <a:gd name="connsiteX163" fmla="*/ 2034054 w 4346649"/>
              <a:gd name="connsiteY163" fmla="*/ 965104 h 1494511"/>
              <a:gd name="connsiteX164" fmla="*/ 2034054 w 4346649"/>
              <a:gd name="connsiteY164" fmla="*/ 974103 h 1494511"/>
              <a:gd name="connsiteX165" fmla="*/ 2097588 w 4346649"/>
              <a:gd name="connsiteY165" fmla="*/ 974103 h 1494511"/>
              <a:gd name="connsiteX166" fmla="*/ 2097588 w 4346649"/>
              <a:gd name="connsiteY166" fmla="*/ 997598 h 1494511"/>
              <a:gd name="connsiteX167" fmla="*/ 2104859 w 4346649"/>
              <a:gd name="connsiteY167" fmla="*/ 997598 h 1494511"/>
              <a:gd name="connsiteX168" fmla="*/ 2104859 w 4346649"/>
              <a:gd name="connsiteY168" fmla="*/ 1013868 h 1494511"/>
              <a:gd name="connsiteX169" fmla="*/ 2288782 w 4346649"/>
              <a:gd name="connsiteY169" fmla="*/ 1013868 h 1494511"/>
              <a:gd name="connsiteX170" fmla="*/ 2288782 w 4346649"/>
              <a:gd name="connsiteY170" fmla="*/ 1025730 h 1494511"/>
              <a:gd name="connsiteX171" fmla="*/ 2353180 w 4346649"/>
              <a:gd name="connsiteY171" fmla="*/ 1025730 h 1494511"/>
              <a:gd name="connsiteX172" fmla="*/ 2353180 w 4346649"/>
              <a:gd name="connsiteY172" fmla="*/ 1041409 h 1494511"/>
              <a:gd name="connsiteX173" fmla="*/ 2430348 w 4346649"/>
              <a:gd name="connsiteY173" fmla="*/ 1041409 h 1494511"/>
              <a:gd name="connsiteX174" fmla="*/ 2430348 w 4346649"/>
              <a:gd name="connsiteY174" fmla="*/ 1055906 h 1494511"/>
              <a:gd name="connsiteX175" fmla="*/ 2448890 w 4346649"/>
              <a:gd name="connsiteY175" fmla="*/ 1055906 h 1494511"/>
              <a:gd name="connsiteX176" fmla="*/ 2448890 w 4346649"/>
              <a:gd name="connsiteY176" fmla="*/ 1070722 h 1494511"/>
              <a:gd name="connsiteX177" fmla="*/ 2514152 w 4346649"/>
              <a:gd name="connsiteY177" fmla="*/ 1070722 h 1494511"/>
              <a:gd name="connsiteX178" fmla="*/ 2514152 w 4346649"/>
              <a:gd name="connsiteY178" fmla="*/ 1086947 h 1494511"/>
              <a:gd name="connsiteX179" fmla="*/ 2546646 w 4346649"/>
              <a:gd name="connsiteY179" fmla="*/ 1086947 h 1494511"/>
              <a:gd name="connsiteX180" fmla="*/ 2546646 w 4346649"/>
              <a:gd name="connsiteY180" fmla="*/ 1106398 h 1494511"/>
              <a:gd name="connsiteX181" fmla="*/ 2563461 w 4346649"/>
              <a:gd name="connsiteY181" fmla="*/ 1106398 h 1494511"/>
              <a:gd name="connsiteX182" fmla="*/ 2563461 w 4346649"/>
              <a:gd name="connsiteY182" fmla="*/ 1124940 h 1494511"/>
              <a:gd name="connsiteX183" fmla="*/ 2567551 w 4346649"/>
              <a:gd name="connsiteY183" fmla="*/ 1124940 h 1494511"/>
              <a:gd name="connsiteX184" fmla="*/ 2567551 w 4346649"/>
              <a:gd name="connsiteY184" fmla="*/ 1140892 h 1494511"/>
              <a:gd name="connsiteX185" fmla="*/ 2616861 w 4346649"/>
              <a:gd name="connsiteY185" fmla="*/ 1140892 h 1494511"/>
              <a:gd name="connsiteX186" fmla="*/ 2616861 w 4346649"/>
              <a:gd name="connsiteY186" fmla="*/ 1158025 h 1494511"/>
              <a:gd name="connsiteX187" fmla="*/ 2793512 w 4346649"/>
              <a:gd name="connsiteY187" fmla="*/ 1158025 h 1494511"/>
              <a:gd name="connsiteX188" fmla="*/ 2793512 w 4346649"/>
              <a:gd name="connsiteY188" fmla="*/ 1178340 h 1494511"/>
              <a:gd name="connsiteX189" fmla="*/ 2837913 w 4346649"/>
              <a:gd name="connsiteY189" fmla="*/ 1178340 h 1494511"/>
              <a:gd name="connsiteX190" fmla="*/ 2837913 w 4346649"/>
              <a:gd name="connsiteY190" fmla="*/ 1200972 h 1494511"/>
              <a:gd name="connsiteX191" fmla="*/ 2915081 w 4346649"/>
              <a:gd name="connsiteY191" fmla="*/ 1200972 h 1494511"/>
              <a:gd name="connsiteX192" fmla="*/ 2915081 w 4346649"/>
              <a:gd name="connsiteY192" fmla="*/ 1250282 h 1494511"/>
              <a:gd name="connsiteX193" fmla="*/ 3098958 w 4346649"/>
              <a:gd name="connsiteY193" fmla="*/ 1250282 h 1494511"/>
              <a:gd name="connsiteX194" fmla="*/ 3098958 w 4346649"/>
              <a:gd name="connsiteY194" fmla="*/ 1285366 h 1494511"/>
              <a:gd name="connsiteX195" fmla="*/ 3649271 w 4346649"/>
              <a:gd name="connsiteY195" fmla="*/ 1285366 h 1494511"/>
              <a:gd name="connsiteX196" fmla="*/ 3649271 w 4346649"/>
              <a:gd name="connsiteY196" fmla="*/ 1334676 h 1494511"/>
              <a:gd name="connsiteX197" fmla="*/ 3723531 w 4346649"/>
              <a:gd name="connsiteY197" fmla="*/ 1334676 h 1494511"/>
              <a:gd name="connsiteX198" fmla="*/ 3723531 w 4346649"/>
              <a:gd name="connsiteY198" fmla="*/ 1391848 h 1494511"/>
              <a:gd name="connsiteX199" fmla="*/ 3902818 w 4346649"/>
              <a:gd name="connsiteY199" fmla="*/ 1391848 h 1494511"/>
              <a:gd name="connsiteX200" fmla="*/ 3902818 w 4346649"/>
              <a:gd name="connsiteY200" fmla="*/ 1494512 h 1494511"/>
              <a:gd name="connsiteX201" fmla="*/ 4346649 w 4346649"/>
              <a:gd name="connsiteY201" fmla="*/ 1494512 h 149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346649" h="1494511">
                <a:moveTo>
                  <a:pt x="0" y="0"/>
                </a:moveTo>
                <a:lnTo>
                  <a:pt x="45537" y="0"/>
                </a:lnTo>
                <a:lnTo>
                  <a:pt x="45537" y="8135"/>
                </a:lnTo>
                <a:lnTo>
                  <a:pt x="49900" y="8135"/>
                </a:lnTo>
                <a:lnTo>
                  <a:pt x="49900" y="11589"/>
                </a:lnTo>
                <a:lnTo>
                  <a:pt x="82667" y="11589"/>
                </a:lnTo>
                <a:lnTo>
                  <a:pt x="82667" y="24087"/>
                </a:lnTo>
                <a:lnTo>
                  <a:pt x="108799" y="24087"/>
                </a:lnTo>
                <a:lnTo>
                  <a:pt x="108799" y="35403"/>
                </a:lnTo>
                <a:lnTo>
                  <a:pt x="138385" y="35403"/>
                </a:lnTo>
                <a:lnTo>
                  <a:pt x="138385" y="43492"/>
                </a:lnTo>
                <a:lnTo>
                  <a:pt x="143884" y="43492"/>
                </a:lnTo>
                <a:lnTo>
                  <a:pt x="143884" y="68170"/>
                </a:lnTo>
                <a:lnTo>
                  <a:pt x="155200" y="68170"/>
                </a:lnTo>
                <a:lnTo>
                  <a:pt x="155200" y="76578"/>
                </a:lnTo>
                <a:lnTo>
                  <a:pt x="171152" y="76578"/>
                </a:lnTo>
                <a:lnTo>
                  <a:pt x="171152" y="95438"/>
                </a:lnTo>
                <a:lnTo>
                  <a:pt x="175197" y="95438"/>
                </a:lnTo>
                <a:lnTo>
                  <a:pt x="175197" y="102982"/>
                </a:lnTo>
                <a:lnTo>
                  <a:pt x="184195" y="102982"/>
                </a:lnTo>
                <a:lnTo>
                  <a:pt x="184195" y="115753"/>
                </a:lnTo>
                <a:lnTo>
                  <a:pt x="203328" y="115753"/>
                </a:lnTo>
                <a:lnTo>
                  <a:pt x="203328" y="125614"/>
                </a:lnTo>
                <a:lnTo>
                  <a:pt x="224234" y="125614"/>
                </a:lnTo>
                <a:lnTo>
                  <a:pt x="224234" y="136067"/>
                </a:lnTo>
                <a:lnTo>
                  <a:pt x="230323" y="136067"/>
                </a:lnTo>
                <a:lnTo>
                  <a:pt x="230323" y="148247"/>
                </a:lnTo>
                <a:lnTo>
                  <a:pt x="283996" y="148247"/>
                </a:lnTo>
                <a:lnTo>
                  <a:pt x="283996" y="158381"/>
                </a:lnTo>
                <a:lnTo>
                  <a:pt x="309537" y="158381"/>
                </a:lnTo>
                <a:lnTo>
                  <a:pt x="309537" y="170288"/>
                </a:lnTo>
                <a:lnTo>
                  <a:pt x="320535" y="170288"/>
                </a:lnTo>
                <a:lnTo>
                  <a:pt x="320535" y="181877"/>
                </a:lnTo>
                <a:lnTo>
                  <a:pt x="328670" y="181877"/>
                </a:lnTo>
                <a:lnTo>
                  <a:pt x="328670" y="191739"/>
                </a:lnTo>
                <a:lnTo>
                  <a:pt x="342895" y="191739"/>
                </a:lnTo>
                <a:lnTo>
                  <a:pt x="342895" y="204510"/>
                </a:lnTo>
                <a:lnTo>
                  <a:pt x="348394" y="204510"/>
                </a:lnTo>
                <a:lnTo>
                  <a:pt x="348394" y="217553"/>
                </a:lnTo>
                <a:lnTo>
                  <a:pt x="357665" y="217553"/>
                </a:lnTo>
                <a:lnTo>
                  <a:pt x="357665" y="226279"/>
                </a:lnTo>
                <a:lnTo>
                  <a:pt x="399430" y="226279"/>
                </a:lnTo>
                <a:lnTo>
                  <a:pt x="399430" y="239595"/>
                </a:lnTo>
                <a:lnTo>
                  <a:pt x="409019" y="239595"/>
                </a:lnTo>
                <a:lnTo>
                  <a:pt x="409019" y="249456"/>
                </a:lnTo>
                <a:lnTo>
                  <a:pt x="424108" y="249456"/>
                </a:lnTo>
                <a:lnTo>
                  <a:pt x="424108" y="273543"/>
                </a:lnTo>
                <a:lnTo>
                  <a:pt x="436560" y="273543"/>
                </a:lnTo>
                <a:lnTo>
                  <a:pt x="436560" y="283723"/>
                </a:lnTo>
                <a:lnTo>
                  <a:pt x="494323" y="283723"/>
                </a:lnTo>
                <a:lnTo>
                  <a:pt x="494323" y="292676"/>
                </a:lnTo>
                <a:lnTo>
                  <a:pt x="522727" y="292676"/>
                </a:lnTo>
                <a:lnTo>
                  <a:pt x="522727" y="307764"/>
                </a:lnTo>
                <a:lnTo>
                  <a:pt x="526226" y="307764"/>
                </a:lnTo>
                <a:lnTo>
                  <a:pt x="526226" y="317081"/>
                </a:lnTo>
                <a:lnTo>
                  <a:pt x="539860" y="317081"/>
                </a:lnTo>
                <a:lnTo>
                  <a:pt x="539860" y="325761"/>
                </a:lnTo>
                <a:lnTo>
                  <a:pt x="561584" y="325761"/>
                </a:lnTo>
                <a:lnTo>
                  <a:pt x="561584" y="341122"/>
                </a:lnTo>
                <a:lnTo>
                  <a:pt x="582216" y="341122"/>
                </a:lnTo>
                <a:lnTo>
                  <a:pt x="582216" y="351575"/>
                </a:lnTo>
                <a:lnTo>
                  <a:pt x="604531" y="351575"/>
                </a:lnTo>
                <a:lnTo>
                  <a:pt x="604531" y="362300"/>
                </a:lnTo>
                <a:lnTo>
                  <a:pt x="617892" y="362300"/>
                </a:lnTo>
                <a:lnTo>
                  <a:pt x="617892" y="375662"/>
                </a:lnTo>
                <a:lnTo>
                  <a:pt x="621346" y="375662"/>
                </a:lnTo>
                <a:lnTo>
                  <a:pt x="621346" y="384342"/>
                </a:lnTo>
                <a:lnTo>
                  <a:pt x="634980" y="384342"/>
                </a:lnTo>
                <a:lnTo>
                  <a:pt x="634980" y="397703"/>
                </a:lnTo>
                <a:lnTo>
                  <a:pt x="648341" y="397703"/>
                </a:lnTo>
                <a:lnTo>
                  <a:pt x="648341" y="409610"/>
                </a:lnTo>
                <a:lnTo>
                  <a:pt x="653249" y="409610"/>
                </a:lnTo>
                <a:lnTo>
                  <a:pt x="653249" y="418018"/>
                </a:lnTo>
                <a:lnTo>
                  <a:pt x="656158" y="418018"/>
                </a:lnTo>
                <a:lnTo>
                  <a:pt x="656158" y="430788"/>
                </a:lnTo>
                <a:lnTo>
                  <a:pt x="720283" y="430788"/>
                </a:lnTo>
                <a:lnTo>
                  <a:pt x="720283" y="440650"/>
                </a:lnTo>
                <a:lnTo>
                  <a:pt x="730145" y="440650"/>
                </a:lnTo>
                <a:lnTo>
                  <a:pt x="730145" y="452830"/>
                </a:lnTo>
                <a:lnTo>
                  <a:pt x="750460" y="452830"/>
                </a:lnTo>
                <a:lnTo>
                  <a:pt x="750460" y="464146"/>
                </a:lnTo>
                <a:lnTo>
                  <a:pt x="760594" y="464146"/>
                </a:lnTo>
                <a:lnTo>
                  <a:pt x="760594" y="475735"/>
                </a:lnTo>
                <a:lnTo>
                  <a:pt x="826719" y="475735"/>
                </a:lnTo>
                <a:lnTo>
                  <a:pt x="826719" y="486188"/>
                </a:lnTo>
                <a:lnTo>
                  <a:pt x="831082" y="486188"/>
                </a:lnTo>
                <a:lnTo>
                  <a:pt x="831082" y="498958"/>
                </a:lnTo>
                <a:lnTo>
                  <a:pt x="839808" y="498958"/>
                </a:lnTo>
                <a:lnTo>
                  <a:pt x="839808" y="509411"/>
                </a:lnTo>
                <a:lnTo>
                  <a:pt x="888799" y="509411"/>
                </a:lnTo>
                <a:lnTo>
                  <a:pt x="888799" y="522136"/>
                </a:lnTo>
                <a:lnTo>
                  <a:pt x="898116" y="522136"/>
                </a:lnTo>
                <a:lnTo>
                  <a:pt x="898116" y="530862"/>
                </a:lnTo>
                <a:lnTo>
                  <a:pt x="916385" y="530862"/>
                </a:lnTo>
                <a:lnTo>
                  <a:pt x="916385" y="543314"/>
                </a:lnTo>
                <a:lnTo>
                  <a:pt x="923929" y="543314"/>
                </a:lnTo>
                <a:lnTo>
                  <a:pt x="923929" y="556948"/>
                </a:lnTo>
                <a:lnTo>
                  <a:pt x="939881" y="556948"/>
                </a:lnTo>
                <a:lnTo>
                  <a:pt x="939881" y="567128"/>
                </a:lnTo>
                <a:lnTo>
                  <a:pt x="949743" y="567128"/>
                </a:lnTo>
                <a:lnTo>
                  <a:pt x="949743" y="576127"/>
                </a:lnTo>
                <a:lnTo>
                  <a:pt x="956969" y="576127"/>
                </a:lnTo>
                <a:lnTo>
                  <a:pt x="956969" y="588852"/>
                </a:lnTo>
                <a:lnTo>
                  <a:pt x="959878" y="588852"/>
                </a:lnTo>
                <a:lnTo>
                  <a:pt x="959878" y="601622"/>
                </a:lnTo>
                <a:lnTo>
                  <a:pt x="964513" y="601622"/>
                </a:lnTo>
                <a:lnTo>
                  <a:pt x="964513" y="610348"/>
                </a:lnTo>
                <a:lnTo>
                  <a:pt x="989191" y="610348"/>
                </a:lnTo>
                <a:lnTo>
                  <a:pt x="989191" y="624255"/>
                </a:lnTo>
                <a:lnTo>
                  <a:pt x="1053861" y="624255"/>
                </a:lnTo>
                <a:lnTo>
                  <a:pt x="1053861" y="632390"/>
                </a:lnTo>
                <a:lnTo>
                  <a:pt x="1058497" y="632390"/>
                </a:lnTo>
                <a:lnTo>
                  <a:pt x="1058497" y="645751"/>
                </a:lnTo>
                <a:lnTo>
                  <a:pt x="1092445" y="645751"/>
                </a:lnTo>
                <a:lnTo>
                  <a:pt x="1092445" y="658794"/>
                </a:lnTo>
                <a:lnTo>
                  <a:pt x="1099126" y="658794"/>
                </a:lnTo>
                <a:lnTo>
                  <a:pt x="1099126" y="666338"/>
                </a:lnTo>
                <a:lnTo>
                  <a:pt x="1103171" y="666338"/>
                </a:lnTo>
                <a:lnTo>
                  <a:pt x="1103171" y="669792"/>
                </a:lnTo>
                <a:lnTo>
                  <a:pt x="1105534" y="669792"/>
                </a:lnTo>
                <a:lnTo>
                  <a:pt x="1105534" y="700832"/>
                </a:lnTo>
                <a:lnTo>
                  <a:pt x="1118259" y="700832"/>
                </a:lnTo>
                <a:lnTo>
                  <a:pt x="1118259" y="712466"/>
                </a:lnTo>
                <a:lnTo>
                  <a:pt x="1134529" y="712466"/>
                </a:lnTo>
                <a:lnTo>
                  <a:pt x="1134529" y="722601"/>
                </a:lnTo>
                <a:lnTo>
                  <a:pt x="1156571" y="722601"/>
                </a:lnTo>
                <a:lnTo>
                  <a:pt x="1156571" y="736235"/>
                </a:lnTo>
                <a:lnTo>
                  <a:pt x="1163524" y="736235"/>
                </a:lnTo>
                <a:lnTo>
                  <a:pt x="1163524" y="747824"/>
                </a:lnTo>
                <a:lnTo>
                  <a:pt x="1211106" y="747824"/>
                </a:lnTo>
                <a:lnTo>
                  <a:pt x="1211106" y="758867"/>
                </a:lnTo>
                <a:lnTo>
                  <a:pt x="1240965" y="758867"/>
                </a:lnTo>
                <a:lnTo>
                  <a:pt x="1240965" y="769002"/>
                </a:lnTo>
                <a:lnTo>
                  <a:pt x="1281594" y="769002"/>
                </a:lnTo>
                <a:lnTo>
                  <a:pt x="1281594" y="779455"/>
                </a:lnTo>
                <a:lnTo>
                  <a:pt x="1290275" y="779455"/>
                </a:lnTo>
                <a:lnTo>
                  <a:pt x="1290275" y="790771"/>
                </a:lnTo>
                <a:lnTo>
                  <a:pt x="1305090" y="790771"/>
                </a:lnTo>
                <a:lnTo>
                  <a:pt x="1305090" y="804132"/>
                </a:lnTo>
                <a:lnTo>
                  <a:pt x="1310044" y="804132"/>
                </a:lnTo>
                <a:lnTo>
                  <a:pt x="1310044" y="824129"/>
                </a:lnTo>
                <a:lnTo>
                  <a:pt x="1318133" y="824129"/>
                </a:lnTo>
                <a:lnTo>
                  <a:pt x="1318133" y="838035"/>
                </a:lnTo>
                <a:lnTo>
                  <a:pt x="1356445" y="838035"/>
                </a:lnTo>
                <a:lnTo>
                  <a:pt x="1356445" y="848488"/>
                </a:lnTo>
                <a:lnTo>
                  <a:pt x="1381077" y="848488"/>
                </a:lnTo>
                <a:lnTo>
                  <a:pt x="1381077" y="863304"/>
                </a:lnTo>
                <a:lnTo>
                  <a:pt x="1400528" y="863304"/>
                </a:lnTo>
                <a:lnTo>
                  <a:pt x="1400528" y="871711"/>
                </a:lnTo>
                <a:lnTo>
                  <a:pt x="1518326" y="871711"/>
                </a:lnTo>
                <a:lnTo>
                  <a:pt x="1518326" y="898661"/>
                </a:lnTo>
                <a:lnTo>
                  <a:pt x="1567044" y="898661"/>
                </a:lnTo>
                <a:lnTo>
                  <a:pt x="1567044" y="906796"/>
                </a:lnTo>
                <a:lnTo>
                  <a:pt x="1587632" y="906796"/>
                </a:lnTo>
                <a:lnTo>
                  <a:pt x="1587632" y="917522"/>
                </a:lnTo>
                <a:lnTo>
                  <a:pt x="1828135" y="917522"/>
                </a:lnTo>
                <a:lnTo>
                  <a:pt x="1828135" y="929156"/>
                </a:lnTo>
                <a:lnTo>
                  <a:pt x="1878308" y="929156"/>
                </a:lnTo>
                <a:lnTo>
                  <a:pt x="1878308" y="941926"/>
                </a:lnTo>
                <a:lnTo>
                  <a:pt x="1883807" y="941926"/>
                </a:lnTo>
                <a:lnTo>
                  <a:pt x="1883807" y="953197"/>
                </a:lnTo>
                <a:lnTo>
                  <a:pt x="1891624" y="953197"/>
                </a:lnTo>
                <a:lnTo>
                  <a:pt x="1891624" y="965104"/>
                </a:lnTo>
                <a:lnTo>
                  <a:pt x="2034054" y="965104"/>
                </a:lnTo>
                <a:lnTo>
                  <a:pt x="2034054" y="974103"/>
                </a:lnTo>
                <a:lnTo>
                  <a:pt x="2097588" y="974103"/>
                </a:lnTo>
                <a:lnTo>
                  <a:pt x="2097588" y="997598"/>
                </a:lnTo>
                <a:lnTo>
                  <a:pt x="2104859" y="997598"/>
                </a:lnTo>
                <a:lnTo>
                  <a:pt x="2104859" y="1013868"/>
                </a:lnTo>
                <a:lnTo>
                  <a:pt x="2288782" y="1013868"/>
                </a:lnTo>
                <a:lnTo>
                  <a:pt x="2288782" y="1025730"/>
                </a:lnTo>
                <a:lnTo>
                  <a:pt x="2353180" y="1025730"/>
                </a:lnTo>
                <a:lnTo>
                  <a:pt x="2353180" y="1041409"/>
                </a:lnTo>
                <a:lnTo>
                  <a:pt x="2430348" y="1041409"/>
                </a:lnTo>
                <a:lnTo>
                  <a:pt x="2430348" y="1055906"/>
                </a:lnTo>
                <a:lnTo>
                  <a:pt x="2448890" y="1055906"/>
                </a:lnTo>
                <a:lnTo>
                  <a:pt x="2448890" y="1070722"/>
                </a:lnTo>
                <a:lnTo>
                  <a:pt x="2514152" y="1070722"/>
                </a:lnTo>
                <a:lnTo>
                  <a:pt x="2514152" y="1086947"/>
                </a:lnTo>
                <a:lnTo>
                  <a:pt x="2546646" y="1086947"/>
                </a:lnTo>
                <a:lnTo>
                  <a:pt x="2546646" y="1106398"/>
                </a:lnTo>
                <a:lnTo>
                  <a:pt x="2563461" y="1106398"/>
                </a:lnTo>
                <a:lnTo>
                  <a:pt x="2563461" y="1124940"/>
                </a:lnTo>
                <a:lnTo>
                  <a:pt x="2567551" y="1124940"/>
                </a:lnTo>
                <a:lnTo>
                  <a:pt x="2567551" y="1140892"/>
                </a:lnTo>
                <a:lnTo>
                  <a:pt x="2616861" y="1140892"/>
                </a:lnTo>
                <a:lnTo>
                  <a:pt x="2616861" y="1158025"/>
                </a:lnTo>
                <a:lnTo>
                  <a:pt x="2793512" y="1158025"/>
                </a:lnTo>
                <a:lnTo>
                  <a:pt x="2793512" y="1178340"/>
                </a:lnTo>
                <a:lnTo>
                  <a:pt x="2837913" y="1178340"/>
                </a:lnTo>
                <a:lnTo>
                  <a:pt x="2837913" y="1200972"/>
                </a:lnTo>
                <a:lnTo>
                  <a:pt x="2915081" y="1200972"/>
                </a:lnTo>
                <a:lnTo>
                  <a:pt x="2915081" y="1250282"/>
                </a:lnTo>
                <a:lnTo>
                  <a:pt x="3098958" y="1250282"/>
                </a:lnTo>
                <a:lnTo>
                  <a:pt x="3098958" y="1285366"/>
                </a:lnTo>
                <a:lnTo>
                  <a:pt x="3649271" y="1285366"/>
                </a:lnTo>
                <a:lnTo>
                  <a:pt x="3649271" y="1334676"/>
                </a:lnTo>
                <a:lnTo>
                  <a:pt x="3723531" y="1334676"/>
                </a:lnTo>
                <a:lnTo>
                  <a:pt x="3723531" y="1391848"/>
                </a:lnTo>
                <a:lnTo>
                  <a:pt x="3902818" y="1391848"/>
                </a:lnTo>
                <a:lnTo>
                  <a:pt x="3902818" y="1494512"/>
                </a:lnTo>
                <a:lnTo>
                  <a:pt x="4346649" y="1494512"/>
                </a:lnTo>
              </a:path>
            </a:pathLst>
          </a:custGeom>
          <a:noFill/>
          <a:ln w="19050" cap="flat">
            <a:solidFill>
              <a:srgbClr val="009FBA"/>
            </a:solidFill>
            <a:prstDash val="solid"/>
            <a:miter/>
          </a:ln>
        </p:spPr>
        <p:txBody>
          <a:bodyPr rtlCol="0" anchor="ctr"/>
          <a:lstStyle/>
          <a:p>
            <a:pPr defTabSz="685800" fontAlgn="auto">
              <a:spcBef>
                <a:spcPts val="0"/>
              </a:spcBef>
              <a:spcAft>
                <a:spcPts val="0"/>
              </a:spcAft>
            </a:pPr>
            <a:endParaRPr lang="en-GB" sz="1350">
              <a:solidFill>
                <a:prstClr val="black"/>
              </a:solidFill>
              <a:latin typeface="Calibri" panose="020F0502020204030204"/>
              <a:ea typeface="+mn-ea"/>
              <a:cs typeface="+mn-cs"/>
            </a:endParaRPr>
          </a:p>
        </p:txBody>
      </p:sp>
      <p:sp>
        <p:nvSpPr>
          <p:cNvPr id="306" name="Rectangle 17">
            <a:extLst>
              <a:ext uri="{FF2B5EF4-FFF2-40B4-BE49-F238E27FC236}">
                <a16:creationId xmlns:a16="http://schemas.microsoft.com/office/drawing/2014/main" id="{B8E94D0D-5600-93C4-06E0-D2F1206D53D4}"/>
              </a:ext>
            </a:extLst>
          </p:cNvPr>
          <p:cNvSpPr>
            <a:spLocks noChangeArrowheads="1"/>
          </p:cNvSpPr>
          <p:nvPr/>
        </p:nvSpPr>
        <p:spPr bwMode="auto">
          <a:xfrm>
            <a:off x="2179477" y="1134916"/>
            <a:ext cx="949274"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b="1" dirty="0">
                <a:solidFill>
                  <a:srgbClr val="009AB5"/>
                </a:solidFill>
                <a:latin typeface="Calibri" panose="020F0502020204030204"/>
                <a:ea typeface="+mn-ea"/>
                <a:cs typeface="+mn-cs"/>
              </a:rPr>
              <a:t>41.4 (30.9-NR) </a:t>
            </a:r>
            <a:r>
              <a:rPr lang="en-US" altLang="en-US" sz="825" b="1" dirty="0" err="1">
                <a:solidFill>
                  <a:srgbClr val="009AB5"/>
                </a:solidFill>
                <a:latin typeface="Calibri" panose="020F0502020204030204"/>
                <a:ea typeface="+mn-ea"/>
                <a:cs typeface="+mn-cs"/>
              </a:rPr>
              <a:t>mo</a:t>
            </a:r>
            <a:endParaRPr lang="en-US" altLang="en-US" sz="825" b="1" baseline="30000" dirty="0">
              <a:solidFill>
                <a:srgbClr val="009AB5"/>
              </a:solidFill>
              <a:latin typeface="Calibri" panose="020F0502020204030204"/>
              <a:ea typeface="+mn-ea"/>
              <a:cs typeface="+mn-cs"/>
            </a:endParaRPr>
          </a:p>
        </p:txBody>
      </p:sp>
      <p:sp>
        <p:nvSpPr>
          <p:cNvPr id="308" name="Rectangle 17">
            <a:extLst>
              <a:ext uri="{FF2B5EF4-FFF2-40B4-BE49-F238E27FC236}">
                <a16:creationId xmlns:a16="http://schemas.microsoft.com/office/drawing/2014/main" id="{A72D5538-5D27-7FA1-C5EB-519230CCA299}"/>
              </a:ext>
            </a:extLst>
          </p:cNvPr>
          <p:cNvSpPr>
            <a:spLocks noChangeArrowheads="1"/>
          </p:cNvSpPr>
          <p:nvPr/>
        </p:nvSpPr>
        <p:spPr bwMode="auto">
          <a:xfrm>
            <a:off x="2176411" y="1323497"/>
            <a:ext cx="949313"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825" b="1" dirty="0">
                <a:solidFill>
                  <a:prstClr val="black"/>
                </a:solidFill>
                <a:latin typeface="Calibri" panose="020F0502020204030204"/>
                <a:ea typeface="+mn-ea"/>
                <a:cs typeface="+mn-cs"/>
              </a:rPr>
              <a:t>37.9 (23.4-NR) </a:t>
            </a:r>
            <a:r>
              <a:rPr lang="en-US" altLang="en-US" sz="825" b="1" dirty="0" err="1">
                <a:solidFill>
                  <a:prstClr val="black"/>
                </a:solidFill>
                <a:latin typeface="Calibri" panose="020F0502020204030204"/>
                <a:ea typeface="+mn-ea"/>
                <a:cs typeface="+mn-cs"/>
              </a:rPr>
              <a:t>mo</a:t>
            </a:r>
            <a:endParaRPr lang="en-US" altLang="en-US" sz="825" b="1" baseline="30000" dirty="0">
              <a:solidFill>
                <a:prstClr val="black"/>
              </a:solidFill>
              <a:latin typeface="Calibri" panose="020F0502020204030204"/>
              <a:ea typeface="+mn-ea"/>
              <a:cs typeface="+mn-cs"/>
            </a:endParaRPr>
          </a:p>
        </p:txBody>
      </p:sp>
      <p:sp>
        <p:nvSpPr>
          <p:cNvPr id="316" name="Freeform: Shape 315">
            <a:extLst>
              <a:ext uri="{FF2B5EF4-FFF2-40B4-BE49-F238E27FC236}">
                <a16:creationId xmlns:a16="http://schemas.microsoft.com/office/drawing/2014/main" id="{2B19FB93-AA44-F3B8-E29E-858590CF6EB7}"/>
              </a:ext>
            </a:extLst>
          </p:cNvPr>
          <p:cNvSpPr/>
          <p:nvPr/>
        </p:nvSpPr>
        <p:spPr>
          <a:xfrm>
            <a:off x="3509955" y="1992056"/>
            <a:ext cx="164700" cy="163804"/>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317" name="Freeform: Shape 316">
            <a:extLst>
              <a:ext uri="{FF2B5EF4-FFF2-40B4-BE49-F238E27FC236}">
                <a16:creationId xmlns:a16="http://schemas.microsoft.com/office/drawing/2014/main" id="{A720E910-AE37-DE1D-20FB-7A7BDEF0D5CD}"/>
              </a:ext>
            </a:extLst>
          </p:cNvPr>
          <p:cNvSpPr/>
          <p:nvPr/>
        </p:nvSpPr>
        <p:spPr>
          <a:xfrm>
            <a:off x="3560086" y="2041400"/>
            <a:ext cx="64800" cy="65117"/>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chemeClr val="bg2"/>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318" name="Freeform: Shape 317">
            <a:extLst>
              <a:ext uri="{FF2B5EF4-FFF2-40B4-BE49-F238E27FC236}">
                <a16:creationId xmlns:a16="http://schemas.microsoft.com/office/drawing/2014/main" id="{8BBE4497-D6BC-F9E1-641A-B6CC70C777C6}"/>
              </a:ext>
            </a:extLst>
          </p:cNvPr>
          <p:cNvSpPr/>
          <p:nvPr/>
        </p:nvSpPr>
        <p:spPr>
          <a:xfrm>
            <a:off x="3755274" y="1989165"/>
            <a:ext cx="164701" cy="163804"/>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319" name="Freeform: Shape 318">
            <a:extLst>
              <a:ext uri="{FF2B5EF4-FFF2-40B4-BE49-F238E27FC236}">
                <a16:creationId xmlns:a16="http://schemas.microsoft.com/office/drawing/2014/main" id="{2F0B59AB-3E43-A9CF-CF5F-2191993A4EAA}"/>
              </a:ext>
            </a:extLst>
          </p:cNvPr>
          <p:cNvSpPr/>
          <p:nvPr/>
        </p:nvSpPr>
        <p:spPr>
          <a:xfrm>
            <a:off x="3805402" y="2038509"/>
            <a:ext cx="64800" cy="65117"/>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009AB5"/>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525" name="TextBox 524">
            <a:extLst>
              <a:ext uri="{FF2B5EF4-FFF2-40B4-BE49-F238E27FC236}">
                <a16:creationId xmlns:a16="http://schemas.microsoft.com/office/drawing/2014/main" id="{267755E2-7D08-FAFB-C82B-1839DBE34DD1}"/>
              </a:ext>
            </a:extLst>
          </p:cNvPr>
          <p:cNvSpPr txBox="1"/>
          <p:nvPr/>
        </p:nvSpPr>
        <p:spPr>
          <a:xfrm>
            <a:off x="-2933" y="3332381"/>
            <a:ext cx="788999" cy="207749"/>
          </a:xfrm>
          <a:prstGeom prst="rect">
            <a:avLst/>
          </a:prstGeom>
          <a:noFill/>
        </p:spPr>
        <p:txBody>
          <a:bodyPr wrap="none" rtlCol="0">
            <a:spAutoFit/>
          </a:bodyPr>
          <a:lstStyle/>
          <a:p>
            <a:pPr defTabSz="685800" fontAlgn="auto">
              <a:spcBef>
                <a:spcPts val="0"/>
              </a:spcBef>
              <a:spcAft>
                <a:spcPts val="0"/>
              </a:spcAft>
            </a:pPr>
            <a:r>
              <a:rPr lang="en-GB" sz="750" dirty="0">
                <a:solidFill>
                  <a:prstClr val="black"/>
                </a:solidFill>
                <a:latin typeface="Calibri" panose="020F0502020204030204"/>
                <a:ea typeface="+mn-ea"/>
                <a:cs typeface="+mn-cs"/>
              </a:rPr>
              <a:t>Patients at risk:</a:t>
            </a:r>
          </a:p>
        </p:txBody>
      </p:sp>
      <p:grpSp>
        <p:nvGrpSpPr>
          <p:cNvPr id="526" name="Group 525">
            <a:extLst>
              <a:ext uri="{FF2B5EF4-FFF2-40B4-BE49-F238E27FC236}">
                <a16:creationId xmlns:a16="http://schemas.microsoft.com/office/drawing/2014/main" id="{97035BA5-C800-5148-0EE2-5E89028BB86C}"/>
              </a:ext>
            </a:extLst>
          </p:cNvPr>
          <p:cNvGrpSpPr/>
          <p:nvPr/>
        </p:nvGrpSpPr>
        <p:grpSpPr>
          <a:xfrm>
            <a:off x="3856015" y="725432"/>
            <a:ext cx="2048345" cy="138499"/>
            <a:chOff x="4124325" y="932541"/>
            <a:chExt cx="2731127" cy="184666"/>
          </a:xfrm>
        </p:grpSpPr>
        <p:grpSp>
          <p:nvGrpSpPr>
            <p:cNvPr id="527" name="Group 526">
              <a:extLst>
                <a:ext uri="{FF2B5EF4-FFF2-40B4-BE49-F238E27FC236}">
                  <a16:creationId xmlns:a16="http://schemas.microsoft.com/office/drawing/2014/main" id="{4E739805-4500-C7D7-1BC1-4E3417679703}"/>
                </a:ext>
              </a:extLst>
            </p:cNvPr>
            <p:cNvGrpSpPr/>
            <p:nvPr/>
          </p:nvGrpSpPr>
          <p:grpSpPr>
            <a:xfrm>
              <a:off x="5153666" y="984379"/>
              <a:ext cx="350769" cy="73277"/>
              <a:chOff x="5153666" y="984379"/>
              <a:chExt cx="350769" cy="73277"/>
            </a:xfrm>
          </p:grpSpPr>
          <p:cxnSp>
            <p:nvCxnSpPr>
              <p:cNvPr id="533" name="Straight Connector 532">
                <a:extLst>
                  <a:ext uri="{FF2B5EF4-FFF2-40B4-BE49-F238E27FC236}">
                    <a16:creationId xmlns:a16="http://schemas.microsoft.com/office/drawing/2014/main" id="{6EBD06BF-15BF-C768-BE57-3BAFF4623526}"/>
                  </a:ext>
                </a:extLst>
              </p:cNvPr>
              <p:cNvCxnSpPr>
                <a:cxnSpLocks/>
              </p:cNvCxnSpPr>
              <p:nvPr/>
            </p:nvCxnSpPr>
            <p:spPr>
              <a:xfrm>
                <a:off x="5153666" y="1021017"/>
                <a:ext cx="350769"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34" name="Cross 533">
                <a:extLst>
                  <a:ext uri="{FF2B5EF4-FFF2-40B4-BE49-F238E27FC236}">
                    <a16:creationId xmlns:a16="http://schemas.microsoft.com/office/drawing/2014/main" id="{2FCCA068-DC4C-C235-4C04-F883D32DD116}"/>
                  </a:ext>
                </a:extLst>
              </p:cNvPr>
              <p:cNvSpPr/>
              <p:nvPr/>
            </p:nvSpPr>
            <p:spPr>
              <a:xfrm>
                <a:off x="5298850" y="984379"/>
                <a:ext cx="80313" cy="73277"/>
              </a:xfrm>
              <a:prstGeom prst="plus">
                <a:avLst>
                  <a:gd name="adj" fmla="val 43315"/>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2700">
                  <a:solidFill>
                    <a:prstClr val="white"/>
                  </a:solidFill>
                  <a:latin typeface="Calibri" panose="020F0502020204030204"/>
                </a:endParaRPr>
              </a:p>
            </p:txBody>
          </p:sp>
        </p:grpSp>
        <p:grpSp>
          <p:nvGrpSpPr>
            <p:cNvPr id="528" name="Group 527">
              <a:extLst>
                <a:ext uri="{FF2B5EF4-FFF2-40B4-BE49-F238E27FC236}">
                  <a16:creationId xmlns:a16="http://schemas.microsoft.com/office/drawing/2014/main" id="{0B3F60FA-05F5-5B5D-EDD3-BC4E1D91CD58}"/>
                </a:ext>
              </a:extLst>
            </p:cNvPr>
            <p:cNvGrpSpPr/>
            <p:nvPr/>
          </p:nvGrpSpPr>
          <p:grpSpPr>
            <a:xfrm>
              <a:off x="4124325" y="984379"/>
              <a:ext cx="350769" cy="73277"/>
              <a:chOff x="4124325" y="984379"/>
              <a:chExt cx="350769" cy="73277"/>
            </a:xfrm>
          </p:grpSpPr>
          <p:cxnSp>
            <p:nvCxnSpPr>
              <p:cNvPr id="531" name="Straight Connector 530">
                <a:extLst>
                  <a:ext uri="{FF2B5EF4-FFF2-40B4-BE49-F238E27FC236}">
                    <a16:creationId xmlns:a16="http://schemas.microsoft.com/office/drawing/2014/main" id="{3EECFEAE-BEF6-B1F1-7985-71C484F30967}"/>
                  </a:ext>
                </a:extLst>
              </p:cNvPr>
              <p:cNvCxnSpPr>
                <a:cxnSpLocks/>
              </p:cNvCxnSpPr>
              <p:nvPr/>
            </p:nvCxnSpPr>
            <p:spPr>
              <a:xfrm>
                <a:off x="4124325" y="1021017"/>
                <a:ext cx="350769" cy="0"/>
              </a:xfrm>
              <a:prstGeom prst="line">
                <a:avLst/>
              </a:prstGeom>
              <a:ln w="19050">
                <a:solidFill>
                  <a:srgbClr val="009FBA"/>
                </a:solidFill>
              </a:ln>
            </p:spPr>
            <p:style>
              <a:lnRef idx="1">
                <a:schemeClr val="accent1"/>
              </a:lnRef>
              <a:fillRef idx="0">
                <a:schemeClr val="accent1"/>
              </a:fillRef>
              <a:effectRef idx="0">
                <a:schemeClr val="accent1"/>
              </a:effectRef>
              <a:fontRef idx="minor">
                <a:schemeClr val="tx1"/>
              </a:fontRef>
            </p:style>
          </p:cxnSp>
          <p:sp>
            <p:nvSpPr>
              <p:cNvPr id="532" name="Cross 531">
                <a:extLst>
                  <a:ext uri="{FF2B5EF4-FFF2-40B4-BE49-F238E27FC236}">
                    <a16:creationId xmlns:a16="http://schemas.microsoft.com/office/drawing/2014/main" id="{B719DF3B-BAC7-11AF-7540-58362806A9CD}"/>
                  </a:ext>
                </a:extLst>
              </p:cNvPr>
              <p:cNvSpPr/>
              <p:nvPr/>
            </p:nvSpPr>
            <p:spPr>
              <a:xfrm>
                <a:off x="4271597" y="984379"/>
                <a:ext cx="80313" cy="73277"/>
              </a:xfrm>
              <a:prstGeom prst="plus">
                <a:avLst>
                  <a:gd name="adj" fmla="val 43315"/>
                </a:avLst>
              </a:prstGeom>
              <a:solidFill>
                <a:srgbClr val="009F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2700">
                  <a:solidFill>
                    <a:prstClr val="white"/>
                  </a:solidFill>
                  <a:latin typeface="Calibri" panose="020F0502020204030204"/>
                </a:endParaRPr>
              </a:p>
            </p:txBody>
          </p:sp>
        </p:grpSp>
        <p:sp>
          <p:nvSpPr>
            <p:cNvPr id="529" name="Rectangle 17">
              <a:extLst>
                <a:ext uri="{FF2B5EF4-FFF2-40B4-BE49-F238E27FC236}">
                  <a16:creationId xmlns:a16="http://schemas.microsoft.com/office/drawing/2014/main" id="{07759F53-A399-FBDF-E4C5-015D6B7DFB8B}"/>
                </a:ext>
              </a:extLst>
            </p:cNvPr>
            <p:cNvSpPr>
              <a:spLocks noChangeArrowheads="1"/>
            </p:cNvSpPr>
            <p:nvPr/>
          </p:nvSpPr>
          <p:spPr bwMode="auto">
            <a:xfrm>
              <a:off x="4533613" y="932541"/>
              <a:ext cx="629984" cy="184666"/>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dirty="0">
                  <a:solidFill>
                    <a:prstClr val="black"/>
                  </a:solidFill>
                  <a:latin typeface="Calibri" panose="020F0502020204030204"/>
                  <a:ea typeface="+mn-ea"/>
                  <a:cs typeface="+mn-cs"/>
                </a:rPr>
                <a:t>Ide-</a:t>
              </a:r>
              <a:r>
                <a:rPr lang="en-US" altLang="en-US" sz="900" dirty="0" err="1">
                  <a:solidFill>
                    <a:prstClr val="black"/>
                  </a:solidFill>
                  <a:latin typeface="Calibri" panose="020F0502020204030204"/>
                  <a:ea typeface="+mn-ea"/>
                  <a:cs typeface="+mn-cs"/>
                </a:rPr>
                <a:t>cel</a:t>
              </a:r>
              <a:endParaRPr lang="en-US" altLang="en-US" sz="900" dirty="0">
                <a:solidFill>
                  <a:prstClr val="black"/>
                </a:solidFill>
                <a:latin typeface="Calibri" panose="020F0502020204030204"/>
                <a:ea typeface="+mn-ea"/>
                <a:cs typeface="+mn-cs"/>
              </a:endParaRPr>
            </a:p>
          </p:txBody>
        </p:sp>
        <p:sp>
          <p:nvSpPr>
            <p:cNvPr id="530" name="Rectangle 17">
              <a:extLst>
                <a:ext uri="{FF2B5EF4-FFF2-40B4-BE49-F238E27FC236}">
                  <a16:creationId xmlns:a16="http://schemas.microsoft.com/office/drawing/2014/main" id="{E25DB06D-30E9-817D-4D95-5D4EAD581218}"/>
                </a:ext>
              </a:extLst>
            </p:cNvPr>
            <p:cNvSpPr>
              <a:spLocks noChangeArrowheads="1"/>
            </p:cNvSpPr>
            <p:nvPr/>
          </p:nvSpPr>
          <p:spPr bwMode="auto">
            <a:xfrm>
              <a:off x="5558915" y="932541"/>
              <a:ext cx="1296537" cy="184666"/>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dirty="0">
                  <a:solidFill>
                    <a:prstClr val="black"/>
                  </a:solidFill>
                  <a:latin typeface="Calibri" panose="020F0502020204030204"/>
                  <a:ea typeface="+mn-ea"/>
                  <a:cs typeface="+mn-cs"/>
                </a:rPr>
                <a:t>Standard regimens</a:t>
              </a:r>
            </a:p>
          </p:txBody>
        </p:sp>
      </p:grpSp>
      <p:sp>
        <p:nvSpPr>
          <p:cNvPr id="8" name="TextBox 22">
            <a:extLst>
              <a:ext uri="{FF2B5EF4-FFF2-40B4-BE49-F238E27FC236}">
                <a16:creationId xmlns:a16="http://schemas.microsoft.com/office/drawing/2014/main" id="{D5B47018-368A-FE30-44ED-BCBBFD995DE4}"/>
              </a:ext>
            </a:extLst>
          </p:cNvPr>
          <p:cNvSpPr txBox="1">
            <a:spLocks noChangeArrowheads="1"/>
          </p:cNvSpPr>
          <p:nvPr/>
        </p:nvSpPr>
        <p:spPr bwMode="auto">
          <a:xfrm>
            <a:off x="284805" y="4771513"/>
            <a:ext cx="868403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lvl="1" indent="-214313" defTabSz="685800" fontAlgn="auto">
              <a:spcBef>
                <a:spcPts val="0"/>
              </a:spcBef>
              <a:spcAft>
                <a:spcPts val="0"/>
              </a:spcAft>
            </a:pPr>
            <a:r>
              <a:rPr lang="en-GB" sz="675" baseline="30000" dirty="0" err="1">
                <a:solidFill>
                  <a:prstClr val="black"/>
                </a:solidFill>
                <a:latin typeface="Calibri Light" panose="020F0302020204030204"/>
                <a:cs typeface="Arial" panose="020B0604020202020204" pitchFamily="34" charset="0"/>
              </a:rPr>
              <a:t>a</a:t>
            </a:r>
            <a:r>
              <a:rPr lang="en-GB" sz="675" dirty="0" err="1">
                <a:solidFill>
                  <a:prstClr val="black"/>
                </a:solidFill>
                <a:latin typeface="Calibri Light" panose="020F0302020204030204"/>
                <a:cs typeface="Arial" panose="020B0604020202020204" pitchFamily="34" charset="0"/>
              </a:rPr>
              <a:t>Stratified</a:t>
            </a:r>
            <a:r>
              <a:rPr lang="en-GB" sz="675" dirty="0">
                <a:solidFill>
                  <a:prstClr val="black"/>
                </a:solidFill>
                <a:latin typeface="Calibri Light" panose="020F0302020204030204"/>
                <a:cs typeface="Arial" panose="020B0604020202020204" pitchFamily="34" charset="0"/>
              </a:rPr>
              <a:t> time-dependent Cox model. HRs are ide-</a:t>
            </a:r>
            <a:r>
              <a:rPr lang="en-GB" sz="675" dirty="0" err="1">
                <a:solidFill>
                  <a:prstClr val="black"/>
                </a:solidFill>
                <a:latin typeface="Calibri Light" panose="020F0302020204030204"/>
                <a:cs typeface="Arial" panose="020B0604020202020204" pitchFamily="34" charset="0"/>
              </a:rPr>
              <a:t>cel</a:t>
            </a:r>
            <a:r>
              <a:rPr lang="en-GB" sz="675" dirty="0">
                <a:solidFill>
                  <a:prstClr val="black"/>
                </a:solidFill>
                <a:latin typeface="Calibri Light" panose="020F0302020204030204"/>
                <a:cs typeface="Arial" panose="020B0604020202020204" pitchFamily="34" charset="0"/>
              </a:rPr>
              <a:t> arm versus standard regimens arm; </a:t>
            </a:r>
            <a:r>
              <a:rPr lang="en-GB" sz="675" baseline="30000" dirty="0" err="1">
                <a:solidFill>
                  <a:prstClr val="black"/>
                </a:solidFill>
                <a:latin typeface="Calibri Light" panose="020F0302020204030204"/>
                <a:cs typeface="Arial" panose="020B0604020202020204" pitchFamily="34" charset="0"/>
              </a:rPr>
              <a:t>b</a:t>
            </a:r>
            <a:r>
              <a:rPr lang="en-GB" sz="675" dirty="0" err="1">
                <a:solidFill>
                  <a:prstClr val="black"/>
                </a:solidFill>
                <a:latin typeface="Calibri Light" panose="020F0302020204030204"/>
                <a:cs typeface="Arial" panose="020B0604020202020204" pitchFamily="34" charset="0"/>
              </a:rPr>
              <a:t>Based</a:t>
            </a:r>
            <a:r>
              <a:rPr lang="en-GB" sz="675" dirty="0">
                <a:solidFill>
                  <a:prstClr val="black"/>
                </a:solidFill>
                <a:latin typeface="Calibri Light" panose="020F0302020204030204"/>
                <a:cs typeface="Arial" panose="020B0604020202020204" pitchFamily="34" charset="0"/>
              </a:rPr>
              <a:t> on Kaplan–Meier approach; </a:t>
            </a:r>
            <a:r>
              <a:rPr lang="en-GB" sz="675" baseline="30000" dirty="0" err="1">
                <a:solidFill>
                  <a:prstClr val="black"/>
                </a:solidFill>
                <a:latin typeface="Calibri Light" panose="020F0302020204030204"/>
                <a:cs typeface="Arial" panose="020B0604020202020204" pitchFamily="34" charset="0"/>
              </a:rPr>
              <a:t>c</a:t>
            </a:r>
            <a:r>
              <a:rPr lang="en-GB" sz="675" dirty="0" err="1">
                <a:solidFill>
                  <a:prstClr val="black"/>
                </a:solidFill>
                <a:latin typeface="Calibri Light" panose="020F0302020204030204"/>
                <a:cs typeface="Arial" panose="020B0604020202020204" pitchFamily="34" charset="0"/>
              </a:rPr>
              <a:t>Stratified</a:t>
            </a:r>
            <a:r>
              <a:rPr lang="en-GB" sz="675" dirty="0">
                <a:solidFill>
                  <a:prstClr val="black"/>
                </a:solidFill>
                <a:latin typeface="Calibri Light" panose="020F0302020204030204"/>
                <a:cs typeface="Arial" panose="020B0604020202020204" pitchFamily="34" charset="0"/>
              </a:rPr>
              <a:t> HR is based on the univariate Cox proportional hazards model. CI is two-sided and calculated by bootstrap method; </a:t>
            </a:r>
            <a:r>
              <a:rPr lang="en-GB" sz="675" baseline="30000" dirty="0" err="1">
                <a:solidFill>
                  <a:prstClr val="black"/>
                </a:solidFill>
                <a:latin typeface="Calibri Light" panose="020F0302020204030204"/>
                <a:cs typeface="Arial" panose="020B0604020202020204" pitchFamily="34" charset="0"/>
              </a:rPr>
              <a:t>d</a:t>
            </a:r>
            <a:r>
              <a:rPr lang="en-GB" sz="675" dirty="0" err="1">
                <a:solidFill>
                  <a:prstClr val="black"/>
                </a:solidFill>
                <a:latin typeface="Calibri Light" panose="020F0302020204030204"/>
                <a:cs typeface="Arial" panose="020B0604020202020204" pitchFamily="34" charset="0"/>
              </a:rPr>
              <a:t>Weibull</a:t>
            </a:r>
            <a:r>
              <a:rPr lang="en-GB" sz="675" dirty="0">
                <a:solidFill>
                  <a:prstClr val="black"/>
                </a:solidFill>
                <a:latin typeface="Calibri Light" panose="020F0302020204030204"/>
                <a:cs typeface="Arial" panose="020B0604020202020204" pitchFamily="34" charset="0"/>
              </a:rPr>
              <a:t> model (prespecified analysis). </a:t>
            </a:r>
            <a:r>
              <a:rPr lang="en-GB" sz="675" dirty="0" err="1">
                <a:solidFill>
                  <a:prstClr val="black"/>
                </a:solidFill>
                <a:latin typeface="Calibri Light" panose="020F0302020204030204"/>
                <a:cs typeface="Arial" panose="020B0604020202020204" pitchFamily="34" charset="0"/>
              </a:rPr>
              <a:t>mo</a:t>
            </a:r>
            <a:r>
              <a:rPr lang="en-GB" sz="675" dirty="0">
                <a:solidFill>
                  <a:prstClr val="black"/>
                </a:solidFill>
                <a:latin typeface="Calibri Light" panose="020F0302020204030204"/>
                <a:cs typeface="Arial" panose="020B0604020202020204" pitchFamily="34" charset="0"/>
              </a:rPr>
              <a:t>, month; NR, not reached.</a:t>
            </a:r>
          </a:p>
        </p:txBody>
      </p:sp>
      <p:sp>
        <p:nvSpPr>
          <p:cNvPr id="9" name="Rectangle 17">
            <a:extLst>
              <a:ext uri="{FF2B5EF4-FFF2-40B4-BE49-F238E27FC236}">
                <a16:creationId xmlns:a16="http://schemas.microsoft.com/office/drawing/2014/main" id="{C286BE41-3FE3-2A81-9A40-64ED45C1EE68}"/>
              </a:ext>
            </a:extLst>
          </p:cNvPr>
          <p:cNvSpPr>
            <a:spLocks noChangeArrowheads="1"/>
          </p:cNvSpPr>
          <p:nvPr/>
        </p:nvSpPr>
        <p:spPr bwMode="auto">
          <a:xfrm>
            <a:off x="3162860" y="912834"/>
            <a:ext cx="135617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050" dirty="0">
                <a:solidFill>
                  <a:prstClr val="black"/>
                </a:solidFill>
                <a:latin typeface="Calibri" panose="020F0502020204030204"/>
                <a:ea typeface="+mn-ea"/>
                <a:cs typeface="+mn-cs"/>
              </a:rPr>
              <a:t>Piecewise HR (95% CI)</a:t>
            </a:r>
            <a:r>
              <a:rPr lang="en-US" altLang="en-US" sz="1050" baseline="30000" dirty="0">
                <a:solidFill>
                  <a:prstClr val="black"/>
                </a:solidFill>
                <a:latin typeface="Calibri" panose="020F0502020204030204"/>
                <a:ea typeface="+mn-ea"/>
                <a:cs typeface="+mn-cs"/>
              </a:rPr>
              <a:t>b</a:t>
            </a:r>
          </a:p>
        </p:txBody>
      </p:sp>
      <p:sp>
        <p:nvSpPr>
          <p:cNvPr id="11" name="Rectangle 17">
            <a:extLst>
              <a:ext uri="{FF2B5EF4-FFF2-40B4-BE49-F238E27FC236}">
                <a16:creationId xmlns:a16="http://schemas.microsoft.com/office/drawing/2014/main" id="{0714B65F-E216-BF63-8D0F-E55AD24B4345}"/>
              </a:ext>
            </a:extLst>
          </p:cNvPr>
          <p:cNvSpPr>
            <a:spLocks noChangeArrowheads="1"/>
          </p:cNvSpPr>
          <p:nvPr/>
        </p:nvSpPr>
        <p:spPr bwMode="auto">
          <a:xfrm>
            <a:off x="3345701" y="1330613"/>
            <a:ext cx="9125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b="1" dirty="0">
                <a:solidFill>
                  <a:srgbClr val="009AB5"/>
                </a:solidFill>
                <a:latin typeface="Calibri" panose="020F0502020204030204"/>
                <a:ea typeface="+mn-ea"/>
                <a:cs typeface="+mn-cs"/>
              </a:rPr>
              <a:t>&gt; 6 months </a:t>
            </a:r>
          </a:p>
          <a:p>
            <a:pPr algn="r" defTabSz="685800"/>
            <a:r>
              <a:rPr lang="en-US" altLang="en-US" sz="900" b="1" dirty="0">
                <a:solidFill>
                  <a:srgbClr val="009AB5"/>
                </a:solidFill>
                <a:latin typeface="Calibri" panose="020F0502020204030204"/>
                <a:ea typeface="+mn-ea"/>
                <a:cs typeface="+mn-cs"/>
              </a:rPr>
              <a:t>0.85 </a:t>
            </a:r>
            <a:r>
              <a:rPr lang="en-US" altLang="en-US" sz="900" dirty="0">
                <a:solidFill>
                  <a:srgbClr val="009AB5"/>
                </a:solidFill>
                <a:latin typeface="Calibri" panose="020F0502020204030204"/>
                <a:ea typeface="+mn-ea"/>
                <a:cs typeface="+mn-cs"/>
              </a:rPr>
              <a:t>(0.59-1.23)</a:t>
            </a:r>
          </a:p>
        </p:txBody>
      </p:sp>
      <p:sp>
        <p:nvSpPr>
          <p:cNvPr id="13" name="Rectangle 17">
            <a:extLst>
              <a:ext uri="{FF2B5EF4-FFF2-40B4-BE49-F238E27FC236}">
                <a16:creationId xmlns:a16="http://schemas.microsoft.com/office/drawing/2014/main" id="{BD6292F1-1AAF-1AD0-F43F-9F5344AC5C8D}"/>
              </a:ext>
            </a:extLst>
          </p:cNvPr>
          <p:cNvSpPr>
            <a:spLocks noChangeArrowheads="1"/>
          </p:cNvSpPr>
          <p:nvPr/>
        </p:nvSpPr>
        <p:spPr bwMode="auto">
          <a:xfrm>
            <a:off x="7311178" y="1248106"/>
            <a:ext cx="163898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350" b="1" dirty="0">
                <a:solidFill>
                  <a:srgbClr val="009AB5"/>
                </a:solidFill>
                <a:latin typeface="Calibri" panose="020F0502020204030204"/>
                <a:ea typeface="+mn-ea"/>
                <a:cs typeface="+mn-cs"/>
              </a:rPr>
              <a:t>HR 0.69</a:t>
            </a:r>
          </a:p>
        </p:txBody>
      </p:sp>
      <p:sp>
        <p:nvSpPr>
          <p:cNvPr id="14" name="Rectangle 17">
            <a:extLst>
              <a:ext uri="{FF2B5EF4-FFF2-40B4-BE49-F238E27FC236}">
                <a16:creationId xmlns:a16="http://schemas.microsoft.com/office/drawing/2014/main" id="{71565E50-DD82-6861-61D1-668B9CC09B01}"/>
              </a:ext>
            </a:extLst>
          </p:cNvPr>
          <p:cNvSpPr>
            <a:spLocks noChangeArrowheads="1"/>
          </p:cNvSpPr>
          <p:nvPr/>
        </p:nvSpPr>
        <p:spPr bwMode="auto">
          <a:xfrm>
            <a:off x="7308938" y="1532511"/>
            <a:ext cx="164910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825" dirty="0">
                <a:solidFill>
                  <a:srgbClr val="009AB5"/>
                </a:solidFill>
                <a:latin typeface="Calibri" panose="020F0502020204030204"/>
                <a:ea typeface="+mn-ea"/>
                <a:cs typeface="+mn-cs"/>
              </a:rPr>
              <a:t>(95% CI, 0.45</a:t>
            </a:r>
            <a:r>
              <a:rPr lang="en-US" sz="825" kern="100" dirty="0">
                <a:solidFill>
                  <a:srgbClr val="009FBA"/>
                </a:solidFill>
                <a:ea typeface="+mn-ea"/>
                <a:cs typeface="Arial" panose="020B0604020202020204" pitchFamily="34" charset="0"/>
              </a:rPr>
              <a:t>–</a:t>
            </a:r>
            <a:r>
              <a:rPr lang="en-US" sz="825" kern="100" dirty="0">
                <a:solidFill>
                  <a:srgbClr val="009AB5"/>
                </a:solidFill>
                <a:latin typeface="Calibri" panose="020F0502020204030204"/>
                <a:ea typeface="+mn-ea"/>
                <a:cs typeface="Arial" panose="020B0604020202020204" pitchFamily="34" charset="0"/>
              </a:rPr>
              <a:t>1</a:t>
            </a:r>
            <a:r>
              <a:rPr lang="en-US" altLang="en-US" sz="825" dirty="0">
                <a:solidFill>
                  <a:srgbClr val="009AB5"/>
                </a:solidFill>
                <a:latin typeface="Calibri" panose="020F0502020204030204"/>
                <a:ea typeface="+mn-ea"/>
                <a:cs typeface="+mn-cs"/>
              </a:rPr>
              <a:t>.09)</a:t>
            </a:r>
          </a:p>
        </p:txBody>
      </p:sp>
      <p:sp>
        <p:nvSpPr>
          <p:cNvPr id="15" name="Rectangle 17">
            <a:extLst>
              <a:ext uri="{FF2B5EF4-FFF2-40B4-BE49-F238E27FC236}">
                <a16:creationId xmlns:a16="http://schemas.microsoft.com/office/drawing/2014/main" id="{41F09141-3431-04D0-0BA7-C5B1323F7146}"/>
              </a:ext>
            </a:extLst>
          </p:cNvPr>
          <p:cNvSpPr>
            <a:spLocks noChangeArrowheads="1"/>
          </p:cNvSpPr>
          <p:nvPr/>
        </p:nvSpPr>
        <p:spPr bwMode="auto">
          <a:xfrm>
            <a:off x="7975388" y="1055022"/>
            <a:ext cx="107867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prstClr val="black"/>
                </a:solidFill>
                <a:latin typeface="Calibri" panose="020F0502020204030204"/>
                <a:ea typeface="+mn-ea"/>
                <a:cs typeface="+mn-cs"/>
              </a:rPr>
              <a:t>Hazard </a:t>
            </a:r>
            <a:r>
              <a:rPr lang="en-US" altLang="en-US" sz="1050" dirty="0" err="1">
                <a:solidFill>
                  <a:prstClr val="black"/>
                </a:solidFill>
                <a:latin typeface="Calibri" panose="020F0502020204030204"/>
                <a:ea typeface="+mn-ea"/>
                <a:cs typeface="+mn-cs"/>
              </a:rPr>
              <a:t>ratio</a:t>
            </a:r>
            <a:r>
              <a:rPr lang="en-US" altLang="en-US" sz="1050" baseline="30000" dirty="0" err="1">
                <a:solidFill>
                  <a:prstClr val="black"/>
                </a:solidFill>
                <a:latin typeface="Calibri" panose="020F0502020204030204"/>
                <a:ea typeface="+mn-ea"/>
                <a:cs typeface="+mn-cs"/>
              </a:rPr>
              <a:t>c</a:t>
            </a:r>
            <a:endParaRPr lang="en-US" altLang="en-US" sz="1050" baseline="30000" dirty="0">
              <a:solidFill>
                <a:prstClr val="black"/>
              </a:solidFill>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5B69410-962E-6746-9E63-C919CCB43451}"/>
              </a:ext>
            </a:extLst>
          </p:cNvPr>
          <p:cNvCxnSpPr>
            <a:cxnSpLocks/>
          </p:cNvCxnSpPr>
          <p:nvPr/>
        </p:nvCxnSpPr>
        <p:spPr>
          <a:xfrm flipV="1">
            <a:off x="7980812" y="966967"/>
            <a:ext cx="0" cy="829351"/>
          </a:xfrm>
          <a:prstGeom prst="line">
            <a:avLst/>
          </a:prstGeom>
          <a:ln w="9525" cap="sq">
            <a:solidFill>
              <a:schemeClr val="bg1">
                <a:lumMod val="50000"/>
              </a:schemeClr>
            </a:solidFill>
          </a:ln>
        </p:spPr>
        <p:style>
          <a:lnRef idx="1">
            <a:schemeClr val="accent1"/>
          </a:lnRef>
          <a:fillRef idx="0">
            <a:schemeClr val="accent1"/>
          </a:fillRef>
          <a:effectRef idx="0">
            <a:srgbClr val="000000"/>
          </a:effectRef>
          <a:fontRef idx="minor">
            <a:schemeClr val="lt1"/>
          </a:fontRef>
        </p:style>
      </p:cxnSp>
      <p:grpSp>
        <p:nvGrpSpPr>
          <p:cNvPr id="20" name="Group 19">
            <a:extLst>
              <a:ext uri="{FF2B5EF4-FFF2-40B4-BE49-F238E27FC236}">
                <a16:creationId xmlns:a16="http://schemas.microsoft.com/office/drawing/2014/main" id="{0996A7E2-C96F-49D2-B6F7-993DCA051C9A}"/>
              </a:ext>
            </a:extLst>
          </p:cNvPr>
          <p:cNvGrpSpPr/>
          <p:nvPr/>
        </p:nvGrpSpPr>
        <p:grpSpPr>
          <a:xfrm>
            <a:off x="1971619" y="1114154"/>
            <a:ext cx="164701" cy="163804"/>
            <a:chOff x="4125969" y="2514183"/>
            <a:chExt cx="331752" cy="287447"/>
          </a:xfrm>
        </p:grpSpPr>
        <p:sp>
          <p:nvSpPr>
            <p:cNvPr id="21" name="Freeform: Shape 20">
              <a:extLst>
                <a:ext uri="{FF2B5EF4-FFF2-40B4-BE49-F238E27FC236}">
                  <a16:creationId xmlns:a16="http://schemas.microsoft.com/office/drawing/2014/main" id="{50DC1BA4-B7E2-7F50-980B-450F6BFA74CA}"/>
                </a:ext>
              </a:extLst>
            </p:cNvPr>
            <p:cNvSpPr/>
            <p:nvPr/>
          </p:nvSpPr>
          <p:spPr>
            <a:xfrm>
              <a:off x="4125969" y="2514183"/>
              <a:ext cx="331752" cy="287447"/>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22" name="Freeform: Shape 21">
              <a:extLst>
                <a:ext uri="{FF2B5EF4-FFF2-40B4-BE49-F238E27FC236}">
                  <a16:creationId xmlns:a16="http://schemas.microsoft.com/office/drawing/2014/main" id="{5B49EF7C-0321-8DD5-C7B6-5EAE704AC826}"/>
                </a:ext>
              </a:extLst>
            </p:cNvPr>
            <p:cNvSpPr/>
            <p:nvPr/>
          </p:nvSpPr>
          <p:spPr>
            <a:xfrm>
              <a:off x="4226941" y="2600773"/>
              <a:ext cx="130525" cy="114268"/>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rgbClr val="009AB5"/>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13C1C342-DD13-F3D9-4BEF-349CB010B138}"/>
              </a:ext>
            </a:extLst>
          </p:cNvPr>
          <p:cNvGrpSpPr/>
          <p:nvPr/>
        </p:nvGrpSpPr>
        <p:grpSpPr>
          <a:xfrm>
            <a:off x="1971619" y="1300085"/>
            <a:ext cx="164700" cy="163804"/>
            <a:chOff x="8796132" y="1873697"/>
            <a:chExt cx="219600" cy="218405"/>
          </a:xfrm>
        </p:grpSpPr>
        <p:sp>
          <p:nvSpPr>
            <p:cNvPr id="25" name="Freeform: Shape 24">
              <a:extLst>
                <a:ext uri="{FF2B5EF4-FFF2-40B4-BE49-F238E27FC236}">
                  <a16:creationId xmlns:a16="http://schemas.microsoft.com/office/drawing/2014/main" id="{43E638C0-9764-20DC-DE0C-2D00FF24E132}"/>
                </a:ext>
              </a:extLst>
            </p:cNvPr>
            <p:cNvSpPr/>
            <p:nvPr/>
          </p:nvSpPr>
          <p:spPr>
            <a:xfrm>
              <a:off x="8796132" y="1873697"/>
              <a:ext cx="219600" cy="218405"/>
            </a:xfrm>
            <a:custGeom>
              <a:avLst/>
              <a:gdLst>
                <a:gd name="connsiteX0" fmla="*/ 287448 w 287447"/>
                <a:gd name="connsiteY0" fmla="*/ 143724 h 287447"/>
                <a:gd name="connsiteX1" fmla="*/ 143724 w 287447"/>
                <a:gd name="connsiteY1" fmla="*/ 287448 h 287447"/>
                <a:gd name="connsiteX2" fmla="*/ 0 w 287447"/>
                <a:gd name="connsiteY2" fmla="*/ 143724 h 287447"/>
                <a:gd name="connsiteX3" fmla="*/ 143724 w 287447"/>
                <a:gd name="connsiteY3" fmla="*/ 0 h 287447"/>
                <a:gd name="connsiteX4" fmla="*/ 287448 w 287447"/>
                <a:gd name="connsiteY4" fmla="*/ 143724 h 28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7" h="287447">
                  <a:moveTo>
                    <a:pt x="287448" y="143724"/>
                  </a:moveTo>
                  <a:cubicBezTo>
                    <a:pt x="287448" y="223100"/>
                    <a:pt x="223101" y="287448"/>
                    <a:pt x="143724" y="287448"/>
                  </a:cubicBezTo>
                  <a:cubicBezTo>
                    <a:pt x="64347" y="287448"/>
                    <a:pt x="0" y="223100"/>
                    <a:pt x="0" y="143724"/>
                  </a:cubicBezTo>
                  <a:cubicBezTo>
                    <a:pt x="0" y="64347"/>
                    <a:pt x="64347" y="0"/>
                    <a:pt x="143724" y="0"/>
                  </a:cubicBezTo>
                  <a:cubicBezTo>
                    <a:pt x="223100" y="0"/>
                    <a:pt x="287448" y="64347"/>
                    <a:pt x="287448" y="143724"/>
                  </a:cubicBezTo>
                  <a:close/>
                </a:path>
              </a:pathLst>
            </a:custGeom>
            <a:solidFill>
              <a:schemeClr val="bg1">
                <a:lumMod val="85000"/>
              </a:schemeClr>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26" name="Freeform: Shape 25">
              <a:extLst>
                <a:ext uri="{FF2B5EF4-FFF2-40B4-BE49-F238E27FC236}">
                  <a16:creationId xmlns:a16="http://schemas.microsoft.com/office/drawing/2014/main" id="{1E180700-15E9-6064-7DDB-22921B9B0DB6}"/>
                </a:ext>
              </a:extLst>
            </p:cNvPr>
            <p:cNvSpPr/>
            <p:nvPr/>
          </p:nvSpPr>
          <p:spPr>
            <a:xfrm>
              <a:off x="8862973" y="1939489"/>
              <a:ext cx="86400" cy="86822"/>
            </a:xfrm>
            <a:custGeom>
              <a:avLst/>
              <a:gdLst>
                <a:gd name="connsiteX0" fmla="*/ 114268 w 114268"/>
                <a:gd name="connsiteY0" fmla="*/ 57134 h 114268"/>
                <a:gd name="connsiteX1" fmla="*/ 57134 w 114268"/>
                <a:gd name="connsiteY1" fmla="*/ 114268 h 114268"/>
                <a:gd name="connsiteX2" fmla="*/ 0 w 114268"/>
                <a:gd name="connsiteY2" fmla="*/ 57134 h 114268"/>
                <a:gd name="connsiteX3" fmla="*/ 57134 w 114268"/>
                <a:gd name="connsiteY3" fmla="*/ 0 h 114268"/>
                <a:gd name="connsiteX4" fmla="*/ 114268 w 114268"/>
                <a:gd name="connsiteY4" fmla="*/ 57134 h 114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8" h="114268">
                  <a:moveTo>
                    <a:pt x="114268" y="57134"/>
                  </a:moveTo>
                  <a:cubicBezTo>
                    <a:pt x="114268" y="88688"/>
                    <a:pt x="88688" y="114268"/>
                    <a:pt x="57134" y="114268"/>
                  </a:cubicBezTo>
                  <a:cubicBezTo>
                    <a:pt x="25580" y="114268"/>
                    <a:pt x="0" y="88688"/>
                    <a:pt x="0" y="57134"/>
                  </a:cubicBezTo>
                  <a:cubicBezTo>
                    <a:pt x="0" y="25580"/>
                    <a:pt x="25580" y="0"/>
                    <a:pt x="57134" y="0"/>
                  </a:cubicBezTo>
                  <a:cubicBezTo>
                    <a:pt x="88688" y="0"/>
                    <a:pt x="114268" y="25580"/>
                    <a:pt x="114268" y="57134"/>
                  </a:cubicBezTo>
                  <a:close/>
                </a:path>
              </a:pathLst>
            </a:custGeom>
            <a:solidFill>
              <a:schemeClr val="bg2"/>
            </a:solidFill>
            <a:ln w="1269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pSp>
      <p:cxnSp>
        <p:nvCxnSpPr>
          <p:cNvPr id="27" name="Straight Connector 26">
            <a:extLst>
              <a:ext uri="{FF2B5EF4-FFF2-40B4-BE49-F238E27FC236}">
                <a16:creationId xmlns:a16="http://schemas.microsoft.com/office/drawing/2014/main" id="{429067FC-F018-0660-8D9E-4CDED769DE08}"/>
              </a:ext>
            </a:extLst>
          </p:cNvPr>
          <p:cNvCxnSpPr>
            <a:cxnSpLocks/>
          </p:cNvCxnSpPr>
          <p:nvPr/>
        </p:nvCxnSpPr>
        <p:spPr>
          <a:xfrm flipV="1">
            <a:off x="3125829" y="930839"/>
            <a:ext cx="0" cy="877574"/>
          </a:xfrm>
          <a:prstGeom prst="line">
            <a:avLst/>
          </a:prstGeom>
          <a:ln w="9525" cap="sq">
            <a:solidFill>
              <a:schemeClr val="bg1">
                <a:lumMod val="50000"/>
              </a:schemeClr>
            </a:solidFill>
          </a:ln>
        </p:spPr>
        <p:style>
          <a:lnRef idx="1">
            <a:schemeClr val="accent1"/>
          </a:lnRef>
          <a:fillRef idx="0">
            <a:schemeClr val="accent1"/>
          </a:fillRef>
          <a:effectRef idx="0">
            <a:srgbClr val="000000"/>
          </a:effectRef>
          <a:fontRef idx="minor">
            <a:schemeClr val="lt1"/>
          </a:fontRef>
        </p:style>
      </p:cxnSp>
      <p:sp>
        <p:nvSpPr>
          <p:cNvPr id="28" name="Rectangle 17">
            <a:extLst>
              <a:ext uri="{FF2B5EF4-FFF2-40B4-BE49-F238E27FC236}">
                <a16:creationId xmlns:a16="http://schemas.microsoft.com/office/drawing/2014/main" id="{D72CD985-7F1F-EF49-B9D9-01151912E643}"/>
              </a:ext>
            </a:extLst>
          </p:cNvPr>
          <p:cNvSpPr>
            <a:spLocks noChangeArrowheads="1"/>
          </p:cNvSpPr>
          <p:nvPr/>
        </p:nvSpPr>
        <p:spPr bwMode="auto">
          <a:xfrm>
            <a:off x="1811017" y="919029"/>
            <a:ext cx="12002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tabLst>
                <a:tab pos="64294" algn="l"/>
              </a:tabLst>
            </a:pPr>
            <a:r>
              <a:rPr lang="en-US" altLang="en-US" sz="1050" dirty="0">
                <a:solidFill>
                  <a:prstClr val="black"/>
                </a:solidFill>
                <a:latin typeface="Calibri" panose="020F0502020204030204"/>
                <a:ea typeface="+mn-ea"/>
                <a:cs typeface="+mn-cs"/>
              </a:rPr>
              <a:t>Median (95% CI) </a:t>
            </a:r>
            <a:r>
              <a:rPr lang="en-US" altLang="en-US" sz="1050" dirty="0" err="1">
                <a:solidFill>
                  <a:prstClr val="black"/>
                </a:solidFill>
                <a:latin typeface="Calibri" panose="020F0502020204030204"/>
                <a:ea typeface="+mn-ea"/>
                <a:cs typeface="+mn-cs"/>
              </a:rPr>
              <a:t>OS</a:t>
            </a:r>
            <a:r>
              <a:rPr lang="en-US" altLang="en-US" sz="1050" baseline="30000" dirty="0" err="1">
                <a:solidFill>
                  <a:prstClr val="black"/>
                </a:solidFill>
                <a:latin typeface="Calibri" panose="020F0502020204030204"/>
                <a:ea typeface="+mn-ea"/>
                <a:cs typeface="+mn-cs"/>
              </a:rPr>
              <a:t>a</a:t>
            </a:r>
            <a:endParaRPr lang="en-US" altLang="en-US" sz="1050" baseline="30000" dirty="0">
              <a:solidFill>
                <a:prstClr val="black"/>
              </a:solidFill>
              <a:latin typeface="Calibri" panose="020F0502020204030204"/>
              <a:ea typeface="+mn-ea"/>
              <a:cs typeface="+mn-cs"/>
            </a:endParaRPr>
          </a:p>
        </p:txBody>
      </p:sp>
      <p:sp>
        <p:nvSpPr>
          <p:cNvPr id="5" name="Rectangle 17">
            <a:extLst>
              <a:ext uri="{FF2B5EF4-FFF2-40B4-BE49-F238E27FC236}">
                <a16:creationId xmlns:a16="http://schemas.microsoft.com/office/drawing/2014/main" id="{2DD2F0BB-0124-F0B6-B91F-E1F20EEA2244}"/>
              </a:ext>
            </a:extLst>
          </p:cNvPr>
          <p:cNvSpPr>
            <a:spLocks noChangeArrowheads="1"/>
          </p:cNvSpPr>
          <p:nvPr/>
        </p:nvSpPr>
        <p:spPr bwMode="auto">
          <a:xfrm>
            <a:off x="3076911" y="1614334"/>
            <a:ext cx="153248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prstClr val="black"/>
                </a:solidFill>
                <a:latin typeface="Calibri" panose="020F0502020204030204"/>
                <a:ea typeface="+mn-ea"/>
                <a:cs typeface="+mn-cs"/>
              </a:rPr>
              <a:t>HR (95 % CI)</a:t>
            </a:r>
            <a:r>
              <a:rPr lang="en-US" altLang="en-US" sz="1050" baseline="30000" dirty="0">
                <a:solidFill>
                  <a:prstClr val="black"/>
                </a:solidFill>
                <a:latin typeface="Calibri" panose="020F0502020204030204"/>
                <a:ea typeface="+mn-ea"/>
                <a:cs typeface="+mn-cs"/>
              </a:rPr>
              <a:t>c</a:t>
            </a:r>
          </a:p>
        </p:txBody>
      </p:sp>
      <p:sp>
        <p:nvSpPr>
          <p:cNvPr id="6" name="Rectangle 17">
            <a:extLst>
              <a:ext uri="{FF2B5EF4-FFF2-40B4-BE49-F238E27FC236}">
                <a16:creationId xmlns:a16="http://schemas.microsoft.com/office/drawing/2014/main" id="{088D8C60-0D54-60BC-650A-0104E074B88E}"/>
              </a:ext>
            </a:extLst>
          </p:cNvPr>
          <p:cNvSpPr>
            <a:spLocks noChangeArrowheads="1"/>
          </p:cNvSpPr>
          <p:nvPr/>
        </p:nvSpPr>
        <p:spPr bwMode="auto">
          <a:xfrm>
            <a:off x="3347726" y="1769921"/>
            <a:ext cx="91256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b="1" dirty="0">
                <a:solidFill>
                  <a:srgbClr val="009FBA"/>
                </a:solidFill>
                <a:latin typeface="Calibri" panose="020F0502020204030204"/>
                <a:ea typeface="+mn-ea"/>
                <a:cs typeface="+mn-cs"/>
              </a:rPr>
              <a:t>1.01 </a:t>
            </a:r>
            <a:r>
              <a:rPr lang="en-US" altLang="en-US" sz="900" dirty="0">
                <a:solidFill>
                  <a:srgbClr val="009FBA"/>
                </a:solidFill>
                <a:latin typeface="Calibri" panose="020F0502020204030204"/>
                <a:ea typeface="+mn-ea"/>
                <a:cs typeface="+mn-cs"/>
              </a:rPr>
              <a:t>(0.73-1.40)</a:t>
            </a:r>
          </a:p>
        </p:txBody>
      </p:sp>
    </p:spTree>
    <p:extLst>
      <p:ext uri="{BB962C8B-B14F-4D97-AF65-F5344CB8AC3E}">
        <p14:creationId xmlns:p14="http://schemas.microsoft.com/office/powerpoint/2010/main" val="204645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wipe(up)">
                                      <p:cBhvr>
                                        <p:cTn id="7" dur="500"/>
                                        <p:tgtEl>
                                          <p:spTgt spid="312"/>
                                        </p:tgtEl>
                                      </p:cBhvr>
                                    </p:animEffect>
                                  </p:childTnLst>
                                </p:cTn>
                              </p:par>
                            </p:childTnLst>
                          </p:cTn>
                        </p:par>
                        <p:par>
                          <p:cTn id="8" fill="hold">
                            <p:stCondLst>
                              <p:cond delay="500"/>
                            </p:stCondLst>
                            <p:childTnLst>
                              <p:par>
                                <p:cTn id="9" presetID="22" presetClass="entr" presetSubtype="1" fill="hold" nodeType="afterEffect">
                                  <p:stCondLst>
                                    <p:cond delay="1000"/>
                                  </p:stCondLst>
                                  <p:childTnLst>
                                    <p:set>
                                      <p:cBhvr>
                                        <p:cTn id="10" dur="1" fill="hold">
                                          <p:stCondLst>
                                            <p:cond delay="0"/>
                                          </p:stCondLst>
                                        </p:cTn>
                                        <p:tgtEl>
                                          <p:spTgt spid="304"/>
                                        </p:tgtEl>
                                        <p:attrNameLst>
                                          <p:attrName>style.visibility</p:attrName>
                                        </p:attrNameLst>
                                      </p:cBhvr>
                                      <p:to>
                                        <p:strVal val="visible"/>
                                      </p:to>
                                    </p:set>
                                    <p:animEffect transition="in" filter="wipe(up)">
                                      <p:cBhvr>
                                        <p:cTn id="11" dur="500"/>
                                        <p:tgtEl>
                                          <p:spTgt spid="30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48EE-FF4D-24CE-43EE-1AD59B45C5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6DEC4CE-2B27-B7A9-49AE-2104CF3D62B9}"/>
              </a:ext>
            </a:extLst>
          </p:cNvPr>
          <p:cNvSpPr>
            <a:spLocks noGrp="1"/>
          </p:cNvSpPr>
          <p:nvPr>
            <p:ph type="title"/>
          </p:nvPr>
        </p:nvSpPr>
        <p:spPr>
          <a:xfrm>
            <a:off x="266699" y="109081"/>
            <a:ext cx="8613000" cy="731384"/>
          </a:xfrm>
        </p:spPr>
        <p:txBody>
          <a:bodyPr>
            <a:normAutofit fontScale="90000"/>
          </a:bodyPr>
          <a:lstStyle/>
          <a:p>
            <a:r>
              <a:rPr lang="en-US" dirty="0"/>
              <a:t>CARTITUDE-4 Subgroup Analysis: Patient Population</a:t>
            </a:r>
          </a:p>
        </p:txBody>
      </p:sp>
      <p:sp>
        <p:nvSpPr>
          <p:cNvPr id="119" name="Footer Placeholder 1">
            <a:extLst>
              <a:ext uri="{FF2B5EF4-FFF2-40B4-BE49-F238E27FC236}">
                <a16:creationId xmlns:a16="http://schemas.microsoft.com/office/drawing/2014/main" id="{CA3CD30E-2C2C-7F08-300F-933DA716461A}"/>
              </a:ext>
            </a:extLst>
          </p:cNvPr>
          <p:cNvSpPr>
            <a:spLocks noGrp="1"/>
          </p:cNvSpPr>
          <p:nvPr>
            <p:ph type="ftr" sz="quarter" idx="10"/>
          </p:nvPr>
        </p:nvSpPr>
        <p:spPr>
          <a:xfrm>
            <a:off x="266698" y="4580844"/>
            <a:ext cx="7855310" cy="425000"/>
          </a:xfrm>
        </p:spPr>
        <p:txBody>
          <a:bodyPr/>
          <a:lstStyle/>
          <a:p>
            <a:pPr defTabSz="685800" fontAlgn="auto">
              <a:spcBef>
                <a:spcPts val="0"/>
              </a:spcBef>
              <a:spcAft>
                <a:spcPts val="0"/>
              </a:spcAft>
            </a:pPr>
            <a:r>
              <a:rPr lang="en-GB" sz="600" dirty="0">
                <a:solidFill>
                  <a:prstClr val="black">
                    <a:tint val="75000"/>
                  </a:prstClr>
                </a:solidFill>
                <a:latin typeface="Calibri" panose="020F0502020204030204"/>
                <a:ea typeface="+mn-ea"/>
                <a:cs typeface="+mn-cs"/>
              </a:rPr>
              <a:t>At the November 2022, data cut-off date, median follow-up was 15.9 months (range, 0.1–27.3). </a:t>
            </a:r>
            <a:r>
              <a:rPr lang="en-US" sz="600" dirty="0">
                <a:solidFill>
                  <a:prstClr val="black">
                    <a:tint val="75000"/>
                  </a:prstClr>
                </a:solidFill>
                <a:latin typeface="Calibri" panose="020F0502020204030204"/>
                <a:ea typeface="+mn-ea"/>
                <a:cs typeface="+mn-cs"/>
              </a:rPr>
              <a:t>Among 68 patients who received 1 prior LOT in the cilta-cel arm, 60 received cilta-cel as study treatment, 5 received cilta-cel as subsequent therapy, and 3 never received cilta-cel. Among 40 patients who received 1 prior LOT and functionally high-risk MM in the cilta-cel arm, 35 received cilta-cel as study treatment. Study </a:t>
            </a:r>
            <a:r>
              <a:rPr lang="en-US" dirty="0">
                <a:solidFill>
                  <a:prstClr val="black">
                    <a:tint val="75000"/>
                  </a:prstClr>
                </a:solidFill>
                <a:latin typeface="Calibri" panose="020F0502020204030204"/>
                <a:ea typeface="+mn-ea"/>
                <a:cs typeface="+mn-cs"/>
              </a:rPr>
              <a:t>treatment includes any portion of the following sequence: apheresis, bridging, lymphodepletion, and cilta-cel. </a:t>
            </a:r>
          </a:p>
          <a:p>
            <a:pPr defTabSz="685800" fontAlgn="auto">
              <a:spcBef>
                <a:spcPts val="0"/>
              </a:spcBef>
              <a:spcAft>
                <a:spcPts val="0"/>
              </a:spcAft>
            </a:pPr>
            <a:r>
              <a:rPr lang="en-US" dirty="0">
                <a:solidFill>
                  <a:prstClr val="black">
                    <a:tint val="75000"/>
                  </a:prstClr>
                </a:solidFill>
                <a:latin typeface="Calibri" panose="020F0502020204030204"/>
                <a:ea typeface="+mn-ea"/>
                <a:cs typeface="+mn-cs"/>
              </a:rPr>
              <a:t>ASCT, autologous stem cell transplant; cilta-cel, ciltacabtagene autoleucel; LOT, line of therapy; MM, multiple myeloma; PD, progressive disease; SOC, standard of care.</a:t>
            </a:r>
          </a:p>
        </p:txBody>
      </p:sp>
      <p:sp>
        <p:nvSpPr>
          <p:cNvPr id="9" name="Slide Number Placeholder 8">
            <a:extLst>
              <a:ext uri="{FF2B5EF4-FFF2-40B4-BE49-F238E27FC236}">
                <a16:creationId xmlns:a16="http://schemas.microsoft.com/office/drawing/2014/main" id="{3994838A-1C18-C0EC-AC8B-4447D52BB2CA}"/>
              </a:ext>
            </a:extLst>
          </p:cNvPr>
          <p:cNvSpPr>
            <a:spLocks noGrp="1"/>
          </p:cNvSpPr>
          <p:nvPr>
            <p:ph type="sldNum" sz="quarter" idx="11"/>
          </p:nvPr>
        </p:nvSpPr>
        <p:spPr>
          <a:xfrm>
            <a:off x="8215973" y="4792731"/>
            <a:ext cx="205740" cy="235724"/>
          </a:xfrm>
        </p:spPr>
        <p:txBody>
          <a:bodyPr/>
          <a:lstStyle/>
          <a:p>
            <a:pPr defTabSz="685800" fontAlgn="auto">
              <a:spcBef>
                <a:spcPts val="0"/>
              </a:spcBef>
              <a:spcAft>
                <a:spcPts val="0"/>
              </a:spcAft>
            </a:pPr>
            <a:fld id="{89EC47FE-8A01-4867-B742-54144C5B6A63}" type="slidenum">
              <a:rPr lang="en-US">
                <a:solidFill>
                  <a:prstClr val="black">
                    <a:tint val="75000"/>
                  </a:prstClr>
                </a:solidFill>
                <a:latin typeface="Calibri" panose="020F0502020204030204"/>
                <a:ea typeface="+mn-ea"/>
                <a:cs typeface="+mn-cs"/>
              </a:rPr>
              <a:pPr defTabSz="685800" fontAlgn="auto">
                <a:spcBef>
                  <a:spcPts val="0"/>
                </a:spcBef>
                <a:spcAft>
                  <a:spcPts val="0"/>
                </a:spcAft>
              </a:pPr>
              <a:t>106</a:t>
            </a:fld>
            <a:endParaRPr lang="en-US" dirty="0">
              <a:solidFill>
                <a:prstClr val="black">
                  <a:tint val="75000"/>
                </a:prstClr>
              </a:solidFill>
              <a:latin typeface="Calibri" panose="020F0502020204030204"/>
              <a:ea typeface="+mn-ea"/>
              <a:cs typeface="+mn-cs"/>
            </a:endParaRPr>
          </a:p>
        </p:txBody>
      </p:sp>
      <p:grpSp>
        <p:nvGrpSpPr>
          <p:cNvPr id="2" name="Group 1">
            <a:extLst>
              <a:ext uri="{FF2B5EF4-FFF2-40B4-BE49-F238E27FC236}">
                <a16:creationId xmlns:a16="http://schemas.microsoft.com/office/drawing/2014/main" id="{7464CFB5-85E4-4DB6-56C1-7D15716F90E5}"/>
              </a:ext>
            </a:extLst>
          </p:cNvPr>
          <p:cNvGrpSpPr/>
          <p:nvPr/>
        </p:nvGrpSpPr>
        <p:grpSpPr>
          <a:xfrm>
            <a:off x="843433" y="1177985"/>
            <a:ext cx="7457135" cy="2380232"/>
            <a:chOff x="1452898" y="1473129"/>
            <a:chExt cx="9942846" cy="3173643"/>
          </a:xfrm>
        </p:grpSpPr>
        <p:cxnSp>
          <p:nvCxnSpPr>
            <p:cNvPr id="17" name="Straight Connector 16">
              <a:extLst>
                <a:ext uri="{FF2B5EF4-FFF2-40B4-BE49-F238E27FC236}">
                  <a16:creationId xmlns:a16="http://schemas.microsoft.com/office/drawing/2014/main" id="{EE30A3C4-CBB8-1AA6-D8FC-C3DBEAECCDCB}"/>
                </a:ext>
              </a:extLst>
            </p:cNvPr>
            <p:cNvCxnSpPr>
              <a:cxnSpLocks/>
            </p:cNvCxnSpPr>
            <p:nvPr/>
          </p:nvCxnSpPr>
          <p:spPr>
            <a:xfrm flipV="1">
              <a:off x="3623836" y="2034598"/>
              <a:ext cx="0" cy="2612174"/>
            </a:xfrm>
            <a:prstGeom prst="line">
              <a:avLst/>
            </a:prstGeom>
            <a:noFill/>
            <a:ln w="12700" cap="flat" cmpd="sng" algn="ctr">
              <a:solidFill>
                <a:srgbClr val="333333"/>
              </a:solidFill>
              <a:prstDash val="solid"/>
              <a:miter lim="800000"/>
            </a:ln>
            <a:effectLst/>
          </p:spPr>
        </p:cxnSp>
        <p:cxnSp>
          <p:nvCxnSpPr>
            <p:cNvPr id="35" name="Straight Connector 34">
              <a:extLst>
                <a:ext uri="{FF2B5EF4-FFF2-40B4-BE49-F238E27FC236}">
                  <a16:creationId xmlns:a16="http://schemas.microsoft.com/office/drawing/2014/main" id="{3076D55C-2CA2-3142-6E58-47279F9869D0}"/>
                </a:ext>
              </a:extLst>
            </p:cNvPr>
            <p:cNvCxnSpPr>
              <a:cxnSpLocks/>
            </p:cNvCxnSpPr>
            <p:nvPr/>
          </p:nvCxnSpPr>
          <p:spPr>
            <a:xfrm flipV="1">
              <a:off x="9201330" y="2039695"/>
              <a:ext cx="0" cy="2017952"/>
            </a:xfrm>
            <a:prstGeom prst="line">
              <a:avLst/>
            </a:prstGeom>
            <a:noFill/>
            <a:ln w="12700" cap="flat" cmpd="sng" algn="ctr">
              <a:solidFill>
                <a:srgbClr val="333333"/>
              </a:solidFill>
              <a:prstDash val="solid"/>
              <a:miter lim="800000"/>
            </a:ln>
            <a:effectLst/>
          </p:spPr>
        </p:cxnSp>
        <p:cxnSp>
          <p:nvCxnSpPr>
            <p:cNvPr id="16" name="Straight Connector 15">
              <a:extLst>
                <a:ext uri="{FF2B5EF4-FFF2-40B4-BE49-F238E27FC236}">
                  <a16:creationId xmlns:a16="http://schemas.microsoft.com/office/drawing/2014/main" id="{0A3C2BA8-8B82-88E8-DF9E-0032F380A9E5}"/>
                </a:ext>
              </a:extLst>
            </p:cNvPr>
            <p:cNvCxnSpPr>
              <a:cxnSpLocks/>
            </p:cNvCxnSpPr>
            <p:nvPr/>
          </p:nvCxnSpPr>
          <p:spPr>
            <a:xfrm flipH="1">
              <a:off x="3614952" y="2036592"/>
              <a:ext cx="5577840" cy="0"/>
            </a:xfrm>
            <a:prstGeom prst="line">
              <a:avLst/>
            </a:prstGeom>
            <a:noFill/>
            <a:ln w="12700" cap="flat" cmpd="sng" algn="ctr">
              <a:solidFill>
                <a:srgbClr val="333333"/>
              </a:solidFill>
              <a:prstDash val="solid"/>
              <a:miter lim="800000"/>
            </a:ln>
            <a:effectLst/>
          </p:spPr>
        </p:cxnSp>
        <p:sp>
          <p:nvSpPr>
            <p:cNvPr id="30" name="Rectangle 29">
              <a:extLst>
                <a:ext uri="{FF2B5EF4-FFF2-40B4-BE49-F238E27FC236}">
                  <a16:creationId xmlns:a16="http://schemas.microsoft.com/office/drawing/2014/main" id="{8E75E086-4E80-1E76-1A33-6C068FB039A7}"/>
                </a:ext>
              </a:extLst>
            </p:cNvPr>
            <p:cNvSpPr/>
            <p:nvPr/>
          </p:nvSpPr>
          <p:spPr>
            <a:xfrm>
              <a:off x="7015768" y="3589168"/>
              <a:ext cx="4379976" cy="1057604"/>
            </a:xfrm>
            <a:prstGeom prst="rect">
              <a:avLst/>
            </a:prstGeom>
            <a:solidFill>
              <a:schemeClr val="tx1"/>
            </a:solidFill>
            <a:ln w="28575" cap="flat" cmpd="sng" algn="ctr">
              <a:solidFill>
                <a:schemeClr val="bg1"/>
              </a:solidFill>
              <a:prstDash val="solid"/>
              <a:miter lim="800000"/>
            </a:ln>
            <a:effectLst/>
          </p:spPr>
          <p:txBody>
            <a:bodyPr rtlCol="0" anchor="ctr"/>
            <a:lstStyle/>
            <a:p>
              <a:pPr algn="ctr" defTabSz="685800" fontAlgn="auto">
                <a:spcBef>
                  <a:spcPts val="0"/>
                </a:spcBef>
                <a:spcAft>
                  <a:spcPts val="0"/>
                </a:spcAft>
                <a:defRPr/>
              </a:pPr>
              <a:r>
                <a:rPr lang="en-GB" sz="1200" b="1" kern="0" dirty="0">
                  <a:solidFill>
                    <a:prstClr val="white"/>
                  </a:solidFill>
                  <a:latin typeface="Johnson Text" panose="00000500000000000000"/>
                  <a:ea typeface="+mn-ea"/>
                  <a:cs typeface="+mn-cs"/>
                </a:rPr>
                <a:t>F</a:t>
              </a:r>
              <a:r>
                <a:rPr lang="en-US" sz="1200" b="1" kern="0" dirty="0">
                  <a:solidFill>
                    <a:prstClr val="white"/>
                  </a:solidFill>
                  <a:latin typeface="Johnson Text" panose="00000500000000000000"/>
                  <a:ea typeface="+mn-ea"/>
                  <a:cs typeface="+mn-cs"/>
                </a:rPr>
                <a:t>unctionally high-risk MM</a:t>
              </a:r>
            </a:p>
            <a:p>
              <a:pPr algn="ctr" defTabSz="685800" fontAlgn="auto">
                <a:spcBef>
                  <a:spcPts val="0"/>
                </a:spcBef>
                <a:spcAft>
                  <a:spcPts val="0"/>
                </a:spcAft>
                <a:defRPr/>
              </a:pPr>
              <a:r>
                <a:rPr lang="en-GB" sz="1200" kern="0" dirty="0">
                  <a:solidFill>
                    <a:prstClr val="white"/>
                  </a:solidFill>
                  <a:latin typeface="Johnson Text" panose="00000500000000000000"/>
                  <a:ea typeface="+mn-ea"/>
                  <a:cs typeface="+mn-cs"/>
                </a:rPr>
                <a:t>39 received SOC</a:t>
              </a:r>
            </a:p>
          </p:txBody>
        </p:sp>
        <p:sp>
          <p:nvSpPr>
            <p:cNvPr id="55" name="Rectangle 54">
              <a:extLst>
                <a:ext uri="{FF2B5EF4-FFF2-40B4-BE49-F238E27FC236}">
                  <a16:creationId xmlns:a16="http://schemas.microsoft.com/office/drawing/2014/main" id="{3C77055F-2DB7-2EA5-122E-230CC32B5CA3}"/>
                </a:ext>
              </a:extLst>
            </p:cNvPr>
            <p:cNvSpPr/>
            <p:nvPr/>
          </p:nvSpPr>
          <p:spPr>
            <a:xfrm>
              <a:off x="4423961" y="1473129"/>
              <a:ext cx="3982033" cy="352119"/>
            </a:xfrm>
            <a:prstGeom prst="rect">
              <a:avLst/>
            </a:prstGeom>
            <a:noFill/>
            <a:ln w="12700" cap="flat" cmpd="sng" algn="ctr">
              <a:solidFill>
                <a:schemeClr val="bg1"/>
              </a:solidFill>
              <a:prstDash val="solid"/>
              <a:miter lim="800000"/>
            </a:ln>
            <a:effectLst/>
          </p:spPr>
          <p:txBody>
            <a:bodyPr rtlCol="0" anchor="ctr"/>
            <a:lstStyle/>
            <a:p>
              <a:pPr algn="ctr" defTabSz="685800" fontAlgn="auto">
                <a:spcBef>
                  <a:spcPts val="0"/>
                </a:spcBef>
                <a:spcAft>
                  <a:spcPts val="0"/>
                </a:spcAft>
                <a:defRPr/>
              </a:pPr>
              <a:r>
                <a:rPr lang="en-GB" sz="1200" b="1" kern="0" dirty="0">
                  <a:solidFill>
                    <a:prstClr val="black"/>
                  </a:solidFill>
                  <a:latin typeface="Johnson Text" panose="00000500000000000000"/>
                  <a:ea typeface="+mn-ea"/>
                  <a:cs typeface="+mn-cs"/>
                </a:rPr>
                <a:t>136 had 1 prior LOT in CARTITUDE-4</a:t>
              </a:r>
            </a:p>
          </p:txBody>
        </p:sp>
        <p:sp>
          <p:nvSpPr>
            <p:cNvPr id="6" name="Rectangle 5">
              <a:extLst>
                <a:ext uri="{FF2B5EF4-FFF2-40B4-BE49-F238E27FC236}">
                  <a16:creationId xmlns:a16="http://schemas.microsoft.com/office/drawing/2014/main" id="{A9084E4D-C1F4-2B03-3551-9330EDE2B953}"/>
                </a:ext>
              </a:extLst>
            </p:cNvPr>
            <p:cNvSpPr/>
            <p:nvPr/>
          </p:nvSpPr>
          <p:spPr>
            <a:xfrm>
              <a:off x="1452898" y="2156780"/>
              <a:ext cx="4379976" cy="1243829"/>
            </a:xfrm>
            <a:prstGeom prst="rect">
              <a:avLst/>
            </a:prstGeom>
            <a:solidFill>
              <a:srgbClr val="EB1700"/>
            </a:solidFill>
            <a:ln w="12700" cap="flat" cmpd="sng" algn="ctr">
              <a:solidFill>
                <a:srgbClr val="EB1700"/>
              </a:solidFill>
              <a:prstDash val="solid"/>
              <a:miter lim="800000"/>
            </a:ln>
            <a:effectLst/>
          </p:spPr>
          <p:txBody>
            <a:bodyPr rtlCol="0" anchor="ctr"/>
            <a:lstStyle/>
            <a:p>
              <a:pPr algn="ctr" defTabSz="685800" fontAlgn="auto">
                <a:spcBef>
                  <a:spcPts val="0"/>
                </a:spcBef>
                <a:spcAft>
                  <a:spcPts val="0"/>
                </a:spcAft>
                <a:defRPr/>
              </a:pPr>
              <a:r>
                <a:rPr lang="en-US" sz="1350" b="1" kern="0" dirty="0">
                  <a:solidFill>
                    <a:srgbClr val="FFFFFF"/>
                  </a:solidFill>
                  <a:latin typeface="Johnson Text" panose="00000500000000000000"/>
                  <a:ea typeface="+mn-ea"/>
                  <a:cs typeface="+mn-cs"/>
                </a:rPr>
                <a:t>Cilta-cel</a:t>
              </a:r>
            </a:p>
            <a:p>
              <a:pPr algn="ctr" defTabSz="685800" fontAlgn="auto">
                <a:spcBef>
                  <a:spcPts val="0"/>
                </a:spcBef>
                <a:spcAft>
                  <a:spcPts val="0"/>
                </a:spcAft>
                <a:defRPr/>
              </a:pPr>
              <a:r>
                <a:rPr lang="en-GB" sz="1200" kern="0" dirty="0">
                  <a:solidFill>
                    <a:srgbClr val="FFFFFF"/>
                  </a:solidFill>
                  <a:latin typeface="Johnson Text" panose="00000500000000000000"/>
                  <a:ea typeface="+mn-ea"/>
                  <a:cs typeface="+mn-cs"/>
                </a:rPr>
                <a:t>68 underwent apheresis/bridging</a:t>
              </a:r>
            </a:p>
          </p:txBody>
        </p:sp>
        <p:sp>
          <p:nvSpPr>
            <p:cNvPr id="8" name="Rectangle 7">
              <a:extLst>
                <a:ext uri="{FF2B5EF4-FFF2-40B4-BE49-F238E27FC236}">
                  <a16:creationId xmlns:a16="http://schemas.microsoft.com/office/drawing/2014/main" id="{A4FF54BB-A944-30BA-D8D6-6A381EECE9D9}"/>
                </a:ext>
              </a:extLst>
            </p:cNvPr>
            <p:cNvSpPr/>
            <p:nvPr/>
          </p:nvSpPr>
          <p:spPr>
            <a:xfrm>
              <a:off x="7013974" y="2180111"/>
              <a:ext cx="4379976" cy="1214915"/>
            </a:xfrm>
            <a:prstGeom prst="rect">
              <a:avLst/>
            </a:prstGeom>
            <a:solidFill>
              <a:schemeClr val="tx1"/>
            </a:solidFill>
            <a:ln w="12700" cap="flat" cmpd="sng" algn="ctr">
              <a:noFill/>
              <a:prstDash val="solid"/>
              <a:miter lim="800000"/>
            </a:ln>
            <a:effectLst/>
          </p:spPr>
          <p:txBody>
            <a:bodyPr rtlCol="0" anchor="ctr"/>
            <a:lstStyle/>
            <a:p>
              <a:pPr algn="ctr" defTabSz="685800" fontAlgn="auto">
                <a:spcBef>
                  <a:spcPts val="0"/>
                </a:spcBef>
                <a:spcAft>
                  <a:spcPts val="0"/>
                </a:spcAft>
                <a:defRPr/>
              </a:pPr>
              <a:r>
                <a:rPr lang="en-US" sz="1200" b="1" kern="0" dirty="0">
                  <a:solidFill>
                    <a:srgbClr val="FFFFFF"/>
                  </a:solidFill>
                  <a:latin typeface="Johnson Text" panose="00000500000000000000"/>
                  <a:ea typeface="+mn-ea"/>
                  <a:cs typeface="+mn-cs"/>
                </a:rPr>
                <a:t>SOC</a:t>
              </a:r>
            </a:p>
            <a:p>
              <a:pPr algn="ctr" defTabSz="685800" fontAlgn="auto">
                <a:spcBef>
                  <a:spcPts val="0"/>
                </a:spcBef>
                <a:spcAft>
                  <a:spcPts val="0"/>
                </a:spcAft>
                <a:defRPr/>
              </a:pPr>
              <a:r>
                <a:rPr lang="en-US" sz="1200" kern="0" dirty="0">
                  <a:solidFill>
                    <a:srgbClr val="FFFFFF"/>
                  </a:solidFill>
                  <a:latin typeface="Johnson Text" panose="00000500000000000000"/>
                  <a:ea typeface="+mn-ea"/>
                  <a:cs typeface="+mn-cs"/>
                </a:rPr>
                <a:t>68 received SOC</a:t>
              </a:r>
            </a:p>
          </p:txBody>
        </p:sp>
        <p:cxnSp>
          <p:nvCxnSpPr>
            <p:cNvPr id="41" name="Straight Connector 40">
              <a:extLst>
                <a:ext uri="{FF2B5EF4-FFF2-40B4-BE49-F238E27FC236}">
                  <a16:creationId xmlns:a16="http://schemas.microsoft.com/office/drawing/2014/main" id="{D36E3CB1-5D78-EF85-37C6-4B026EEE2603}"/>
                </a:ext>
              </a:extLst>
            </p:cNvPr>
            <p:cNvCxnSpPr>
              <a:cxnSpLocks/>
              <a:endCxn id="55" idx="2"/>
            </p:cNvCxnSpPr>
            <p:nvPr/>
          </p:nvCxnSpPr>
          <p:spPr>
            <a:xfrm flipV="1">
              <a:off x="6414977" y="1825248"/>
              <a:ext cx="1" cy="209350"/>
            </a:xfrm>
            <a:prstGeom prst="line">
              <a:avLst/>
            </a:prstGeom>
            <a:noFill/>
            <a:ln w="12700" cap="flat" cmpd="sng" algn="ctr">
              <a:solidFill>
                <a:srgbClr val="333333"/>
              </a:solidFill>
              <a:prstDash val="solid"/>
              <a:miter lim="800000"/>
            </a:ln>
            <a:effectLst/>
          </p:spPr>
        </p:cxnSp>
        <p:sp>
          <p:nvSpPr>
            <p:cNvPr id="26" name="Rectangle 25">
              <a:extLst>
                <a:ext uri="{FF2B5EF4-FFF2-40B4-BE49-F238E27FC236}">
                  <a16:creationId xmlns:a16="http://schemas.microsoft.com/office/drawing/2014/main" id="{74641414-CF0D-D44F-50F2-5FB15501E5E2}"/>
                </a:ext>
              </a:extLst>
            </p:cNvPr>
            <p:cNvSpPr/>
            <p:nvPr/>
          </p:nvSpPr>
          <p:spPr>
            <a:xfrm>
              <a:off x="1452898" y="3589168"/>
              <a:ext cx="4379976" cy="1057604"/>
            </a:xfrm>
            <a:prstGeom prst="rect">
              <a:avLst/>
            </a:prstGeom>
            <a:solidFill>
              <a:schemeClr val="tx1"/>
            </a:solidFill>
            <a:ln w="28575" cap="flat" cmpd="sng" algn="ctr">
              <a:solidFill>
                <a:srgbClr val="EB1700"/>
              </a:solidFill>
              <a:prstDash val="solid"/>
              <a:miter lim="800000"/>
            </a:ln>
            <a:effectLst/>
          </p:spPr>
          <p:txBody>
            <a:bodyPr rtlCol="0" anchor="ctr"/>
            <a:lstStyle/>
            <a:p>
              <a:pPr algn="ctr" defTabSz="685800" fontAlgn="auto">
                <a:spcBef>
                  <a:spcPts val="0"/>
                </a:spcBef>
                <a:spcAft>
                  <a:spcPts val="0"/>
                </a:spcAft>
                <a:defRPr/>
              </a:pPr>
              <a:r>
                <a:rPr lang="en-US" sz="1200" b="1" kern="0" dirty="0">
                  <a:solidFill>
                    <a:prstClr val="white"/>
                  </a:solidFill>
                  <a:latin typeface="Johnson Text" panose="00000500000000000000"/>
                  <a:ea typeface="+mn-ea"/>
                  <a:cs typeface="+mn-cs"/>
                </a:rPr>
                <a:t>Functionally high-risk MM</a:t>
              </a:r>
            </a:p>
            <a:p>
              <a:pPr algn="ctr" defTabSz="685800" fontAlgn="auto">
                <a:spcBef>
                  <a:spcPts val="0"/>
                </a:spcBef>
                <a:spcAft>
                  <a:spcPts val="0"/>
                </a:spcAft>
                <a:defRPr/>
              </a:pPr>
              <a:r>
                <a:rPr lang="en-US" sz="1200" kern="0" dirty="0">
                  <a:solidFill>
                    <a:prstClr val="white"/>
                  </a:solidFill>
                  <a:latin typeface="Johnson Text" panose="00000500000000000000"/>
                  <a:ea typeface="+mn-ea"/>
                  <a:cs typeface="+mn-cs"/>
                </a:rPr>
                <a:t>40 underwent apheresis/bridging </a:t>
              </a:r>
            </a:p>
          </p:txBody>
        </p:sp>
      </p:grpSp>
      <p:sp>
        <p:nvSpPr>
          <p:cNvPr id="50" name="TextBox 49">
            <a:extLst>
              <a:ext uri="{FF2B5EF4-FFF2-40B4-BE49-F238E27FC236}">
                <a16:creationId xmlns:a16="http://schemas.microsoft.com/office/drawing/2014/main" id="{C35EAC78-57EA-A6D9-AD6E-3469F4084372}"/>
              </a:ext>
            </a:extLst>
          </p:cNvPr>
          <p:cNvSpPr txBox="1"/>
          <p:nvPr/>
        </p:nvSpPr>
        <p:spPr>
          <a:xfrm>
            <a:off x="509742" y="3709028"/>
            <a:ext cx="8124518" cy="664012"/>
          </a:xfrm>
          <a:prstGeom prst="roundRect">
            <a:avLst>
              <a:gd name="adj" fmla="val 16922"/>
            </a:avLst>
          </a:prstGeom>
          <a:solidFill>
            <a:schemeClr val="tx2"/>
          </a:solidFill>
        </p:spPr>
        <p:txBody>
          <a:bodyPr wrap="square" lIns="68580" tIns="68580" rIns="68580" bIns="68580">
            <a:spAutoFit/>
          </a:bodyPr>
          <a:lstStyle/>
          <a:p>
            <a:pPr marL="0" lvl="1" algn="ctr" defTabSz="685800" fontAlgn="auto">
              <a:spcBef>
                <a:spcPts val="75"/>
              </a:spcBef>
              <a:spcAft>
                <a:spcPts val="0"/>
              </a:spcAft>
            </a:pPr>
            <a:r>
              <a:rPr lang="en-GB" sz="1500" b="1" dirty="0">
                <a:solidFill>
                  <a:prstClr val="white"/>
                </a:solidFill>
                <a:latin typeface="Calibri" panose="020F0502020204030204"/>
                <a:ea typeface="+mn-ea"/>
                <a:cs typeface="+mn-cs"/>
              </a:rPr>
              <a:t>Functionally high-risk MM </a:t>
            </a:r>
            <a:r>
              <a:rPr lang="en-GB" sz="1500" dirty="0">
                <a:solidFill>
                  <a:prstClr val="white"/>
                </a:solidFill>
                <a:latin typeface="Calibri" panose="020F0502020204030204"/>
                <a:ea typeface="+mn-ea"/>
                <a:cs typeface="+mn-cs"/>
              </a:rPr>
              <a:t>defined as PD ≤18 months after receiving ASCT or the start of initial frontline therapy in patients with no ASCT</a:t>
            </a:r>
          </a:p>
        </p:txBody>
      </p:sp>
    </p:spTree>
    <p:extLst>
      <p:ext uri="{BB962C8B-B14F-4D97-AF65-F5344CB8AC3E}">
        <p14:creationId xmlns:p14="http://schemas.microsoft.com/office/powerpoint/2010/main" val="3721789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5CCAD-C495-77FB-4965-61AA61540BF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BEE4D9C-0AA0-1A4B-50D8-30768EF3CC07}"/>
              </a:ext>
            </a:extLst>
          </p:cNvPr>
          <p:cNvSpPr>
            <a:spLocks noGrp="1"/>
          </p:cNvSpPr>
          <p:nvPr>
            <p:ph type="title"/>
          </p:nvPr>
        </p:nvSpPr>
        <p:spPr>
          <a:xfrm>
            <a:off x="266699" y="109081"/>
            <a:ext cx="8613000" cy="731384"/>
          </a:xfrm>
        </p:spPr>
        <p:txBody>
          <a:bodyPr>
            <a:normAutofit fontScale="90000"/>
          </a:bodyPr>
          <a:lstStyle/>
          <a:p>
            <a:r>
              <a:rPr lang="en-US" sz="1575" dirty="0">
                <a:solidFill>
                  <a:schemeClr val="bg1">
                    <a:lumMod val="50000"/>
                  </a:schemeClr>
                </a:solidFill>
              </a:rPr>
              <a:t>CARTITUDE-4 Subgroup Analysis: </a:t>
            </a:r>
            <a:br>
              <a:rPr lang="en-US" sz="1575" dirty="0">
                <a:solidFill>
                  <a:schemeClr val="bg1">
                    <a:lumMod val="50000"/>
                  </a:schemeClr>
                </a:solidFill>
              </a:rPr>
            </a:br>
            <a:r>
              <a:rPr lang="en-US" sz="1575" dirty="0">
                <a:solidFill>
                  <a:schemeClr val="bg1">
                    <a:lumMod val="50000"/>
                  </a:schemeClr>
                </a:solidFill>
              </a:rPr>
              <a:t>Baseline Disease Characteristics Were Generally Balanced Between Treatment Arms in Patients With 1 Prior LOT and Those With 1 Prior LOT and Functionally High-Risk MM</a:t>
            </a:r>
          </a:p>
        </p:txBody>
      </p:sp>
      <p:sp>
        <p:nvSpPr>
          <p:cNvPr id="9" name="Slide Number Placeholder 8">
            <a:extLst>
              <a:ext uri="{FF2B5EF4-FFF2-40B4-BE49-F238E27FC236}">
                <a16:creationId xmlns:a16="http://schemas.microsoft.com/office/drawing/2014/main" id="{4B29AA04-D006-E559-0116-4CB991E28129}"/>
              </a:ext>
            </a:extLst>
          </p:cNvPr>
          <p:cNvSpPr>
            <a:spLocks noGrp="1"/>
          </p:cNvSpPr>
          <p:nvPr>
            <p:ph type="sldNum" sz="quarter" idx="11"/>
          </p:nvPr>
        </p:nvSpPr>
        <p:spPr>
          <a:xfrm>
            <a:off x="8215973" y="4792731"/>
            <a:ext cx="205740" cy="235724"/>
          </a:xfrm>
        </p:spPr>
        <p:txBody>
          <a:bodyPr/>
          <a:lstStyle/>
          <a:p>
            <a:pPr defTabSz="685800" fontAlgn="auto">
              <a:spcBef>
                <a:spcPts val="0"/>
              </a:spcBef>
              <a:spcAft>
                <a:spcPts val="0"/>
              </a:spcAft>
            </a:pPr>
            <a:fld id="{89EC47FE-8A01-4867-B742-54144C5B6A63}" type="slidenum">
              <a:rPr lang="en-US">
                <a:solidFill>
                  <a:prstClr val="black">
                    <a:tint val="75000"/>
                  </a:prstClr>
                </a:solidFill>
                <a:latin typeface="Calibri" panose="020F0502020204030204"/>
                <a:ea typeface="+mn-ea"/>
                <a:cs typeface="+mn-cs"/>
              </a:rPr>
              <a:pPr defTabSz="685800" fontAlgn="auto">
                <a:spcBef>
                  <a:spcPts val="0"/>
                </a:spcBef>
                <a:spcAft>
                  <a:spcPts val="0"/>
                </a:spcAft>
              </a:pPr>
              <a:t>107</a:t>
            </a:fld>
            <a:endParaRPr lang="en-US" dirty="0">
              <a:solidFill>
                <a:prstClr val="black">
                  <a:tint val="75000"/>
                </a:prstClr>
              </a:solidFill>
              <a:latin typeface="Calibri" panose="020F0502020204030204"/>
              <a:ea typeface="+mn-ea"/>
              <a:cs typeface="+mn-cs"/>
            </a:endParaRPr>
          </a:p>
        </p:txBody>
      </p:sp>
      <p:graphicFrame>
        <p:nvGraphicFramePr>
          <p:cNvPr id="6" name="Table 149">
            <a:extLst>
              <a:ext uri="{FF2B5EF4-FFF2-40B4-BE49-F238E27FC236}">
                <a16:creationId xmlns:a16="http://schemas.microsoft.com/office/drawing/2014/main" id="{46A8EBE8-2193-2766-705B-C434D15B3CAE}"/>
              </a:ext>
            </a:extLst>
          </p:cNvPr>
          <p:cNvGraphicFramePr>
            <a:graphicFrameLocks noGrp="1"/>
          </p:cNvGraphicFramePr>
          <p:nvPr/>
        </p:nvGraphicFramePr>
        <p:xfrm>
          <a:off x="361436" y="1031082"/>
          <a:ext cx="8266930" cy="3392330"/>
        </p:xfrm>
        <a:graphic>
          <a:graphicData uri="http://schemas.openxmlformats.org/drawingml/2006/table">
            <a:tbl>
              <a:tblPr firstRow="1" bandRow="1">
                <a:tableStyleId>{5FD0F851-EC5A-4D38-B0AD-8093EC10F338}</a:tableStyleId>
              </a:tblPr>
              <a:tblGrid>
                <a:gridCol w="2074250">
                  <a:extLst>
                    <a:ext uri="{9D8B030D-6E8A-4147-A177-3AD203B41FA5}">
                      <a16:colId xmlns:a16="http://schemas.microsoft.com/office/drawing/2014/main" val="1467378951"/>
                    </a:ext>
                  </a:extLst>
                </a:gridCol>
                <a:gridCol w="1503585">
                  <a:extLst>
                    <a:ext uri="{9D8B030D-6E8A-4147-A177-3AD203B41FA5}">
                      <a16:colId xmlns:a16="http://schemas.microsoft.com/office/drawing/2014/main" val="2037516040"/>
                    </a:ext>
                  </a:extLst>
                </a:gridCol>
                <a:gridCol w="1503585">
                  <a:extLst>
                    <a:ext uri="{9D8B030D-6E8A-4147-A177-3AD203B41FA5}">
                      <a16:colId xmlns:a16="http://schemas.microsoft.com/office/drawing/2014/main" val="2856247793"/>
                    </a:ext>
                  </a:extLst>
                </a:gridCol>
                <a:gridCol w="1503585">
                  <a:extLst>
                    <a:ext uri="{9D8B030D-6E8A-4147-A177-3AD203B41FA5}">
                      <a16:colId xmlns:a16="http://schemas.microsoft.com/office/drawing/2014/main" val="2195306249"/>
                    </a:ext>
                  </a:extLst>
                </a:gridCol>
                <a:gridCol w="1681925">
                  <a:extLst>
                    <a:ext uri="{9D8B030D-6E8A-4147-A177-3AD203B41FA5}">
                      <a16:colId xmlns:a16="http://schemas.microsoft.com/office/drawing/2014/main" val="3805706717"/>
                    </a:ext>
                  </a:extLst>
                </a:gridCol>
              </a:tblGrid>
              <a:tr h="216532">
                <a:tc rowSpan="2">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lvl="0" algn="l" fontAlgn="b">
                        <a:lnSpc>
                          <a:spcPct val="100000"/>
                        </a:lnSpc>
                      </a:pPr>
                      <a:r>
                        <a:rPr lang="en-US" sz="900" b="1" u="none" strike="noStrike" dirty="0">
                          <a:solidFill>
                            <a:schemeClr val="tx1"/>
                          </a:solidFill>
                        </a:rPr>
                        <a:t>Baseline characteristic</a:t>
                      </a:r>
                      <a:endParaRPr lang="en-US" sz="900" b="1" i="0" u="none" strike="noStrike" dirty="0">
                        <a:solidFill>
                          <a:schemeClr val="tx1"/>
                        </a:solidFill>
                        <a:latin typeface="Johnson Text" panose="00000500000000000000"/>
                      </a:endParaRPr>
                    </a:p>
                  </a:txBody>
                  <a:tcPr marL="68580" marR="68580" marT="34290" marB="34290" anchor="ctr"/>
                </a:tc>
                <a:tc gridSpan="2">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algn="ctr">
                        <a:lnSpc>
                          <a:spcPct val="100000"/>
                        </a:lnSpc>
                      </a:pPr>
                      <a:r>
                        <a:rPr lang="en-US" sz="900" b="1" dirty="0">
                          <a:solidFill>
                            <a:schemeClr val="tx1"/>
                          </a:solidFill>
                        </a:rPr>
                        <a:t>Patients with 1 prior LOT</a:t>
                      </a:r>
                      <a:endParaRPr lang="en-US" sz="900" b="1" dirty="0">
                        <a:solidFill>
                          <a:schemeClr val="tx1"/>
                        </a:solidFill>
                        <a:latin typeface="Johnson Text" panose="00000500000000000000"/>
                      </a:endParaRPr>
                    </a:p>
                  </a:txBody>
                  <a:tcPr marL="68580" marR="68580" marT="34290" marB="34290" anchor="ctr"/>
                </a:tc>
                <a:tc hMerge="1">
                  <a:txBody>
                    <a:bodyPr/>
                    <a:lstStyle/>
                    <a:p>
                      <a:pPr algn="ctr"/>
                      <a:endParaRPr lang="en-US" sz="600" b="1">
                        <a:solidFill>
                          <a:schemeClr val="tx1"/>
                        </a:solidFill>
                        <a:latin typeface="+mn-lt"/>
                      </a:endParaRPr>
                    </a:p>
                  </a:txBody>
                  <a:tcPr marL="45720" marR="45720" marT="9144" marB="914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gridSpan="2">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algn="ctr">
                        <a:lnSpc>
                          <a:spcPct val="100000"/>
                        </a:lnSpc>
                      </a:pPr>
                      <a:r>
                        <a:rPr lang="en-US" sz="900" b="1" dirty="0">
                          <a:solidFill>
                            <a:schemeClr val="tx1"/>
                          </a:solidFill>
                        </a:rPr>
                        <a:t>Patients with 1 prior LOT and functionally high-risk MM </a:t>
                      </a:r>
                      <a:endParaRPr lang="en-US" sz="900" b="1" dirty="0">
                        <a:solidFill>
                          <a:schemeClr val="tx1"/>
                        </a:solidFill>
                        <a:latin typeface="Johnson Text" panose="00000500000000000000"/>
                      </a:endParaRPr>
                    </a:p>
                  </a:txBody>
                  <a:tcPr marL="68580" marR="68580" marT="34290" marB="34290" anchor="ctr"/>
                </a:tc>
                <a:tc hMerge="1">
                  <a:txBody>
                    <a:bodyPr/>
                    <a:lstStyle/>
                    <a:p>
                      <a:pPr algn="ctr"/>
                      <a:endParaRPr lang="en-US" sz="600" b="1">
                        <a:solidFill>
                          <a:schemeClr val="tx1"/>
                        </a:solidFill>
                        <a:latin typeface="+mn-lt"/>
                      </a:endParaRPr>
                    </a:p>
                  </a:txBody>
                  <a:tcPr marL="45720" marR="45720" marT="9144" marB="9144" anchor="ct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2730309921"/>
                  </a:ext>
                </a:extLst>
              </a:tr>
              <a:tr h="360886">
                <a:tc vMerge="1">
                  <a:txBody>
                    <a:bodyPr/>
                    <a:lstStyle>
                      <a:lvl1pPr marL="0" algn="l" defTabSz="1341150" rtl="0" eaLnBrk="1" latinLnBrk="0" hangingPunct="1">
                        <a:defRPr sz="2640" b="1" kern="1200">
                          <a:solidFill>
                            <a:schemeClr val="bg1"/>
                          </a:solidFill>
                          <a:latin typeface="Johnson Text"/>
                        </a:defRPr>
                      </a:lvl1pPr>
                      <a:lvl2pPr marL="670575" algn="l" defTabSz="1341150" rtl="0" eaLnBrk="1" latinLnBrk="0" hangingPunct="1">
                        <a:defRPr sz="2640" b="1" kern="1200">
                          <a:solidFill>
                            <a:schemeClr val="bg1"/>
                          </a:solidFill>
                          <a:latin typeface="Johnson Text"/>
                        </a:defRPr>
                      </a:lvl2pPr>
                      <a:lvl3pPr marL="1341150" algn="l" defTabSz="1341150" rtl="0" eaLnBrk="1" latinLnBrk="0" hangingPunct="1">
                        <a:defRPr sz="2640" b="1" kern="1200">
                          <a:solidFill>
                            <a:schemeClr val="bg1"/>
                          </a:solidFill>
                          <a:latin typeface="Johnson Text"/>
                        </a:defRPr>
                      </a:lvl3pPr>
                      <a:lvl4pPr marL="2011726" algn="l" defTabSz="1341150" rtl="0" eaLnBrk="1" latinLnBrk="0" hangingPunct="1">
                        <a:defRPr sz="2640" b="1" kern="1200">
                          <a:solidFill>
                            <a:schemeClr val="bg1"/>
                          </a:solidFill>
                          <a:latin typeface="Johnson Text"/>
                        </a:defRPr>
                      </a:lvl4pPr>
                      <a:lvl5pPr marL="2682301" algn="l" defTabSz="1341150" rtl="0" eaLnBrk="1" latinLnBrk="0" hangingPunct="1">
                        <a:defRPr sz="2640" b="1" kern="1200">
                          <a:solidFill>
                            <a:schemeClr val="bg1"/>
                          </a:solidFill>
                          <a:latin typeface="Johnson Text"/>
                        </a:defRPr>
                      </a:lvl5pPr>
                      <a:lvl6pPr marL="3352876" algn="l" defTabSz="1341150" rtl="0" eaLnBrk="1" latinLnBrk="0" hangingPunct="1">
                        <a:defRPr sz="2640" b="1" kern="1200">
                          <a:solidFill>
                            <a:schemeClr val="bg1"/>
                          </a:solidFill>
                          <a:latin typeface="Johnson Text"/>
                        </a:defRPr>
                      </a:lvl6pPr>
                      <a:lvl7pPr marL="4023451" algn="l" defTabSz="1341150" rtl="0" eaLnBrk="1" latinLnBrk="0" hangingPunct="1">
                        <a:defRPr sz="2640" b="1" kern="1200">
                          <a:solidFill>
                            <a:schemeClr val="bg1"/>
                          </a:solidFill>
                          <a:latin typeface="Johnson Text"/>
                        </a:defRPr>
                      </a:lvl7pPr>
                      <a:lvl8pPr marL="4694027" algn="l" defTabSz="1341150" rtl="0" eaLnBrk="1" latinLnBrk="0" hangingPunct="1">
                        <a:defRPr sz="2640" b="1" kern="1200">
                          <a:solidFill>
                            <a:schemeClr val="bg1"/>
                          </a:solidFill>
                          <a:latin typeface="Johnson Text"/>
                        </a:defRPr>
                      </a:lvl8pPr>
                      <a:lvl9pPr marL="5364602" algn="l" defTabSz="1341150" rtl="0" eaLnBrk="1" latinLnBrk="0" hangingPunct="1">
                        <a:defRPr sz="2640" b="1" kern="1200">
                          <a:solidFill>
                            <a:schemeClr val="bg1"/>
                          </a:solidFill>
                          <a:latin typeface="Johnson Text"/>
                        </a:defRPr>
                      </a:lvl9pPr>
                    </a:lstStyle>
                    <a:p>
                      <a:endParaRPr/>
                    </a:p>
                  </a:txBody>
                  <a:tcPr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1341150" rtl="0" eaLnBrk="1" latinLnBrk="0" hangingPunct="1">
                        <a:defRPr sz="2640" b="1" kern="1200">
                          <a:solidFill>
                            <a:schemeClr val="bg1"/>
                          </a:solidFill>
                          <a:latin typeface="Johnson Text"/>
                        </a:defRPr>
                      </a:lvl1pPr>
                      <a:lvl2pPr marL="670575" algn="l" defTabSz="1341150" rtl="0" eaLnBrk="1" latinLnBrk="0" hangingPunct="1">
                        <a:defRPr sz="2640" b="1" kern="1200">
                          <a:solidFill>
                            <a:schemeClr val="bg1"/>
                          </a:solidFill>
                          <a:latin typeface="Johnson Text"/>
                        </a:defRPr>
                      </a:lvl2pPr>
                      <a:lvl3pPr marL="1341150" algn="l" defTabSz="1341150" rtl="0" eaLnBrk="1" latinLnBrk="0" hangingPunct="1">
                        <a:defRPr sz="2640" b="1" kern="1200">
                          <a:solidFill>
                            <a:schemeClr val="bg1"/>
                          </a:solidFill>
                          <a:latin typeface="Johnson Text"/>
                        </a:defRPr>
                      </a:lvl3pPr>
                      <a:lvl4pPr marL="2011726" algn="l" defTabSz="1341150" rtl="0" eaLnBrk="1" latinLnBrk="0" hangingPunct="1">
                        <a:defRPr sz="2640" b="1" kern="1200">
                          <a:solidFill>
                            <a:schemeClr val="bg1"/>
                          </a:solidFill>
                          <a:latin typeface="Johnson Text"/>
                        </a:defRPr>
                      </a:lvl4pPr>
                      <a:lvl5pPr marL="2682301" algn="l" defTabSz="1341150" rtl="0" eaLnBrk="1" latinLnBrk="0" hangingPunct="1">
                        <a:defRPr sz="2640" b="1" kern="1200">
                          <a:solidFill>
                            <a:schemeClr val="bg1"/>
                          </a:solidFill>
                          <a:latin typeface="Johnson Text"/>
                        </a:defRPr>
                      </a:lvl5pPr>
                      <a:lvl6pPr marL="3352876" algn="l" defTabSz="1341150" rtl="0" eaLnBrk="1" latinLnBrk="0" hangingPunct="1">
                        <a:defRPr sz="2640" b="1" kern="1200">
                          <a:solidFill>
                            <a:schemeClr val="bg1"/>
                          </a:solidFill>
                          <a:latin typeface="Johnson Text"/>
                        </a:defRPr>
                      </a:lvl6pPr>
                      <a:lvl7pPr marL="4023451" algn="l" defTabSz="1341150" rtl="0" eaLnBrk="1" latinLnBrk="0" hangingPunct="1">
                        <a:defRPr sz="2640" b="1" kern="1200">
                          <a:solidFill>
                            <a:schemeClr val="bg1"/>
                          </a:solidFill>
                          <a:latin typeface="Johnson Text"/>
                        </a:defRPr>
                      </a:lvl7pPr>
                      <a:lvl8pPr marL="4694027" algn="l" defTabSz="1341150" rtl="0" eaLnBrk="1" latinLnBrk="0" hangingPunct="1">
                        <a:defRPr sz="2640" b="1" kern="1200">
                          <a:solidFill>
                            <a:schemeClr val="bg1"/>
                          </a:solidFill>
                          <a:latin typeface="Johnson Text"/>
                        </a:defRPr>
                      </a:lvl8pPr>
                      <a:lvl9pPr marL="5364602" algn="l" defTabSz="1341150" rtl="0" eaLnBrk="1" latinLnBrk="0" hangingPunct="1">
                        <a:defRPr sz="2640" b="1" kern="1200">
                          <a:solidFill>
                            <a:schemeClr val="bg1"/>
                          </a:solidFill>
                          <a:latin typeface="Johnson Text"/>
                        </a:defRPr>
                      </a:lvl9pPr>
                    </a:lstStyle>
                    <a:p>
                      <a:pPr algn="ctr">
                        <a:lnSpc>
                          <a:spcPct val="100000"/>
                        </a:lnSpc>
                      </a:pPr>
                      <a:r>
                        <a:rPr lang="en-US" sz="900" b="1" dirty="0">
                          <a:solidFill>
                            <a:schemeClr val="tx1"/>
                          </a:solidFill>
                        </a:rPr>
                        <a:t>Cilta-cel</a:t>
                      </a:r>
                      <a:endParaRPr lang="en-US" sz="900" b="1" strike="sngStrike" dirty="0">
                        <a:solidFill>
                          <a:schemeClr val="tx1"/>
                        </a:solidFill>
                      </a:endParaRPr>
                    </a:p>
                    <a:p>
                      <a:pPr algn="ctr">
                        <a:lnSpc>
                          <a:spcPct val="100000"/>
                        </a:lnSpc>
                      </a:pPr>
                      <a:r>
                        <a:rPr lang="en-US" sz="900" b="1" dirty="0">
                          <a:solidFill>
                            <a:schemeClr val="tx1"/>
                          </a:solidFill>
                        </a:rPr>
                        <a:t>(n=68)</a:t>
                      </a:r>
                      <a:endParaRPr lang="en-US" sz="900" b="1" dirty="0">
                        <a:solidFill>
                          <a:schemeClr val="tx1"/>
                        </a:solidFill>
                        <a:latin typeface="Johnson Text" panose="0000050000000000000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algn="ctr">
                        <a:lnSpc>
                          <a:spcPct val="100000"/>
                        </a:lnSpc>
                      </a:pPr>
                      <a:r>
                        <a:rPr lang="en-US" sz="900" b="1" dirty="0">
                          <a:solidFill>
                            <a:schemeClr val="tx1"/>
                          </a:solidFill>
                        </a:rPr>
                        <a:t>SOC</a:t>
                      </a:r>
                      <a:endParaRPr lang="en-US" sz="900" b="1" strike="sngStrike" dirty="0">
                        <a:solidFill>
                          <a:schemeClr val="tx1"/>
                        </a:solidFill>
                      </a:endParaRPr>
                    </a:p>
                    <a:p>
                      <a:pPr algn="ctr">
                        <a:lnSpc>
                          <a:spcPct val="100000"/>
                        </a:lnSpc>
                      </a:pPr>
                      <a:r>
                        <a:rPr lang="en-US" sz="900" b="1" dirty="0">
                          <a:solidFill>
                            <a:schemeClr val="tx1"/>
                          </a:solidFill>
                        </a:rPr>
                        <a:t>(n=68)</a:t>
                      </a:r>
                      <a:endParaRPr lang="en-US" sz="900" b="1" dirty="0">
                        <a:solidFill>
                          <a:schemeClr val="tx1"/>
                        </a:solidFill>
                        <a:latin typeface="Johnson Text" panose="0000050000000000000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algn="ctr">
                        <a:lnSpc>
                          <a:spcPct val="100000"/>
                        </a:lnSpc>
                      </a:pPr>
                      <a:r>
                        <a:rPr lang="en-US" sz="900" b="1" dirty="0">
                          <a:solidFill>
                            <a:schemeClr val="tx1"/>
                          </a:solidFill>
                        </a:rPr>
                        <a:t>Cilta-cel</a:t>
                      </a:r>
                      <a:endParaRPr lang="en-US" sz="900" b="1" strike="sngStrike" dirty="0">
                        <a:solidFill>
                          <a:schemeClr val="tx1"/>
                        </a:solidFill>
                      </a:endParaRPr>
                    </a:p>
                    <a:p>
                      <a:pPr algn="ctr">
                        <a:lnSpc>
                          <a:spcPct val="100000"/>
                        </a:lnSpc>
                      </a:pPr>
                      <a:r>
                        <a:rPr lang="en-US" sz="900" b="1" dirty="0">
                          <a:solidFill>
                            <a:schemeClr val="tx1"/>
                          </a:solidFill>
                        </a:rPr>
                        <a:t>(n=40)</a:t>
                      </a:r>
                      <a:endParaRPr lang="en-US" sz="900" b="1" dirty="0">
                        <a:solidFill>
                          <a:schemeClr val="tx1"/>
                        </a:solidFill>
                        <a:latin typeface="Johnson Text" panose="0000050000000000000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algn="ctr">
                        <a:lnSpc>
                          <a:spcPct val="100000"/>
                        </a:lnSpc>
                      </a:pPr>
                      <a:r>
                        <a:rPr lang="en-US" sz="900" b="1" dirty="0">
                          <a:solidFill>
                            <a:schemeClr val="tx1"/>
                          </a:solidFill>
                        </a:rPr>
                        <a:t>SOC</a:t>
                      </a:r>
                      <a:endParaRPr lang="en-US" sz="900" b="1" strike="sngStrike" dirty="0">
                        <a:solidFill>
                          <a:schemeClr val="tx1"/>
                        </a:solidFill>
                      </a:endParaRPr>
                    </a:p>
                    <a:p>
                      <a:pPr algn="ctr">
                        <a:lnSpc>
                          <a:spcPct val="100000"/>
                        </a:lnSpc>
                      </a:pPr>
                      <a:r>
                        <a:rPr lang="en-US" sz="900" b="1" dirty="0">
                          <a:solidFill>
                            <a:schemeClr val="tx1"/>
                          </a:solidFill>
                        </a:rPr>
                        <a:t>(n=39)</a:t>
                      </a:r>
                      <a:endParaRPr lang="en-US" sz="900" b="1" dirty="0">
                        <a:solidFill>
                          <a:schemeClr val="tx1"/>
                        </a:solidFill>
                        <a:latin typeface="Johnson Text" panose="00000500000000000000"/>
                      </a:endParaRPr>
                    </a:p>
                  </a:txBody>
                  <a:tcPr marL="68580" marR="68580" marT="34290" marB="34290" anchor="ctr"/>
                </a:tc>
                <a:extLst>
                  <a:ext uri="{0D108BD9-81ED-4DB2-BD59-A6C34878D82A}">
                    <a16:rowId xmlns:a16="http://schemas.microsoft.com/office/drawing/2014/main" val="164529750"/>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nSpc>
                          <a:spcPct val="100000"/>
                        </a:lnSpc>
                        <a:spcBef>
                          <a:spcPts val="0"/>
                        </a:spcBef>
                        <a:spcAft>
                          <a:spcPts val="0"/>
                        </a:spcAft>
                        <a:buFont typeface="Arial" panose="020B0604020202020204" pitchFamily="34" charset="0"/>
                        <a:buNone/>
                      </a:pPr>
                      <a:r>
                        <a:rPr lang="en-US" sz="900" dirty="0">
                          <a:solidFill>
                            <a:schemeClr val="tx1"/>
                          </a:solidFill>
                        </a:rPr>
                        <a:t>Age, median (range), years</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algn="ctr" fontAlgn="b">
                        <a:lnSpc>
                          <a:spcPct val="100000"/>
                        </a:lnSpc>
                      </a:pPr>
                      <a:r>
                        <a:rPr lang="en-US" sz="900" b="0" u="none" strike="noStrike" baseline="0" dirty="0">
                          <a:solidFill>
                            <a:schemeClr val="tx1"/>
                          </a:solidFill>
                          <a:effectLst/>
                        </a:rPr>
                        <a:t>60.5 (27–78)</a:t>
                      </a:r>
                      <a:endParaRPr lang="en-US" sz="900" b="0" i="0" u="none" strike="noStrike" baseline="0" dirty="0">
                        <a:solidFill>
                          <a:schemeClr val="tx1"/>
                        </a:solidFill>
                        <a:effectLst/>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60.0 (35–78)</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60.0 (27–71)</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60.0 (40–78)</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3910097710"/>
                  </a:ext>
                </a:extLst>
              </a:tr>
              <a:tr h="216532">
                <a:tc>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lang="en-US" sz="900" dirty="0">
                          <a:solidFill>
                            <a:schemeClr val="tx1"/>
                          </a:solidFill>
                        </a:rPr>
                        <a:t>Male, n (%)</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36 (52.9)</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42 (61.8)</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18 (45.0)</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27 (69.2)</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3267382717"/>
                  </a:ext>
                </a:extLst>
              </a:tr>
              <a:tr h="216532">
                <a:tc>
                  <a:txBody>
                    <a:bodyPr/>
                    <a:lstStyle/>
                    <a:p>
                      <a:pPr marL="0" marR="0" lvl="0" indent="0" algn="l" defTabSz="1341150" rtl="0" eaLnBrk="1" fontAlgn="auto" latinLnBrk="0" hangingPunct="1">
                        <a:lnSpc>
                          <a:spcPct val="100000"/>
                        </a:lnSpc>
                        <a:spcBef>
                          <a:spcPts val="0"/>
                        </a:spcBef>
                        <a:spcAft>
                          <a:spcPts val="0"/>
                        </a:spcAft>
                        <a:buClrTx/>
                        <a:buSzTx/>
                        <a:buFontTx/>
                        <a:buNone/>
                        <a:tabLst/>
                        <a:defRPr/>
                      </a:pPr>
                      <a:r>
                        <a:rPr lang="en-US" sz="900" dirty="0">
                          <a:solidFill>
                            <a:schemeClr val="tx1"/>
                          </a:solidFill>
                        </a:rPr>
                        <a:t>ISS stage II/III,</a:t>
                      </a:r>
                      <a:r>
                        <a:rPr lang="en-US" sz="900" baseline="30000" dirty="0">
                          <a:solidFill>
                            <a:schemeClr val="tx1"/>
                          </a:solidFill>
                        </a:rPr>
                        <a:t>a</a:t>
                      </a:r>
                      <a:r>
                        <a:rPr lang="en-US" sz="900" dirty="0">
                          <a:solidFill>
                            <a:schemeClr val="tx1"/>
                          </a:solidFill>
                        </a:rPr>
                        <a:t> n (%)</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20 (29.4)</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22 (32.4)</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12 (30.0)</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14 (35.9)</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750566138"/>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nSpc>
                          <a:spcPct val="100000"/>
                        </a:lnSpc>
                        <a:spcBef>
                          <a:spcPts val="0"/>
                        </a:spcBef>
                        <a:spcAft>
                          <a:spcPts val="0"/>
                        </a:spcAft>
                        <a:buFont typeface="Arial" panose="020B0604020202020204" pitchFamily="34" charset="0"/>
                        <a:buNone/>
                      </a:pPr>
                      <a:r>
                        <a:rPr lang="en-US" sz="900" dirty="0">
                          <a:solidFill>
                            <a:schemeClr val="tx1"/>
                          </a:solidFill>
                        </a:rPr>
                        <a:t>Prior ASCT, n (%)</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algn="ctr" fontAlgn="b">
                        <a:lnSpc>
                          <a:spcPct val="100000"/>
                        </a:lnSpc>
                      </a:pPr>
                      <a:r>
                        <a:rPr lang="en-US" sz="900" b="0" u="none" strike="noStrike" baseline="0" dirty="0">
                          <a:solidFill>
                            <a:schemeClr val="tx1"/>
                          </a:solidFill>
                          <a:effectLst/>
                        </a:rPr>
                        <a:t>56 (82.4)</a:t>
                      </a:r>
                      <a:endParaRPr lang="en-US" sz="900" b="0" i="0" u="none" strike="noStrike" baseline="0" dirty="0">
                        <a:solidFill>
                          <a:schemeClr val="tx1"/>
                        </a:solidFill>
                        <a:effectLst/>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60 (88.2)</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33 (82.5)</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33 (84.6)</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1574626017"/>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90488" marR="0" lvl="0" indent="-90488" algn="l" defTabSz="1341150" rtl="0" eaLnBrk="1" fontAlgn="auto" latinLnBrk="0" hangingPunct="1">
                        <a:lnSpc>
                          <a:spcPct val="100000"/>
                        </a:lnSpc>
                        <a:spcBef>
                          <a:spcPts val="0"/>
                        </a:spcBef>
                        <a:spcAft>
                          <a:spcPts val="0"/>
                        </a:spcAft>
                        <a:buClrTx/>
                        <a:buSzTx/>
                        <a:buFontTx/>
                        <a:buNone/>
                        <a:tabLst/>
                        <a:defRPr/>
                      </a:pPr>
                      <a:r>
                        <a:rPr lang="en-US" sz="900" dirty="0">
                          <a:solidFill>
                            <a:schemeClr val="tx1"/>
                          </a:solidFill>
                        </a:rPr>
                        <a:t>Prior anti-CD38 antibody exposure,</a:t>
                      </a:r>
                      <a:r>
                        <a:rPr lang="en-US" sz="900" baseline="30000" dirty="0">
                          <a:solidFill>
                            <a:schemeClr val="tx1"/>
                          </a:solidFill>
                        </a:rPr>
                        <a:t>b</a:t>
                      </a:r>
                      <a:r>
                        <a:rPr lang="en-US" sz="900" dirty="0">
                          <a:solidFill>
                            <a:schemeClr val="tx1"/>
                          </a:solidFill>
                        </a:rPr>
                        <a:t> n (%)</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2 (2.9)</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3 (4.4)</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2 (5.0)</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1 (2.6)</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1676392703"/>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nSpc>
                          <a:spcPct val="100000"/>
                        </a:lnSpc>
                        <a:spcBef>
                          <a:spcPts val="0"/>
                        </a:spcBef>
                        <a:spcAft>
                          <a:spcPts val="0"/>
                        </a:spcAft>
                      </a:pPr>
                      <a:r>
                        <a:rPr lang="en-US" sz="900" dirty="0">
                          <a:solidFill>
                            <a:schemeClr val="tx1"/>
                          </a:solidFill>
                        </a:rPr>
                        <a:t>High-risk cytogenetics,</a:t>
                      </a:r>
                      <a:r>
                        <a:rPr lang="en-US" sz="900" baseline="30000" dirty="0">
                          <a:solidFill>
                            <a:schemeClr val="tx1"/>
                          </a:solidFill>
                        </a:rPr>
                        <a:t>c</a:t>
                      </a:r>
                      <a:r>
                        <a:rPr lang="en-US" sz="900" dirty="0">
                          <a:solidFill>
                            <a:schemeClr val="tx1"/>
                          </a:solidFill>
                        </a:rPr>
                        <a:t> n (%)</a:t>
                      </a:r>
                      <a:endParaRPr lang="en-US" sz="900" strike="sngStrike"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288024" rtl="0" eaLnBrk="1" latinLnBrk="0" hangingPunct="1">
                        <a:defRPr sz="1100" kern="1200">
                          <a:solidFill>
                            <a:schemeClr val="tx1"/>
                          </a:solidFill>
                          <a:latin typeface="Johnson Text"/>
                        </a:defRPr>
                      </a:lvl1pPr>
                      <a:lvl2pPr marL="288024" algn="l" defTabSz="288024" rtl="0" eaLnBrk="1" latinLnBrk="0" hangingPunct="1">
                        <a:defRPr sz="1100" kern="1200">
                          <a:solidFill>
                            <a:schemeClr val="tx1"/>
                          </a:solidFill>
                          <a:latin typeface="Johnson Text"/>
                        </a:defRPr>
                      </a:lvl2pPr>
                      <a:lvl3pPr marL="576049" algn="l" defTabSz="288024" rtl="0" eaLnBrk="1" latinLnBrk="0" hangingPunct="1">
                        <a:defRPr sz="1100" kern="1200">
                          <a:solidFill>
                            <a:schemeClr val="tx1"/>
                          </a:solidFill>
                          <a:latin typeface="Johnson Text"/>
                        </a:defRPr>
                      </a:lvl3pPr>
                      <a:lvl4pPr marL="864074" algn="l" defTabSz="288024" rtl="0" eaLnBrk="1" latinLnBrk="0" hangingPunct="1">
                        <a:defRPr sz="1100" kern="1200">
                          <a:solidFill>
                            <a:schemeClr val="tx1"/>
                          </a:solidFill>
                          <a:latin typeface="Johnson Text"/>
                        </a:defRPr>
                      </a:lvl4pPr>
                      <a:lvl5pPr marL="1152098" algn="l" defTabSz="288024" rtl="0" eaLnBrk="1" latinLnBrk="0" hangingPunct="1">
                        <a:defRPr sz="1100" kern="1200">
                          <a:solidFill>
                            <a:schemeClr val="tx1"/>
                          </a:solidFill>
                          <a:latin typeface="Johnson Text"/>
                        </a:defRPr>
                      </a:lvl5pPr>
                      <a:lvl6pPr marL="1440122" algn="l" defTabSz="288024" rtl="0" eaLnBrk="1" latinLnBrk="0" hangingPunct="1">
                        <a:defRPr sz="1100" kern="1200">
                          <a:solidFill>
                            <a:schemeClr val="tx1"/>
                          </a:solidFill>
                          <a:latin typeface="Johnson Text"/>
                        </a:defRPr>
                      </a:lvl6pPr>
                      <a:lvl7pPr marL="1728147" algn="l" defTabSz="288024" rtl="0" eaLnBrk="1" latinLnBrk="0" hangingPunct="1">
                        <a:defRPr sz="1100" kern="1200">
                          <a:solidFill>
                            <a:schemeClr val="tx1"/>
                          </a:solidFill>
                          <a:latin typeface="Johnson Text"/>
                        </a:defRPr>
                      </a:lvl7pPr>
                      <a:lvl8pPr marL="2016171" algn="l" defTabSz="288024" rtl="0" eaLnBrk="1" latinLnBrk="0" hangingPunct="1">
                        <a:defRPr sz="1100" kern="1200">
                          <a:solidFill>
                            <a:schemeClr val="tx1"/>
                          </a:solidFill>
                          <a:latin typeface="Johnson Text"/>
                        </a:defRPr>
                      </a:lvl8pPr>
                      <a:lvl9pPr marL="2304196" algn="l" defTabSz="288024" rtl="0" eaLnBrk="1" latinLnBrk="0" hangingPunct="1">
                        <a:defRPr sz="11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39 (57.4)</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45 (66.2)</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22 (55.0)</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27 (69.2)</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2415693391"/>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nSpc>
                          <a:spcPct val="100000"/>
                        </a:lnSpc>
                        <a:spcBef>
                          <a:spcPts val="0"/>
                        </a:spcBef>
                        <a:spcAft>
                          <a:spcPts val="0"/>
                        </a:spcAft>
                      </a:pPr>
                      <a:r>
                        <a:rPr lang="en-US" sz="900" dirty="0">
                          <a:solidFill>
                            <a:schemeClr val="tx1"/>
                          </a:solidFill>
                        </a:rPr>
                        <a:t>     del17p</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14 (20.6)</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15 (22.1)</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9 (22.5)</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9 (23.1)</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2637398181"/>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nSpc>
                          <a:spcPct val="100000"/>
                        </a:lnSpc>
                        <a:spcBef>
                          <a:spcPts val="0"/>
                        </a:spcBef>
                        <a:spcAft>
                          <a:spcPts val="0"/>
                        </a:spcAft>
                      </a:pPr>
                      <a:r>
                        <a:rPr lang="en-US" sz="900" dirty="0">
                          <a:solidFill>
                            <a:schemeClr val="tx1"/>
                          </a:solidFill>
                        </a:rPr>
                        <a:t>     t(4;14)</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13 (19.1)</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10 (14.7)</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8 (20.0)</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6 (15.4)</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2855520567"/>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nSpc>
                          <a:spcPct val="100000"/>
                        </a:lnSpc>
                        <a:spcBef>
                          <a:spcPts val="0"/>
                        </a:spcBef>
                        <a:spcAft>
                          <a:spcPts val="0"/>
                        </a:spcAft>
                      </a:pPr>
                      <a:r>
                        <a:rPr lang="en-US" sz="900" dirty="0">
                          <a:solidFill>
                            <a:schemeClr val="tx1"/>
                          </a:solidFill>
                        </a:rPr>
                        <a:t>     t(14;16)</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 (1.5)</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3 (4.4)</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0</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 (5.1)</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2279374102"/>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nSpc>
                          <a:spcPct val="100000"/>
                        </a:lnSpc>
                        <a:spcBef>
                          <a:spcPts val="0"/>
                        </a:spcBef>
                        <a:spcAft>
                          <a:spcPts val="0"/>
                        </a:spcAft>
                      </a:pPr>
                      <a:r>
                        <a:rPr lang="en-US" sz="900" dirty="0">
                          <a:solidFill>
                            <a:schemeClr val="tx1"/>
                          </a:solidFill>
                        </a:rPr>
                        <a:t>     Gain/amp(1q)</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34 (50.0)</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38 (55.9)</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20 (50.0)</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23 (59.0)</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3532403437"/>
                  </a:ext>
                </a:extLst>
              </a:tr>
              <a:tr h="216532">
                <a:tc>
                  <a:txBody>
                    <a:bodyPr/>
                    <a:lstStyle/>
                    <a:p>
                      <a:pPr marL="0" marR="0" lvl="0" indent="0">
                        <a:lnSpc>
                          <a:spcPct val="100000"/>
                        </a:lnSpc>
                        <a:spcBef>
                          <a:spcPts val="0"/>
                        </a:spcBef>
                        <a:spcAft>
                          <a:spcPts val="0"/>
                        </a:spcAft>
                      </a:pPr>
                      <a:r>
                        <a:rPr lang="en-US" sz="900" dirty="0">
                          <a:solidFill>
                            <a:schemeClr val="tx1"/>
                          </a:solidFill>
                        </a:rPr>
                        <a:t>     With ≥2 high-risk abnormalities </a:t>
                      </a:r>
                      <a:endParaRPr lang="en-US" sz="9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20 (29.4)</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20 (29.4)</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13 (32.5)</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12 (30.8)</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2829557511"/>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nSpc>
                          <a:spcPct val="100000"/>
                        </a:lnSpc>
                        <a:spcBef>
                          <a:spcPts val="0"/>
                        </a:spcBef>
                        <a:spcAft>
                          <a:spcPts val="0"/>
                        </a:spcAft>
                      </a:pPr>
                      <a:r>
                        <a:rPr lang="en-US" sz="900" dirty="0">
                          <a:solidFill>
                            <a:schemeClr val="tx1"/>
                          </a:solidFill>
                        </a:rPr>
                        <a:t>High tumor burden,</a:t>
                      </a:r>
                      <a:r>
                        <a:rPr lang="en-US" sz="900" baseline="30000" dirty="0">
                          <a:solidFill>
                            <a:schemeClr val="tx1"/>
                          </a:solidFill>
                        </a:rPr>
                        <a:t>d</a:t>
                      </a:r>
                      <a:r>
                        <a:rPr lang="en-US" sz="900" dirty="0">
                          <a:solidFill>
                            <a:schemeClr val="tx1"/>
                          </a:solidFill>
                        </a:rPr>
                        <a:t> n (%)</a:t>
                      </a:r>
                      <a:endParaRPr lang="en-US" sz="900" strike="sngStrike"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9 (13.2)</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8 (11.8)</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5 (12.5)</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US" sz="900" b="0" kern="1200" baseline="0" dirty="0">
                          <a:ln>
                            <a:noFill/>
                          </a:ln>
                          <a:solidFill>
                            <a:schemeClr val="tx1"/>
                          </a:solidFill>
                        </a:rPr>
                        <a:t>4 (10.3)</a:t>
                      </a:r>
                      <a:endParaRPr lang="en-US"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399949315"/>
                  </a:ext>
                </a:extLst>
              </a:tr>
              <a:tr h="216532">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90488" marR="0" lvl="0" indent="-90488" algn="l" defTabSz="1341150" rtl="0" eaLnBrk="1" fontAlgn="auto" latinLnBrk="0" hangingPunct="1">
                        <a:lnSpc>
                          <a:spcPct val="100000"/>
                        </a:lnSpc>
                        <a:spcBef>
                          <a:spcPts val="0"/>
                        </a:spcBef>
                        <a:spcAft>
                          <a:spcPts val="0"/>
                        </a:spcAft>
                        <a:buClrTx/>
                        <a:buSzTx/>
                        <a:buFontTx/>
                        <a:buNone/>
                        <a:tabLst/>
                        <a:defRPr/>
                      </a:pPr>
                      <a:r>
                        <a:rPr lang="en-US" sz="900" dirty="0">
                          <a:solidFill>
                            <a:schemeClr val="tx1"/>
                          </a:solidFill>
                        </a:rPr>
                        <a:t>Soft tissue plasmacytoma,</a:t>
                      </a:r>
                      <a:r>
                        <a:rPr lang="en-US" sz="900" baseline="30000" dirty="0">
                          <a:solidFill>
                            <a:schemeClr val="tx1"/>
                          </a:solidFill>
                        </a:rPr>
                        <a:t>e</a:t>
                      </a:r>
                      <a:r>
                        <a:rPr lang="en-US" sz="900" dirty="0">
                          <a:solidFill>
                            <a:schemeClr val="tx1"/>
                          </a:solidFill>
                        </a:rPr>
                        <a:t> n (%)</a:t>
                      </a:r>
                      <a:endParaRPr lang="en-US" sz="900" baseline="30000" dirty="0">
                        <a:solidFill>
                          <a:schemeClr val="tx1"/>
                        </a:solidFill>
                        <a:latin typeface="Johnson Text" panose="00000500000000000000"/>
                        <a:ea typeface="Johnson Text" pitchFamily="34"/>
                        <a:cs typeface="Johnson Text" pitchFamily="34"/>
                      </a:endParaRPr>
                    </a:p>
                  </a:txBody>
                  <a:tcPr marL="68580" marR="68580" marT="34290" marB="34290" anchor="ctr"/>
                </a:tc>
                <a:tc>
                  <a:txBody>
                    <a:bodyPr/>
                    <a:lstStyle>
                      <a:lvl1pPr marL="0" algn="l" defTabSz="288024" rtl="0" eaLnBrk="1" latinLnBrk="0" hangingPunct="1">
                        <a:defRPr sz="1100" kern="1200">
                          <a:solidFill>
                            <a:schemeClr val="tx1"/>
                          </a:solidFill>
                          <a:latin typeface="Johnson Text"/>
                        </a:defRPr>
                      </a:lvl1pPr>
                      <a:lvl2pPr marL="288024" algn="l" defTabSz="288024" rtl="0" eaLnBrk="1" latinLnBrk="0" hangingPunct="1">
                        <a:defRPr sz="1100" kern="1200">
                          <a:solidFill>
                            <a:schemeClr val="tx1"/>
                          </a:solidFill>
                          <a:latin typeface="Johnson Text"/>
                        </a:defRPr>
                      </a:lvl2pPr>
                      <a:lvl3pPr marL="576049" algn="l" defTabSz="288024" rtl="0" eaLnBrk="1" latinLnBrk="0" hangingPunct="1">
                        <a:defRPr sz="1100" kern="1200">
                          <a:solidFill>
                            <a:schemeClr val="tx1"/>
                          </a:solidFill>
                          <a:latin typeface="Johnson Text"/>
                        </a:defRPr>
                      </a:lvl3pPr>
                      <a:lvl4pPr marL="864074" algn="l" defTabSz="288024" rtl="0" eaLnBrk="1" latinLnBrk="0" hangingPunct="1">
                        <a:defRPr sz="1100" kern="1200">
                          <a:solidFill>
                            <a:schemeClr val="tx1"/>
                          </a:solidFill>
                          <a:latin typeface="Johnson Text"/>
                        </a:defRPr>
                      </a:lvl4pPr>
                      <a:lvl5pPr marL="1152098" algn="l" defTabSz="288024" rtl="0" eaLnBrk="1" latinLnBrk="0" hangingPunct="1">
                        <a:defRPr sz="1100" kern="1200">
                          <a:solidFill>
                            <a:schemeClr val="tx1"/>
                          </a:solidFill>
                          <a:latin typeface="Johnson Text"/>
                        </a:defRPr>
                      </a:lvl5pPr>
                      <a:lvl6pPr marL="1440122" algn="l" defTabSz="288024" rtl="0" eaLnBrk="1" latinLnBrk="0" hangingPunct="1">
                        <a:defRPr sz="1100" kern="1200">
                          <a:solidFill>
                            <a:schemeClr val="tx1"/>
                          </a:solidFill>
                          <a:latin typeface="Johnson Text"/>
                        </a:defRPr>
                      </a:lvl6pPr>
                      <a:lvl7pPr marL="1728147" algn="l" defTabSz="288024" rtl="0" eaLnBrk="1" latinLnBrk="0" hangingPunct="1">
                        <a:defRPr sz="1100" kern="1200">
                          <a:solidFill>
                            <a:schemeClr val="tx1"/>
                          </a:solidFill>
                          <a:latin typeface="Johnson Text"/>
                        </a:defRPr>
                      </a:lvl7pPr>
                      <a:lvl8pPr marL="2016171" algn="l" defTabSz="288024" rtl="0" eaLnBrk="1" latinLnBrk="0" hangingPunct="1">
                        <a:defRPr sz="1100" kern="1200">
                          <a:solidFill>
                            <a:schemeClr val="tx1"/>
                          </a:solidFill>
                          <a:latin typeface="Johnson Text"/>
                        </a:defRPr>
                      </a:lvl8pPr>
                      <a:lvl9pPr marL="2304196" algn="l" defTabSz="288024" rtl="0" eaLnBrk="1" latinLnBrk="0" hangingPunct="1">
                        <a:defRPr sz="11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12 (17.6)</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7 (10.3)</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6 (15.0)</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1800"/>
                        </a:spcBef>
                        <a:spcAft>
                          <a:spcPts val="0"/>
                        </a:spcAft>
                        <a:buClr>
                          <a:schemeClr val="accent1"/>
                        </a:buClr>
                        <a:buSzTx/>
                        <a:buFont typeface="Arial" panose="020B0604020202020204" pitchFamily="34" charset="0"/>
                        <a:buNone/>
                        <a:tabLst/>
                        <a:defRPr/>
                      </a:pPr>
                      <a:r>
                        <a:rPr lang="en-GB" sz="900" b="0" kern="1200" baseline="0" dirty="0">
                          <a:ln>
                            <a:noFill/>
                          </a:ln>
                          <a:solidFill>
                            <a:schemeClr val="tx1"/>
                          </a:solidFill>
                        </a:rPr>
                        <a:t>4 (10.3)</a:t>
                      </a:r>
                      <a:endParaRPr lang="en-GB" sz="900" b="0" kern="1200" baseline="0" dirty="0">
                        <a:ln>
                          <a:noFill/>
                        </a:ln>
                        <a:solidFill>
                          <a:schemeClr val="tx1"/>
                        </a:solidFill>
                        <a:latin typeface="Johnson Text" panose="00000500000000000000"/>
                        <a:ea typeface="Johnson Text" panose="020B0606030504020204" pitchFamily="34" charset="0"/>
                        <a:cs typeface="Johnson Text" panose="020B0606030504020204" pitchFamily="34" charset="0"/>
                      </a:endParaRPr>
                    </a:p>
                  </a:txBody>
                  <a:tcPr marL="68580" marR="68580" marT="34290" marB="34290" anchor="ctr"/>
                </a:tc>
                <a:extLst>
                  <a:ext uri="{0D108BD9-81ED-4DB2-BD59-A6C34878D82A}">
                    <a16:rowId xmlns:a16="http://schemas.microsoft.com/office/drawing/2014/main" val="2221916470"/>
                  </a:ext>
                </a:extLst>
              </a:tr>
            </a:tbl>
          </a:graphicData>
        </a:graphic>
      </p:graphicFrame>
      <p:sp>
        <p:nvSpPr>
          <p:cNvPr id="10" name="Footer Placeholder 9">
            <a:extLst>
              <a:ext uri="{FF2B5EF4-FFF2-40B4-BE49-F238E27FC236}">
                <a16:creationId xmlns:a16="http://schemas.microsoft.com/office/drawing/2014/main" id="{19CB382A-1BA7-D615-66A7-CA40AAB76E3C}"/>
              </a:ext>
            </a:extLst>
          </p:cNvPr>
          <p:cNvSpPr>
            <a:spLocks noGrp="1"/>
          </p:cNvSpPr>
          <p:nvPr>
            <p:ph type="ftr" sz="quarter" idx="10"/>
          </p:nvPr>
        </p:nvSpPr>
        <p:spPr>
          <a:xfrm>
            <a:off x="266698" y="4515388"/>
            <a:ext cx="7855310" cy="454737"/>
          </a:xfrm>
        </p:spPr>
        <p:txBody>
          <a:bodyPr/>
          <a:lstStyle/>
          <a:p>
            <a:pPr defTabSz="685800" fontAlgn="auto">
              <a:spcBef>
                <a:spcPts val="0"/>
              </a:spcBef>
              <a:spcAft>
                <a:spcPts val="0"/>
              </a:spcAft>
            </a:pPr>
            <a:r>
              <a:rPr lang="en-US" sz="600" baseline="30000" dirty="0">
                <a:solidFill>
                  <a:srgbClr val="333333"/>
                </a:solidFill>
                <a:latin typeface="Calibri" panose="020F0502020204030204"/>
                <a:ea typeface="+mn-ea"/>
                <a:cs typeface="+mn-cs"/>
              </a:rPr>
              <a:t>a</a:t>
            </a:r>
            <a:r>
              <a:rPr lang="en-US" sz="600" dirty="0">
                <a:solidFill>
                  <a:srgbClr val="333333"/>
                </a:solidFill>
                <a:latin typeface="Calibri" panose="020F0502020204030204"/>
                <a:ea typeface="+mn-ea"/>
                <a:cs typeface="+mn-cs"/>
              </a:rPr>
              <a:t>Based on serum </a:t>
            </a:r>
            <a:r>
              <a:rPr lang="el-GR" sz="600" dirty="0">
                <a:solidFill>
                  <a:srgbClr val="333333"/>
                </a:solidFill>
                <a:latin typeface="Johnson Text" panose="02020603050405020304" pitchFamily="18" charset="0"/>
                <a:ea typeface="+mn-ea"/>
                <a:cs typeface="Johnson Text" panose="02020603050405020304" pitchFamily="18" charset="0"/>
              </a:rPr>
              <a:t>β</a:t>
            </a:r>
            <a:r>
              <a:rPr lang="en-US" sz="600" baseline="-25000" dirty="0">
                <a:solidFill>
                  <a:srgbClr val="333333"/>
                </a:solidFill>
                <a:latin typeface="Calibri" panose="020F0502020204030204"/>
                <a:ea typeface="+mn-ea"/>
                <a:cs typeface="+mn-cs"/>
              </a:rPr>
              <a:t>2</a:t>
            </a:r>
            <a:r>
              <a:rPr lang="en-US" sz="600" dirty="0">
                <a:solidFill>
                  <a:srgbClr val="333333"/>
                </a:solidFill>
                <a:latin typeface="Calibri" panose="020F0502020204030204"/>
                <a:ea typeface="+mn-ea"/>
                <a:cs typeface="+mn-cs"/>
              </a:rPr>
              <a:t>-microglobulin and albumin. </a:t>
            </a:r>
            <a:r>
              <a:rPr lang="en-US" sz="600" baseline="30000" dirty="0">
                <a:solidFill>
                  <a:srgbClr val="333333"/>
                </a:solidFill>
                <a:latin typeface="Calibri" panose="020F0502020204030204"/>
                <a:ea typeface="+mn-ea"/>
                <a:cs typeface="+mn-cs"/>
              </a:rPr>
              <a:t>b</a:t>
            </a:r>
            <a:r>
              <a:rPr lang="en-US" sz="600" dirty="0">
                <a:solidFill>
                  <a:srgbClr val="333333"/>
                </a:solidFill>
                <a:latin typeface="Calibri" panose="020F0502020204030204"/>
                <a:ea typeface="+mn-ea"/>
                <a:cs typeface="+mn-cs"/>
              </a:rPr>
              <a:t>Per study design, all </a:t>
            </a:r>
            <a:r>
              <a:rPr lang="en-US" sz="600" dirty="0">
                <a:solidFill>
                  <a:prstClr val="black">
                    <a:tint val="75000"/>
                  </a:prstClr>
                </a:solidFill>
                <a:latin typeface="Calibri" panose="020F0502020204030204"/>
                <a:ea typeface="+mn-ea"/>
                <a:cs typeface="+mn-cs"/>
              </a:rPr>
              <a:t>patients had also received a proteosome inhibitor and immunomodulatory drug, ie, those with anti-CD38 antibody exposure were triple-class exposed. </a:t>
            </a:r>
            <a:r>
              <a:rPr lang="en-US" baseline="30000" dirty="0">
                <a:solidFill>
                  <a:prstClr val="black">
                    <a:tint val="75000"/>
                  </a:prstClr>
                </a:solidFill>
                <a:latin typeface="Calibri" panose="020F0502020204030204"/>
                <a:ea typeface="+mn-ea"/>
                <a:cs typeface="+mn-cs"/>
              </a:rPr>
              <a:t>c</a:t>
            </a:r>
            <a:r>
              <a:rPr lang="en-US" sz="600" dirty="0">
                <a:solidFill>
                  <a:prstClr val="black">
                    <a:tint val="75000"/>
                  </a:prstClr>
                </a:solidFill>
                <a:latin typeface="Calibri" panose="020F0502020204030204"/>
                <a:ea typeface="+mn-ea"/>
                <a:cs typeface="+mn-cs"/>
              </a:rPr>
              <a:t>High</a:t>
            </a:r>
            <a:r>
              <a:rPr lang="en-US" dirty="0">
                <a:solidFill>
                  <a:prstClr val="black">
                    <a:tint val="75000"/>
                  </a:prstClr>
                </a:solidFill>
                <a:latin typeface="Calibri" panose="020F0502020204030204"/>
                <a:ea typeface="+mn-ea"/>
                <a:cs typeface="+mn-cs"/>
              </a:rPr>
              <a:t>-</a:t>
            </a:r>
            <a:r>
              <a:rPr lang="en-US" sz="600" dirty="0">
                <a:solidFill>
                  <a:prstClr val="black">
                    <a:tint val="75000"/>
                  </a:prstClr>
                </a:solidFill>
                <a:latin typeface="Calibri" panose="020F0502020204030204"/>
                <a:ea typeface="+mn-ea"/>
                <a:cs typeface="+mn-cs"/>
              </a:rPr>
              <a:t>risk cytogenetics was defined as </a:t>
            </a:r>
            <a:r>
              <a:rPr lang="en-US" dirty="0">
                <a:solidFill>
                  <a:prstClr val="black">
                    <a:tint val="75000"/>
                  </a:prstClr>
                </a:solidFill>
                <a:latin typeface="Calibri" panose="020F0502020204030204"/>
                <a:ea typeface="+mn-ea"/>
                <a:cs typeface="+mn-cs"/>
              </a:rPr>
              <a:t>a</a:t>
            </a:r>
            <a:r>
              <a:rPr lang="en-US" sz="600" dirty="0">
                <a:solidFill>
                  <a:prstClr val="black">
                    <a:tint val="75000"/>
                  </a:prstClr>
                </a:solidFill>
                <a:latin typeface="Calibri" panose="020F0502020204030204"/>
                <a:ea typeface="+mn-ea"/>
                <a:cs typeface="+mn-cs"/>
              </a:rPr>
              <a:t>ny of the following 4 cytogenetic features abnormal: del17p, t(14;16), t(4;14), or gain/amp(1q). </a:t>
            </a:r>
            <a:r>
              <a:rPr lang="en-US" sz="600" baseline="30000" dirty="0">
                <a:solidFill>
                  <a:prstClr val="black">
                    <a:tint val="75000"/>
                  </a:prstClr>
                </a:solidFill>
                <a:latin typeface="Calibri" panose="020F0502020204030204"/>
                <a:ea typeface="+mn-ea"/>
                <a:cs typeface="+mn-cs"/>
              </a:rPr>
              <a:t>d</a:t>
            </a:r>
            <a:r>
              <a:rPr lang="en-US" sz="600" dirty="0">
                <a:solidFill>
                  <a:prstClr val="black">
                    <a:tint val="75000"/>
                  </a:prstClr>
                </a:solidFill>
                <a:latin typeface="Calibri" panose="020F0502020204030204"/>
                <a:ea typeface="+mn-ea"/>
                <a:cs typeface="+mn-cs"/>
              </a:rPr>
              <a:t>High tumor burden defined as meeting any of the following criteria at baseline: ≥80% bone marrow plasma cells, ≥5 g/dL serum M protein level, or ≥5000 mg/L serum free light chain. </a:t>
            </a:r>
            <a:r>
              <a:rPr lang="en-US" baseline="30000" dirty="0">
                <a:solidFill>
                  <a:prstClr val="black">
                    <a:tint val="75000"/>
                  </a:prstClr>
                </a:solidFill>
                <a:latin typeface="Calibri" panose="020F0502020204030204"/>
                <a:ea typeface="+mn-ea"/>
                <a:cs typeface="+mn-cs"/>
              </a:rPr>
              <a:t>e</a:t>
            </a:r>
            <a:r>
              <a:rPr lang="en-US" sz="600" dirty="0">
                <a:solidFill>
                  <a:prstClr val="black">
                    <a:tint val="75000"/>
                  </a:prstClr>
                </a:solidFill>
                <a:latin typeface="Calibri" panose="020F0502020204030204"/>
                <a:ea typeface="+mn-ea"/>
                <a:cs typeface="+mn-cs"/>
              </a:rPr>
              <a:t>Soft</a:t>
            </a:r>
            <a:r>
              <a:rPr lang="en-US" dirty="0">
                <a:solidFill>
                  <a:prstClr val="black">
                    <a:tint val="75000"/>
                  </a:prstClr>
                </a:solidFill>
                <a:latin typeface="Calibri" panose="020F0502020204030204"/>
                <a:ea typeface="+mn-ea"/>
                <a:cs typeface="+mn-cs"/>
              </a:rPr>
              <a:t> </a:t>
            </a:r>
            <a:r>
              <a:rPr lang="en-US" sz="600" dirty="0">
                <a:solidFill>
                  <a:prstClr val="black">
                    <a:tint val="75000"/>
                  </a:prstClr>
                </a:solidFill>
                <a:latin typeface="Calibri" panose="020F0502020204030204"/>
                <a:ea typeface="+mn-ea"/>
                <a:cs typeface="+mn-cs"/>
              </a:rPr>
              <a:t>tissue plasmacytomas include extramedullary and bone-based plasmacytomas with a measurable soft tissue component. </a:t>
            </a:r>
          </a:p>
          <a:p>
            <a:pPr defTabSz="685800" fontAlgn="auto">
              <a:spcBef>
                <a:spcPts val="0"/>
              </a:spcBef>
              <a:spcAft>
                <a:spcPts val="0"/>
              </a:spcAft>
            </a:pPr>
            <a:r>
              <a:rPr lang="en-US" dirty="0">
                <a:solidFill>
                  <a:prstClr val="black">
                    <a:tint val="75000"/>
                  </a:prstClr>
                </a:solidFill>
                <a:latin typeface="Calibri" panose="020F0502020204030204"/>
                <a:ea typeface="+mn-ea"/>
                <a:cs typeface="+mn-cs"/>
              </a:rPr>
              <a:t>ASCT, autologous stem cell transplant; c</a:t>
            </a:r>
            <a:r>
              <a:rPr lang="en-US" sz="600" dirty="0">
                <a:solidFill>
                  <a:prstClr val="black">
                    <a:tint val="75000"/>
                  </a:prstClr>
                </a:solidFill>
                <a:latin typeface="Calibri" panose="020F0502020204030204"/>
                <a:ea typeface="+mn-ea"/>
                <a:cs typeface="+mn-cs"/>
              </a:rPr>
              <a:t>ilta-cel, ciltacabtagene autoleucel; ISS, International Staging System; LOT, line of therapy; </a:t>
            </a:r>
            <a:r>
              <a:rPr lang="en-US" sz="600" dirty="0">
                <a:solidFill>
                  <a:prstClr val="black">
                    <a:tint val="75000"/>
                  </a:prstClr>
                </a:solidFill>
                <a:latin typeface="Johnson Text" pitchFamily="2" charset="77"/>
                <a:ea typeface="+mn-ea"/>
                <a:cs typeface="+mn-cs"/>
              </a:rPr>
              <a:t>MM, multiple myeloma; </a:t>
            </a:r>
            <a:r>
              <a:rPr lang="en-US" sz="600" dirty="0">
                <a:solidFill>
                  <a:prstClr val="black">
                    <a:tint val="75000"/>
                  </a:prstClr>
                </a:solidFill>
                <a:latin typeface="Calibri" panose="020F0502020204030204"/>
                <a:ea typeface="+mn-ea"/>
                <a:cs typeface="+mn-cs"/>
              </a:rPr>
              <a:t>SOC, standard of care</a:t>
            </a:r>
            <a:r>
              <a:rPr lang="en-US" sz="600" dirty="0">
                <a:solidFill>
                  <a:srgbClr val="333333"/>
                </a:solidFill>
                <a:latin typeface="Calibri" panose="020F0502020204030204"/>
                <a:ea typeface="+mn-ea"/>
                <a:cs typeface="+mn-cs"/>
              </a:rPr>
              <a:t>. </a:t>
            </a:r>
          </a:p>
        </p:txBody>
      </p:sp>
      <p:sp>
        <p:nvSpPr>
          <p:cNvPr id="3" name="Rectangle 2">
            <a:extLst>
              <a:ext uri="{FF2B5EF4-FFF2-40B4-BE49-F238E27FC236}">
                <a16:creationId xmlns:a16="http://schemas.microsoft.com/office/drawing/2014/main" id="{4DD440B0-8350-8626-CEFB-9D6D5DAEE971}"/>
              </a:ext>
            </a:extLst>
          </p:cNvPr>
          <p:cNvSpPr/>
          <p:nvPr/>
        </p:nvSpPr>
        <p:spPr>
          <a:xfrm>
            <a:off x="330994" y="4217251"/>
            <a:ext cx="8487911" cy="20615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CCEFDF46-0BB1-3A24-6ACD-E4AD45530800}"/>
              </a:ext>
            </a:extLst>
          </p:cNvPr>
          <p:cNvSpPr/>
          <p:nvPr/>
        </p:nvSpPr>
        <p:spPr>
          <a:xfrm>
            <a:off x="330994" y="3803943"/>
            <a:ext cx="8487911" cy="21036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E04BF122-D574-5EDB-B320-460419D6210A}"/>
              </a:ext>
            </a:extLst>
          </p:cNvPr>
          <p:cNvSpPr/>
          <p:nvPr/>
        </p:nvSpPr>
        <p:spPr>
          <a:xfrm>
            <a:off x="266698" y="2681629"/>
            <a:ext cx="8486775" cy="2057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30991755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3AE74-4D8C-3982-BE02-95F5F1E1095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8B82B8-D1D9-09F1-446B-C1622348909F}"/>
              </a:ext>
            </a:extLst>
          </p:cNvPr>
          <p:cNvSpPr>
            <a:spLocks noGrp="1"/>
          </p:cNvSpPr>
          <p:nvPr>
            <p:ph type="title"/>
          </p:nvPr>
        </p:nvSpPr>
        <p:spPr/>
        <p:txBody>
          <a:bodyPr/>
          <a:lstStyle/>
          <a:p>
            <a:r>
              <a:rPr lang="en-GB" sz="1575" dirty="0"/>
              <a:t>CARTITUDE-4 Subgroup Analysis: </a:t>
            </a:r>
            <a:br>
              <a:rPr lang="en-GB" sz="1575" dirty="0"/>
            </a:br>
            <a:r>
              <a:rPr lang="en-GB" sz="1575" dirty="0"/>
              <a:t>Consistently Deeper Responses Achieved With Cilta-cel vs SOC in Patients</a:t>
            </a:r>
            <a:br>
              <a:rPr lang="en-GB" sz="1575" dirty="0"/>
            </a:br>
            <a:r>
              <a:rPr lang="en-GB" sz="1575" dirty="0"/>
              <a:t>With 1 Prior LOT and Those With 1 Prior LOT and Functionally High-Risk MM</a:t>
            </a:r>
            <a:endParaRPr lang="en-US" sz="1575" dirty="0"/>
          </a:p>
        </p:txBody>
      </p:sp>
      <p:sp>
        <p:nvSpPr>
          <p:cNvPr id="5" name="Footer Placeholder 4">
            <a:extLst>
              <a:ext uri="{FF2B5EF4-FFF2-40B4-BE49-F238E27FC236}">
                <a16:creationId xmlns:a16="http://schemas.microsoft.com/office/drawing/2014/main" id="{FC09F97D-4EC3-1462-7B55-B5A0547D5AD9}"/>
              </a:ext>
            </a:extLst>
          </p:cNvPr>
          <p:cNvSpPr>
            <a:spLocks noGrp="1"/>
          </p:cNvSpPr>
          <p:nvPr>
            <p:ph type="ftr" sz="quarter" idx="10"/>
          </p:nvPr>
        </p:nvSpPr>
        <p:spPr>
          <a:xfrm>
            <a:off x="266698" y="4623876"/>
            <a:ext cx="7855310" cy="346249"/>
          </a:xfrm>
        </p:spPr>
        <p:txBody>
          <a:bodyPr/>
          <a:lstStyle/>
          <a:p>
            <a:pPr defTabSz="342900" fontAlgn="auto">
              <a:spcBef>
                <a:spcPts val="0"/>
              </a:spcBef>
              <a:defRPr/>
            </a:pPr>
            <a:r>
              <a:rPr lang="en-US" dirty="0">
                <a:solidFill>
                  <a:srgbClr val="000000"/>
                </a:solidFill>
                <a:ea typeface="+mn-ea"/>
                <a:cs typeface="+mn-cs"/>
              </a:rPr>
              <a:t>Treatment response was assessed by a validated computerized algorithm, based on International Myeloma Working Group consensus criteria. ORR was defined as the proportion of patients who achieve a PR or better. </a:t>
            </a:r>
          </a:p>
          <a:p>
            <a:pPr defTabSz="342900" fontAlgn="auto">
              <a:spcBef>
                <a:spcPts val="0"/>
              </a:spcBef>
              <a:defRPr/>
            </a:pPr>
            <a:r>
              <a:rPr lang="en-US" baseline="30000" dirty="0">
                <a:solidFill>
                  <a:srgbClr val="000000"/>
                </a:solidFill>
                <a:ea typeface="+mn-ea"/>
                <a:cs typeface="+mn-cs"/>
              </a:rPr>
              <a:t>a</a:t>
            </a:r>
            <a:r>
              <a:rPr lang="en-US" dirty="0">
                <a:solidFill>
                  <a:srgbClr val="000000"/>
                </a:solidFill>
                <a:ea typeface="+mn-ea"/>
                <a:cs typeface="+mn-cs"/>
              </a:rPr>
              <a:t>Mantel-Haenszel estimate of the common odds ratio for unstratified tables is used. </a:t>
            </a:r>
            <a:r>
              <a:rPr lang="en-US" baseline="30000" dirty="0">
                <a:solidFill>
                  <a:srgbClr val="000000"/>
                </a:solidFill>
                <a:ea typeface="+mn-ea"/>
                <a:cs typeface="+mn-cs"/>
              </a:rPr>
              <a:t>b</a:t>
            </a:r>
            <a:r>
              <a:rPr lang="en-US" i="1" dirty="0">
                <a:solidFill>
                  <a:srgbClr val="000000"/>
                </a:solidFill>
                <a:ea typeface="+mn-ea"/>
                <a:cs typeface="+mn-cs"/>
              </a:rPr>
              <a:t>P </a:t>
            </a:r>
            <a:r>
              <a:rPr lang="en-US" dirty="0">
                <a:solidFill>
                  <a:srgbClr val="000000"/>
                </a:solidFill>
                <a:ea typeface="+mn-ea"/>
                <a:cs typeface="+mn-cs"/>
              </a:rPr>
              <a:t>value from the Cochran-Mantel-Haenszel chi-squared test. cilta-cel, ciltacabtagene autoleucel; CR, complete response; </a:t>
            </a:r>
            <a:r>
              <a:rPr lang="en-US" dirty="0">
                <a:solidFill>
                  <a:srgbClr val="333333"/>
                </a:solidFill>
                <a:ea typeface="+mn-ea"/>
                <a:cs typeface="+mn-cs"/>
              </a:rPr>
              <a:t>LOT, line of therapy; </a:t>
            </a:r>
            <a:r>
              <a:rPr lang="en-US" dirty="0">
                <a:solidFill>
                  <a:srgbClr val="000000"/>
                </a:solidFill>
                <a:ea typeface="+mn-ea"/>
                <a:cs typeface="+mn-cs"/>
              </a:rPr>
              <a:t>MM, multiple myeloma; ORR, overall response rate; PR, partial response; sCR, stringent complete response; SOC, standard of care; VGPR, very good partial response. </a:t>
            </a:r>
          </a:p>
        </p:txBody>
      </p:sp>
      <p:sp>
        <p:nvSpPr>
          <p:cNvPr id="4" name="Slide Number Placeholder 3">
            <a:extLst>
              <a:ext uri="{FF2B5EF4-FFF2-40B4-BE49-F238E27FC236}">
                <a16:creationId xmlns:a16="http://schemas.microsoft.com/office/drawing/2014/main" id="{BD396C2D-B0B1-C7F2-BB64-E3B2161923CE}"/>
              </a:ext>
            </a:extLst>
          </p:cNvPr>
          <p:cNvSpPr>
            <a:spLocks noGrp="1"/>
          </p:cNvSpPr>
          <p:nvPr>
            <p:ph type="sldNum" sz="quarter" idx="11"/>
          </p:nvPr>
        </p:nvSpPr>
        <p:spPr/>
        <p:txBody>
          <a:bodyPr/>
          <a:lstStyle/>
          <a:p>
            <a:pPr defTabSz="342900" fontAlgn="auto">
              <a:spcBef>
                <a:spcPts val="0"/>
              </a:spcBef>
              <a:spcAft>
                <a:spcPts val="0"/>
              </a:spcAft>
              <a:defRPr/>
            </a:pPr>
            <a:fld id="{89EC47FE-8A01-4867-B742-54144C5B6A63}" type="slidenum">
              <a:rPr lang="en-US">
                <a:solidFill>
                  <a:srgbClr val="000000"/>
                </a:solidFill>
                <a:ea typeface="+mn-ea"/>
                <a:cs typeface="+mn-cs"/>
              </a:rPr>
              <a:pPr defTabSz="342900" fontAlgn="auto">
                <a:spcBef>
                  <a:spcPts val="0"/>
                </a:spcBef>
                <a:spcAft>
                  <a:spcPts val="0"/>
                </a:spcAft>
                <a:defRPr/>
              </a:pPr>
              <a:t>108</a:t>
            </a:fld>
            <a:endParaRPr lang="en-US" dirty="0">
              <a:solidFill>
                <a:srgbClr val="000000"/>
              </a:solidFill>
              <a:ea typeface="+mn-ea"/>
              <a:cs typeface="+mn-cs"/>
            </a:endParaRPr>
          </a:p>
        </p:txBody>
      </p:sp>
      <p:grpSp>
        <p:nvGrpSpPr>
          <p:cNvPr id="63" name="Group 62">
            <a:extLst>
              <a:ext uri="{FF2B5EF4-FFF2-40B4-BE49-F238E27FC236}">
                <a16:creationId xmlns:a16="http://schemas.microsoft.com/office/drawing/2014/main" id="{5A339C82-9752-209B-05E0-7BD3EBCBA075}"/>
              </a:ext>
            </a:extLst>
          </p:cNvPr>
          <p:cNvGrpSpPr/>
          <p:nvPr/>
        </p:nvGrpSpPr>
        <p:grpSpPr>
          <a:xfrm>
            <a:off x="-384286" y="1354006"/>
            <a:ext cx="5678438" cy="3165487"/>
            <a:chOff x="-644931" y="1715964"/>
            <a:chExt cx="7571250" cy="4220649"/>
          </a:xfrm>
        </p:grpSpPr>
        <p:graphicFrame>
          <p:nvGraphicFramePr>
            <p:cNvPr id="43" name="Chart 42">
              <a:extLst>
                <a:ext uri="{FF2B5EF4-FFF2-40B4-BE49-F238E27FC236}">
                  <a16:creationId xmlns:a16="http://schemas.microsoft.com/office/drawing/2014/main" id="{F1739686-FB6E-61DE-61EB-9503936C5113}"/>
                </a:ext>
              </a:extLst>
            </p:cNvPr>
            <p:cNvGraphicFramePr>
              <a:graphicFrameLocks/>
            </p:cNvGraphicFramePr>
            <p:nvPr/>
          </p:nvGraphicFramePr>
          <p:xfrm>
            <a:off x="-644931" y="2062495"/>
            <a:ext cx="7571250" cy="3570432"/>
          </p:xfrm>
          <a:graphic>
            <a:graphicData uri="http://schemas.openxmlformats.org/drawingml/2006/chart">
              <c:chart xmlns:c="http://schemas.openxmlformats.org/drawingml/2006/chart" xmlns:r="http://schemas.openxmlformats.org/officeDocument/2006/relationships" r:id="rId2"/>
            </a:graphicData>
          </a:graphic>
        </p:graphicFrame>
        <p:sp>
          <p:nvSpPr>
            <p:cNvPr id="44" name="TextBox 43">
              <a:extLst>
                <a:ext uri="{FF2B5EF4-FFF2-40B4-BE49-F238E27FC236}">
                  <a16:creationId xmlns:a16="http://schemas.microsoft.com/office/drawing/2014/main" id="{F9084BDE-898B-ADBF-36C6-EDA46B692558}"/>
                </a:ext>
              </a:extLst>
            </p:cNvPr>
            <p:cNvSpPr txBox="1"/>
            <p:nvPr/>
          </p:nvSpPr>
          <p:spPr>
            <a:xfrm>
              <a:off x="751810" y="5242615"/>
              <a:ext cx="748496" cy="307776"/>
            </a:xfrm>
            <a:prstGeom prst="rect">
              <a:avLst/>
            </a:prstGeom>
            <a:noFill/>
          </p:spPr>
          <p:txBody>
            <a:bodyPr wrap="none" rtlCol="0">
              <a:spAutoFit/>
            </a:bodyPr>
            <a:lstStyle/>
            <a:p>
              <a:pPr defTabSz="342900" fontAlgn="auto">
                <a:spcBef>
                  <a:spcPts val="0"/>
                </a:spcBef>
                <a:spcAft>
                  <a:spcPts val="0"/>
                </a:spcAft>
                <a:defRPr/>
              </a:pPr>
              <a:r>
                <a:rPr lang="en-US" sz="900" dirty="0">
                  <a:solidFill>
                    <a:srgbClr val="000000"/>
                  </a:solidFill>
                  <a:latin typeface="Johnson Text"/>
                  <a:ea typeface="+mn-ea"/>
                  <a:cs typeface="+mn-cs"/>
                </a:rPr>
                <a:t>Cilta-cel</a:t>
              </a:r>
            </a:p>
          </p:txBody>
        </p:sp>
        <p:sp>
          <p:nvSpPr>
            <p:cNvPr id="45" name="TextBox 44">
              <a:extLst>
                <a:ext uri="{FF2B5EF4-FFF2-40B4-BE49-F238E27FC236}">
                  <a16:creationId xmlns:a16="http://schemas.microsoft.com/office/drawing/2014/main" id="{2409E777-DAFD-1683-5428-66B0E2B1431C}"/>
                </a:ext>
              </a:extLst>
            </p:cNvPr>
            <p:cNvSpPr txBox="1"/>
            <p:nvPr/>
          </p:nvSpPr>
          <p:spPr>
            <a:xfrm>
              <a:off x="1920058" y="5242615"/>
              <a:ext cx="500565" cy="307776"/>
            </a:xfrm>
            <a:prstGeom prst="rect">
              <a:avLst/>
            </a:prstGeom>
            <a:noFill/>
          </p:spPr>
          <p:txBody>
            <a:bodyPr wrap="none" rtlCol="0">
              <a:spAutoFit/>
            </a:bodyPr>
            <a:lstStyle/>
            <a:p>
              <a:pPr defTabSz="342900" fontAlgn="auto">
                <a:spcBef>
                  <a:spcPts val="0"/>
                </a:spcBef>
                <a:spcAft>
                  <a:spcPts val="0"/>
                </a:spcAft>
                <a:defRPr/>
              </a:pPr>
              <a:r>
                <a:rPr lang="en-US" sz="900" dirty="0">
                  <a:solidFill>
                    <a:srgbClr val="000000"/>
                  </a:solidFill>
                  <a:latin typeface="Johnson Text"/>
                  <a:ea typeface="+mn-ea"/>
                  <a:cs typeface="+mn-cs"/>
                </a:rPr>
                <a:t>SOC</a:t>
              </a:r>
            </a:p>
          </p:txBody>
        </p:sp>
        <p:sp>
          <p:nvSpPr>
            <p:cNvPr id="46" name="TextBox 45">
              <a:extLst>
                <a:ext uri="{FF2B5EF4-FFF2-40B4-BE49-F238E27FC236}">
                  <a16:creationId xmlns:a16="http://schemas.microsoft.com/office/drawing/2014/main" id="{B785A193-A10B-B31E-389E-7C9613052D14}"/>
                </a:ext>
              </a:extLst>
            </p:cNvPr>
            <p:cNvSpPr txBox="1"/>
            <p:nvPr/>
          </p:nvSpPr>
          <p:spPr>
            <a:xfrm>
              <a:off x="4005841" y="5242615"/>
              <a:ext cx="748496" cy="307776"/>
            </a:xfrm>
            <a:prstGeom prst="rect">
              <a:avLst/>
            </a:prstGeom>
            <a:noFill/>
          </p:spPr>
          <p:txBody>
            <a:bodyPr wrap="none" rtlCol="0">
              <a:spAutoFit/>
            </a:bodyPr>
            <a:lstStyle/>
            <a:p>
              <a:pPr defTabSz="342900" fontAlgn="auto">
                <a:spcBef>
                  <a:spcPts val="0"/>
                </a:spcBef>
                <a:spcAft>
                  <a:spcPts val="0"/>
                </a:spcAft>
                <a:defRPr/>
              </a:pPr>
              <a:r>
                <a:rPr lang="en-US" sz="900" dirty="0">
                  <a:solidFill>
                    <a:srgbClr val="000000"/>
                  </a:solidFill>
                  <a:latin typeface="Johnson Text"/>
                  <a:ea typeface="+mn-ea"/>
                  <a:cs typeface="+mn-cs"/>
                </a:rPr>
                <a:t>Cilta-cel</a:t>
              </a:r>
            </a:p>
          </p:txBody>
        </p:sp>
        <p:sp>
          <p:nvSpPr>
            <p:cNvPr id="47" name="TextBox 46">
              <a:extLst>
                <a:ext uri="{FF2B5EF4-FFF2-40B4-BE49-F238E27FC236}">
                  <a16:creationId xmlns:a16="http://schemas.microsoft.com/office/drawing/2014/main" id="{787DBE8D-4F8C-30F4-C5DA-C4E65543977A}"/>
                </a:ext>
              </a:extLst>
            </p:cNvPr>
            <p:cNvSpPr txBox="1"/>
            <p:nvPr/>
          </p:nvSpPr>
          <p:spPr>
            <a:xfrm>
              <a:off x="5199410" y="5242615"/>
              <a:ext cx="500565" cy="307776"/>
            </a:xfrm>
            <a:prstGeom prst="rect">
              <a:avLst/>
            </a:prstGeom>
            <a:noFill/>
          </p:spPr>
          <p:txBody>
            <a:bodyPr wrap="none" rtlCol="0">
              <a:spAutoFit/>
            </a:bodyPr>
            <a:lstStyle/>
            <a:p>
              <a:pPr defTabSz="342900" fontAlgn="auto">
                <a:spcBef>
                  <a:spcPts val="0"/>
                </a:spcBef>
                <a:spcAft>
                  <a:spcPts val="0"/>
                </a:spcAft>
                <a:defRPr/>
              </a:pPr>
              <a:r>
                <a:rPr lang="en-US" sz="900" dirty="0">
                  <a:solidFill>
                    <a:srgbClr val="000000"/>
                  </a:solidFill>
                  <a:latin typeface="Johnson Text"/>
                  <a:ea typeface="+mn-ea"/>
                  <a:cs typeface="+mn-cs"/>
                </a:rPr>
                <a:t>SOC</a:t>
              </a:r>
            </a:p>
          </p:txBody>
        </p:sp>
        <p:sp>
          <p:nvSpPr>
            <p:cNvPr id="48" name="TextBox 47">
              <a:extLst>
                <a:ext uri="{FF2B5EF4-FFF2-40B4-BE49-F238E27FC236}">
                  <a16:creationId xmlns:a16="http://schemas.microsoft.com/office/drawing/2014/main" id="{35201F26-45E0-BCF1-5261-93A17D783E4D}"/>
                </a:ext>
              </a:extLst>
            </p:cNvPr>
            <p:cNvSpPr txBox="1"/>
            <p:nvPr/>
          </p:nvSpPr>
          <p:spPr>
            <a:xfrm>
              <a:off x="751810" y="5444170"/>
              <a:ext cx="1838539" cy="307776"/>
            </a:xfrm>
            <a:prstGeom prst="rect">
              <a:avLst/>
            </a:prstGeom>
            <a:noFill/>
          </p:spPr>
          <p:txBody>
            <a:bodyPr wrap="none" rtlCol="0">
              <a:spAutoFit/>
            </a:bodyPr>
            <a:lstStyle/>
            <a:p>
              <a:pPr defTabSz="342900" fontAlgn="auto">
                <a:spcBef>
                  <a:spcPts val="0"/>
                </a:spcBef>
                <a:spcAft>
                  <a:spcPts val="0"/>
                </a:spcAft>
                <a:defRPr/>
              </a:pPr>
              <a:r>
                <a:rPr lang="en-US" sz="900" b="1" dirty="0">
                  <a:solidFill>
                    <a:srgbClr val="000000"/>
                  </a:solidFill>
                  <a:latin typeface="Johnson Text"/>
                  <a:ea typeface="+mn-ea"/>
                  <a:cs typeface="+mn-cs"/>
                </a:rPr>
                <a:t>Patients with 1 prior LOT</a:t>
              </a:r>
            </a:p>
          </p:txBody>
        </p:sp>
        <p:sp>
          <p:nvSpPr>
            <p:cNvPr id="50" name="TextBox 49">
              <a:extLst>
                <a:ext uri="{FF2B5EF4-FFF2-40B4-BE49-F238E27FC236}">
                  <a16:creationId xmlns:a16="http://schemas.microsoft.com/office/drawing/2014/main" id="{3D9F1BC6-040F-82B5-55F2-0A65476BA03F}"/>
                </a:ext>
              </a:extLst>
            </p:cNvPr>
            <p:cNvSpPr txBox="1"/>
            <p:nvPr/>
          </p:nvSpPr>
          <p:spPr>
            <a:xfrm rot="16200000">
              <a:off x="-470262" y="3706562"/>
              <a:ext cx="957955" cy="307776"/>
            </a:xfrm>
            <a:prstGeom prst="rect">
              <a:avLst/>
            </a:prstGeom>
            <a:noFill/>
          </p:spPr>
          <p:txBody>
            <a:bodyPr wrap="none" rtlCol="0">
              <a:spAutoFit/>
            </a:bodyPr>
            <a:lstStyle/>
            <a:p>
              <a:pPr defTabSz="342900" fontAlgn="auto">
                <a:spcBef>
                  <a:spcPts val="0"/>
                </a:spcBef>
                <a:spcAft>
                  <a:spcPts val="0"/>
                </a:spcAft>
                <a:defRPr/>
              </a:pPr>
              <a:r>
                <a:rPr lang="en-US" sz="900" b="1" dirty="0">
                  <a:solidFill>
                    <a:srgbClr val="000000"/>
                  </a:solidFill>
                  <a:latin typeface="Johnson Text"/>
                  <a:ea typeface="+mn-ea"/>
                  <a:cs typeface="+mn-cs"/>
                </a:rPr>
                <a:t>Patients, %</a:t>
              </a:r>
            </a:p>
          </p:txBody>
        </p:sp>
        <p:sp>
          <p:nvSpPr>
            <p:cNvPr id="51" name="TextBox 50">
              <a:extLst>
                <a:ext uri="{FF2B5EF4-FFF2-40B4-BE49-F238E27FC236}">
                  <a16:creationId xmlns:a16="http://schemas.microsoft.com/office/drawing/2014/main" id="{46125F70-09CD-C8DD-BD46-4D2E7B82E5B6}"/>
                </a:ext>
              </a:extLst>
            </p:cNvPr>
            <p:cNvSpPr txBox="1"/>
            <p:nvPr/>
          </p:nvSpPr>
          <p:spPr>
            <a:xfrm>
              <a:off x="636606" y="2428640"/>
              <a:ext cx="874599" cy="492443"/>
            </a:xfrm>
            <a:prstGeom prst="rect">
              <a:avLst/>
            </a:prstGeom>
            <a:noFill/>
          </p:spPr>
          <p:txBody>
            <a:bodyPr wrap="none" rtlCol="0">
              <a:spAutoFit/>
            </a:bodyPr>
            <a:lstStyle/>
            <a:p>
              <a:pPr algn="ctr" defTabSz="342900" fontAlgn="auto">
                <a:spcBef>
                  <a:spcPts val="0"/>
                </a:spcBef>
                <a:spcAft>
                  <a:spcPts val="0"/>
                </a:spcAft>
                <a:defRPr/>
              </a:pPr>
              <a:r>
                <a:rPr lang="en-US" sz="900" b="1" dirty="0">
                  <a:solidFill>
                    <a:srgbClr val="000000"/>
                  </a:solidFill>
                  <a:latin typeface="Johnson Text"/>
                  <a:ea typeface="+mn-ea"/>
                  <a:cs typeface="+mn-cs"/>
                </a:rPr>
                <a:t>ORR: 89.7</a:t>
              </a:r>
            </a:p>
            <a:p>
              <a:pPr algn="ctr" defTabSz="342900" fontAlgn="auto">
                <a:spcBef>
                  <a:spcPts val="0"/>
                </a:spcBef>
                <a:spcAft>
                  <a:spcPts val="0"/>
                </a:spcAft>
                <a:defRPr/>
              </a:pPr>
              <a:r>
                <a:rPr lang="en-US" sz="900" dirty="0">
                  <a:solidFill>
                    <a:srgbClr val="000000"/>
                  </a:solidFill>
                  <a:latin typeface="Johnson Text"/>
                  <a:ea typeface="+mn-ea"/>
                  <a:cs typeface="+mn-cs"/>
                </a:rPr>
                <a:t>(61/68)</a:t>
              </a:r>
            </a:p>
          </p:txBody>
        </p:sp>
        <p:sp>
          <p:nvSpPr>
            <p:cNvPr id="52" name="TextBox 51">
              <a:extLst>
                <a:ext uri="{FF2B5EF4-FFF2-40B4-BE49-F238E27FC236}">
                  <a16:creationId xmlns:a16="http://schemas.microsoft.com/office/drawing/2014/main" id="{23FD11B4-CAD6-7A36-AFC4-78794C12F81C}"/>
                </a:ext>
              </a:extLst>
            </p:cNvPr>
            <p:cNvSpPr txBox="1"/>
            <p:nvPr/>
          </p:nvSpPr>
          <p:spPr>
            <a:xfrm>
              <a:off x="1735626" y="2698687"/>
              <a:ext cx="874599" cy="492443"/>
            </a:xfrm>
            <a:prstGeom prst="rect">
              <a:avLst/>
            </a:prstGeom>
            <a:noFill/>
          </p:spPr>
          <p:txBody>
            <a:bodyPr wrap="none" rtlCol="0">
              <a:spAutoFit/>
            </a:bodyPr>
            <a:lstStyle/>
            <a:p>
              <a:pPr algn="ctr" defTabSz="342900" fontAlgn="auto">
                <a:spcBef>
                  <a:spcPts val="0"/>
                </a:spcBef>
                <a:spcAft>
                  <a:spcPts val="0"/>
                </a:spcAft>
                <a:defRPr/>
              </a:pPr>
              <a:r>
                <a:rPr lang="en-US" sz="900" b="1" dirty="0">
                  <a:solidFill>
                    <a:srgbClr val="000000"/>
                  </a:solidFill>
                  <a:latin typeface="Johnson Text"/>
                  <a:ea typeface="+mn-ea"/>
                  <a:cs typeface="+mn-cs"/>
                </a:rPr>
                <a:t>ORR: 79.4</a:t>
              </a:r>
            </a:p>
            <a:p>
              <a:pPr algn="ctr" defTabSz="342900" fontAlgn="auto">
                <a:spcBef>
                  <a:spcPts val="0"/>
                </a:spcBef>
                <a:spcAft>
                  <a:spcPts val="0"/>
                </a:spcAft>
                <a:defRPr/>
              </a:pPr>
              <a:r>
                <a:rPr lang="en-US" sz="900" dirty="0">
                  <a:solidFill>
                    <a:srgbClr val="000000"/>
                  </a:solidFill>
                  <a:latin typeface="Johnson Text"/>
                  <a:ea typeface="+mn-ea"/>
                  <a:cs typeface="+mn-cs"/>
                </a:rPr>
                <a:t>(54/68)</a:t>
              </a:r>
            </a:p>
          </p:txBody>
        </p:sp>
        <p:sp>
          <p:nvSpPr>
            <p:cNvPr id="53" name="TextBox 52">
              <a:extLst>
                <a:ext uri="{FF2B5EF4-FFF2-40B4-BE49-F238E27FC236}">
                  <a16:creationId xmlns:a16="http://schemas.microsoft.com/office/drawing/2014/main" id="{B6881E5F-3D7D-6032-F9D3-8D97F986B664}"/>
                </a:ext>
              </a:extLst>
            </p:cNvPr>
            <p:cNvSpPr txBox="1"/>
            <p:nvPr/>
          </p:nvSpPr>
          <p:spPr>
            <a:xfrm>
              <a:off x="3894475" y="2479863"/>
              <a:ext cx="874599" cy="492443"/>
            </a:xfrm>
            <a:prstGeom prst="rect">
              <a:avLst/>
            </a:prstGeom>
            <a:noFill/>
          </p:spPr>
          <p:txBody>
            <a:bodyPr wrap="none" rtlCol="0">
              <a:spAutoFit/>
            </a:bodyPr>
            <a:lstStyle/>
            <a:p>
              <a:pPr algn="ctr" defTabSz="342900" fontAlgn="auto">
                <a:spcBef>
                  <a:spcPts val="0"/>
                </a:spcBef>
                <a:spcAft>
                  <a:spcPts val="0"/>
                </a:spcAft>
                <a:defRPr/>
              </a:pPr>
              <a:r>
                <a:rPr lang="en-US" sz="900" b="1" dirty="0">
                  <a:solidFill>
                    <a:srgbClr val="000000"/>
                  </a:solidFill>
                  <a:latin typeface="Johnson Text"/>
                  <a:ea typeface="+mn-ea"/>
                  <a:cs typeface="+mn-cs"/>
                </a:rPr>
                <a:t>ORR: 87.5</a:t>
              </a:r>
            </a:p>
            <a:p>
              <a:pPr algn="ctr" defTabSz="342900" fontAlgn="auto">
                <a:spcBef>
                  <a:spcPts val="0"/>
                </a:spcBef>
                <a:spcAft>
                  <a:spcPts val="0"/>
                </a:spcAft>
                <a:defRPr/>
              </a:pPr>
              <a:r>
                <a:rPr lang="en-US" sz="900" dirty="0">
                  <a:solidFill>
                    <a:srgbClr val="000000"/>
                  </a:solidFill>
                  <a:latin typeface="Johnson Text"/>
                  <a:ea typeface="+mn-ea"/>
                  <a:cs typeface="+mn-cs"/>
                </a:rPr>
                <a:t>(35/40)</a:t>
              </a:r>
            </a:p>
          </p:txBody>
        </p:sp>
        <p:sp>
          <p:nvSpPr>
            <p:cNvPr id="54" name="TextBox 53">
              <a:extLst>
                <a:ext uri="{FF2B5EF4-FFF2-40B4-BE49-F238E27FC236}">
                  <a16:creationId xmlns:a16="http://schemas.microsoft.com/office/drawing/2014/main" id="{8DF6DAA0-2826-ED66-DD42-C7D297ECB08A}"/>
                </a:ext>
              </a:extLst>
            </p:cNvPr>
            <p:cNvSpPr txBox="1"/>
            <p:nvPr/>
          </p:nvSpPr>
          <p:spPr>
            <a:xfrm>
              <a:off x="4979743" y="2721233"/>
              <a:ext cx="874599" cy="492443"/>
            </a:xfrm>
            <a:prstGeom prst="rect">
              <a:avLst/>
            </a:prstGeom>
            <a:noFill/>
          </p:spPr>
          <p:txBody>
            <a:bodyPr wrap="none" rtlCol="0">
              <a:spAutoFit/>
            </a:bodyPr>
            <a:lstStyle/>
            <a:p>
              <a:pPr algn="ctr" defTabSz="342900" fontAlgn="auto">
                <a:spcBef>
                  <a:spcPts val="0"/>
                </a:spcBef>
                <a:spcAft>
                  <a:spcPts val="0"/>
                </a:spcAft>
                <a:defRPr/>
              </a:pPr>
              <a:r>
                <a:rPr lang="en-US" sz="900" b="1" dirty="0">
                  <a:solidFill>
                    <a:srgbClr val="000000"/>
                  </a:solidFill>
                  <a:latin typeface="Johnson Text"/>
                  <a:ea typeface="+mn-ea"/>
                  <a:cs typeface="+mn-cs"/>
                </a:rPr>
                <a:t>ORR: 79.5</a:t>
              </a:r>
            </a:p>
            <a:p>
              <a:pPr algn="ctr" defTabSz="342900" fontAlgn="auto">
                <a:spcBef>
                  <a:spcPts val="0"/>
                </a:spcBef>
                <a:spcAft>
                  <a:spcPts val="0"/>
                </a:spcAft>
                <a:defRPr/>
              </a:pPr>
              <a:r>
                <a:rPr lang="en-US" sz="900" dirty="0">
                  <a:solidFill>
                    <a:srgbClr val="000000"/>
                  </a:solidFill>
                  <a:latin typeface="Johnson Text"/>
                  <a:ea typeface="+mn-ea"/>
                  <a:cs typeface="+mn-cs"/>
                </a:rPr>
                <a:t>(31/39)</a:t>
              </a:r>
            </a:p>
          </p:txBody>
        </p:sp>
        <p:sp>
          <p:nvSpPr>
            <p:cNvPr id="55" name="Right Brace 54">
              <a:extLst>
                <a:ext uri="{FF2B5EF4-FFF2-40B4-BE49-F238E27FC236}">
                  <a16:creationId xmlns:a16="http://schemas.microsoft.com/office/drawing/2014/main" id="{CCEF6967-22EE-3A95-7290-E61071DAA26C}"/>
                </a:ext>
              </a:extLst>
            </p:cNvPr>
            <p:cNvSpPr/>
            <p:nvPr/>
          </p:nvSpPr>
          <p:spPr>
            <a:xfrm>
              <a:off x="1324174" y="2832715"/>
              <a:ext cx="74143" cy="1880976"/>
            </a:xfrm>
            <a:prstGeom prst="rightBrace">
              <a:avLst>
                <a:gd name="adj1" fmla="val 34632"/>
                <a:gd name="adj2" fmla="val 50000"/>
              </a:avLst>
            </a:prstGeom>
            <a:ln w="9525" cap="sq">
              <a:solidFill>
                <a:srgbClr val="000000"/>
              </a:solidFill>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342900" fontAlgn="auto">
                <a:spcBef>
                  <a:spcPts val="0"/>
                </a:spcBef>
                <a:spcAft>
                  <a:spcPts val="0"/>
                </a:spcAft>
                <a:defRPr/>
              </a:pPr>
              <a:endParaRPr lang="en-US" sz="900" dirty="0">
                <a:solidFill>
                  <a:srgbClr val="000000"/>
                </a:solidFill>
                <a:latin typeface="Johnson Text"/>
              </a:endParaRPr>
            </a:p>
          </p:txBody>
        </p:sp>
        <p:sp>
          <p:nvSpPr>
            <p:cNvPr id="56" name="TextBox 55">
              <a:extLst>
                <a:ext uri="{FF2B5EF4-FFF2-40B4-BE49-F238E27FC236}">
                  <a16:creationId xmlns:a16="http://schemas.microsoft.com/office/drawing/2014/main" id="{C2C569EB-D9FB-E239-1A46-A91D64C4A0AD}"/>
                </a:ext>
              </a:extLst>
            </p:cNvPr>
            <p:cNvSpPr txBox="1"/>
            <p:nvPr/>
          </p:nvSpPr>
          <p:spPr>
            <a:xfrm>
              <a:off x="685860" y="1904540"/>
              <a:ext cx="1869225" cy="677108"/>
            </a:xfrm>
            <a:prstGeom prst="rect">
              <a:avLst/>
            </a:prstGeom>
            <a:noFill/>
          </p:spPr>
          <p:txBody>
            <a:bodyPr wrap="square" rtlCol="0">
              <a:spAutoFit/>
            </a:bodyPr>
            <a:lstStyle/>
            <a:p>
              <a:pPr algn="ctr" defTabSz="685800" fontAlgn="auto">
                <a:spcBef>
                  <a:spcPts val="0"/>
                </a:spcBef>
                <a:spcAft>
                  <a:spcPts val="0"/>
                </a:spcAft>
                <a:defRPr/>
              </a:pPr>
              <a:r>
                <a:rPr lang="en-US" sz="900" b="1" kern="0" dirty="0">
                  <a:solidFill>
                    <a:srgbClr val="000000"/>
                  </a:solidFill>
                  <a:latin typeface="Johnson Text"/>
                  <a:ea typeface="+mn-ea"/>
                  <a:cs typeface="+mn-cs"/>
                </a:rPr>
                <a:t>CR or better odds ratio</a:t>
              </a:r>
              <a:r>
                <a:rPr lang="en-US" sz="900" b="1" kern="0" baseline="30000" dirty="0">
                  <a:solidFill>
                    <a:srgbClr val="000000"/>
                  </a:solidFill>
                  <a:latin typeface="Johnson Text"/>
                  <a:ea typeface="+mn-ea"/>
                  <a:cs typeface="+mn-cs"/>
                </a:rPr>
                <a:t>a</a:t>
              </a:r>
              <a:r>
                <a:rPr lang="en-US" sz="900" b="1" kern="0" dirty="0">
                  <a:solidFill>
                    <a:srgbClr val="000000"/>
                  </a:solidFill>
                  <a:latin typeface="Johnson Text"/>
                  <a:ea typeface="+mn-ea"/>
                  <a:cs typeface="+mn-cs"/>
                </a:rPr>
                <a:t>:</a:t>
              </a:r>
              <a:endParaRPr lang="en-US" sz="900" b="1" kern="0" baseline="30000" dirty="0">
                <a:solidFill>
                  <a:srgbClr val="000000"/>
                </a:solidFill>
                <a:latin typeface="Johnson Text"/>
                <a:ea typeface="+mn-ea"/>
                <a:cs typeface="+mn-cs"/>
              </a:endParaRPr>
            </a:p>
            <a:p>
              <a:pPr algn="ctr" defTabSz="685800" fontAlgn="auto">
                <a:spcBef>
                  <a:spcPts val="0"/>
                </a:spcBef>
                <a:spcAft>
                  <a:spcPts val="0"/>
                </a:spcAft>
                <a:defRPr/>
              </a:pPr>
              <a:r>
                <a:rPr lang="en-US" sz="900" dirty="0">
                  <a:solidFill>
                    <a:srgbClr val="000000"/>
                  </a:solidFill>
                  <a:latin typeface="Johnson Text"/>
                  <a:ea typeface="Johnson Text" panose="020B0606030504020204" pitchFamily="34" charset="0"/>
                  <a:cs typeface="+mn-cs"/>
                </a:rPr>
                <a:t>4.4 (95% CI, 2.1–9.0)</a:t>
              </a:r>
            </a:p>
            <a:p>
              <a:pPr algn="ctr" defTabSz="685800" fontAlgn="auto">
                <a:spcBef>
                  <a:spcPts val="0"/>
                </a:spcBef>
                <a:spcAft>
                  <a:spcPts val="0"/>
                </a:spcAft>
                <a:defRPr/>
              </a:pPr>
              <a:r>
                <a:rPr lang="en-US" sz="900" i="1" dirty="0">
                  <a:solidFill>
                    <a:srgbClr val="000000"/>
                  </a:solidFill>
                  <a:latin typeface="Johnson Text"/>
                  <a:ea typeface="Johnson Text" panose="020B0606030504020204" pitchFamily="34" charset="0"/>
                  <a:cs typeface="+mn-cs"/>
                </a:rPr>
                <a:t>P&lt;</a:t>
              </a:r>
              <a:r>
                <a:rPr lang="en-US" sz="900" dirty="0">
                  <a:solidFill>
                    <a:srgbClr val="000000"/>
                  </a:solidFill>
                  <a:latin typeface="Johnson Text"/>
                  <a:ea typeface="Johnson Text" panose="020B0606030504020204" pitchFamily="34" charset="0"/>
                  <a:cs typeface="+mn-cs"/>
                </a:rPr>
                <a:t>0.0001</a:t>
              </a:r>
              <a:r>
                <a:rPr lang="en-US" sz="900" baseline="30000" dirty="0">
                  <a:solidFill>
                    <a:srgbClr val="000000"/>
                  </a:solidFill>
                  <a:latin typeface="Johnson Text"/>
                  <a:ea typeface="Johnson Text" panose="020B0606030504020204" pitchFamily="34" charset="0"/>
                  <a:cs typeface="+mn-cs"/>
                </a:rPr>
                <a:t>b</a:t>
              </a:r>
              <a:r>
                <a:rPr lang="en-AU" sz="900" dirty="0">
                  <a:solidFill>
                    <a:srgbClr val="000000"/>
                  </a:solidFill>
                  <a:latin typeface="Johnson Text"/>
                  <a:ea typeface="+mn-ea"/>
                  <a:cs typeface="+mn-cs"/>
                </a:rPr>
                <a:t> </a:t>
              </a:r>
            </a:p>
          </p:txBody>
        </p:sp>
        <p:sp>
          <p:nvSpPr>
            <p:cNvPr id="57" name="TextBox 56">
              <a:extLst>
                <a:ext uri="{FF2B5EF4-FFF2-40B4-BE49-F238E27FC236}">
                  <a16:creationId xmlns:a16="http://schemas.microsoft.com/office/drawing/2014/main" id="{C5FCE8D4-8AEB-2146-C1B9-64C8BFCF2D9D}"/>
                </a:ext>
              </a:extLst>
            </p:cNvPr>
            <p:cNvSpPr txBox="1"/>
            <p:nvPr/>
          </p:nvSpPr>
          <p:spPr>
            <a:xfrm>
              <a:off x="4058699" y="1918759"/>
              <a:ext cx="1803583" cy="677108"/>
            </a:xfrm>
            <a:prstGeom prst="rect">
              <a:avLst/>
            </a:prstGeom>
            <a:noFill/>
          </p:spPr>
          <p:txBody>
            <a:bodyPr wrap="square" rtlCol="0">
              <a:spAutoFit/>
            </a:bodyPr>
            <a:lstStyle/>
            <a:p>
              <a:pPr algn="ctr" defTabSz="685800" fontAlgn="auto">
                <a:spcBef>
                  <a:spcPts val="0"/>
                </a:spcBef>
                <a:spcAft>
                  <a:spcPts val="0"/>
                </a:spcAft>
                <a:defRPr/>
              </a:pPr>
              <a:r>
                <a:rPr lang="en-US" sz="900" b="1" dirty="0">
                  <a:solidFill>
                    <a:srgbClr val="000000"/>
                  </a:solidFill>
                  <a:latin typeface="Johnson Text"/>
                  <a:ea typeface="+mn-ea"/>
                  <a:cs typeface="+mn-cs"/>
                </a:rPr>
                <a:t>CR or better o</a:t>
              </a:r>
              <a:r>
                <a:rPr lang="en-US" sz="900" b="1" kern="0" dirty="0">
                  <a:solidFill>
                    <a:srgbClr val="000000"/>
                  </a:solidFill>
                  <a:latin typeface="Johnson Text"/>
                  <a:ea typeface="+mn-ea"/>
                  <a:cs typeface="+mn-cs"/>
                </a:rPr>
                <a:t>dds ratio</a:t>
              </a:r>
              <a:r>
                <a:rPr lang="en-US" sz="900" b="1" kern="0" baseline="30000" dirty="0">
                  <a:solidFill>
                    <a:srgbClr val="000000"/>
                  </a:solidFill>
                  <a:latin typeface="Johnson Text"/>
                  <a:ea typeface="+mn-ea"/>
                  <a:cs typeface="+mn-cs"/>
                </a:rPr>
                <a:t>a</a:t>
              </a:r>
              <a:r>
                <a:rPr lang="en-US" sz="900" b="1" kern="0" dirty="0">
                  <a:solidFill>
                    <a:srgbClr val="000000"/>
                  </a:solidFill>
                  <a:latin typeface="Johnson Text"/>
                  <a:ea typeface="+mn-ea"/>
                  <a:cs typeface="+mn-cs"/>
                </a:rPr>
                <a:t>:</a:t>
              </a:r>
              <a:endParaRPr lang="en-US" sz="900" b="1" kern="0" baseline="30000" dirty="0">
                <a:solidFill>
                  <a:srgbClr val="000000"/>
                </a:solidFill>
                <a:latin typeface="Johnson Text"/>
                <a:ea typeface="+mn-ea"/>
                <a:cs typeface="+mn-cs"/>
              </a:endParaRPr>
            </a:p>
            <a:p>
              <a:pPr algn="ctr" defTabSz="685800" fontAlgn="auto">
                <a:spcBef>
                  <a:spcPts val="0"/>
                </a:spcBef>
                <a:spcAft>
                  <a:spcPts val="0"/>
                </a:spcAft>
                <a:defRPr/>
              </a:pPr>
              <a:r>
                <a:rPr lang="en-US" sz="900" dirty="0">
                  <a:solidFill>
                    <a:srgbClr val="000000"/>
                  </a:solidFill>
                  <a:latin typeface="Johnson Text"/>
                  <a:ea typeface="Johnson Text" panose="020B0606030504020204" pitchFamily="34" charset="0"/>
                  <a:cs typeface="+mn-cs"/>
                </a:rPr>
                <a:t>3.3 (95% CI, 1.3–8.4)</a:t>
              </a:r>
            </a:p>
            <a:p>
              <a:pPr algn="ctr" defTabSz="685800" fontAlgn="auto">
                <a:spcBef>
                  <a:spcPts val="0"/>
                </a:spcBef>
                <a:spcAft>
                  <a:spcPts val="0"/>
                </a:spcAft>
                <a:defRPr/>
              </a:pPr>
              <a:r>
                <a:rPr lang="en-US" sz="900" i="1" dirty="0">
                  <a:solidFill>
                    <a:srgbClr val="000000"/>
                  </a:solidFill>
                  <a:latin typeface="Johnson Text"/>
                  <a:ea typeface="Johnson Text" panose="020B0606030504020204" pitchFamily="34" charset="0"/>
                  <a:cs typeface="+mn-cs"/>
                </a:rPr>
                <a:t>P</a:t>
              </a:r>
              <a:r>
                <a:rPr lang="en-US" sz="900" dirty="0">
                  <a:solidFill>
                    <a:srgbClr val="000000"/>
                  </a:solidFill>
                  <a:latin typeface="Johnson Text"/>
                  <a:ea typeface="Johnson Text" panose="020B0606030504020204" pitchFamily="34" charset="0"/>
                  <a:cs typeface="+mn-cs"/>
                </a:rPr>
                <a:t>=0.0102</a:t>
              </a:r>
              <a:r>
                <a:rPr lang="en-US" sz="900" baseline="30000" dirty="0">
                  <a:solidFill>
                    <a:srgbClr val="000000"/>
                  </a:solidFill>
                  <a:latin typeface="Johnson Text"/>
                  <a:ea typeface="Johnson Text" panose="020B0606030504020204" pitchFamily="34" charset="0"/>
                  <a:cs typeface="+mn-cs"/>
                </a:rPr>
                <a:t>b</a:t>
              </a:r>
              <a:r>
                <a:rPr lang="en-AU" sz="900" dirty="0">
                  <a:solidFill>
                    <a:srgbClr val="000000"/>
                  </a:solidFill>
                  <a:latin typeface="Johnson Text"/>
                  <a:ea typeface="+mn-ea"/>
                  <a:cs typeface="+mn-cs"/>
                </a:rPr>
                <a:t> </a:t>
              </a:r>
            </a:p>
          </p:txBody>
        </p:sp>
        <p:grpSp>
          <p:nvGrpSpPr>
            <p:cNvPr id="10" name="Group 9">
              <a:extLst>
                <a:ext uri="{FF2B5EF4-FFF2-40B4-BE49-F238E27FC236}">
                  <a16:creationId xmlns:a16="http://schemas.microsoft.com/office/drawing/2014/main" id="{0B95D105-A4AC-7E44-C471-578F4C66060C}"/>
                </a:ext>
              </a:extLst>
            </p:cNvPr>
            <p:cNvGrpSpPr/>
            <p:nvPr/>
          </p:nvGrpSpPr>
          <p:grpSpPr>
            <a:xfrm>
              <a:off x="6233132" y="2707700"/>
              <a:ext cx="459269" cy="634107"/>
              <a:chOff x="6275665" y="2425461"/>
              <a:chExt cx="490473" cy="690752"/>
            </a:xfrm>
          </p:grpSpPr>
          <p:sp>
            <p:nvSpPr>
              <p:cNvPr id="11" name="Rectangle 10">
                <a:extLst>
                  <a:ext uri="{FF2B5EF4-FFF2-40B4-BE49-F238E27FC236}">
                    <a16:creationId xmlns:a16="http://schemas.microsoft.com/office/drawing/2014/main" id="{E98F9DE3-6439-164E-31C8-4406041FD8B7}"/>
                  </a:ext>
                </a:extLst>
              </p:cNvPr>
              <p:cNvSpPr/>
              <p:nvPr/>
            </p:nvSpPr>
            <p:spPr>
              <a:xfrm>
                <a:off x="6279862" y="2589266"/>
                <a:ext cx="89607" cy="72545"/>
              </a:xfrm>
              <a:prstGeom prst="rect">
                <a:avLst/>
              </a:prstGeom>
              <a:solidFill>
                <a:sysClr val="window" lastClr="FFFFFF"/>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a:ea typeface="Johnson Text" panose="00000500000000000000" pitchFamily="2" charset="0"/>
                  <a:cs typeface="Johnson Text" panose="00000500000000000000" pitchFamily="2" charset="0"/>
                </a:endParaRPr>
              </a:p>
            </p:txBody>
          </p:sp>
          <p:grpSp>
            <p:nvGrpSpPr>
              <p:cNvPr id="12" name="Group 11">
                <a:extLst>
                  <a:ext uri="{FF2B5EF4-FFF2-40B4-BE49-F238E27FC236}">
                    <a16:creationId xmlns:a16="http://schemas.microsoft.com/office/drawing/2014/main" id="{80AA9F62-50BB-A538-BFF2-8E590A8E3455}"/>
                  </a:ext>
                </a:extLst>
              </p:cNvPr>
              <p:cNvGrpSpPr/>
              <p:nvPr/>
            </p:nvGrpSpPr>
            <p:grpSpPr>
              <a:xfrm>
                <a:off x="6279847" y="2915051"/>
                <a:ext cx="294642" cy="201162"/>
                <a:chOff x="15176897" y="3633931"/>
                <a:chExt cx="308290" cy="254143"/>
              </a:xfrm>
            </p:grpSpPr>
            <p:sp>
              <p:nvSpPr>
                <p:cNvPr id="22" name="TextBox 21">
                  <a:extLst>
                    <a:ext uri="{FF2B5EF4-FFF2-40B4-BE49-F238E27FC236}">
                      <a16:creationId xmlns:a16="http://schemas.microsoft.com/office/drawing/2014/main" id="{13119F32-6DC5-B600-C379-420A6C4BA27B}"/>
                    </a:ext>
                  </a:extLst>
                </p:cNvPr>
                <p:cNvSpPr txBox="1"/>
                <p:nvPr/>
              </p:nvSpPr>
              <p:spPr>
                <a:xfrm>
                  <a:off x="15303678" y="3633931"/>
                  <a:ext cx="181509" cy="254143"/>
                </a:xfrm>
                <a:prstGeom prst="rect">
                  <a:avLst/>
                </a:prstGeom>
                <a:noFill/>
              </p:spPr>
              <p:txBody>
                <a:bodyPr wrap="none" lIns="0" tIns="0" rIns="0" bIns="0" rtlCol="0">
                  <a:spAutoFit/>
                </a:bodyPr>
                <a:lstStyle/>
                <a:p>
                  <a:pPr defTabSz="685800" fontAlgn="auto">
                    <a:spcBef>
                      <a:spcPts val="0"/>
                    </a:spcBef>
                    <a:spcAft>
                      <a:spcPts val="0"/>
                    </a:spcAft>
                    <a:defRPr/>
                  </a:pPr>
                  <a:r>
                    <a:rPr lang="en-US" sz="900" kern="0" dirty="0">
                      <a:solidFill>
                        <a:srgbClr val="000000"/>
                      </a:solidFill>
                      <a:latin typeface="Johnson Text"/>
                      <a:ea typeface="Johnson Text" panose="00000500000000000000" pitchFamily="2" charset="0"/>
                      <a:cs typeface="Johnson Text" panose="00000500000000000000" pitchFamily="2" charset="0"/>
                    </a:rPr>
                    <a:t>PR</a:t>
                  </a:r>
                </a:p>
              </p:txBody>
            </p:sp>
            <p:sp>
              <p:nvSpPr>
                <p:cNvPr id="23" name="Rectangle 22">
                  <a:extLst>
                    <a:ext uri="{FF2B5EF4-FFF2-40B4-BE49-F238E27FC236}">
                      <a16:creationId xmlns:a16="http://schemas.microsoft.com/office/drawing/2014/main" id="{DAC57596-0D21-0133-C3E8-811F1C89D26D}"/>
                    </a:ext>
                  </a:extLst>
                </p:cNvPr>
                <p:cNvSpPr/>
                <p:nvPr/>
              </p:nvSpPr>
              <p:spPr>
                <a:xfrm>
                  <a:off x="15176897" y="3714332"/>
                  <a:ext cx="93757" cy="91652"/>
                </a:xfrm>
                <a:prstGeom prst="rect">
                  <a:avLst/>
                </a:prstGeom>
                <a:solidFill>
                  <a:srgbClr val="A39992"/>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a:ea typeface="Johnson Text" panose="00000500000000000000" pitchFamily="2" charset="0"/>
                    <a:cs typeface="Johnson Text" panose="00000500000000000000" pitchFamily="2" charset="0"/>
                  </a:endParaRPr>
                </a:p>
              </p:txBody>
            </p:sp>
          </p:grpSp>
          <p:grpSp>
            <p:nvGrpSpPr>
              <p:cNvPr id="13" name="Group 12">
                <a:extLst>
                  <a:ext uri="{FF2B5EF4-FFF2-40B4-BE49-F238E27FC236}">
                    <a16:creationId xmlns:a16="http://schemas.microsoft.com/office/drawing/2014/main" id="{D0734C0A-0D07-0135-D8CC-8EB4C141D936}"/>
                  </a:ext>
                </a:extLst>
              </p:cNvPr>
              <p:cNvGrpSpPr/>
              <p:nvPr/>
            </p:nvGrpSpPr>
            <p:grpSpPr>
              <a:xfrm>
                <a:off x="6279949" y="2752034"/>
                <a:ext cx="486189" cy="201162"/>
                <a:chOff x="14906747" y="3633265"/>
                <a:chExt cx="508706" cy="254143"/>
              </a:xfrm>
            </p:grpSpPr>
            <p:sp>
              <p:nvSpPr>
                <p:cNvPr id="20" name="TextBox 19">
                  <a:extLst>
                    <a:ext uri="{FF2B5EF4-FFF2-40B4-BE49-F238E27FC236}">
                      <a16:creationId xmlns:a16="http://schemas.microsoft.com/office/drawing/2014/main" id="{0029E4AF-FFBC-B693-0AFD-5D2A36F79895}"/>
                    </a:ext>
                  </a:extLst>
                </p:cNvPr>
                <p:cNvSpPr txBox="1"/>
                <p:nvPr/>
              </p:nvSpPr>
              <p:spPr>
                <a:xfrm>
                  <a:off x="15028554" y="3633265"/>
                  <a:ext cx="386899" cy="254143"/>
                </a:xfrm>
                <a:prstGeom prst="rect">
                  <a:avLst/>
                </a:prstGeom>
                <a:noFill/>
              </p:spPr>
              <p:txBody>
                <a:bodyPr wrap="none" lIns="0" tIns="0" rIns="0" bIns="0" rtlCol="0">
                  <a:spAutoFit/>
                </a:bodyPr>
                <a:lstStyle/>
                <a:p>
                  <a:pPr defTabSz="685800" fontAlgn="auto">
                    <a:spcBef>
                      <a:spcPts val="0"/>
                    </a:spcBef>
                    <a:spcAft>
                      <a:spcPts val="0"/>
                    </a:spcAft>
                    <a:defRPr/>
                  </a:pPr>
                  <a:r>
                    <a:rPr lang="en-US" sz="900" kern="0" dirty="0">
                      <a:solidFill>
                        <a:srgbClr val="000000"/>
                      </a:solidFill>
                      <a:latin typeface="Johnson Text"/>
                      <a:ea typeface="Johnson Text" panose="00000500000000000000" pitchFamily="2" charset="0"/>
                      <a:cs typeface="Johnson Text" panose="00000500000000000000" pitchFamily="2" charset="0"/>
                    </a:rPr>
                    <a:t>VGPR</a:t>
                  </a:r>
                </a:p>
              </p:txBody>
            </p:sp>
            <p:sp>
              <p:nvSpPr>
                <p:cNvPr id="21" name="Rectangle 20">
                  <a:extLst>
                    <a:ext uri="{FF2B5EF4-FFF2-40B4-BE49-F238E27FC236}">
                      <a16:creationId xmlns:a16="http://schemas.microsoft.com/office/drawing/2014/main" id="{6643D4F8-5815-45BB-85D3-5ED05E5B4D44}"/>
                    </a:ext>
                  </a:extLst>
                </p:cNvPr>
                <p:cNvSpPr/>
                <p:nvPr/>
              </p:nvSpPr>
              <p:spPr>
                <a:xfrm>
                  <a:off x="14906747" y="3702229"/>
                  <a:ext cx="93757" cy="91652"/>
                </a:xfrm>
                <a:prstGeom prst="rect">
                  <a:avLst/>
                </a:prstGeom>
                <a:solidFill>
                  <a:sysClr val="windowText" lastClr="000000"/>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a:ea typeface="Johnson Text" panose="00000500000000000000" pitchFamily="2" charset="0"/>
                    <a:cs typeface="Johnson Text" panose="00000500000000000000" pitchFamily="2" charset="0"/>
                  </a:endParaRPr>
                </a:p>
              </p:txBody>
            </p:sp>
          </p:grpSp>
          <p:grpSp>
            <p:nvGrpSpPr>
              <p:cNvPr id="14" name="Group 13">
                <a:extLst>
                  <a:ext uri="{FF2B5EF4-FFF2-40B4-BE49-F238E27FC236}">
                    <a16:creationId xmlns:a16="http://schemas.microsoft.com/office/drawing/2014/main" id="{24F1BEEB-9972-0E31-2881-98180EE8CC7C}"/>
                  </a:ext>
                </a:extLst>
              </p:cNvPr>
              <p:cNvGrpSpPr/>
              <p:nvPr/>
            </p:nvGrpSpPr>
            <p:grpSpPr>
              <a:xfrm>
                <a:off x="6279870" y="2425461"/>
                <a:ext cx="356082" cy="201162"/>
                <a:chOff x="14603057" y="3632211"/>
                <a:chExt cx="372575" cy="254143"/>
              </a:xfrm>
            </p:grpSpPr>
            <p:sp>
              <p:nvSpPr>
                <p:cNvPr id="18" name="TextBox 17">
                  <a:extLst>
                    <a:ext uri="{FF2B5EF4-FFF2-40B4-BE49-F238E27FC236}">
                      <a16:creationId xmlns:a16="http://schemas.microsoft.com/office/drawing/2014/main" id="{64D183F9-08A0-2F50-9676-98F2BABD7C94}"/>
                    </a:ext>
                  </a:extLst>
                </p:cNvPr>
                <p:cNvSpPr txBox="1"/>
                <p:nvPr/>
              </p:nvSpPr>
              <p:spPr>
                <a:xfrm>
                  <a:off x="14724862" y="3632211"/>
                  <a:ext cx="250770" cy="254143"/>
                </a:xfrm>
                <a:prstGeom prst="rect">
                  <a:avLst/>
                </a:prstGeom>
                <a:noFill/>
              </p:spPr>
              <p:txBody>
                <a:bodyPr wrap="none" lIns="0" tIns="0" rIns="0" bIns="0" rtlCol="0">
                  <a:spAutoFit/>
                </a:bodyPr>
                <a:lstStyle/>
                <a:p>
                  <a:pPr defTabSz="685800" fontAlgn="auto">
                    <a:spcBef>
                      <a:spcPts val="0"/>
                    </a:spcBef>
                    <a:spcAft>
                      <a:spcPts val="0"/>
                    </a:spcAft>
                    <a:defRPr/>
                  </a:pPr>
                  <a:r>
                    <a:rPr lang="en-US" sz="900" kern="0" dirty="0">
                      <a:solidFill>
                        <a:srgbClr val="000000"/>
                      </a:solidFill>
                      <a:latin typeface="Johnson Text"/>
                      <a:ea typeface="Johnson Text" panose="00000500000000000000" pitchFamily="2" charset="0"/>
                      <a:cs typeface="Johnson Text" panose="00000500000000000000" pitchFamily="2" charset="0"/>
                    </a:rPr>
                    <a:t>sCR</a:t>
                  </a:r>
                </a:p>
              </p:txBody>
            </p:sp>
            <p:sp>
              <p:nvSpPr>
                <p:cNvPr id="19" name="Rectangle 18">
                  <a:extLst>
                    <a:ext uri="{FF2B5EF4-FFF2-40B4-BE49-F238E27FC236}">
                      <a16:creationId xmlns:a16="http://schemas.microsoft.com/office/drawing/2014/main" id="{00DE103E-823F-40DE-C731-12DFBAF768C9}"/>
                    </a:ext>
                  </a:extLst>
                </p:cNvPr>
                <p:cNvSpPr/>
                <p:nvPr/>
              </p:nvSpPr>
              <p:spPr>
                <a:xfrm>
                  <a:off x="14603057" y="3712612"/>
                  <a:ext cx="93757" cy="91652"/>
                </a:xfrm>
                <a:prstGeom prst="rect">
                  <a:avLst/>
                </a:prstGeom>
                <a:solidFill>
                  <a:srgbClr val="9E0000"/>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a:ea typeface="Johnson Text" panose="00000500000000000000" pitchFamily="2" charset="0"/>
                    <a:cs typeface="Johnson Text" panose="00000500000000000000" pitchFamily="2" charset="0"/>
                  </a:endParaRPr>
                </a:p>
              </p:txBody>
            </p:sp>
          </p:grpSp>
          <p:grpSp>
            <p:nvGrpSpPr>
              <p:cNvPr id="15" name="Group 14">
                <a:extLst>
                  <a:ext uri="{FF2B5EF4-FFF2-40B4-BE49-F238E27FC236}">
                    <a16:creationId xmlns:a16="http://schemas.microsoft.com/office/drawing/2014/main" id="{CBB5F1E0-4CF5-992F-A512-7F42D8628C59}"/>
                  </a:ext>
                </a:extLst>
              </p:cNvPr>
              <p:cNvGrpSpPr/>
              <p:nvPr/>
            </p:nvGrpSpPr>
            <p:grpSpPr>
              <a:xfrm>
                <a:off x="6275665" y="2591768"/>
                <a:ext cx="292170" cy="201162"/>
                <a:chOff x="14603057" y="3632211"/>
                <a:chExt cx="305702" cy="254143"/>
              </a:xfrm>
            </p:grpSpPr>
            <p:sp>
              <p:nvSpPr>
                <p:cNvPr id="16" name="TextBox 15">
                  <a:extLst>
                    <a:ext uri="{FF2B5EF4-FFF2-40B4-BE49-F238E27FC236}">
                      <a16:creationId xmlns:a16="http://schemas.microsoft.com/office/drawing/2014/main" id="{204E2F3A-EBDC-10EA-FC42-93BE198DBF4E}"/>
                    </a:ext>
                  </a:extLst>
                </p:cNvPr>
                <p:cNvSpPr txBox="1"/>
                <p:nvPr/>
              </p:nvSpPr>
              <p:spPr>
                <a:xfrm>
                  <a:off x="14724861" y="3632211"/>
                  <a:ext cx="183898" cy="254143"/>
                </a:xfrm>
                <a:prstGeom prst="rect">
                  <a:avLst/>
                </a:prstGeom>
                <a:noFill/>
              </p:spPr>
              <p:txBody>
                <a:bodyPr wrap="none" lIns="0" tIns="0" rIns="0" bIns="0" rtlCol="0">
                  <a:spAutoFit/>
                </a:bodyPr>
                <a:lstStyle/>
                <a:p>
                  <a:pPr defTabSz="685800" fontAlgn="auto">
                    <a:spcBef>
                      <a:spcPts val="0"/>
                    </a:spcBef>
                    <a:spcAft>
                      <a:spcPts val="0"/>
                    </a:spcAft>
                    <a:defRPr/>
                  </a:pPr>
                  <a:r>
                    <a:rPr lang="en-US" sz="900" kern="0" dirty="0">
                      <a:solidFill>
                        <a:srgbClr val="000000"/>
                      </a:solidFill>
                      <a:latin typeface="Johnson Text"/>
                      <a:ea typeface="Johnson Text" panose="00000500000000000000" pitchFamily="2" charset="0"/>
                      <a:cs typeface="Johnson Text" panose="00000500000000000000" pitchFamily="2" charset="0"/>
                    </a:rPr>
                    <a:t>CR</a:t>
                  </a:r>
                </a:p>
              </p:txBody>
            </p:sp>
            <p:sp>
              <p:nvSpPr>
                <p:cNvPr id="17" name="Rectangle 16">
                  <a:extLst>
                    <a:ext uri="{FF2B5EF4-FFF2-40B4-BE49-F238E27FC236}">
                      <a16:creationId xmlns:a16="http://schemas.microsoft.com/office/drawing/2014/main" id="{50EC8F07-2F5C-7F16-E178-F1A7B04D412D}"/>
                    </a:ext>
                  </a:extLst>
                </p:cNvPr>
                <p:cNvSpPr/>
                <p:nvPr/>
              </p:nvSpPr>
              <p:spPr>
                <a:xfrm>
                  <a:off x="14603057" y="3689738"/>
                  <a:ext cx="93757" cy="91652"/>
                </a:xfrm>
                <a:prstGeom prst="rect">
                  <a:avLst/>
                </a:prstGeom>
                <a:solidFill>
                  <a:srgbClr val="EB1700"/>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a:ea typeface="Johnson Text" panose="00000500000000000000" pitchFamily="2" charset="0"/>
                    <a:cs typeface="Johnson Text" panose="00000500000000000000" pitchFamily="2" charset="0"/>
                  </a:endParaRPr>
                </a:p>
              </p:txBody>
            </p:sp>
          </p:grpSp>
        </p:grpSp>
        <p:sp>
          <p:nvSpPr>
            <p:cNvPr id="3" name="TextBox 2">
              <a:extLst>
                <a:ext uri="{FF2B5EF4-FFF2-40B4-BE49-F238E27FC236}">
                  <a16:creationId xmlns:a16="http://schemas.microsoft.com/office/drawing/2014/main" id="{EF6DFEC7-B6FE-C31D-312A-0A8BB20CDADC}"/>
                </a:ext>
              </a:extLst>
            </p:cNvPr>
            <p:cNvSpPr txBox="1"/>
            <p:nvPr/>
          </p:nvSpPr>
          <p:spPr>
            <a:xfrm>
              <a:off x="3813757" y="5444170"/>
              <a:ext cx="2150589" cy="492443"/>
            </a:xfrm>
            <a:prstGeom prst="rect">
              <a:avLst/>
            </a:prstGeom>
            <a:noFill/>
          </p:spPr>
          <p:txBody>
            <a:bodyPr wrap="none" rtlCol="0">
              <a:spAutoFit/>
            </a:bodyPr>
            <a:lstStyle/>
            <a:p>
              <a:pPr algn="ctr" defTabSz="342900" fontAlgn="auto">
                <a:spcBef>
                  <a:spcPts val="0"/>
                </a:spcBef>
                <a:spcAft>
                  <a:spcPts val="0"/>
                </a:spcAft>
                <a:defRPr/>
              </a:pPr>
              <a:r>
                <a:rPr lang="en-US" sz="900" b="1" dirty="0">
                  <a:solidFill>
                    <a:srgbClr val="000000"/>
                  </a:solidFill>
                  <a:latin typeface="Johnson Text"/>
                  <a:ea typeface="+mn-ea"/>
                  <a:cs typeface="+mn-cs"/>
                </a:rPr>
                <a:t>Patients with 1 prior LOT and </a:t>
              </a:r>
            </a:p>
            <a:p>
              <a:pPr algn="ctr" defTabSz="342900" fontAlgn="auto">
                <a:spcBef>
                  <a:spcPts val="0"/>
                </a:spcBef>
                <a:spcAft>
                  <a:spcPts val="0"/>
                </a:spcAft>
                <a:defRPr/>
              </a:pPr>
              <a:r>
                <a:rPr lang="en-US" sz="900" b="1" dirty="0">
                  <a:solidFill>
                    <a:srgbClr val="000000"/>
                  </a:solidFill>
                  <a:latin typeface="Johnson Text"/>
                  <a:ea typeface="+mn-ea"/>
                  <a:cs typeface="+mn-cs"/>
                </a:rPr>
                <a:t>functionally high-risk MM</a:t>
              </a:r>
            </a:p>
          </p:txBody>
        </p:sp>
        <p:sp>
          <p:nvSpPr>
            <p:cNvPr id="9" name="TextBox 8">
              <a:extLst>
                <a:ext uri="{FF2B5EF4-FFF2-40B4-BE49-F238E27FC236}">
                  <a16:creationId xmlns:a16="http://schemas.microsoft.com/office/drawing/2014/main" id="{603A2954-0E31-7CF0-4C59-6C98ABDA6E3F}"/>
                </a:ext>
              </a:extLst>
            </p:cNvPr>
            <p:cNvSpPr txBox="1"/>
            <p:nvPr/>
          </p:nvSpPr>
          <p:spPr>
            <a:xfrm>
              <a:off x="2015205" y="1715964"/>
              <a:ext cx="2403581" cy="369332"/>
            </a:xfrm>
            <a:prstGeom prst="rect">
              <a:avLst/>
            </a:prstGeom>
            <a:noFill/>
          </p:spPr>
          <p:txBody>
            <a:bodyPr wrap="square" rtlCol="0">
              <a:spAutoFit/>
            </a:bodyPr>
            <a:lstStyle/>
            <a:p>
              <a:pPr algn="ctr" defTabSz="685800" fontAlgn="auto">
                <a:spcBef>
                  <a:spcPts val="0"/>
                </a:spcBef>
                <a:spcAft>
                  <a:spcPts val="0"/>
                </a:spcAft>
                <a:defRPr/>
              </a:pPr>
              <a:r>
                <a:rPr lang="en-US" sz="1200" b="1" kern="0" dirty="0">
                  <a:solidFill>
                    <a:srgbClr val="333333"/>
                  </a:solidFill>
                  <a:latin typeface="Johnson Text" panose="00000500000000000000"/>
                  <a:ea typeface="+mn-ea"/>
                  <a:cs typeface="+mn-cs"/>
                </a:rPr>
                <a:t>Overall response</a:t>
              </a:r>
              <a:endParaRPr lang="en-US" sz="1200" b="1" kern="0" baseline="30000" dirty="0">
                <a:solidFill>
                  <a:srgbClr val="333333"/>
                </a:solidFill>
                <a:latin typeface="Johnson Text" panose="00000500000000000000"/>
                <a:ea typeface="+mn-ea"/>
                <a:cs typeface="+mn-cs"/>
              </a:endParaRPr>
            </a:p>
          </p:txBody>
        </p:sp>
      </p:grpSp>
      <p:grpSp>
        <p:nvGrpSpPr>
          <p:cNvPr id="7" name="Group 6">
            <a:extLst>
              <a:ext uri="{FF2B5EF4-FFF2-40B4-BE49-F238E27FC236}">
                <a16:creationId xmlns:a16="http://schemas.microsoft.com/office/drawing/2014/main" id="{CF9EC8B5-3674-32AB-84AE-1C71C881E814}"/>
              </a:ext>
            </a:extLst>
          </p:cNvPr>
          <p:cNvGrpSpPr/>
          <p:nvPr/>
        </p:nvGrpSpPr>
        <p:grpSpPr>
          <a:xfrm>
            <a:off x="4908559" y="1481959"/>
            <a:ext cx="4110388" cy="3022961"/>
            <a:chOff x="3222199" y="2453880"/>
            <a:chExt cx="5688178" cy="3488827"/>
          </a:xfrm>
        </p:grpSpPr>
        <p:graphicFrame>
          <p:nvGraphicFramePr>
            <p:cNvPr id="8" name="Chart 7">
              <a:extLst>
                <a:ext uri="{FF2B5EF4-FFF2-40B4-BE49-F238E27FC236}">
                  <a16:creationId xmlns:a16="http://schemas.microsoft.com/office/drawing/2014/main" id="{E2C1B267-E335-D988-46ED-D6374238E1FA}"/>
                </a:ext>
              </a:extLst>
            </p:cNvPr>
            <p:cNvGraphicFramePr/>
            <p:nvPr/>
          </p:nvGraphicFramePr>
          <p:xfrm>
            <a:off x="3222199" y="2453880"/>
            <a:ext cx="5303734" cy="3117126"/>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D7E8B9FF-38F1-BD16-8BAF-DAD6CED9D861}"/>
                </a:ext>
              </a:extLst>
            </p:cNvPr>
            <p:cNvSpPr txBox="1"/>
            <p:nvPr/>
          </p:nvSpPr>
          <p:spPr>
            <a:xfrm rot="16200000">
              <a:off x="3173164" y="3772167"/>
              <a:ext cx="1305885" cy="191662"/>
            </a:xfrm>
            <a:prstGeom prst="rect">
              <a:avLst/>
            </a:prstGeom>
            <a:noFill/>
          </p:spPr>
          <p:txBody>
            <a:bodyPr wrap="square" lIns="0" tIns="0" rIns="0" bIns="0" rtlCol="0">
              <a:spAutoFit/>
            </a:bodyPr>
            <a:lstStyle/>
            <a:p>
              <a:pPr algn="ctr" defTabSz="685800" fontAlgn="auto">
                <a:spcBef>
                  <a:spcPts val="0"/>
                </a:spcBef>
                <a:spcAft>
                  <a:spcPts val="0"/>
                </a:spcAft>
                <a:defRPr/>
              </a:pPr>
              <a:r>
                <a:rPr lang="en-US" sz="900" b="1" dirty="0">
                  <a:solidFill>
                    <a:srgbClr val="000000"/>
                  </a:solidFill>
                  <a:latin typeface="Johnson Text" panose="00000500000000000000"/>
                  <a:ea typeface="Johnson Text" panose="020B0606030504020204" pitchFamily="34" charset="0"/>
                  <a:cs typeface="Johnson Text" panose="020B0606030504020204" pitchFamily="34" charset="0"/>
                </a:rPr>
                <a:t>Patients</a:t>
              </a:r>
              <a:r>
                <a:rPr lang="en-US" sz="900" b="1" dirty="0">
                  <a:ln/>
                  <a:solidFill>
                    <a:srgbClr val="000000"/>
                  </a:solidFill>
                  <a:latin typeface="Johnson Text" panose="00000500000000000000"/>
                  <a:ea typeface="Johnson Text" panose="00000500000000000000" pitchFamily="2" charset="0"/>
                  <a:cs typeface="Johnson Text" panose="00000500000000000000" pitchFamily="2" charset="0"/>
                  <a:sym typeface="Johnson Text" panose="00000500000000000000" pitchFamily="2" charset="0"/>
                  <a:rtl val="0"/>
                </a:rPr>
                <a:t>, %</a:t>
              </a:r>
            </a:p>
          </p:txBody>
        </p:sp>
        <p:sp>
          <p:nvSpPr>
            <p:cNvPr id="25" name="TextBox 24">
              <a:extLst>
                <a:ext uri="{FF2B5EF4-FFF2-40B4-BE49-F238E27FC236}">
                  <a16:creationId xmlns:a16="http://schemas.microsoft.com/office/drawing/2014/main" id="{A104AE4C-DB6A-2BD4-7DDD-1D10C9679AD5}"/>
                </a:ext>
              </a:extLst>
            </p:cNvPr>
            <p:cNvSpPr txBox="1"/>
            <p:nvPr/>
          </p:nvSpPr>
          <p:spPr>
            <a:xfrm>
              <a:off x="4068685" y="5232812"/>
              <a:ext cx="287707" cy="159843"/>
            </a:xfrm>
            <a:prstGeom prst="rect">
              <a:avLst/>
            </a:prstGeom>
            <a:solidFill>
              <a:sysClr val="window" lastClr="FFFFFF"/>
            </a:solidFill>
          </p:spPr>
          <p:txBody>
            <a:bodyPr wrap="square" lIns="0" tIns="0" rIns="0" bIns="0" rtlCol="0">
              <a:spAutoFit/>
            </a:bodyPr>
            <a:lstStyle/>
            <a:p>
              <a:pPr algn="r" defTabSz="685800" fontAlgn="auto">
                <a:spcBef>
                  <a:spcPts val="0"/>
                </a:spcBef>
                <a:spcAft>
                  <a:spcPts val="0"/>
                </a:spcAft>
                <a:defRPr/>
              </a:pPr>
              <a:r>
                <a:rPr lang="en-US" sz="900" kern="0" dirty="0">
                  <a:solidFill>
                    <a:srgbClr val="000000"/>
                  </a:solidFill>
                  <a:latin typeface="Johnson Text" panose="00000500000000000000"/>
                  <a:ea typeface="Johnson Text" panose="00000500000000000000" pitchFamily="2" charset="0"/>
                  <a:cs typeface="Johnson Text" panose="00000500000000000000" pitchFamily="2" charset="0"/>
                </a:rPr>
                <a:t>0</a:t>
              </a:r>
            </a:p>
          </p:txBody>
        </p:sp>
        <p:sp>
          <p:nvSpPr>
            <p:cNvPr id="26" name="TextBox 25">
              <a:extLst>
                <a:ext uri="{FF2B5EF4-FFF2-40B4-BE49-F238E27FC236}">
                  <a16:creationId xmlns:a16="http://schemas.microsoft.com/office/drawing/2014/main" id="{66F2D10B-F2EC-0A08-BC39-B5781E904829}"/>
                </a:ext>
              </a:extLst>
            </p:cNvPr>
            <p:cNvSpPr txBox="1"/>
            <p:nvPr/>
          </p:nvSpPr>
          <p:spPr>
            <a:xfrm>
              <a:off x="4077177" y="4713516"/>
              <a:ext cx="287707" cy="159843"/>
            </a:xfrm>
            <a:prstGeom prst="rect">
              <a:avLst/>
            </a:prstGeom>
            <a:solidFill>
              <a:sysClr val="window" lastClr="FFFFFF"/>
            </a:solidFill>
          </p:spPr>
          <p:txBody>
            <a:bodyPr wrap="square" lIns="0" tIns="0" rIns="0" bIns="0" rtlCol="0">
              <a:spAutoFit/>
            </a:bodyPr>
            <a:lstStyle/>
            <a:p>
              <a:pPr algn="r" defTabSz="685800" fontAlgn="auto">
                <a:spcBef>
                  <a:spcPts val="0"/>
                </a:spcBef>
                <a:spcAft>
                  <a:spcPts val="0"/>
                </a:spcAft>
                <a:defRPr/>
              </a:pPr>
              <a:r>
                <a:rPr lang="en-US" sz="900" kern="0" dirty="0">
                  <a:solidFill>
                    <a:srgbClr val="000000"/>
                  </a:solidFill>
                  <a:latin typeface="Johnson Text" panose="00000500000000000000"/>
                  <a:ea typeface="Johnson Text" panose="00000500000000000000" pitchFamily="2" charset="0"/>
                  <a:cs typeface="Johnson Text" panose="00000500000000000000" pitchFamily="2" charset="0"/>
                </a:rPr>
                <a:t>20</a:t>
              </a:r>
            </a:p>
          </p:txBody>
        </p:sp>
        <p:sp>
          <p:nvSpPr>
            <p:cNvPr id="27" name="TextBox 26">
              <a:extLst>
                <a:ext uri="{FF2B5EF4-FFF2-40B4-BE49-F238E27FC236}">
                  <a16:creationId xmlns:a16="http://schemas.microsoft.com/office/drawing/2014/main" id="{10C7F24D-44F2-6565-3F4A-3FDDEC80E378}"/>
                </a:ext>
              </a:extLst>
            </p:cNvPr>
            <p:cNvSpPr txBox="1"/>
            <p:nvPr/>
          </p:nvSpPr>
          <p:spPr>
            <a:xfrm>
              <a:off x="4095689" y="4192631"/>
              <a:ext cx="287707" cy="159843"/>
            </a:xfrm>
            <a:prstGeom prst="rect">
              <a:avLst/>
            </a:prstGeom>
            <a:solidFill>
              <a:sysClr val="window" lastClr="FFFFFF"/>
            </a:solidFill>
          </p:spPr>
          <p:txBody>
            <a:bodyPr wrap="square" lIns="0" tIns="0" rIns="0" bIns="0" rtlCol="0">
              <a:spAutoFit/>
            </a:bodyPr>
            <a:lstStyle/>
            <a:p>
              <a:pPr algn="r" defTabSz="685800" fontAlgn="auto">
                <a:spcBef>
                  <a:spcPts val="0"/>
                </a:spcBef>
                <a:spcAft>
                  <a:spcPts val="0"/>
                </a:spcAft>
                <a:defRPr/>
              </a:pPr>
              <a:r>
                <a:rPr lang="en-US" sz="900" kern="0" dirty="0">
                  <a:solidFill>
                    <a:srgbClr val="000000"/>
                  </a:solidFill>
                  <a:latin typeface="Johnson Text" panose="00000500000000000000"/>
                  <a:ea typeface="Johnson Text" panose="00000500000000000000" pitchFamily="2" charset="0"/>
                  <a:cs typeface="Johnson Text" panose="00000500000000000000" pitchFamily="2" charset="0"/>
                </a:rPr>
                <a:t>40</a:t>
              </a:r>
            </a:p>
          </p:txBody>
        </p:sp>
        <p:sp>
          <p:nvSpPr>
            <p:cNvPr id="28" name="TextBox 27">
              <a:extLst>
                <a:ext uri="{FF2B5EF4-FFF2-40B4-BE49-F238E27FC236}">
                  <a16:creationId xmlns:a16="http://schemas.microsoft.com/office/drawing/2014/main" id="{F7D29A81-ACAC-C77D-B6D1-1586FAA03C58}"/>
                </a:ext>
              </a:extLst>
            </p:cNvPr>
            <p:cNvSpPr txBox="1"/>
            <p:nvPr/>
          </p:nvSpPr>
          <p:spPr>
            <a:xfrm>
              <a:off x="4077177" y="3668508"/>
              <a:ext cx="287707" cy="159843"/>
            </a:xfrm>
            <a:prstGeom prst="rect">
              <a:avLst/>
            </a:prstGeom>
            <a:noFill/>
          </p:spPr>
          <p:txBody>
            <a:bodyPr wrap="square" lIns="0" tIns="0" rIns="0" bIns="0" rtlCol="0">
              <a:spAutoFit/>
            </a:bodyPr>
            <a:lstStyle/>
            <a:p>
              <a:pPr algn="r" defTabSz="685800" fontAlgn="auto">
                <a:spcBef>
                  <a:spcPts val="0"/>
                </a:spcBef>
                <a:spcAft>
                  <a:spcPts val="0"/>
                </a:spcAft>
                <a:defRPr/>
              </a:pPr>
              <a:r>
                <a:rPr lang="en-US" sz="900" dirty="0">
                  <a:solidFill>
                    <a:srgbClr val="000000"/>
                  </a:solidFill>
                  <a:latin typeface="Johnson Text" panose="00000500000000000000"/>
                  <a:ea typeface="Johnson Text" panose="00000500000000000000" pitchFamily="2" charset="0"/>
                  <a:cs typeface="Johnson Text" panose="00000500000000000000" pitchFamily="2" charset="0"/>
                </a:rPr>
                <a:t>60</a:t>
              </a:r>
            </a:p>
          </p:txBody>
        </p:sp>
        <p:sp>
          <p:nvSpPr>
            <p:cNvPr id="29" name="TextBox 28">
              <a:extLst>
                <a:ext uri="{FF2B5EF4-FFF2-40B4-BE49-F238E27FC236}">
                  <a16:creationId xmlns:a16="http://schemas.microsoft.com/office/drawing/2014/main" id="{E6E53787-BA64-426A-B6D2-74A2DC6C17AA}"/>
                </a:ext>
              </a:extLst>
            </p:cNvPr>
            <p:cNvSpPr txBox="1"/>
            <p:nvPr/>
          </p:nvSpPr>
          <p:spPr>
            <a:xfrm>
              <a:off x="4068685" y="3152325"/>
              <a:ext cx="287707" cy="159843"/>
            </a:xfrm>
            <a:prstGeom prst="rect">
              <a:avLst/>
            </a:prstGeom>
            <a:noFill/>
          </p:spPr>
          <p:txBody>
            <a:bodyPr wrap="square" lIns="0" tIns="0" rIns="0" bIns="0" rtlCol="0">
              <a:spAutoFit/>
            </a:bodyPr>
            <a:lstStyle/>
            <a:p>
              <a:pPr algn="r" defTabSz="685800" fontAlgn="auto">
                <a:spcBef>
                  <a:spcPts val="0"/>
                </a:spcBef>
                <a:spcAft>
                  <a:spcPts val="0"/>
                </a:spcAft>
                <a:defRPr/>
              </a:pPr>
              <a:r>
                <a:rPr lang="en-US" sz="900" dirty="0">
                  <a:solidFill>
                    <a:srgbClr val="000000"/>
                  </a:solidFill>
                  <a:latin typeface="Johnson Text" panose="00000500000000000000"/>
                  <a:ea typeface="Johnson Text" panose="00000500000000000000" pitchFamily="2" charset="0"/>
                  <a:cs typeface="Johnson Text" panose="00000500000000000000" pitchFamily="2" charset="0"/>
                </a:rPr>
                <a:t>80</a:t>
              </a:r>
            </a:p>
          </p:txBody>
        </p:sp>
        <p:sp>
          <p:nvSpPr>
            <p:cNvPr id="30" name="TextBox 29">
              <a:extLst>
                <a:ext uri="{FF2B5EF4-FFF2-40B4-BE49-F238E27FC236}">
                  <a16:creationId xmlns:a16="http://schemas.microsoft.com/office/drawing/2014/main" id="{BE8EA1AA-F097-4626-1BFB-2F25FF2491BD}"/>
                </a:ext>
              </a:extLst>
            </p:cNvPr>
            <p:cNvSpPr txBox="1"/>
            <p:nvPr/>
          </p:nvSpPr>
          <p:spPr>
            <a:xfrm>
              <a:off x="4068685" y="2627727"/>
              <a:ext cx="287707" cy="159843"/>
            </a:xfrm>
            <a:prstGeom prst="rect">
              <a:avLst/>
            </a:prstGeom>
            <a:noFill/>
          </p:spPr>
          <p:txBody>
            <a:bodyPr wrap="square" lIns="0" tIns="0" rIns="0" bIns="0" rtlCol="0">
              <a:spAutoFit/>
            </a:bodyPr>
            <a:lstStyle/>
            <a:p>
              <a:pPr algn="r" defTabSz="685800" fontAlgn="auto">
                <a:spcBef>
                  <a:spcPts val="0"/>
                </a:spcBef>
                <a:spcAft>
                  <a:spcPts val="0"/>
                </a:spcAft>
                <a:defRPr/>
              </a:pPr>
              <a:r>
                <a:rPr lang="en-US" sz="900" dirty="0">
                  <a:solidFill>
                    <a:srgbClr val="000000"/>
                  </a:solidFill>
                  <a:latin typeface="Johnson Text" panose="00000500000000000000"/>
                  <a:ea typeface="Johnson Text" panose="00000500000000000000" pitchFamily="2" charset="0"/>
                  <a:cs typeface="Johnson Text" panose="00000500000000000000" pitchFamily="2" charset="0"/>
                </a:rPr>
                <a:t>100</a:t>
              </a:r>
            </a:p>
          </p:txBody>
        </p:sp>
        <p:grpSp>
          <p:nvGrpSpPr>
            <p:cNvPr id="31" name="Group 30">
              <a:extLst>
                <a:ext uri="{FF2B5EF4-FFF2-40B4-BE49-F238E27FC236}">
                  <a16:creationId xmlns:a16="http://schemas.microsoft.com/office/drawing/2014/main" id="{FE715226-E92E-98B6-8B06-BA6B64592C20}"/>
                </a:ext>
              </a:extLst>
            </p:cNvPr>
            <p:cNvGrpSpPr/>
            <p:nvPr/>
          </p:nvGrpSpPr>
          <p:grpSpPr>
            <a:xfrm>
              <a:off x="8209208" y="3393133"/>
              <a:ext cx="447544" cy="159842"/>
              <a:chOff x="14837066" y="3106182"/>
              <a:chExt cx="297001" cy="127012"/>
            </a:xfrm>
          </p:grpSpPr>
          <p:sp>
            <p:nvSpPr>
              <p:cNvPr id="59" name="TextBox 58">
                <a:extLst>
                  <a:ext uri="{FF2B5EF4-FFF2-40B4-BE49-F238E27FC236}">
                    <a16:creationId xmlns:a16="http://schemas.microsoft.com/office/drawing/2014/main" id="{60A685DC-B2AD-5C05-C2A6-1DAFFB2B54A9}"/>
                  </a:ext>
                </a:extLst>
              </p:cNvPr>
              <p:cNvSpPr txBox="1"/>
              <p:nvPr/>
            </p:nvSpPr>
            <p:spPr>
              <a:xfrm>
                <a:off x="14958882" y="3106182"/>
                <a:ext cx="175185" cy="127012"/>
              </a:xfrm>
              <a:prstGeom prst="rect">
                <a:avLst/>
              </a:prstGeom>
              <a:noFill/>
            </p:spPr>
            <p:txBody>
              <a:bodyPr wrap="none" lIns="0" tIns="0" rIns="0" bIns="0" rtlCol="0">
                <a:spAutoFit/>
              </a:bodyPr>
              <a:lstStyle/>
              <a:p>
                <a:pPr defTabSz="685800" fontAlgn="auto">
                  <a:spcBef>
                    <a:spcPts val="0"/>
                  </a:spcBef>
                  <a:spcAft>
                    <a:spcPts val="0"/>
                  </a:spcAft>
                  <a:defRPr/>
                </a:pPr>
                <a:r>
                  <a:rPr lang="en-US" sz="900" kern="0" dirty="0">
                    <a:solidFill>
                      <a:srgbClr val="000000"/>
                    </a:solidFill>
                    <a:latin typeface="Johnson Text" panose="00000500000000000000"/>
                    <a:ea typeface="Johnson Text" panose="00000500000000000000" pitchFamily="2" charset="0"/>
                    <a:cs typeface="Johnson Text" panose="00000500000000000000" pitchFamily="2" charset="0"/>
                  </a:rPr>
                  <a:t>SOC</a:t>
                </a:r>
              </a:p>
            </p:txBody>
          </p:sp>
          <p:sp>
            <p:nvSpPr>
              <p:cNvPr id="60" name="Rectangle 59">
                <a:extLst>
                  <a:ext uri="{FF2B5EF4-FFF2-40B4-BE49-F238E27FC236}">
                    <a16:creationId xmlns:a16="http://schemas.microsoft.com/office/drawing/2014/main" id="{44DEC830-F0CC-AD4A-0D7A-0343923C3B41}"/>
                  </a:ext>
                </a:extLst>
              </p:cNvPr>
              <p:cNvSpPr/>
              <p:nvPr/>
            </p:nvSpPr>
            <p:spPr>
              <a:xfrm>
                <a:off x="14837066" y="3108532"/>
                <a:ext cx="93757" cy="91652"/>
              </a:xfrm>
              <a:prstGeom prst="rect">
                <a:avLst/>
              </a:prstGeom>
              <a:solidFill>
                <a:sysClr val="windowText" lastClr="000000"/>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panose="00000500000000000000"/>
                  <a:ea typeface="Johnson Text" panose="00000500000000000000" pitchFamily="2" charset="0"/>
                  <a:cs typeface="Johnson Text" panose="00000500000000000000" pitchFamily="2" charset="0"/>
                </a:endParaRPr>
              </a:p>
            </p:txBody>
          </p:sp>
        </p:grpSp>
        <p:grpSp>
          <p:nvGrpSpPr>
            <p:cNvPr id="32" name="Group 31">
              <a:extLst>
                <a:ext uri="{FF2B5EF4-FFF2-40B4-BE49-F238E27FC236}">
                  <a16:creationId xmlns:a16="http://schemas.microsoft.com/office/drawing/2014/main" id="{3FD6F72E-2A79-13EC-5D92-116BEAC7CFC5}"/>
                </a:ext>
              </a:extLst>
            </p:cNvPr>
            <p:cNvGrpSpPr/>
            <p:nvPr/>
          </p:nvGrpSpPr>
          <p:grpSpPr>
            <a:xfrm>
              <a:off x="8205519" y="3124331"/>
              <a:ext cx="704858" cy="159844"/>
              <a:chOff x="14533381" y="3062750"/>
              <a:chExt cx="467764" cy="127013"/>
            </a:xfrm>
          </p:grpSpPr>
          <p:sp>
            <p:nvSpPr>
              <p:cNvPr id="49" name="TextBox 48">
                <a:extLst>
                  <a:ext uri="{FF2B5EF4-FFF2-40B4-BE49-F238E27FC236}">
                    <a16:creationId xmlns:a16="http://schemas.microsoft.com/office/drawing/2014/main" id="{5EA1DD18-DE18-E8BC-C926-6651BAB40FFF}"/>
                  </a:ext>
                </a:extLst>
              </p:cNvPr>
              <p:cNvSpPr txBox="1"/>
              <p:nvPr/>
            </p:nvSpPr>
            <p:spPr>
              <a:xfrm>
                <a:off x="14655191" y="3062750"/>
                <a:ext cx="345954" cy="127013"/>
              </a:xfrm>
              <a:prstGeom prst="rect">
                <a:avLst/>
              </a:prstGeom>
              <a:noFill/>
            </p:spPr>
            <p:txBody>
              <a:bodyPr wrap="none" lIns="0" tIns="0" rIns="0" bIns="0" rtlCol="0">
                <a:spAutoFit/>
              </a:bodyPr>
              <a:lstStyle/>
              <a:p>
                <a:pPr defTabSz="685800" fontAlgn="auto">
                  <a:spcBef>
                    <a:spcPts val="0"/>
                  </a:spcBef>
                  <a:spcAft>
                    <a:spcPts val="0"/>
                  </a:spcAft>
                  <a:defRPr/>
                </a:pPr>
                <a:r>
                  <a:rPr lang="en-US" sz="900" kern="0" dirty="0">
                    <a:solidFill>
                      <a:srgbClr val="000000"/>
                    </a:solidFill>
                    <a:latin typeface="Johnson Text" panose="00000500000000000000"/>
                    <a:ea typeface="Johnson Text" panose="00000500000000000000" pitchFamily="2" charset="0"/>
                    <a:cs typeface="Johnson Text" panose="00000500000000000000" pitchFamily="2" charset="0"/>
                  </a:rPr>
                  <a:t>Cilta-cel</a:t>
                </a:r>
              </a:p>
            </p:txBody>
          </p:sp>
          <p:sp>
            <p:nvSpPr>
              <p:cNvPr id="58" name="Rectangle 57">
                <a:extLst>
                  <a:ext uri="{FF2B5EF4-FFF2-40B4-BE49-F238E27FC236}">
                    <a16:creationId xmlns:a16="http://schemas.microsoft.com/office/drawing/2014/main" id="{0AB5166B-36A9-B8F5-BF17-7263144026B9}"/>
                  </a:ext>
                </a:extLst>
              </p:cNvPr>
              <p:cNvSpPr/>
              <p:nvPr/>
            </p:nvSpPr>
            <p:spPr>
              <a:xfrm>
                <a:off x="14533381" y="3078556"/>
                <a:ext cx="93757" cy="91652"/>
              </a:xfrm>
              <a:prstGeom prst="rect">
                <a:avLst/>
              </a:prstGeom>
              <a:solidFill>
                <a:srgbClr val="EB1700"/>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panose="00000500000000000000"/>
                  <a:ea typeface="Johnson Text" panose="00000500000000000000" pitchFamily="2" charset="0"/>
                  <a:cs typeface="Johnson Text" panose="00000500000000000000" pitchFamily="2" charset="0"/>
                </a:endParaRPr>
              </a:p>
            </p:txBody>
          </p:sp>
        </p:grpSp>
        <p:sp>
          <p:nvSpPr>
            <p:cNvPr id="33" name="TextBox 32">
              <a:extLst>
                <a:ext uri="{FF2B5EF4-FFF2-40B4-BE49-F238E27FC236}">
                  <a16:creationId xmlns:a16="http://schemas.microsoft.com/office/drawing/2014/main" id="{C22596F5-E028-5324-BE1F-AC1BE0758842}"/>
                </a:ext>
              </a:extLst>
            </p:cNvPr>
            <p:cNvSpPr txBox="1"/>
            <p:nvPr/>
          </p:nvSpPr>
          <p:spPr>
            <a:xfrm>
              <a:off x="4899311" y="5303765"/>
              <a:ext cx="677031" cy="266405"/>
            </a:xfrm>
            <a:prstGeom prst="rect">
              <a:avLst/>
            </a:prstGeom>
            <a:noFill/>
          </p:spPr>
          <p:txBody>
            <a:bodyPr wrap="none" rtlCol="0">
              <a:spAutoFit/>
            </a:bodyPr>
            <a:lstStyle/>
            <a:p>
              <a:pPr defTabSz="685800" fontAlgn="auto">
                <a:spcBef>
                  <a:spcPts val="0"/>
                </a:spcBef>
                <a:spcAft>
                  <a:spcPts val="0"/>
                </a:spcAft>
                <a:defRPr/>
              </a:pPr>
              <a:r>
                <a:rPr lang="en-US" sz="900" dirty="0">
                  <a:solidFill>
                    <a:srgbClr val="000000"/>
                  </a:solidFill>
                  <a:latin typeface="Johnson Text" panose="00000500000000000000"/>
                  <a:ea typeface="+mn-ea"/>
                  <a:cs typeface="+mn-cs"/>
                </a:rPr>
                <a:t>(n=68)</a:t>
              </a:r>
            </a:p>
          </p:txBody>
        </p:sp>
        <p:sp>
          <p:nvSpPr>
            <p:cNvPr id="34" name="TextBox 33">
              <a:extLst>
                <a:ext uri="{FF2B5EF4-FFF2-40B4-BE49-F238E27FC236}">
                  <a16:creationId xmlns:a16="http://schemas.microsoft.com/office/drawing/2014/main" id="{6A9BDF43-D18E-8C99-F453-61B42F7F1E7B}"/>
                </a:ext>
              </a:extLst>
            </p:cNvPr>
            <p:cNvSpPr txBox="1"/>
            <p:nvPr/>
          </p:nvSpPr>
          <p:spPr>
            <a:xfrm>
              <a:off x="4627921" y="2492885"/>
              <a:ext cx="1655313" cy="586092"/>
            </a:xfrm>
            <a:prstGeom prst="rect">
              <a:avLst/>
            </a:prstGeom>
            <a:solidFill>
              <a:sysClr val="window" lastClr="FFFFFF"/>
            </a:solidFill>
          </p:spPr>
          <p:txBody>
            <a:bodyPr wrap="none" rtlCol="0">
              <a:spAutoFit/>
            </a:bodyPr>
            <a:lstStyle/>
            <a:p>
              <a:pPr algn="ctr" defTabSz="685800" fontAlgn="auto">
                <a:spcBef>
                  <a:spcPts val="0"/>
                </a:spcBef>
                <a:spcAft>
                  <a:spcPts val="0"/>
                </a:spcAft>
                <a:defRPr/>
              </a:pPr>
              <a:r>
                <a:rPr lang="en-US" sz="900" b="1" kern="0" dirty="0">
                  <a:solidFill>
                    <a:srgbClr val="000000"/>
                  </a:solidFill>
                  <a:latin typeface="Johnson Text" panose="00000500000000000000"/>
                  <a:ea typeface="+mn-ea"/>
                  <a:cs typeface="+mn-cs"/>
                </a:rPr>
                <a:t>Odds ratio</a:t>
              </a:r>
              <a:r>
                <a:rPr lang="en-US" sz="900" b="1" kern="0" baseline="30000" dirty="0">
                  <a:solidFill>
                    <a:srgbClr val="000000"/>
                  </a:solidFill>
                  <a:latin typeface="Johnson Text" panose="00000500000000000000"/>
                  <a:ea typeface="+mn-ea"/>
                  <a:cs typeface="+mn-cs"/>
                </a:rPr>
                <a:t>a</a:t>
              </a:r>
              <a:r>
                <a:rPr lang="en-US" sz="900" b="1" kern="0" dirty="0">
                  <a:solidFill>
                    <a:srgbClr val="000000"/>
                  </a:solidFill>
                  <a:latin typeface="Johnson Text" panose="00000500000000000000"/>
                  <a:ea typeface="+mn-ea"/>
                  <a:cs typeface="+mn-cs"/>
                </a:rPr>
                <a:t>: </a:t>
              </a:r>
            </a:p>
            <a:p>
              <a:pPr algn="ctr" defTabSz="685800" fontAlgn="auto">
                <a:spcBef>
                  <a:spcPts val="0"/>
                </a:spcBef>
                <a:spcAft>
                  <a:spcPts val="0"/>
                </a:spcAft>
                <a:defRPr/>
              </a:pPr>
              <a:r>
                <a:rPr lang="en-US" sz="900" kern="0" dirty="0">
                  <a:solidFill>
                    <a:srgbClr val="000000"/>
                  </a:solidFill>
                  <a:latin typeface="Johnson Text" panose="00000500000000000000"/>
                  <a:ea typeface="+mn-ea"/>
                  <a:cs typeface="+mn-cs"/>
                </a:rPr>
                <a:t>7.3 (95% CI, 3.3–15.9)</a:t>
              </a:r>
            </a:p>
            <a:p>
              <a:pPr algn="ctr" defTabSz="685800" fontAlgn="auto">
                <a:spcBef>
                  <a:spcPts val="0"/>
                </a:spcBef>
                <a:spcAft>
                  <a:spcPts val="0"/>
                </a:spcAft>
                <a:defRPr/>
              </a:pPr>
              <a:r>
                <a:rPr lang="en-US" sz="900" i="1" kern="0" dirty="0">
                  <a:solidFill>
                    <a:srgbClr val="000000"/>
                  </a:solidFill>
                  <a:latin typeface="Johnson Text" panose="00000500000000000000"/>
                  <a:ea typeface="+mn-ea"/>
                  <a:cs typeface="+mn-cs"/>
                </a:rPr>
                <a:t>P</a:t>
              </a:r>
              <a:r>
                <a:rPr lang="en-US" sz="900" kern="0" dirty="0">
                  <a:solidFill>
                    <a:srgbClr val="000000"/>
                  </a:solidFill>
                  <a:latin typeface="Johnson Text" panose="00000500000000000000"/>
                  <a:ea typeface="+mn-ea"/>
                  <a:cs typeface="+mn-cs"/>
                </a:rPr>
                <a:t>&lt;0.0001</a:t>
              </a:r>
              <a:r>
                <a:rPr lang="en-US" sz="900" kern="0" baseline="30000" dirty="0">
                  <a:solidFill>
                    <a:srgbClr val="000000"/>
                  </a:solidFill>
                  <a:latin typeface="Johnson Text" panose="00000500000000000000"/>
                  <a:ea typeface="+mn-ea"/>
                  <a:cs typeface="+mn-cs"/>
                </a:rPr>
                <a:t>b</a:t>
              </a:r>
            </a:p>
          </p:txBody>
        </p:sp>
        <p:sp>
          <p:nvSpPr>
            <p:cNvPr id="35" name="Left Bracket 34">
              <a:extLst>
                <a:ext uri="{FF2B5EF4-FFF2-40B4-BE49-F238E27FC236}">
                  <a16:creationId xmlns:a16="http://schemas.microsoft.com/office/drawing/2014/main" id="{8EB6AAC4-6259-DFF1-88B5-8536A448C186}"/>
                </a:ext>
              </a:extLst>
            </p:cNvPr>
            <p:cNvSpPr/>
            <p:nvPr/>
          </p:nvSpPr>
          <p:spPr>
            <a:xfrm rot="5400000">
              <a:off x="5418263" y="2998680"/>
              <a:ext cx="90876" cy="521648"/>
            </a:xfrm>
            <a:prstGeom prst="leftBracket">
              <a:avLst/>
            </a:prstGeom>
            <a:noFill/>
            <a:ln w="6350" cap="flat" cmpd="sng" algn="ctr">
              <a:solidFill>
                <a:sysClr val="windowText" lastClr="000000"/>
              </a:solid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panose="00000500000000000000"/>
                <a:ea typeface="+mn-ea"/>
                <a:cs typeface="+mn-cs"/>
              </a:endParaRPr>
            </a:p>
          </p:txBody>
        </p:sp>
        <p:sp>
          <p:nvSpPr>
            <p:cNvPr id="36" name="TextBox 35">
              <a:extLst>
                <a:ext uri="{FF2B5EF4-FFF2-40B4-BE49-F238E27FC236}">
                  <a16:creationId xmlns:a16="http://schemas.microsoft.com/office/drawing/2014/main" id="{5F8AA0F9-2773-DB90-CEF2-ABB3A000CB83}"/>
                </a:ext>
              </a:extLst>
            </p:cNvPr>
            <p:cNvSpPr txBox="1"/>
            <p:nvPr/>
          </p:nvSpPr>
          <p:spPr>
            <a:xfrm>
              <a:off x="6507282" y="2492885"/>
              <a:ext cx="1735172" cy="586092"/>
            </a:xfrm>
            <a:prstGeom prst="rect">
              <a:avLst/>
            </a:prstGeom>
            <a:solidFill>
              <a:sysClr val="window" lastClr="FFFFFF"/>
            </a:solidFill>
          </p:spPr>
          <p:txBody>
            <a:bodyPr wrap="none" rtlCol="0">
              <a:spAutoFit/>
            </a:bodyPr>
            <a:lstStyle/>
            <a:p>
              <a:pPr algn="ctr" defTabSz="685800" fontAlgn="auto">
                <a:spcBef>
                  <a:spcPts val="0"/>
                </a:spcBef>
                <a:spcAft>
                  <a:spcPts val="0"/>
                </a:spcAft>
                <a:defRPr/>
              </a:pPr>
              <a:r>
                <a:rPr lang="en-US" sz="900" b="1" kern="0" dirty="0">
                  <a:solidFill>
                    <a:srgbClr val="000000"/>
                  </a:solidFill>
                  <a:latin typeface="Johnson Text" panose="00000500000000000000"/>
                  <a:ea typeface="+mn-ea"/>
                  <a:cs typeface="+mn-cs"/>
                </a:rPr>
                <a:t>Odds ratio</a:t>
              </a:r>
              <a:r>
                <a:rPr lang="en-US" sz="900" b="1" kern="0" baseline="30000" dirty="0">
                  <a:solidFill>
                    <a:srgbClr val="000000"/>
                  </a:solidFill>
                  <a:latin typeface="Johnson Text" panose="00000500000000000000"/>
                  <a:ea typeface="+mn-ea"/>
                  <a:cs typeface="+mn-cs"/>
                </a:rPr>
                <a:t>a</a:t>
              </a:r>
              <a:r>
                <a:rPr lang="en-US" sz="900" b="1" kern="0" dirty="0">
                  <a:solidFill>
                    <a:srgbClr val="000000"/>
                  </a:solidFill>
                  <a:latin typeface="Johnson Text" panose="00000500000000000000"/>
                  <a:ea typeface="+mn-ea"/>
                  <a:cs typeface="+mn-cs"/>
                </a:rPr>
                <a:t>:</a:t>
              </a:r>
              <a:r>
                <a:rPr lang="en-US" sz="900" b="1" kern="0" baseline="30000" dirty="0">
                  <a:solidFill>
                    <a:srgbClr val="000000"/>
                  </a:solidFill>
                  <a:latin typeface="Johnson Text" panose="00000500000000000000"/>
                  <a:ea typeface="+mn-ea"/>
                  <a:cs typeface="+mn-cs"/>
                </a:rPr>
                <a:t> </a:t>
              </a:r>
            </a:p>
            <a:p>
              <a:pPr algn="ctr" defTabSz="685800" fontAlgn="auto">
                <a:spcBef>
                  <a:spcPts val="0"/>
                </a:spcBef>
                <a:spcAft>
                  <a:spcPts val="0"/>
                </a:spcAft>
                <a:defRPr/>
              </a:pPr>
              <a:r>
                <a:rPr lang="en-US" sz="900" kern="0" dirty="0">
                  <a:solidFill>
                    <a:srgbClr val="000000"/>
                  </a:solidFill>
                  <a:latin typeface="Johnson Text" panose="00000500000000000000"/>
                  <a:ea typeface="+mn-ea"/>
                  <a:cs typeface="+mn-cs"/>
                </a:rPr>
                <a:t>16.3</a:t>
              </a:r>
              <a:r>
                <a:rPr lang="en-US" sz="900" b="1" kern="0" dirty="0">
                  <a:solidFill>
                    <a:srgbClr val="000000"/>
                  </a:solidFill>
                  <a:latin typeface="Johnson Text" panose="00000500000000000000"/>
                  <a:ea typeface="+mn-ea"/>
                  <a:cs typeface="+mn-cs"/>
                </a:rPr>
                <a:t> </a:t>
              </a:r>
              <a:r>
                <a:rPr lang="en-US" sz="900" kern="0" dirty="0">
                  <a:solidFill>
                    <a:srgbClr val="000000"/>
                  </a:solidFill>
                  <a:latin typeface="Johnson Text" panose="00000500000000000000"/>
                  <a:ea typeface="+mn-ea"/>
                  <a:cs typeface="+mn-cs"/>
                </a:rPr>
                <a:t>(95% CI, 4.8–55.1)</a:t>
              </a:r>
            </a:p>
            <a:p>
              <a:pPr algn="ctr" defTabSz="685800" fontAlgn="auto">
                <a:spcBef>
                  <a:spcPts val="0"/>
                </a:spcBef>
                <a:spcAft>
                  <a:spcPts val="0"/>
                </a:spcAft>
                <a:defRPr/>
              </a:pPr>
              <a:r>
                <a:rPr lang="en-US" sz="900" i="1" kern="0" dirty="0">
                  <a:solidFill>
                    <a:srgbClr val="000000"/>
                  </a:solidFill>
                  <a:latin typeface="Johnson Text" panose="00000500000000000000"/>
                  <a:ea typeface="+mn-ea"/>
                  <a:cs typeface="+mn-cs"/>
                </a:rPr>
                <a:t>P</a:t>
              </a:r>
              <a:r>
                <a:rPr lang="en-US" sz="900" kern="0" dirty="0">
                  <a:solidFill>
                    <a:srgbClr val="000000"/>
                  </a:solidFill>
                  <a:latin typeface="Johnson Text" panose="00000500000000000000"/>
                  <a:ea typeface="+mn-ea"/>
                  <a:cs typeface="+mn-cs"/>
                </a:rPr>
                <a:t>&lt;0.0001</a:t>
              </a:r>
              <a:r>
                <a:rPr lang="en-US" sz="900" kern="0" baseline="30000" dirty="0">
                  <a:solidFill>
                    <a:srgbClr val="000000"/>
                  </a:solidFill>
                  <a:latin typeface="Johnson Text" panose="00000500000000000000"/>
                  <a:ea typeface="+mn-ea"/>
                  <a:cs typeface="+mn-cs"/>
                </a:rPr>
                <a:t>b</a:t>
              </a:r>
            </a:p>
          </p:txBody>
        </p:sp>
        <p:sp>
          <p:nvSpPr>
            <p:cNvPr id="37" name="Left Bracket 36">
              <a:extLst>
                <a:ext uri="{FF2B5EF4-FFF2-40B4-BE49-F238E27FC236}">
                  <a16:creationId xmlns:a16="http://schemas.microsoft.com/office/drawing/2014/main" id="{88945550-612E-61A4-1EFE-1ABA52765C06}"/>
                </a:ext>
              </a:extLst>
            </p:cNvPr>
            <p:cNvSpPr/>
            <p:nvPr/>
          </p:nvSpPr>
          <p:spPr>
            <a:xfrm rot="5400000">
              <a:off x="7334056" y="3009473"/>
              <a:ext cx="90876" cy="500062"/>
            </a:xfrm>
            <a:prstGeom prst="leftBracket">
              <a:avLst/>
            </a:prstGeom>
            <a:noFill/>
            <a:ln w="6350" cap="flat" cmpd="sng" algn="ctr">
              <a:solidFill>
                <a:sysClr val="windowText" lastClr="000000"/>
              </a:solidFill>
              <a:prstDash val="solid"/>
              <a:miter lim="800000"/>
            </a:ln>
            <a:effectLst/>
          </p:spPr>
          <p:txBody>
            <a:bodyPr rtlCol="0" anchor="ctr"/>
            <a:lstStyle/>
            <a:p>
              <a:pPr algn="ctr" defTabSz="685800" fontAlgn="auto">
                <a:spcBef>
                  <a:spcPts val="0"/>
                </a:spcBef>
                <a:spcAft>
                  <a:spcPts val="0"/>
                </a:spcAft>
                <a:defRPr/>
              </a:pPr>
              <a:endParaRPr lang="en-US" sz="900" kern="0" dirty="0">
                <a:solidFill>
                  <a:srgbClr val="000000"/>
                </a:solidFill>
                <a:latin typeface="Johnson Text" panose="00000500000000000000"/>
                <a:ea typeface="+mn-ea"/>
                <a:cs typeface="+mn-cs"/>
              </a:endParaRPr>
            </a:p>
          </p:txBody>
        </p:sp>
        <p:sp>
          <p:nvSpPr>
            <p:cNvPr id="38" name="TextBox 37">
              <a:extLst>
                <a:ext uri="{FF2B5EF4-FFF2-40B4-BE49-F238E27FC236}">
                  <a16:creationId xmlns:a16="http://schemas.microsoft.com/office/drawing/2014/main" id="{E212076F-202A-FE3C-976E-A1987360FA8C}"/>
                </a:ext>
              </a:extLst>
            </p:cNvPr>
            <p:cNvSpPr txBox="1"/>
            <p:nvPr/>
          </p:nvSpPr>
          <p:spPr>
            <a:xfrm>
              <a:off x="5399310" y="5303765"/>
              <a:ext cx="677031" cy="266405"/>
            </a:xfrm>
            <a:prstGeom prst="rect">
              <a:avLst/>
            </a:prstGeom>
            <a:noFill/>
          </p:spPr>
          <p:txBody>
            <a:bodyPr wrap="none" rtlCol="0">
              <a:spAutoFit/>
            </a:bodyPr>
            <a:lstStyle/>
            <a:p>
              <a:pPr defTabSz="685800" fontAlgn="auto">
                <a:spcBef>
                  <a:spcPts val="0"/>
                </a:spcBef>
                <a:spcAft>
                  <a:spcPts val="0"/>
                </a:spcAft>
                <a:defRPr/>
              </a:pPr>
              <a:r>
                <a:rPr lang="en-US" sz="900" dirty="0">
                  <a:solidFill>
                    <a:srgbClr val="000000"/>
                  </a:solidFill>
                  <a:latin typeface="Johnson Text" panose="00000500000000000000"/>
                  <a:ea typeface="+mn-ea"/>
                  <a:cs typeface="+mn-cs"/>
                </a:rPr>
                <a:t>(n=68)</a:t>
              </a:r>
            </a:p>
          </p:txBody>
        </p:sp>
        <p:sp>
          <p:nvSpPr>
            <p:cNvPr id="39" name="TextBox 38">
              <a:extLst>
                <a:ext uri="{FF2B5EF4-FFF2-40B4-BE49-F238E27FC236}">
                  <a16:creationId xmlns:a16="http://schemas.microsoft.com/office/drawing/2014/main" id="{DDA76298-7D68-AD33-DCD3-75E0E7D0A021}"/>
                </a:ext>
              </a:extLst>
            </p:cNvPr>
            <p:cNvSpPr txBox="1"/>
            <p:nvPr/>
          </p:nvSpPr>
          <p:spPr>
            <a:xfrm>
              <a:off x="6844267" y="5303765"/>
              <a:ext cx="677031" cy="266405"/>
            </a:xfrm>
            <a:prstGeom prst="rect">
              <a:avLst/>
            </a:prstGeom>
            <a:noFill/>
          </p:spPr>
          <p:txBody>
            <a:bodyPr wrap="none" rtlCol="0">
              <a:spAutoFit/>
            </a:bodyPr>
            <a:lstStyle/>
            <a:p>
              <a:pPr defTabSz="685800" fontAlgn="auto">
                <a:spcBef>
                  <a:spcPts val="0"/>
                </a:spcBef>
                <a:spcAft>
                  <a:spcPts val="0"/>
                </a:spcAft>
                <a:defRPr/>
              </a:pPr>
              <a:r>
                <a:rPr lang="en-US" sz="900" dirty="0">
                  <a:solidFill>
                    <a:srgbClr val="000000"/>
                  </a:solidFill>
                  <a:latin typeface="Johnson Text" panose="00000500000000000000"/>
                  <a:ea typeface="+mn-ea"/>
                  <a:cs typeface="+mn-cs"/>
                </a:rPr>
                <a:t>(n=40)</a:t>
              </a:r>
            </a:p>
          </p:txBody>
        </p:sp>
        <p:sp>
          <p:nvSpPr>
            <p:cNvPr id="40" name="TextBox 39">
              <a:extLst>
                <a:ext uri="{FF2B5EF4-FFF2-40B4-BE49-F238E27FC236}">
                  <a16:creationId xmlns:a16="http://schemas.microsoft.com/office/drawing/2014/main" id="{AE5F7BA4-47BF-EB4F-ADE8-5F6AF6D98579}"/>
                </a:ext>
              </a:extLst>
            </p:cNvPr>
            <p:cNvSpPr txBox="1"/>
            <p:nvPr/>
          </p:nvSpPr>
          <p:spPr>
            <a:xfrm>
              <a:off x="7344265" y="5303765"/>
              <a:ext cx="677031" cy="266405"/>
            </a:xfrm>
            <a:prstGeom prst="rect">
              <a:avLst/>
            </a:prstGeom>
            <a:noFill/>
          </p:spPr>
          <p:txBody>
            <a:bodyPr wrap="none" rtlCol="0">
              <a:spAutoFit/>
            </a:bodyPr>
            <a:lstStyle/>
            <a:p>
              <a:pPr defTabSz="685800" fontAlgn="auto">
                <a:spcBef>
                  <a:spcPts val="0"/>
                </a:spcBef>
                <a:spcAft>
                  <a:spcPts val="0"/>
                </a:spcAft>
                <a:defRPr/>
              </a:pPr>
              <a:r>
                <a:rPr lang="en-US" sz="900" dirty="0">
                  <a:solidFill>
                    <a:srgbClr val="000000"/>
                  </a:solidFill>
                  <a:latin typeface="Johnson Text" panose="00000500000000000000"/>
                  <a:ea typeface="+mn-ea"/>
                  <a:cs typeface="+mn-cs"/>
                </a:rPr>
                <a:t>(n=39)</a:t>
              </a:r>
            </a:p>
          </p:txBody>
        </p:sp>
        <p:sp>
          <p:nvSpPr>
            <p:cNvPr id="41" name="TextBox 40">
              <a:extLst>
                <a:ext uri="{FF2B5EF4-FFF2-40B4-BE49-F238E27FC236}">
                  <a16:creationId xmlns:a16="http://schemas.microsoft.com/office/drawing/2014/main" id="{F6417430-5171-7F9A-6DA8-4114CCCF1378}"/>
                </a:ext>
              </a:extLst>
            </p:cNvPr>
            <p:cNvSpPr txBox="1"/>
            <p:nvPr/>
          </p:nvSpPr>
          <p:spPr>
            <a:xfrm>
              <a:off x="4868609" y="5513208"/>
              <a:ext cx="1173936" cy="426249"/>
            </a:xfrm>
            <a:prstGeom prst="rect">
              <a:avLst/>
            </a:prstGeom>
            <a:noFill/>
          </p:spPr>
          <p:txBody>
            <a:bodyPr wrap="none" rtlCol="0">
              <a:spAutoFit/>
            </a:bodyPr>
            <a:lstStyle/>
            <a:p>
              <a:pPr algn="ctr" defTabSz="342900" fontAlgn="auto">
                <a:spcBef>
                  <a:spcPts val="0"/>
                </a:spcBef>
                <a:spcAft>
                  <a:spcPts val="0"/>
                </a:spcAft>
                <a:defRPr/>
              </a:pPr>
              <a:r>
                <a:rPr lang="en-US" sz="900" b="1" dirty="0">
                  <a:solidFill>
                    <a:srgbClr val="000000"/>
                  </a:solidFill>
                  <a:latin typeface="Johnson Text" panose="00000500000000000000"/>
                  <a:ea typeface="+mn-ea"/>
                  <a:cs typeface="+mn-cs"/>
                </a:rPr>
                <a:t>Patients with </a:t>
              </a:r>
            </a:p>
            <a:p>
              <a:pPr algn="ctr" defTabSz="342900" fontAlgn="auto">
                <a:spcBef>
                  <a:spcPts val="0"/>
                </a:spcBef>
                <a:spcAft>
                  <a:spcPts val="0"/>
                </a:spcAft>
                <a:defRPr/>
              </a:pPr>
              <a:r>
                <a:rPr lang="en-US" sz="900" b="1" dirty="0">
                  <a:solidFill>
                    <a:srgbClr val="000000"/>
                  </a:solidFill>
                  <a:latin typeface="Johnson Text" panose="00000500000000000000"/>
                  <a:ea typeface="+mn-ea"/>
                  <a:cs typeface="+mn-cs"/>
                </a:rPr>
                <a:t>1 prior LOT</a:t>
              </a:r>
            </a:p>
          </p:txBody>
        </p:sp>
        <p:sp>
          <p:nvSpPr>
            <p:cNvPr id="42" name="TextBox 41">
              <a:extLst>
                <a:ext uri="{FF2B5EF4-FFF2-40B4-BE49-F238E27FC236}">
                  <a16:creationId xmlns:a16="http://schemas.microsoft.com/office/drawing/2014/main" id="{37A74069-0EEB-68BC-848A-0E8BE4471E5F}"/>
                </a:ext>
              </a:extLst>
            </p:cNvPr>
            <p:cNvSpPr txBox="1"/>
            <p:nvPr/>
          </p:nvSpPr>
          <p:spPr>
            <a:xfrm>
              <a:off x="6267264" y="5516458"/>
              <a:ext cx="2232077" cy="426249"/>
            </a:xfrm>
            <a:prstGeom prst="rect">
              <a:avLst/>
            </a:prstGeom>
            <a:noFill/>
          </p:spPr>
          <p:txBody>
            <a:bodyPr wrap="none" rtlCol="0">
              <a:spAutoFit/>
            </a:bodyPr>
            <a:lstStyle/>
            <a:p>
              <a:pPr algn="ctr" defTabSz="342900" fontAlgn="auto">
                <a:spcBef>
                  <a:spcPts val="0"/>
                </a:spcBef>
                <a:spcAft>
                  <a:spcPts val="0"/>
                </a:spcAft>
                <a:defRPr/>
              </a:pPr>
              <a:r>
                <a:rPr lang="en-US" sz="900" b="1" dirty="0">
                  <a:solidFill>
                    <a:srgbClr val="000000"/>
                  </a:solidFill>
                  <a:latin typeface="Johnson Text" panose="00000500000000000000"/>
                  <a:ea typeface="+mn-ea"/>
                  <a:cs typeface="+mn-cs"/>
                </a:rPr>
                <a:t>Patients with 1 prior LOT and </a:t>
              </a:r>
            </a:p>
            <a:p>
              <a:pPr algn="ctr" defTabSz="342900" fontAlgn="auto">
                <a:spcBef>
                  <a:spcPts val="0"/>
                </a:spcBef>
                <a:spcAft>
                  <a:spcPts val="0"/>
                </a:spcAft>
                <a:defRPr/>
              </a:pPr>
              <a:r>
                <a:rPr lang="en-US" sz="900" b="1" dirty="0">
                  <a:solidFill>
                    <a:srgbClr val="000000"/>
                  </a:solidFill>
                  <a:latin typeface="Johnson Text" panose="00000500000000000000"/>
                  <a:ea typeface="+mn-ea"/>
                  <a:cs typeface="+mn-cs"/>
                </a:rPr>
                <a:t>functionally high-risk MM</a:t>
              </a:r>
            </a:p>
          </p:txBody>
        </p:sp>
      </p:grpSp>
      <p:sp>
        <p:nvSpPr>
          <p:cNvPr id="62" name="TextBox 61">
            <a:extLst>
              <a:ext uri="{FF2B5EF4-FFF2-40B4-BE49-F238E27FC236}">
                <a16:creationId xmlns:a16="http://schemas.microsoft.com/office/drawing/2014/main" id="{CC62694E-3ECC-D445-1E43-0C89B7A69627}"/>
              </a:ext>
            </a:extLst>
          </p:cNvPr>
          <p:cNvSpPr txBox="1"/>
          <p:nvPr/>
        </p:nvSpPr>
        <p:spPr>
          <a:xfrm>
            <a:off x="5033064" y="1238590"/>
            <a:ext cx="4778237" cy="253916"/>
          </a:xfrm>
          <a:prstGeom prst="rect">
            <a:avLst/>
          </a:prstGeom>
          <a:noFill/>
        </p:spPr>
        <p:txBody>
          <a:bodyPr wrap="square">
            <a:spAutoFit/>
          </a:bodyPr>
          <a:lstStyle/>
          <a:p>
            <a:pPr algn="ctr" defTabSz="685800" fontAlgn="auto">
              <a:spcBef>
                <a:spcPts val="0"/>
              </a:spcBef>
              <a:spcAft>
                <a:spcPts val="0"/>
              </a:spcAft>
              <a:defRPr/>
            </a:pPr>
            <a:r>
              <a:rPr lang="en-US" sz="1050" b="1" kern="0" dirty="0">
                <a:solidFill>
                  <a:srgbClr val="000000"/>
                </a:solidFill>
                <a:latin typeface="Johnson Text" panose="00000500000000000000"/>
                <a:ea typeface="+mn-ea"/>
                <a:cs typeface="+mn-cs"/>
              </a:rPr>
              <a:t>Overall MRD negativity (10</a:t>
            </a:r>
            <a:r>
              <a:rPr lang="en-US" sz="1050" b="1" kern="0" baseline="30000" dirty="0">
                <a:solidFill>
                  <a:srgbClr val="000000"/>
                </a:solidFill>
                <a:latin typeface="Johnson Text" panose="00000500000000000000"/>
                <a:ea typeface="+mn-ea"/>
                <a:cs typeface="+mn-cs"/>
              </a:rPr>
              <a:t>–5</a:t>
            </a:r>
            <a:r>
              <a:rPr lang="en-US" sz="1050" b="1" kern="0" dirty="0">
                <a:solidFill>
                  <a:srgbClr val="000000"/>
                </a:solidFill>
                <a:latin typeface="Johnson Text" panose="00000500000000000000"/>
                <a:ea typeface="+mn-ea"/>
                <a:cs typeface="+mn-cs"/>
              </a:rPr>
              <a:t> threshold)</a:t>
            </a:r>
            <a:endParaRPr lang="en-US" sz="1050" b="1" kern="0" baseline="30000" dirty="0">
              <a:solidFill>
                <a:srgbClr val="000000"/>
              </a:solidFill>
              <a:latin typeface="Johnson Text" panose="00000500000000000000"/>
              <a:ea typeface="+mn-ea"/>
              <a:cs typeface="+mn-cs"/>
            </a:endParaRPr>
          </a:p>
        </p:txBody>
      </p:sp>
    </p:spTree>
    <p:extLst>
      <p:ext uri="{BB962C8B-B14F-4D97-AF65-F5344CB8AC3E}">
        <p14:creationId xmlns:p14="http://schemas.microsoft.com/office/powerpoint/2010/main" val="1302565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FDBD-E297-0B2F-FC66-90B2C0CCAD1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1389DE0-7F49-03FC-4AB9-8EC84B985F3F}"/>
              </a:ext>
            </a:extLst>
          </p:cNvPr>
          <p:cNvSpPr>
            <a:spLocks noGrp="1"/>
          </p:cNvSpPr>
          <p:nvPr>
            <p:ph type="title"/>
          </p:nvPr>
        </p:nvSpPr>
        <p:spPr>
          <a:xfrm>
            <a:off x="266699" y="109081"/>
            <a:ext cx="8613000" cy="731384"/>
          </a:xfrm>
        </p:spPr>
        <p:txBody>
          <a:bodyPr/>
          <a:lstStyle/>
          <a:p>
            <a:r>
              <a:rPr lang="en-US" sz="1575" dirty="0"/>
              <a:t>CARTITUDE-4 Subgroup Analysis: </a:t>
            </a:r>
            <a:br>
              <a:rPr lang="en-US" sz="1575" dirty="0"/>
            </a:br>
            <a:r>
              <a:rPr lang="en-US" sz="1575" dirty="0"/>
              <a:t>Consistently Improved PFS Observed With Cilta-cel vs SOC in Patients</a:t>
            </a:r>
            <a:br>
              <a:rPr lang="en-US" sz="1575" dirty="0"/>
            </a:br>
            <a:r>
              <a:rPr lang="en-US" sz="1575" dirty="0"/>
              <a:t>With 1 Prior LOT and Those With 1 Prior LOT and Functionally High-Risk MM</a:t>
            </a:r>
          </a:p>
        </p:txBody>
      </p:sp>
      <p:sp>
        <p:nvSpPr>
          <p:cNvPr id="2" name="Footer Placeholder 1">
            <a:extLst>
              <a:ext uri="{FF2B5EF4-FFF2-40B4-BE49-F238E27FC236}">
                <a16:creationId xmlns:a16="http://schemas.microsoft.com/office/drawing/2014/main" id="{BC432327-4202-7D68-29B2-D66787418128}"/>
              </a:ext>
            </a:extLst>
          </p:cNvPr>
          <p:cNvSpPr>
            <a:spLocks noGrp="1"/>
          </p:cNvSpPr>
          <p:nvPr>
            <p:ph type="ftr" sz="quarter" idx="10"/>
          </p:nvPr>
        </p:nvSpPr>
        <p:spPr>
          <a:xfrm>
            <a:off x="266700" y="4733925"/>
            <a:ext cx="8161308" cy="235744"/>
          </a:xfrm>
        </p:spPr>
        <p:txBody>
          <a:bodyPr/>
          <a:lstStyle/>
          <a:p>
            <a:pPr defTabSz="342900" fontAlgn="auto">
              <a:spcBef>
                <a:spcPts val="0"/>
              </a:spcBef>
              <a:defRPr/>
            </a:pPr>
            <a:r>
              <a:rPr lang="en-US" dirty="0">
                <a:solidFill>
                  <a:srgbClr val="000000"/>
                </a:solidFill>
                <a:ea typeface="+mn-ea"/>
                <a:cs typeface="+mn-cs"/>
              </a:rPr>
              <a:t>PFS was estimated by the Kaplan-Meier method. A stratified constant piecewise weighted log-rank test was used to compare the study groups because both groups received the same treatments during the bridging period.</a:t>
            </a:r>
          </a:p>
          <a:p>
            <a:pPr defTabSz="342900" fontAlgn="auto">
              <a:spcBef>
                <a:spcPts val="0"/>
              </a:spcBef>
              <a:defRPr/>
            </a:pPr>
            <a:r>
              <a:rPr lang="en-US" baseline="30000" dirty="0">
                <a:solidFill>
                  <a:srgbClr val="000000"/>
                </a:solidFill>
                <a:ea typeface="+mn-ea"/>
                <a:cs typeface="+mn-cs"/>
              </a:rPr>
              <a:t>a</a:t>
            </a:r>
            <a:r>
              <a:rPr lang="en-US" dirty="0">
                <a:solidFill>
                  <a:srgbClr val="000000"/>
                </a:solidFill>
                <a:ea typeface="+mn-ea"/>
                <a:cs typeface="+mn-cs"/>
              </a:rPr>
              <a:t>Assessed using a validated computerized algorithm. </a:t>
            </a:r>
            <a:r>
              <a:rPr lang="en-US" baseline="30000" dirty="0">
                <a:solidFill>
                  <a:srgbClr val="000000"/>
                </a:solidFill>
                <a:ea typeface="+mn-ea"/>
                <a:cs typeface="+mn-cs"/>
              </a:rPr>
              <a:t>b</a:t>
            </a:r>
            <a:r>
              <a:rPr lang="en-US" dirty="0">
                <a:solidFill>
                  <a:srgbClr val="000000"/>
                </a:solidFill>
                <a:ea typeface="+mn-ea"/>
                <a:cs typeface="+mn-cs"/>
              </a:rPr>
              <a:t>Hazard ratio and 95% CI from a Cox proportional hazards model with treatment as the sole explanatory variable, including only progression-free survival events that occurred &gt;8 weeks post randomization. </a:t>
            </a:r>
            <a:r>
              <a:rPr lang="en-US" baseline="30000" dirty="0">
                <a:solidFill>
                  <a:srgbClr val="000000"/>
                </a:solidFill>
                <a:ea typeface="+mn-ea"/>
                <a:cs typeface="+mn-cs"/>
              </a:rPr>
              <a:t>c</a:t>
            </a:r>
            <a:r>
              <a:rPr lang="en-US" i="1" dirty="0">
                <a:solidFill>
                  <a:srgbClr val="000000"/>
                </a:solidFill>
                <a:ea typeface="+mn-ea"/>
                <a:cs typeface="+mn-cs"/>
              </a:rPr>
              <a:t>P</a:t>
            </a:r>
            <a:r>
              <a:rPr lang="en-US" dirty="0">
                <a:solidFill>
                  <a:srgbClr val="000000"/>
                </a:solidFill>
                <a:ea typeface="+mn-ea"/>
                <a:cs typeface="+mn-cs"/>
              </a:rPr>
              <a:t> value based on the constant piecewise weighted log-rank test, where the weight equals 0 in the log-rank statistic for the first 8 weeks post randomization, and 1 afterwards. </a:t>
            </a:r>
          </a:p>
          <a:p>
            <a:pPr defTabSz="342900" fontAlgn="auto">
              <a:spcBef>
                <a:spcPts val="0"/>
              </a:spcBef>
              <a:defRPr/>
            </a:pPr>
            <a:r>
              <a:rPr lang="en-US" dirty="0">
                <a:solidFill>
                  <a:srgbClr val="000000"/>
                </a:solidFill>
                <a:ea typeface="+mn-ea"/>
                <a:cs typeface="+mn-cs"/>
              </a:rPr>
              <a:t>cilta-cel, ciltacabtagene autoleucel; HR, hazard ratio; </a:t>
            </a:r>
            <a:r>
              <a:rPr lang="en-US" dirty="0">
                <a:solidFill>
                  <a:srgbClr val="333333"/>
                </a:solidFill>
                <a:ea typeface="+mn-ea"/>
                <a:cs typeface="+mn-cs"/>
              </a:rPr>
              <a:t>LOT, line of therapy; </a:t>
            </a:r>
            <a:r>
              <a:rPr lang="en-US" dirty="0">
                <a:solidFill>
                  <a:srgbClr val="000000"/>
                </a:solidFill>
                <a:ea typeface="+mn-ea"/>
                <a:cs typeface="+mn-cs"/>
              </a:rPr>
              <a:t>MM, multiple myeloma; NE, not estimable; NR, not reached; PFS, progression-free survival; SOC, standard of care.</a:t>
            </a:r>
          </a:p>
        </p:txBody>
      </p:sp>
      <p:sp>
        <p:nvSpPr>
          <p:cNvPr id="9" name="Slide Number Placeholder 8">
            <a:extLst>
              <a:ext uri="{FF2B5EF4-FFF2-40B4-BE49-F238E27FC236}">
                <a16:creationId xmlns:a16="http://schemas.microsoft.com/office/drawing/2014/main" id="{16394EF9-9327-4096-7368-4012ED923624}"/>
              </a:ext>
            </a:extLst>
          </p:cNvPr>
          <p:cNvSpPr>
            <a:spLocks noGrp="1"/>
          </p:cNvSpPr>
          <p:nvPr>
            <p:ph type="sldNum" sz="quarter" idx="11"/>
          </p:nvPr>
        </p:nvSpPr>
        <p:spPr>
          <a:xfrm>
            <a:off x="8215973" y="4792731"/>
            <a:ext cx="205740" cy="235724"/>
          </a:xfrm>
        </p:spPr>
        <p:txBody>
          <a:bodyPr/>
          <a:lstStyle/>
          <a:p>
            <a:pPr defTabSz="342900" fontAlgn="auto">
              <a:spcBef>
                <a:spcPts val="0"/>
              </a:spcBef>
              <a:spcAft>
                <a:spcPts val="0"/>
              </a:spcAft>
              <a:defRPr/>
            </a:pPr>
            <a:fld id="{89EC47FE-8A01-4867-B742-54144C5B6A63}" type="slidenum">
              <a:rPr lang="en-US">
                <a:solidFill>
                  <a:srgbClr val="000000"/>
                </a:solidFill>
                <a:ea typeface="+mn-ea"/>
                <a:cs typeface="+mn-cs"/>
              </a:rPr>
              <a:pPr defTabSz="342900" fontAlgn="auto">
                <a:spcBef>
                  <a:spcPts val="0"/>
                </a:spcBef>
                <a:spcAft>
                  <a:spcPts val="0"/>
                </a:spcAft>
                <a:defRPr/>
              </a:pPr>
              <a:t>109</a:t>
            </a:fld>
            <a:endParaRPr lang="en-US" dirty="0">
              <a:solidFill>
                <a:srgbClr val="000000"/>
              </a:solidFill>
              <a:ea typeface="+mn-ea"/>
              <a:cs typeface="+mn-cs"/>
            </a:endParaRPr>
          </a:p>
        </p:txBody>
      </p:sp>
      <p:sp>
        <p:nvSpPr>
          <p:cNvPr id="405" name="TextBox 404">
            <a:extLst>
              <a:ext uri="{FF2B5EF4-FFF2-40B4-BE49-F238E27FC236}">
                <a16:creationId xmlns:a16="http://schemas.microsoft.com/office/drawing/2014/main" id="{BF310584-0638-77FB-BD0D-E46A4D0DCB07}"/>
              </a:ext>
            </a:extLst>
          </p:cNvPr>
          <p:cNvSpPr txBox="1"/>
          <p:nvPr/>
        </p:nvSpPr>
        <p:spPr>
          <a:xfrm rot="16200000">
            <a:off x="213822" y="3100429"/>
            <a:ext cx="1502014" cy="115416"/>
          </a:xfrm>
          <a:prstGeom prst="rect">
            <a:avLst/>
          </a:prstGeom>
          <a:noFill/>
        </p:spPr>
        <p:txBody>
          <a:bodyPr wrap="none" lIns="0" tIns="0" rIns="0" bIns="0" rtlCol="0">
            <a:spAutoFit/>
          </a:bodyPr>
          <a:lstStyle/>
          <a:p>
            <a:pPr algn="ctr" defTabSz="685800" fontAlgn="auto">
              <a:spcBef>
                <a:spcPts val="0"/>
              </a:spcBef>
              <a:spcAft>
                <a:spcPts val="0"/>
              </a:spcAft>
              <a:defRPr/>
            </a:pPr>
            <a:r>
              <a:rPr lang="en-US" sz="750" b="1" dirty="0">
                <a:ln/>
                <a:solidFill>
                  <a:srgbClr val="000000"/>
                </a:solidFill>
                <a:latin typeface="Johnson Text" panose="00000500000000000000" pitchFamily="2" charset="0"/>
                <a:ea typeface="+mn-ea"/>
                <a:cs typeface="Arial"/>
                <a:sym typeface="Arial"/>
                <a:rtl val="0"/>
              </a:rPr>
              <a:t>Patients progression free and alive, %</a:t>
            </a:r>
          </a:p>
        </p:txBody>
      </p:sp>
      <p:sp>
        <p:nvSpPr>
          <p:cNvPr id="408" name="TextBox 407">
            <a:extLst>
              <a:ext uri="{FF2B5EF4-FFF2-40B4-BE49-F238E27FC236}">
                <a16:creationId xmlns:a16="http://schemas.microsoft.com/office/drawing/2014/main" id="{BDEEB167-0E70-556B-08CC-99F939598E6A}"/>
              </a:ext>
            </a:extLst>
          </p:cNvPr>
          <p:cNvSpPr txBox="1"/>
          <p:nvPr/>
        </p:nvSpPr>
        <p:spPr>
          <a:xfrm>
            <a:off x="747111" y="4139077"/>
            <a:ext cx="410370"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b="1" dirty="0">
                <a:ln/>
                <a:solidFill>
                  <a:srgbClr val="333333"/>
                </a:solidFill>
                <a:latin typeface="Johnson Text" panose="00000500000000000000" pitchFamily="2" charset="0"/>
                <a:ea typeface="+mn-ea"/>
                <a:cs typeface="Arial"/>
                <a:sym typeface="Arial"/>
                <a:rtl val="0"/>
              </a:rPr>
              <a:t>No. at risk</a:t>
            </a:r>
          </a:p>
        </p:txBody>
      </p:sp>
      <p:sp>
        <p:nvSpPr>
          <p:cNvPr id="410" name="TextBox 409">
            <a:extLst>
              <a:ext uri="{FF2B5EF4-FFF2-40B4-BE49-F238E27FC236}">
                <a16:creationId xmlns:a16="http://schemas.microsoft.com/office/drawing/2014/main" id="{A47D0AD1-F7CA-319B-856C-73B70E461C2A}"/>
              </a:ext>
            </a:extLst>
          </p:cNvPr>
          <p:cNvSpPr txBox="1"/>
          <p:nvPr/>
        </p:nvSpPr>
        <p:spPr>
          <a:xfrm>
            <a:off x="1187669" y="3769522"/>
            <a:ext cx="48090" cy="115416"/>
          </a:xfrm>
          <a:prstGeom prst="rect">
            <a:avLst/>
          </a:prstGeom>
          <a:noFill/>
          <a:ln w="9525">
            <a:solidFill>
              <a:schemeClr val="tx1"/>
            </a:solidFill>
          </a:ln>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0</a:t>
            </a:r>
          </a:p>
        </p:txBody>
      </p:sp>
      <p:sp>
        <p:nvSpPr>
          <p:cNvPr id="411" name="TextBox 410">
            <a:extLst>
              <a:ext uri="{FF2B5EF4-FFF2-40B4-BE49-F238E27FC236}">
                <a16:creationId xmlns:a16="http://schemas.microsoft.com/office/drawing/2014/main" id="{EE96CC88-A03E-54E7-525A-B53DFD1D8412}"/>
              </a:ext>
            </a:extLst>
          </p:cNvPr>
          <p:cNvSpPr txBox="1"/>
          <p:nvPr/>
        </p:nvSpPr>
        <p:spPr>
          <a:xfrm>
            <a:off x="1139578" y="3459259"/>
            <a:ext cx="96181"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25</a:t>
            </a:r>
          </a:p>
        </p:txBody>
      </p:sp>
      <p:sp>
        <p:nvSpPr>
          <p:cNvPr id="412" name="TextBox 411">
            <a:extLst>
              <a:ext uri="{FF2B5EF4-FFF2-40B4-BE49-F238E27FC236}">
                <a16:creationId xmlns:a16="http://schemas.microsoft.com/office/drawing/2014/main" id="{6988E305-B96D-1BF9-2BEA-8E174BE7A7E0}"/>
              </a:ext>
            </a:extLst>
          </p:cNvPr>
          <p:cNvSpPr txBox="1"/>
          <p:nvPr/>
        </p:nvSpPr>
        <p:spPr>
          <a:xfrm>
            <a:off x="1139578" y="3128521"/>
            <a:ext cx="96181"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50</a:t>
            </a:r>
          </a:p>
        </p:txBody>
      </p:sp>
      <p:sp>
        <p:nvSpPr>
          <p:cNvPr id="413" name="TextBox 412">
            <a:extLst>
              <a:ext uri="{FF2B5EF4-FFF2-40B4-BE49-F238E27FC236}">
                <a16:creationId xmlns:a16="http://schemas.microsoft.com/office/drawing/2014/main" id="{F104E076-7F3C-4E9F-3C51-47441F72D3F2}"/>
              </a:ext>
            </a:extLst>
          </p:cNvPr>
          <p:cNvSpPr txBox="1"/>
          <p:nvPr/>
        </p:nvSpPr>
        <p:spPr>
          <a:xfrm>
            <a:off x="1139578" y="2828628"/>
            <a:ext cx="96181"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75</a:t>
            </a:r>
          </a:p>
        </p:txBody>
      </p:sp>
      <p:sp>
        <p:nvSpPr>
          <p:cNvPr id="414" name="TextBox 413">
            <a:extLst>
              <a:ext uri="{FF2B5EF4-FFF2-40B4-BE49-F238E27FC236}">
                <a16:creationId xmlns:a16="http://schemas.microsoft.com/office/drawing/2014/main" id="{17072688-1492-D949-5A17-142D1C3E1637}"/>
              </a:ext>
            </a:extLst>
          </p:cNvPr>
          <p:cNvSpPr txBox="1"/>
          <p:nvPr/>
        </p:nvSpPr>
        <p:spPr>
          <a:xfrm>
            <a:off x="1091489" y="2528220"/>
            <a:ext cx="144270"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100</a:t>
            </a:r>
          </a:p>
        </p:txBody>
      </p:sp>
      <p:sp>
        <p:nvSpPr>
          <p:cNvPr id="416" name="TextBox 415">
            <a:extLst>
              <a:ext uri="{FF2B5EF4-FFF2-40B4-BE49-F238E27FC236}">
                <a16:creationId xmlns:a16="http://schemas.microsoft.com/office/drawing/2014/main" id="{F9A96775-15B6-110E-9997-8729D9DFCEE4}"/>
              </a:ext>
            </a:extLst>
          </p:cNvPr>
          <p:cNvSpPr txBox="1"/>
          <p:nvPr/>
        </p:nvSpPr>
        <p:spPr>
          <a:xfrm rot="16200000">
            <a:off x="1163692" y="3572859"/>
            <a:ext cx="22442"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 </a:t>
            </a:r>
          </a:p>
        </p:txBody>
      </p:sp>
      <p:sp>
        <p:nvSpPr>
          <p:cNvPr id="417" name="TextBox 416">
            <a:extLst>
              <a:ext uri="{FF2B5EF4-FFF2-40B4-BE49-F238E27FC236}">
                <a16:creationId xmlns:a16="http://schemas.microsoft.com/office/drawing/2014/main" id="{866D10ED-995B-92FD-646B-215BB1177199}"/>
              </a:ext>
            </a:extLst>
          </p:cNvPr>
          <p:cNvSpPr txBox="1"/>
          <p:nvPr/>
        </p:nvSpPr>
        <p:spPr>
          <a:xfrm>
            <a:off x="1842158" y="4034294"/>
            <a:ext cx="1163780" cy="115416"/>
          </a:xfrm>
          <a:prstGeom prst="rect">
            <a:avLst/>
          </a:prstGeom>
          <a:noFill/>
        </p:spPr>
        <p:txBody>
          <a:bodyPr wrap="none" lIns="0" tIns="0" rIns="0" bIns="0" rtlCol="0">
            <a:spAutoFit/>
          </a:bodyPr>
          <a:lstStyle/>
          <a:p>
            <a:pPr algn="ctr" defTabSz="685800" fontAlgn="auto">
              <a:spcBef>
                <a:spcPts val="0"/>
              </a:spcBef>
              <a:spcAft>
                <a:spcPts val="0"/>
              </a:spcAft>
              <a:defRPr/>
            </a:pPr>
            <a:r>
              <a:rPr lang="en-US" sz="750" b="1" dirty="0">
                <a:ln/>
                <a:solidFill>
                  <a:srgbClr val="000000"/>
                </a:solidFill>
                <a:latin typeface="Johnson Text" panose="00000500000000000000" pitchFamily="2" charset="0"/>
                <a:ea typeface="+mn-ea"/>
                <a:cs typeface="Arial"/>
                <a:sym typeface="Arial"/>
                <a:rtl val="0"/>
              </a:rPr>
              <a:t>Progression-free survival, mo</a:t>
            </a:r>
          </a:p>
        </p:txBody>
      </p:sp>
      <p:sp>
        <p:nvSpPr>
          <p:cNvPr id="418" name="TextBox 417">
            <a:extLst>
              <a:ext uri="{FF2B5EF4-FFF2-40B4-BE49-F238E27FC236}">
                <a16:creationId xmlns:a16="http://schemas.microsoft.com/office/drawing/2014/main" id="{D88DF809-C223-F893-0FC9-CC5EDC821D4C}"/>
              </a:ext>
            </a:extLst>
          </p:cNvPr>
          <p:cNvSpPr txBox="1"/>
          <p:nvPr/>
        </p:nvSpPr>
        <p:spPr>
          <a:xfrm>
            <a:off x="971531" y="4393909"/>
            <a:ext cx="185949"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SOC:</a:t>
            </a:r>
          </a:p>
        </p:txBody>
      </p:sp>
      <p:sp>
        <p:nvSpPr>
          <p:cNvPr id="419" name="TextBox 418">
            <a:extLst>
              <a:ext uri="{FF2B5EF4-FFF2-40B4-BE49-F238E27FC236}">
                <a16:creationId xmlns:a16="http://schemas.microsoft.com/office/drawing/2014/main" id="{F3B2516F-71CE-89F6-2415-B4842D4F0F3F}"/>
              </a:ext>
            </a:extLst>
          </p:cNvPr>
          <p:cNvSpPr txBox="1"/>
          <p:nvPr/>
        </p:nvSpPr>
        <p:spPr>
          <a:xfrm>
            <a:off x="623403" y="4265332"/>
            <a:ext cx="534079" cy="115416"/>
          </a:xfrm>
          <a:prstGeom prst="rect">
            <a:avLst/>
          </a:prstGeom>
          <a:noFill/>
        </p:spPr>
        <p:txBody>
          <a:bodyPr wrap="square" lIns="0" tIns="0" rIns="0" bIns="0" rtlCol="0">
            <a:spAutoFit/>
          </a:bodyPr>
          <a:lstStyle/>
          <a:p>
            <a:pPr algn="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Cilta-cel:</a:t>
            </a:r>
          </a:p>
        </p:txBody>
      </p:sp>
      <p:sp>
        <p:nvSpPr>
          <p:cNvPr id="420" name="TextBox 419">
            <a:extLst>
              <a:ext uri="{FF2B5EF4-FFF2-40B4-BE49-F238E27FC236}">
                <a16:creationId xmlns:a16="http://schemas.microsoft.com/office/drawing/2014/main" id="{94C2085F-8318-D40F-AB75-4D4A42F4B487}"/>
              </a:ext>
            </a:extLst>
          </p:cNvPr>
          <p:cNvSpPr txBox="1"/>
          <p:nvPr/>
        </p:nvSpPr>
        <p:spPr>
          <a:xfrm>
            <a:off x="1255963" y="3884844"/>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0</a:t>
            </a:r>
          </a:p>
        </p:txBody>
      </p:sp>
      <p:sp>
        <p:nvSpPr>
          <p:cNvPr id="421" name="TextBox 420">
            <a:extLst>
              <a:ext uri="{FF2B5EF4-FFF2-40B4-BE49-F238E27FC236}">
                <a16:creationId xmlns:a16="http://schemas.microsoft.com/office/drawing/2014/main" id="{A24C021B-4EED-1493-83C3-09095608578F}"/>
              </a:ext>
            </a:extLst>
          </p:cNvPr>
          <p:cNvSpPr txBox="1"/>
          <p:nvPr/>
        </p:nvSpPr>
        <p:spPr>
          <a:xfrm>
            <a:off x="1545289" y="3884844"/>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3</a:t>
            </a:r>
          </a:p>
        </p:txBody>
      </p:sp>
      <p:sp>
        <p:nvSpPr>
          <p:cNvPr id="422" name="TextBox 421">
            <a:extLst>
              <a:ext uri="{FF2B5EF4-FFF2-40B4-BE49-F238E27FC236}">
                <a16:creationId xmlns:a16="http://schemas.microsoft.com/office/drawing/2014/main" id="{DBB1D6A1-5593-9C88-184D-00B630991B83}"/>
              </a:ext>
            </a:extLst>
          </p:cNvPr>
          <p:cNvSpPr txBox="1"/>
          <p:nvPr/>
        </p:nvSpPr>
        <p:spPr>
          <a:xfrm>
            <a:off x="1832848" y="3884844"/>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6</a:t>
            </a:r>
          </a:p>
        </p:txBody>
      </p:sp>
      <p:sp>
        <p:nvSpPr>
          <p:cNvPr id="423" name="TextBox 422">
            <a:extLst>
              <a:ext uri="{FF2B5EF4-FFF2-40B4-BE49-F238E27FC236}">
                <a16:creationId xmlns:a16="http://schemas.microsoft.com/office/drawing/2014/main" id="{BFBBDBAD-A665-7DFA-1E92-269B176A95AB}"/>
              </a:ext>
            </a:extLst>
          </p:cNvPr>
          <p:cNvSpPr txBox="1"/>
          <p:nvPr/>
        </p:nvSpPr>
        <p:spPr>
          <a:xfrm>
            <a:off x="2120409" y="3884844"/>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9</a:t>
            </a:r>
          </a:p>
        </p:txBody>
      </p:sp>
      <p:sp>
        <p:nvSpPr>
          <p:cNvPr id="424" name="TextBox 423">
            <a:extLst>
              <a:ext uri="{FF2B5EF4-FFF2-40B4-BE49-F238E27FC236}">
                <a16:creationId xmlns:a16="http://schemas.microsoft.com/office/drawing/2014/main" id="{0ED0E9CF-8D6D-35A5-059A-702215392B6F}"/>
              </a:ext>
            </a:extLst>
          </p:cNvPr>
          <p:cNvSpPr txBox="1"/>
          <p:nvPr/>
        </p:nvSpPr>
        <p:spPr>
          <a:xfrm>
            <a:off x="2393597"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12</a:t>
            </a:r>
          </a:p>
        </p:txBody>
      </p:sp>
      <p:sp>
        <p:nvSpPr>
          <p:cNvPr id="425" name="TextBox 424">
            <a:extLst>
              <a:ext uri="{FF2B5EF4-FFF2-40B4-BE49-F238E27FC236}">
                <a16:creationId xmlns:a16="http://schemas.microsoft.com/office/drawing/2014/main" id="{32AAAD51-E0B6-5E98-932F-CBCA9DAB73A6}"/>
              </a:ext>
            </a:extLst>
          </p:cNvPr>
          <p:cNvSpPr txBox="1"/>
          <p:nvPr/>
        </p:nvSpPr>
        <p:spPr>
          <a:xfrm>
            <a:off x="2680322"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15</a:t>
            </a:r>
          </a:p>
        </p:txBody>
      </p:sp>
      <p:sp>
        <p:nvSpPr>
          <p:cNvPr id="426" name="TextBox 425">
            <a:extLst>
              <a:ext uri="{FF2B5EF4-FFF2-40B4-BE49-F238E27FC236}">
                <a16:creationId xmlns:a16="http://schemas.microsoft.com/office/drawing/2014/main" id="{0A17EF13-A021-96A6-EDE4-0895E2E73B6D}"/>
              </a:ext>
            </a:extLst>
          </p:cNvPr>
          <p:cNvSpPr txBox="1"/>
          <p:nvPr/>
        </p:nvSpPr>
        <p:spPr>
          <a:xfrm>
            <a:off x="2967299"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18</a:t>
            </a:r>
          </a:p>
        </p:txBody>
      </p:sp>
      <p:sp>
        <p:nvSpPr>
          <p:cNvPr id="427" name="TextBox 426">
            <a:extLst>
              <a:ext uri="{FF2B5EF4-FFF2-40B4-BE49-F238E27FC236}">
                <a16:creationId xmlns:a16="http://schemas.microsoft.com/office/drawing/2014/main" id="{FBE285CC-9DD5-3A7D-092C-CBBF2FE76D54}"/>
              </a:ext>
            </a:extLst>
          </p:cNvPr>
          <p:cNvSpPr txBox="1"/>
          <p:nvPr/>
        </p:nvSpPr>
        <p:spPr>
          <a:xfrm>
            <a:off x="3256285"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21</a:t>
            </a:r>
          </a:p>
        </p:txBody>
      </p:sp>
      <p:sp>
        <p:nvSpPr>
          <p:cNvPr id="428" name="TextBox 427">
            <a:extLst>
              <a:ext uri="{FF2B5EF4-FFF2-40B4-BE49-F238E27FC236}">
                <a16:creationId xmlns:a16="http://schemas.microsoft.com/office/drawing/2014/main" id="{8D3FB11A-CA3D-8416-5809-569859C75864}"/>
              </a:ext>
            </a:extLst>
          </p:cNvPr>
          <p:cNvSpPr txBox="1"/>
          <p:nvPr/>
        </p:nvSpPr>
        <p:spPr>
          <a:xfrm>
            <a:off x="3532575"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24</a:t>
            </a:r>
          </a:p>
        </p:txBody>
      </p:sp>
      <p:sp>
        <p:nvSpPr>
          <p:cNvPr id="429" name="TextBox 428">
            <a:extLst>
              <a:ext uri="{FF2B5EF4-FFF2-40B4-BE49-F238E27FC236}">
                <a16:creationId xmlns:a16="http://schemas.microsoft.com/office/drawing/2014/main" id="{AC9FADFB-899D-5E63-D797-1F73AE6E29F9}"/>
              </a:ext>
            </a:extLst>
          </p:cNvPr>
          <p:cNvSpPr txBox="1"/>
          <p:nvPr/>
        </p:nvSpPr>
        <p:spPr>
          <a:xfrm>
            <a:off x="3824300"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27</a:t>
            </a:r>
          </a:p>
        </p:txBody>
      </p:sp>
      <p:sp>
        <p:nvSpPr>
          <p:cNvPr id="430" name="TextBox 429">
            <a:extLst>
              <a:ext uri="{FF2B5EF4-FFF2-40B4-BE49-F238E27FC236}">
                <a16:creationId xmlns:a16="http://schemas.microsoft.com/office/drawing/2014/main" id="{C9C03F2C-EBAB-CFE9-0D9F-A174B42BEE3F}"/>
              </a:ext>
            </a:extLst>
          </p:cNvPr>
          <p:cNvSpPr txBox="1"/>
          <p:nvPr/>
        </p:nvSpPr>
        <p:spPr>
          <a:xfrm>
            <a:off x="1231537" y="4265332"/>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68</a:t>
            </a:r>
          </a:p>
        </p:txBody>
      </p:sp>
      <p:sp>
        <p:nvSpPr>
          <p:cNvPr id="431" name="TextBox 430">
            <a:extLst>
              <a:ext uri="{FF2B5EF4-FFF2-40B4-BE49-F238E27FC236}">
                <a16:creationId xmlns:a16="http://schemas.microsoft.com/office/drawing/2014/main" id="{696E4F72-36B3-0A56-0D25-F30542EF40FB}"/>
              </a:ext>
            </a:extLst>
          </p:cNvPr>
          <p:cNvSpPr txBox="1"/>
          <p:nvPr/>
        </p:nvSpPr>
        <p:spPr>
          <a:xfrm>
            <a:off x="1546827" y="4265332"/>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61</a:t>
            </a:r>
          </a:p>
        </p:txBody>
      </p:sp>
      <p:sp>
        <p:nvSpPr>
          <p:cNvPr id="432" name="TextBox 431">
            <a:extLst>
              <a:ext uri="{FF2B5EF4-FFF2-40B4-BE49-F238E27FC236}">
                <a16:creationId xmlns:a16="http://schemas.microsoft.com/office/drawing/2014/main" id="{0A7B4359-BD56-2928-9C00-35B3877ECE83}"/>
              </a:ext>
            </a:extLst>
          </p:cNvPr>
          <p:cNvSpPr txBox="1"/>
          <p:nvPr/>
        </p:nvSpPr>
        <p:spPr>
          <a:xfrm>
            <a:off x="1820526" y="4265332"/>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58</a:t>
            </a:r>
          </a:p>
        </p:txBody>
      </p:sp>
      <p:sp>
        <p:nvSpPr>
          <p:cNvPr id="433" name="TextBox 432">
            <a:extLst>
              <a:ext uri="{FF2B5EF4-FFF2-40B4-BE49-F238E27FC236}">
                <a16:creationId xmlns:a16="http://schemas.microsoft.com/office/drawing/2014/main" id="{15ED3F76-8B79-9FD6-9B31-4BF6A5FB3DFB}"/>
              </a:ext>
            </a:extLst>
          </p:cNvPr>
          <p:cNvSpPr txBox="1"/>
          <p:nvPr/>
        </p:nvSpPr>
        <p:spPr>
          <a:xfrm>
            <a:off x="2121709" y="4265332"/>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56</a:t>
            </a:r>
          </a:p>
        </p:txBody>
      </p:sp>
      <p:sp>
        <p:nvSpPr>
          <p:cNvPr id="434" name="TextBox 433">
            <a:extLst>
              <a:ext uri="{FF2B5EF4-FFF2-40B4-BE49-F238E27FC236}">
                <a16:creationId xmlns:a16="http://schemas.microsoft.com/office/drawing/2014/main" id="{31029B9F-66BF-0E81-8524-BEAB7F2B436D}"/>
              </a:ext>
            </a:extLst>
          </p:cNvPr>
          <p:cNvSpPr txBox="1"/>
          <p:nvPr/>
        </p:nvSpPr>
        <p:spPr>
          <a:xfrm>
            <a:off x="2400485" y="4265332"/>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48</a:t>
            </a:r>
          </a:p>
        </p:txBody>
      </p:sp>
      <p:sp>
        <p:nvSpPr>
          <p:cNvPr id="435" name="TextBox 434">
            <a:extLst>
              <a:ext uri="{FF2B5EF4-FFF2-40B4-BE49-F238E27FC236}">
                <a16:creationId xmlns:a16="http://schemas.microsoft.com/office/drawing/2014/main" id="{5AB7E287-45E2-64AD-0719-7CD4774E5BBF}"/>
              </a:ext>
            </a:extLst>
          </p:cNvPr>
          <p:cNvSpPr txBox="1"/>
          <p:nvPr/>
        </p:nvSpPr>
        <p:spPr>
          <a:xfrm>
            <a:off x="2674328" y="4265332"/>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28</a:t>
            </a:r>
          </a:p>
        </p:txBody>
      </p:sp>
      <p:sp>
        <p:nvSpPr>
          <p:cNvPr id="436" name="TextBox 435">
            <a:extLst>
              <a:ext uri="{FF2B5EF4-FFF2-40B4-BE49-F238E27FC236}">
                <a16:creationId xmlns:a16="http://schemas.microsoft.com/office/drawing/2014/main" id="{33A947A2-9809-E51A-572D-D8371E490A28}"/>
              </a:ext>
            </a:extLst>
          </p:cNvPr>
          <p:cNvSpPr txBox="1"/>
          <p:nvPr/>
        </p:nvSpPr>
        <p:spPr>
          <a:xfrm>
            <a:off x="2959433" y="4265332"/>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16</a:t>
            </a:r>
          </a:p>
        </p:txBody>
      </p:sp>
      <p:sp>
        <p:nvSpPr>
          <p:cNvPr id="437" name="TextBox 436">
            <a:extLst>
              <a:ext uri="{FF2B5EF4-FFF2-40B4-BE49-F238E27FC236}">
                <a16:creationId xmlns:a16="http://schemas.microsoft.com/office/drawing/2014/main" id="{D0DB4821-0CA3-09E0-4101-325B30801E50}"/>
              </a:ext>
            </a:extLst>
          </p:cNvPr>
          <p:cNvSpPr txBox="1"/>
          <p:nvPr/>
        </p:nvSpPr>
        <p:spPr>
          <a:xfrm>
            <a:off x="3274279" y="4265332"/>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8</a:t>
            </a:r>
          </a:p>
        </p:txBody>
      </p:sp>
      <p:sp>
        <p:nvSpPr>
          <p:cNvPr id="438" name="TextBox 437">
            <a:extLst>
              <a:ext uri="{FF2B5EF4-FFF2-40B4-BE49-F238E27FC236}">
                <a16:creationId xmlns:a16="http://schemas.microsoft.com/office/drawing/2014/main" id="{32915010-0899-1E91-1802-1B7B74E37D17}"/>
              </a:ext>
            </a:extLst>
          </p:cNvPr>
          <p:cNvSpPr txBox="1"/>
          <p:nvPr/>
        </p:nvSpPr>
        <p:spPr>
          <a:xfrm>
            <a:off x="3552046" y="4265332"/>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1</a:t>
            </a:r>
          </a:p>
        </p:txBody>
      </p:sp>
      <p:sp>
        <p:nvSpPr>
          <p:cNvPr id="439" name="TextBox 438">
            <a:extLst>
              <a:ext uri="{FF2B5EF4-FFF2-40B4-BE49-F238E27FC236}">
                <a16:creationId xmlns:a16="http://schemas.microsoft.com/office/drawing/2014/main" id="{D4D09072-7747-3FBF-1DD2-A2FA7E135E61}"/>
              </a:ext>
            </a:extLst>
          </p:cNvPr>
          <p:cNvSpPr txBox="1"/>
          <p:nvPr/>
        </p:nvSpPr>
        <p:spPr>
          <a:xfrm>
            <a:off x="3844039" y="4265332"/>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0</a:t>
            </a:r>
          </a:p>
        </p:txBody>
      </p:sp>
      <p:sp>
        <p:nvSpPr>
          <p:cNvPr id="440" name="TextBox 439">
            <a:extLst>
              <a:ext uri="{FF2B5EF4-FFF2-40B4-BE49-F238E27FC236}">
                <a16:creationId xmlns:a16="http://schemas.microsoft.com/office/drawing/2014/main" id="{C4C1A029-4CB6-45CA-9962-DF7B66B62AF4}"/>
              </a:ext>
            </a:extLst>
          </p:cNvPr>
          <p:cNvSpPr txBox="1"/>
          <p:nvPr/>
        </p:nvSpPr>
        <p:spPr>
          <a:xfrm>
            <a:off x="1231537"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68</a:t>
            </a:r>
          </a:p>
        </p:txBody>
      </p:sp>
      <p:sp>
        <p:nvSpPr>
          <p:cNvPr id="441" name="TextBox 440">
            <a:extLst>
              <a:ext uri="{FF2B5EF4-FFF2-40B4-BE49-F238E27FC236}">
                <a16:creationId xmlns:a16="http://schemas.microsoft.com/office/drawing/2014/main" id="{50A5AC4F-9E1A-D0BC-D559-D6F85605A452}"/>
              </a:ext>
            </a:extLst>
          </p:cNvPr>
          <p:cNvSpPr txBox="1"/>
          <p:nvPr/>
        </p:nvSpPr>
        <p:spPr>
          <a:xfrm>
            <a:off x="1534673"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60</a:t>
            </a:r>
          </a:p>
        </p:txBody>
      </p:sp>
      <p:sp>
        <p:nvSpPr>
          <p:cNvPr id="442" name="TextBox 441">
            <a:extLst>
              <a:ext uri="{FF2B5EF4-FFF2-40B4-BE49-F238E27FC236}">
                <a16:creationId xmlns:a16="http://schemas.microsoft.com/office/drawing/2014/main" id="{934F6B8E-EA91-7E8C-204D-0389D61A5251}"/>
              </a:ext>
            </a:extLst>
          </p:cNvPr>
          <p:cNvSpPr txBox="1"/>
          <p:nvPr/>
        </p:nvSpPr>
        <p:spPr>
          <a:xfrm>
            <a:off x="1821953"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52</a:t>
            </a:r>
          </a:p>
        </p:txBody>
      </p:sp>
      <p:sp>
        <p:nvSpPr>
          <p:cNvPr id="443" name="TextBox 442">
            <a:extLst>
              <a:ext uri="{FF2B5EF4-FFF2-40B4-BE49-F238E27FC236}">
                <a16:creationId xmlns:a16="http://schemas.microsoft.com/office/drawing/2014/main" id="{5BCC8F82-C9A4-E5AC-2372-1948DC94B627}"/>
              </a:ext>
            </a:extLst>
          </p:cNvPr>
          <p:cNvSpPr txBox="1"/>
          <p:nvPr/>
        </p:nvSpPr>
        <p:spPr>
          <a:xfrm>
            <a:off x="2120228"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48</a:t>
            </a:r>
          </a:p>
        </p:txBody>
      </p:sp>
      <p:sp>
        <p:nvSpPr>
          <p:cNvPr id="444" name="TextBox 443">
            <a:extLst>
              <a:ext uri="{FF2B5EF4-FFF2-40B4-BE49-F238E27FC236}">
                <a16:creationId xmlns:a16="http://schemas.microsoft.com/office/drawing/2014/main" id="{B7F2A494-6437-2E8B-C755-318B137F46C7}"/>
              </a:ext>
            </a:extLst>
          </p:cNvPr>
          <p:cNvSpPr txBox="1"/>
          <p:nvPr/>
        </p:nvSpPr>
        <p:spPr>
          <a:xfrm>
            <a:off x="2401952"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35</a:t>
            </a:r>
          </a:p>
        </p:txBody>
      </p:sp>
      <p:sp>
        <p:nvSpPr>
          <p:cNvPr id="445" name="TextBox 444">
            <a:extLst>
              <a:ext uri="{FF2B5EF4-FFF2-40B4-BE49-F238E27FC236}">
                <a16:creationId xmlns:a16="http://schemas.microsoft.com/office/drawing/2014/main" id="{5720824D-7A1B-5558-D1BC-19AC341DC10C}"/>
              </a:ext>
            </a:extLst>
          </p:cNvPr>
          <p:cNvSpPr txBox="1"/>
          <p:nvPr/>
        </p:nvSpPr>
        <p:spPr>
          <a:xfrm>
            <a:off x="2675754"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22</a:t>
            </a:r>
          </a:p>
        </p:txBody>
      </p:sp>
      <p:sp>
        <p:nvSpPr>
          <p:cNvPr id="446" name="TextBox 445">
            <a:extLst>
              <a:ext uri="{FF2B5EF4-FFF2-40B4-BE49-F238E27FC236}">
                <a16:creationId xmlns:a16="http://schemas.microsoft.com/office/drawing/2014/main" id="{A7DAFF44-6734-FF3F-A702-701E468E8808}"/>
              </a:ext>
            </a:extLst>
          </p:cNvPr>
          <p:cNvSpPr txBox="1"/>
          <p:nvPr/>
        </p:nvSpPr>
        <p:spPr>
          <a:xfrm>
            <a:off x="2973807" y="4393909"/>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8</a:t>
            </a:r>
          </a:p>
        </p:txBody>
      </p:sp>
      <p:sp>
        <p:nvSpPr>
          <p:cNvPr id="447" name="TextBox 446">
            <a:extLst>
              <a:ext uri="{FF2B5EF4-FFF2-40B4-BE49-F238E27FC236}">
                <a16:creationId xmlns:a16="http://schemas.microsoft.com/office/drawing/2014/main" id="{0BFC2C51-8AE6-C0F8-1FA0-6C024F6975DB}"/>
              </a:ext>
            </a:extLst>
          </p:cNvPr>
          <p:cNvSpPr txBox="1"/>
          <p:nvPr/>
        </p:nvSpPr>
        <p:spPr>
          <a:xfrm>
            <a:off x="3285370" y="4393909"/>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a:t>
            </a:r>
          </a:p>
        </p:txBody>
      </p:sp>
      <p:sp>
        <p:nvSpPr>
          <p:cNvPr id="448" name="TextBox 447">
            <a:extLst>
              <a:ext uri="{FF2B5EF4-FFF2-40B4-BE49-F238E27FC236}">
                <a16:creationId xmlns:a16="http://schemas.microsoft.com/office/drawing/2014/main" id="{9EE2105B-8C46-27F3-52B0-20FF70B28C2B}"/>
              </a:ext>
            </a:extLst>
          </p:cNvPr>
          <p:cNvSpPr txBox="1"/>
          <p:nvPr/>
        </p:nvSpPr>
        <p:spPr>
          <a:xfrm>
            <a:off x="3553472" y="4393909"/>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0</a:t>
            </a:r>
          </a:p>
        </p:txBody>
      </p:sp>
      <p:sp>
        <p:nvSpPr>
          <p:cNvPr id="449" name="TextBox 448">
            <a:extLst>
              <a:ext uri="{FF2B5EF4-FFF2-40B4-BE49-F238E27FC236}">
                <a16:creationId xmlns:a16="http://schemas.microsoft.com/office/drawing/2014/main" id="{C4C516BF-1A19-1B68-7B17-92B937E35F0A}"/>
              </a:ext>
            </a:extLst>
          </p:cNvPr>
          <p:cNvSpPr txBox="1"/>
          <p:nvPr/>
        </p:nvSpPr>
        <p:spPr>
          <a:xfrm>
            <a:off x="3844039" y="4393909"/>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0</a:t>
            </a:r>
          </a:p>
        </p:txBody>
      </p:sp>
      <p:sp>
        <p:nvSpPr>
          <p:cNvPr id="450" name="Freeform: Shape 449">
            <a:extLst>
              <a:ext uri="{FF2B5EF4-FFF2-40B4-BE49-F238E27FC236}">
                <a16:creationId xmlns:a16="http://schemas.microsoft.com/office/drawing/2014/main" id="{B6079D80-F425-45E4-422A-45DBF50CC717}"/>
              </a:ext>
            </a:extLst>
          </p:cNvPr>
          <p:cNvSpPr/>
          <p:nvPr/>
        </p:nvSpPr>
        <p:spPr>
          <a:xfrm>
            <a:off x="1248574" y="2581998"/>
            <a:ext cx="2624873" cy="1290479"/>
          </a:xfrm>
          <a:custGeom>
            <a:avLst/>
            <a:gdLst>
              <a:gd name="connsiteX0" fmla="*/ 0 w 1789747"/>
              <a:gd name="connsiteY0" fmla="*/ 0 h 911542"/>
              <a:gd name="connsiteX1" fmla="*/ 22860 w 1789747"/>
              <a:gd name="connsiteY1" fmla="*/ 0 h 911542"/>
              <a:gd name="connsiteX2" fmla="*/ 22860 w 1789747"/>
              <a:gd name="connsiteY2" fmla="*/ 880110 h 911542"/>
              <a:gd name="connsiteX3" fmla="*/ 1789748 w 1789747"/>
              <a:gd name="connsiteY3" fmla="*/ 880110 h 911542"/>
              <a:gd name="connsiteX4" fmla="*/ 1789748 w 1789747"/>
              <a:gd name="connsiteY4" fmla="*/ 911543 h 91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747" h="911542">
                <a:moveTo>
                  <a:pt x="0" y="0"/>
                </a:moveTo>
                <a:lnTo>
                  <a:pt x="22860" y="0"/>
                </a:lnTo>
                <a:lnTo>
                  <a:pt x="22860" y="880110"/>
                </a:lnTo>
                <a:lnTo>
                  <a:pt x="1789748" y="880110"/>
                </a:lnTo>
                <a:lnTo>
                  <a:pt x="1789748" y="911543"/>
                </a:lnTo>
              </a:path>
            </a:pathLst>
          </a:custGeom>
          <a:noFill/>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1" name="Freeform: Shape 450">
            <a:extLst>
              <a:ext uri="{FF2B5EF4-FFF2-40B4-BE49-F238E27FC236}">
                <a16:creationId xmlns:a16="http://schemas.microsoft.com/office/drawing/2014/main" id="{7AEFFD75-5BAB-AC46-2B6D-B1F701150811}"/>
              </a:ext>
            </a:extLst>
          </p:cNvPr>
          <p:cNvSpPr/>
          <p:nvPr/>
        </p:nvSpPr>
        <p:spPr>
          <a:xfrm>
            <a:off x="1248576" y="2885401"/>
            <a:ext cx="33526" cy="13485"/>
          </a:xfrm>
          <a:custGeom>
            <a:avLst/>
            <a:gdLst>
              <a:gd name="connsiteX0" fmla="*/ 22860 w 22859"/>
              <a:gd name="connsiteY0" fmla="*/ 0 h 9525"/>
              <a:gd name="connsiteX1" fmla="*/ 0 w 22859"/>
              <a:gd name="connsiteY1" fmla="*/ 0 h 9525"/>
            </a:gdLst>
            <a:ahLst/>
            <a:cxnLst>
              <a:cxn ang="0">
                <a:pos x="connsiteX0" y="connsiteY0"/>
              </a:cxn>
              <a:cxn ang="0">
                <a:pos x="connsiteX1" y="connsiteY1"/>
              </a:cxn>
            </a:cxnLst>
            <a:rect l="l" t="t" r="r" b="b"/>
            <a:pathLst>
              <a:path w="22859" h="9525">
                <a:moveTo>
                  <a:pt x="2286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2" name="Freeform: Shape 451">
            <a:extLst>
              <a:ext uri="{FF2B5EF4-FFF2-40B4-BE49-F238E27FC236}">
                <a16:creationId xmlns:a16="http://schemas.microsoft.com/office/drawing/2014/main" id="{D9D6F17E-DAF6-AA39-8D9F-38C3C47AA8EC}"/>
              </a:ext>
            </a:extLst>
          </p:cNvPr>
          <p:cNvSpPr/>
          <p:nvPr/>
        </p:nvSpPr>
        <p:spPr>
          <a:xfrm>
            <a:off x="1248576" y="3187457"/>
            <a:ext cx="33526" cy="13485"/>
          </a:xfrm>
          <a:custGeom>
            <a:avLst/>
            <a:gdLst>
              <a:gd name="connsiteX0" fmla="*/ 22860 w 22859"/>
              <a:gd name="connsiteY0" fmla="*/ 0 h 9525"/>
              <a:gd name="connsiteX1" fmla="*/ 0 w 22859"/>
              <a:gd name="connsiteY1" fmla="*/ 0 h 9525"/>
            </a:gdLst>
            <a:ahLst/>
            <a:cxnLst>
              <a:cxn ang="0">
                <a:pos x="connsiteX0" y="connsiteY0"/>
              </a:cxn>
              <a:cxn ang="0">
                <a:pos x="connsiteX1" y="connsiteY1"/>
              </a:cxn>
            </a:cxnLst>
            <a:rect l="l" t="t" r="r" b="b"/>
            <a:pathLst>
              <a:path w="22859" h="9525">
                <a:moveTo>
                  <a:pt x="2286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3" name="Freeform: Shape 452">
            <a:extLst>
              <a:ext uri="{FF2B5EF4-FFF2-40B4-BE49-F238E27FC236}">
                <a16:creationId xmlns:a16="http://schemas.microsoft.com/office/drawing/2014/main" id="{D2502A7C-866E-359F-8560-0FB493FA0B0A}"/>
              </a:ext>
            </a:extLst>
          </p:cNvPr>
          <p:cNvSpPr/>
          <p:nvPr/>
        </p:nvSpPr>
        <p:spPr>
          <a:xfrm>
            <a:off x="1248576" y="3515135"/>
            <a:ext cx="33526" cy="13485"/>
          </a:xfrm>
          <a:custGeom>
            <a:avLst/>
            <a:gdLst>
              <a:gd name="connsiteX0" fmla="*/ 22860 w 22859"/>
              <a:gd name="connsiteY0" fmla="*/ 0 h 9525"/>
              <a:gd name="connsiteX1" fmla="*/ 0 w 22859"/>
              <a:gd name="connsiteY1" fmla="*/ 0 h 9525"/>
            </a:gdLst>
            <a:ahLst/>
            <a:cxnLst>
              <a:cxn ang="0">
                <a:pos x="connsiteX0" y="connsiteY0"/>
              </a:cxn>
              <a:cxn ang="0">
                <a:pos x="connsiteX1" y="connsiteY1"/>
              </a:cxn>
            </a:cxnLst>
            <a:rect l="l" t="t" r="r" b="b"/>
            <a:pathLst>
              <a:path w="22859" h="9525">
                <a:moveTo>
                  <a:pt x="2286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4" name="Freeform: Shape 453">
            <a:extLst>
              <a:ext uri="{FF2B5EF4-FFF2-40B4-BE49-F238E27FC236}">
                <a16:creationId xmlns:a16="http://schemas.microsoft.com/office/drawing/2014/main" id="{C4107712-D995-B768-7F2A-34428D21758D}"/>
              </a:ext>
            </a:extLst>
          </p:cNvPr>
          <p:cNvSpPr/>
          <p:nvPr/>
        </p:nvSpPr>
        <p:spPr>
          <a:xfrm>
            <a:off x="1248576" y="3827978"/>
            <a:ext cx="33526" cy="13485"/>
          </a:xfrm>
          <a:custGeom>
            <a:avLst/>
            <a:gdLst>
              <a:gd name="connsiteX0" fmla="*/ 22860 w 22859"/>
              <a:gd name="connsiteY0" fmla="*/ 0 h 9525"/>
              <a:gd name="connsiteX1" fmla="*/ 0 w 22859"/>
              <a:gd name="connsiteY1" fmla="*/ 0 h 9525"/>
            </a:gdLst>
            <a:ahLst/>
            <a:cxnLst>
              <a:cxn ang="0">
                <a:pos x="connsiteX0" y="connsiteY0"/>
              </a:cxn>
              <a:cxn ang="0">
                <a:pos x="connsiteX1" y="connsiteY1"/>
              </a:cxn>
            </a:cxnLst>
            <a:rect l="l" t="t" r="r" b="b"/>
            <a:pathLst>
              <a:path w="22859" h="9525">
                <a:moveTo>
                  <a:pt x="2286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5" name="Freeform: Shape 454">
            <a:extLst>
              <a:ext uri="{FF2B5EF4-FFF2-40B4-BE49-F238E27FC236}">
                <a16:creationId xmlns:a16="http://schemas.microsoft.com/office/drawing/2014/main" id="{F39A00AB-7CE8-A639-94E0-D770BB4B7591}"/>
              </a:ext>
            </a:extLst>
          </p:cNvPr>
          <p:cNvSpPr/>
          <p:nvPr/>
        </p:nvSpPr>
        <p:spPr>
          <a:xfrm>
            <a:off x="3578692"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6" name="Freeform: Shape 455">
            <a:extLst>
              <a:ext uri="{FF2B5EF4-FFF2-40B4-BE49-F238E27FC236}">
                <a16:creationId xmlns:a16="http://schemas.microsoft.com/office/drawing/2014/main" id="{0BA81D01-BB10-82C3-4900-1C06134A0481}"/>
              </a:ext>
            </a:extLst>
          </p:cNvPr>
          <p:cNvSpPr/>
          <p:nvPr/>
        </p:nvSpPr>
        <p:spPr>
          <a:xfrm>
            <a:off x="3292316"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7" name="Freeform: Shape 456">
            <a:extLst>
              <a:ext uri="{FF2B5EF4-FFF2-40B4-BE49-F238E27FC236}">
                <a16:creationId xmlns:a16="http://schemas.microsoft.com/office/drawing/2014/main" id="{43D8BD81-E374-D909-0374-B6E41AFCA258}"/>
              </a:ext>
            </a:extLst>
          </p:cNvPr>
          <p:cNvSpPr/>
          <p:nvPr/>
        </p:nvSpPr>
        <p:spPr>
          <a:xfrm>
            <a:off x="3004544"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8" name="Freeform: Shape 457">
            <a:extLst>
              <a:ext uri="{FF2B5EF4-FFF2-40B4-BE49-F238E27FC236}">
                <a16:creationId xmlns:a16="http://schemas.microsoft.com/office/drawing/2014/main" id="{5A38C19D-F886-BDDD-9595-EDE839A70C2F}"/>
              </a:ext>
            </a:extLst>
          </p:cNvPr>
          <p:cNvSpPr/>
          <p:nvPr/>
        </p:nvSpPr>
        <p:spPr>
          <a:xfrm>
            <a:off x="2718170"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59" name="Freeform: Shape 458">
            <a:extLst>
              <a:ext uri="{FF2B5EF4-FFF2-40B4-BE49-F238E27FC236}">
                <a16:creationId xmlns:a16="http://schemas.microsoft.com/office/drawing/2014/main" id="{159A6266-7F2E-7DDE-3A21-BA1FE4E34004}"/>
              </a:ext>
            </a:extLst>
          </p:cNvPr>
          <p:cNvSpPr/>
          <p:nvPr/>
        </p:nvSpPr>
        <p:spPr>
          <a:xfrm>
            <a:off x="2430397"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60" name="Freeform: Shape 459">
            <a:extLst>
              <a:ext uri="{FF2B5EF4-FFF2-40B4-BE49-F238E27FC236}">
                <a16:creationId xmlns:a16="http://schemas.microsoft.com/office/drawing/2014/main" id="{F5F687E5-DAA2-2977-8185-D08AE98C9C0D}"/>
              </a:ext>
            </a:extLst>
          </p:cNvPr>
          <p:cNvSpPr/>
          <p:nvPr/>
        </p:nvSpPr>
        <p:spPr>
          <a:xfrm>
            <a:off x="2144022"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61" name="Freeform: Shape 460">
            <a:extLst>
              <a:ext uri="{FF2B5EF4-FFF2-40B4-BE49-F238E27FC236}">
                <a16:creationId xmlns:a16="http://schemas.microsoft.com/office/drawing/2014/main" id="{A0E16F7E-E046-12EC-6739-FB9B187FFF8E}"/>
              </a:ext>
            </a:extLst>
          </p:cNvPr>
          <p:cNvSpPr/>
          <p:nvPr/>
        </p:nvSpPr>
        <p:spPr>
          <a:xfrm>
            <a:off x="1856250"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62" name="Freeform: Shape 461">
            <a:extLst>
              <a:ext uri="{FF2B5EF4-FFF2-40B4-BE49-F238E27FC236}">
                <a16:creationId xmlns:a16="http://schemas.microsoft.com/office/drawing/2014/main" id="{52A3A20E-D9EB-FBC0-4B69-4185D0D0833C}"/>
              </a:ext>
            </a:extLst>
          </p:cNvPr>
          <p:cNvSpPr/>
          <p:nvPr/>
        </p:nvSpPr>
        <p:spPr>
          <a:xfrm>
            <a:off x="1569875"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463" name="Freeform: Shape 462">
            <a:extLst>
              <a:ext uri="{FF2B5EF4-FFF2-40B4-BE49-F238E27FC236}">
                <a16:creationId xmlns:a16="http://schemas.microsoft.com/office/drawing/2014/main" id="{452A3706-C6A9-2D36-044E-F27072DB5A76}"/>
              </a:ext>
            </a:extLst>
          </p:cNvPr>
          <p:cNvSpPr/>
          <p:nvPr/>
        </p:nvSpPr>
        <p:spPr>
          <a:xfrm>
            <a:off x="1282103" y="3827979"/>
            <a:ext cx="13970" cy="44498"/>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nvGrpSpPr>
          <p:cNvPr id="464" name="Graphic 8">
            <a:extLst>
              <a:ext uri="{FF2B5EF4-FFF2-40B4-BE49-F238E27FC236}">
                <a16:creationId xmlns:a16="http://schemas.microsoft.com/office/drawing/2014/main" id="{C0FE2277-5CB9-18CC-7997-5CB7358E4D9B}"/>
              </a:ext>
            </a:extLst>
          </p:cNvPr>
          <p:cNvGrpSpPr/>
          <p:nvPr/>
        </p:nvGrpSpPr>
        <p:grpSpPr>
          <a:xfrm>
            <a:off x="1283499" y="2581998"/>
            <a:ext cx="2344086" cy="407236"/>
            <a:chOff x="2468606" y="1432425"/>
            <a:chExt cx="1598295" cy="287655"/>
          </a:xfrm>
          <a:noFill/>
        </p:grpSpPr>
        <p:sp>
          <p:nvSpPr>
            <p:cNvPr id="559" name="Freeform: Shape 558">
              <a:extLst>
                <a:ext uri="{FF2B5EF4-FFF2-40B4-BE49-F238E27FC236}">
                  <a16:creationId xmlns:a16="http://schemas.microsoft.com/office/drawing/2014/main" id="{E805DE63-5489-CD49-456C-5CBDB5CAF214}"/>
                </a:ext>
              </a:extLst>
            </p:cNvPr>
            <p:cNvSpPr/>
            <p:nvPr/>
          </p:nvSpPr>
          <p:spPr>
            <a:xfrm>
              <a:off x="2468606" y="1432425"/>
              <a:ext cx="1584007" cy="274319"/>
            </a:xfrm>
            <a:custGeom>
              <a:avLst/>
              <a:gdLst>
                <a:gd name="connsiteX0" fmla="*/ 1584008 w 1584007"/>
                <a:gd name="connsiteY0" fmla="*/ 274320 h 274319"/>
                <a:gd name="connsiteX1" fmla="*/ 1177290 w 1584007"/>
                <a:gd name="connsiteY1" fmla="*/ 274320 h 274319"/>
                <a:gd name="connsiteX2" fmla="*/ 1177290 w 1584007"/>
                <a:gd name="connsiteY2" fmla="*/ 233363 h 274319"/>
                <a:gd name="connsiteX3" fmla="*/ 892493 w 1584007"/>
                <a:gd name="connsiteY3" fmla="*/ 233363 h 274319"/>
                <a:gd name="connsiteX4" fmla="*/ 892493 w 1584007"/>
                <a:gd name="connsiteY4" fmla="*/ 215265 h 274319"/>
                <a:gd name="connsiteX5" fmla="*/ 868680 w 1584007"/>
                <a:gd name="connsiteY5" fmla="*/ 215265 h 274319"/>
                <a:gd name="connsiteX6" fmla="*/ 868680 w 1584007"/>
                <a:gd name="connsiteY6" fmla="*/ 198120 h 274319"/>
                <a:gd name="connsiteX7" fmla="*/ 782003 w 1584007"/>
                <a:gd name="connsiteY7" fmla="*/ 198120 h 274319"/>
                <a:gd name="connsiteX8" fmla="*/ 782003 w 1584007"/>
                <a:gd name="connsiteY8" fmla="*/ 185738 h 274319"/>
                <a:gd name="connsiteX9" fmla="*/ 761048 w 1584007"/>
                <a:gd name="connsiteY9" fmla="*/ 185738 h 274319"/>
                <a:gd name="connsiteX10" fmla="*/ 761048 w 1584007"/>
                <a:gd name="connsiteY10" fmla="*/ 182880 h 274319"/>
                <a:gd name="connsiteX11" fmla="*/ 742950 w 1584007"/>
                <a:gd name="connsiteY11" fmla="*/ 182880 h 274319"/>
                <a:gd name="connsiteX12" fmla="*/ 742950 w 1584007"/>
                <a:gd name="connsiteY12" fmla="*/ 173355 h 274319"/>
                <a:gd name="connsiteX13" fmla="*/ 720090 w 1584007"/>
                <a:gd name="connsiteY13" fmla="*/ 173355 h 274319"/>
                <a:gd name="connsiteX14" fmla="*/ 720090 w 1584007"/>
                <a:gd name="connsiteY14" fmla="*/ 167640 h 274319"/>
                <a:gd name="connsiteX15" fmla="*/ 704850 w 1584007"/>
                <a:gd name="connsiteY15" fmla="*/ 167640 h 274319"/>
                <a:gd name="connsiteX16" fmla="*/ 704850 w 1584007"/>
                <a:gd name="connsiteY16" fmla="*/ 157163 h 274319"/>
                <a:gd name="connsiteX17" fmla="*/ 663893 w 1584007"/>
                <a:gd name="connsiteY17" fmla="*/ 157163 h 274319"/>
                <a:gd name="connsiteX18" fmla="*/ 663893 w 1584007"/>
                <a:gd name="connsiteY18" fmla="*/ 154305 h 274319"/>
                <a:gd name="connsiteX19" fmla="*/ 515303 w 1584007"/>
                <a:gd name="connsiteY19" fmla="*/ 154305 h 274319"/>
                <a:gd name="connsiteX20" fmla="*/ 515303 w 1584007"/>
                <a:gd name="connsiteY20" fmla="*/ 141923 h 274319"/>
                <a:gd name="connsiteX21" fmla="*/ 397193 w 1584007"/>
                <a:gd name="connsiteY21" fmla="*/ 141923 h 274319"/>
                <a:gd name="connsiteX22" fmla="*/ 397193 w 1584007"/>
                <a:gd name="connsiteY22" fmla="*/ 128588 h 274319"/>
                <a:gd name="connsiteX23" fmla="*/ 358140 w 1584007"/>
                <a:gd name="connsiteY23" fmla="*/ 128588 h 274319"/>
                <a:gd name="connsiteX24" fmla="*/ 358140 w 1584007"/>
                <a:gd name="connsiteY24" fmla="*/ 120015 h 274319"/>
                <a:gd name="connsiteX25" fmla="*/ 347663 w 1584007"/>
                <a:gd name="connsiteY25" fmla="*/ 120015 h 274319"/>
                <a:gd name="connsiteX26" fmla="*/ 347663 w 1584007"/>
                <a:gd name="connsiteY26" fmla="*/ 117157 h 274319"/>
                <a:gd name="connsiteX27" fmla="*/ 270510 w 1584007"/>
                <a:gd name="connsiteY27" fmla="*/ 117157 h 274319"/>
                <a:gd name="connsiteX28" fmla="*/ 270510 w 1584007"/>
                <a:gd name="connsiteY28" fmla="*/ 100965 h 274319"/>
                <a:gd name="connsiteX29" fmla="*/ 231458 w 1584007"/>
                <a:gd name="connsiteY29" fmla="*/ 100965 h 274319"/>
                <a:gd name="connsiteX30" fmla="*/ 231458 w 1584007"/>
                <a:gd name="connsiteY30" fmla="*/ 89535 h 274319"/>
                <a:gd name="connsiteX31" fmla="*/ 196215 w 1584007"/>
                <a:gd name="connsiteY31" fmla="*/ 89535 h 274319"/>
                <a:gd name="connsiteX32" fmla="*/ 196215 w 1584007"/>
                <a:gd name="connsiteY32" fmla="*/ 76200 h 274319"/>
                <a:gd name="connsiteX33" fmla="*/ 160973 w 1584007"/>
                <a:gd name="connsiteY33" fmla="*/ 76200 h 274319"/>
                <a:gd name="connsiteX34" fmla="*/ 160973 w 1584007"/>
                <a:gd name="connsiteY34" fmla="*/ 63818 h 274319"/>
                <a:gd name="connsiteX35" fmla="*/ 149543 w 1584007"/>
                <a:gd name="connsiteY35" fmla="*/ 63818 h 274319"/>
                <a:gd name="connsiteX36" fmla="*/ 149543 w 1584007"/>
                <a:gd name="connsiteY36" fmla="*/ 51435 h 274319"/>
                <a:gd name="connsiteX37" fmla="*/ 86678 w 1584007"/>
                <a:gd name="connsiteY37" fmla="*/ 51435 h 274319"/>
                <a:gd name="connsiteX38" fmla="*/ 86678 w 1584007"/>
                <a:gd name="connsiteY38" fmla="*/ 39053 h 274319"/>
                <a:gd name="connsiteX39" fmla="*/ 74295 w 1584007"/>
                <a:gd name="connsiteY39" fmla="*/ 39053 h 274319"/>
                <a:gd name="connsiteX40" fmla="*/ 74295 w 1584007"/>
                <a:gd name="connsiteY40" fmla="*/ 13335 h 274319"/>
                <a:gd name="connsiteX41" fmla="*/ 50483 w 1584007"/>
                <a:gd name="connsiteY41" fmla="*/ 13335 h 274319"/>
                <a:gd name="connsiteX42" fmla="*/ 50483 w 1584007"/>
                <a:gd name="connsiteY42" fmla="*/ 0 h 274319"/>
                <a:gd name="connsiteX43" fmla="*/ 0 w 1584007"/>
                <a:gd name="connsiteY43" fmla="*/ 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84007" h="274319">
                  <a:moveTo>
                    <a:pt x="1584008" y="274320"/>
                  </a:moveTo>
                  <a:lnTo>
                    <a:pt x="1177290" y="274320"/>
                  </a:lnTo>
                  <a:lnTo>
                    <a:pt x="1177290" y="233363"/>
                  </a:lnTo>
                  <a:lnTo>
                    <a:pt x="892493" y="233363"/>
                  </a:lnTo>
                  <a:lnTo>
                    <a:pt x="892493" y="215265"/>
                  </a:lnTo>
                  <a:lnTo>
                    <a:pt x="868680" y="215265"/>
                  </a:lnTo>
                  <a:lnTo>
                    <a:pt x="868680" y="198120"/>
                  </a:lnTo>
                  <a:lnTo>
                    <a:pt x="782003" y="198120"/>
                  </a:lnTo>
                  <a:lnTo>
                    <a:pt x="782003" y="185738"/>
                  </a:lnTo>
                  <a:lnTo>
                    <a:pt x="761048" y="185738"/>
                  </a:lnTo>
                  <a:lnTo>
                    <a:pt x="761048" y="182880"/>
                  </a:lnTo>
                  <a:lnTo>
                    <a:pt x="742950" y="182880"/>
                  </a:lnTo>
                  <a:lnTo>
                    <a:pt x="742950" y="173355"/>
                  </a:lnTo>
                  <a:lnTo>
                    <a:pt x="720090" y="173355"/>
                  </a:lnTo>
                  <a:lnTo>
                    <a:pt x="720090" y="167640"/>
                  </a:lnTo>
                  <a:lnTo>
                    <a:pt x="704850" y="167640"/>
                  </a:lnTo>
                  <a:lnTo>
                    <a:pt x="704850" y="157163"/>
                  </a:lnTo>
                  <a:lnTo>
                    <a:pt x="663893" y="157163"/>
                  </a:lnTo>
                  <a:lnTo>
                    <a:pt x="663893" y="154305"/>
                  </a:lnTo>
                  <a:lnTo>
                    <a:pt x="515303" y="154305"/>
                  </a:lnTo>
                  <a:lnTo>
                    <a:pt x="515303" y="141923"/>
                  </a:lnTo>
                  <a:lnTo>
                    <a:pt x="397193" y="141923"/>
                  </a:lnTo>
                  <a:lnTo>
                    <a:pt x="397193" y="128588"/>
                  </a:lnTo>
                  <a:lnTo>
                    <a:pt x="358140" y="128588"/>
                  </a:lnTo>
                  <a:lnTo>
                    <a:pt x="358140" y="120015"/>
                  </a:lnTo>
                  <a:lnTo>
                    <a:pt x="347663" y="120015"/>
                  </a:lnTo>
                  <a:lnTo>
                    <a:pt x="347663" y="117157"/>
                  </a:lnTo>
                  <a:lnTo>
                    <a:pt x="270510" y="117157"/>
                  </a:lnTo>
                  <a:lnTo>
                    <a:pt x="270510" y="100965"/>
                  </a:lnTo>
                  <a:lnTo>
                    <a:pt x="231458" y="100965"/>
                  </a:lnTo>
                  <a:lnTo>
                    <a:pt x="231458" y="89535"/>
                  </a:lnTo>
                  <a:lnTo>
                    <a:pt x="196215" y="89535"/>
                  </a:lnTo>
                  <a:lnTo>
                    <a:pt x="196215" y="76200"/>
                  </a:lnTo>
                  <a:lnTo>
                    <a:pt x="160973" y="76200"/>
                  </a:lnTo>
                  <a:lnTo>
                    <a:pt x="160973" y="63818"/>
                  </a:lnTo>
                  <a:lnTo>
                    <a:pt x="149543" y="63818"/>
                  </a:lnTo>
                  <a:lnTo>
                    <a:pt x="149543" y="51435"/>
                  </a:lnTo>
                  <a:lnTo>
                    <a:pt x="86678" y="51435"/>
                  </a:lnTo>
                  <a:lnTo>
                    <a:pt x="86678" y="39053"/>
                  </a:lnTo>
                  <a:lnTo>
                    <a:pt x="74295" y="39053"/>
                  </a:lnTo>
                  <a:lnTo>
                    <a:pt x="74295" y="13335"/>
                  </a:lnTo>
                  <a:lnTo>
                    <a:pt x="50483" y="13335"/>
                  </a:lnTo>
                  <a:lnTo>
                    <a:pt x="50483" y="0"/>
                  </a:lnTo>
                  <a:lnTo>
                    <a:pt x="0" y="0"/>
                  </a:lnTo>
                </a:path>
              </a:pathLst>
            </a:custGeom>
            <a:noFill/>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nvGrpSpPr>
            <p:cNvPr id="560" name="Graphic 8">
              <a:extLst>
                <a:ext uri="{FF2B5EF4-FFF2-40B4-BE49-F238E27FC236}">
                  <a16:creationId xmlns:a16="http://schemas.microsoft.com/office/drawing/2014/main" id="{EAA65F47-D4EF-3D6A-660E-E79F4E779425}"/>
                </a:ext>
              </a:extLst>
            </p:cNvPr>
            <p:cNvGrpSpPr/>
            <p:nvPr/>
          </p:nvGrpSpPr>
          <p:grpSpPr>
            <a:xfrm>
              <a:off x="4039279" y="1692457"/>
              <a:ext cx="27622" cy="27622"/>
              <a:chOff x="4039279" y="1692457"/>
              <a:chExt cx="27622" cy="27622"/>
            </a:xfrm>
          </p:grpSpPr>
          <p:sp>
            <p:nvSpPr>
              <p:cNvPr id="663" name="Freeform: Shape 662">
                <a:extLst>
                  <a:ext uri="{FF2B5EF4-FFF2-40B4-BE49-F238E27FC236}">
                    <a16:creationId xmlns:a16="http://schemas.microsoft.com/office/drawing/2014/main" id="{379FCE22-712D-848E-A1F3-8FE2C878F2F7}"/>
                  </a:ext>
                </a:extLst>
              </p:cNvPr>
              <p:cNvSpPr/>
              <p:nvPr/>
            </p:nvSpPr>
            <p:spPr>
              <a:xfrm>
                <a:off x="4052614"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64" name="Freeform: Shape 663">
                <a:extLst>
                  <a:ext uri="{FF2B5EF4-FFF2-40B4-BE49-F238E27FC236}">
                    <a16:creationId xmlns:a16="http://schemas.microsoft.com/office/drawing/2014/main" id="{485C051C-1E15-74E6-C554-5B03A764B7DD}"/>
                  </a:ext>
                </a:extLst>
              </p:cNvPr>
              <p:cNvSpPr/>
              <p:nvPr/>
            </p:nvSpPr>
            <p:spPr>
              <a:xfrm>
                <a:off x="4039279" y="1706745"/>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1" name="Graphic 8">
              <a:extLst>
                <a:ext uri="{FF2B5EF4-FFF2-40B4-BE49-F238E27FC236}">
                  <a16:creationId xmlns:a16="http://schemas.microsoft.com/office/drawing/2014/main" id="{C16106DC-CE7F-8C14-86AE-55884A45CAE2}"/>
                </a:ext>
              </a:extLst>
            </p:cNvPr>
            <p:cNvGrpSpPr/>
            <p:nvPr/>
          </p:nvGrpSpPr>
          <p:grpSpPr>
            <a:xfrm>
              <a:off x="3962126" y="1692457"/>
              <a:ext cx="27622" cy="27622"/>
              <a:chOff x="3962126" y="1692457"/>
              <a:chExt cx="27622" cy="27622"/>
            </a:xfrm>
          </p:grpSpPr>
          <p:sp>
            <p:nvSpPr>
              <p:cNvPr id="661" name="Freeform: Shape 660">
                <a:extLst>
                  <a:ext uri="{FF2B5EF4-FFF2-40B4-BE49-F238E27FC236}">
                    <a16:creationId xmlns:a16="http://schemas.microsoft.com/office/drawing/2014/main" id="{57C55DD1-EB6A-1BF0-746B-C7B81F2E1ED0}"/>
                  </a:ext>
                </a:extLst>
              </p:cNvPr>
              <p:cNvSpPr/>
              <p:nvPr/>
            </p:nvSpPr>
            <p:spPr>
              <a:xfrm>
                <a:off x="3975461"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62" name="Freeform: Shape 661">
                <a:extLst>
                  <a:ext uri="{FF2B5EF4-FFF2-40B4-BE49-F238E27FC236}">
                    <a16:creationId xmlns:a16="http://schemas.microsoft.com/office/drawing/2014/main" id="{2B5CCE3E-0BB1-68D2-FD24-4C6119C689C0}"/>
                  </a:ext>
                </a:extLst>
              </p:cNvPr>
              <p:cNvSpPr/>
              <p:nvPr/>
            </p:nvSpPr>
            <p:spPr>
              <a:xfrm>
                <a:off x="3962126" y="17067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2" name="Graphic 8">
              <a:extLst>
                <a:ext uri="{FF2B5EF4-FFF2-40B4-BE49-F238E27FC236}">
                  <a16:creationId xmlns:a16="http://schemas.microsoft.com/office/drawing/2014/main" id="{73387D3A-0BD9-8DD4-D07B-899808CC4F7F}"/>
                </a:ext>
              </a:extLst>
            </p:cNvPr>
            <p:cNvGrpSpPr/>
            <p:nvPr/>
          </p:nvGrpSpPr>
          <p:grpSpPr>
            <a:xfrm>
              <a:off x="3910691" y="1692457"/>
              <a:ext cx="26670" cy="27622"/>
              <a:chOff x="3910691" y="1692457"/>
              <a:chExt cx="26670" cy="27622"/>
            </a:xfrm>
          </p:grpSpPr>
          <p:sp>
            <p:nvSpPr>
              <p:cNvPr id="659" name="Freeform: Shape 658">
                <a:extLst>
                  <a:ext uri="{FF2B5EF4-FFF2-40B4-BE49-F238E27FC236}">
                    <a16:creationId xmlns:a16="http://schemas.microsoft.com/office/drawing/2014/main" id="{5022FB43-452E-3BF8-985E-3B50F78C425C}"/>
                  </a:ext>
                </a:extLst>
              </p:cNvPr>
              <p:cNvSpPr/>
              <p:nvPr/>
            </p:nvSpPr>
            <p:spPr>
              <a:xfrm>
                <a:off x="3924026"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60" name="Freeform: Shape 659">
                <a:extLst>
                  <a:ext uri="{FF2B5EF4-FFF2-40B4-BE49-F238E27FC236}">
                    <a16:creationId xmlns:a16="http://schemas.microsoft.com/office/drawing/2014/main" id="{8110ADF7-51F8-9246-FCF9-31BFE7234CE5}"/>
                  </a:ext>
                </a:extLst>
              </p:cNvPr>
              <p:cNvSpPr/>
              <p:nvPr/>
            </p:nvSpPr>
            <p:spPr>
              <a:xfrm>
                <a:off x="3910691" y="1706745"/>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3" name="Graphic 8">
              <a:extLst>
                <a:ext uri="{FF2B5EF4-FFF2-40B4-BE49-F238E27FC236}">
                  <a16:creationId xmlns:a16="http://schemas.microsoft.com/office/drawing/2014/main" id="{F4BCB1F1-29B2-3330-237F-7ADC82F6F64E}"/>
                </a:ext>
              </a:extLst>
            </p:cNvPr>
            <p:cNvGrpSpPr/>
            <p:nvPr/>
          </p:nvGrpSpPr>
          <p:grpSpPr>
            <a:xfrm>
              <a:off x="3863066" y="1692457"/>
              <a:ext cx="27622" cy="27622"/>
              <a:chOff x="3863066" y="1692457"/>
              <a:chExt cx="27622" cy="27622"/>
            </a:xfrm>
          </p:grpSpPr>
          <p:sp>
            <p:nvSpPr>
              <p:cNvPr id="657" name="Freeform: Shape 656">
                <a:extLst>
                  <a:ext uri="{FF2B5EF4-FFF2-40B4-BE49-F238E27FC236}">
                    <a16:creationId xmlns:a16="http://schemas.microsoft.com/office/drawing/2014/main" id="{4B8C87AE-52C9-85F5-7AE5-0D3FE56CBD80}"/>
                  </a:ext>
                </a:extLst>
              </p:cNvPr>
              <p:cNvSpPr/>
              <p:nvPr/>
            </p:nvSpPr>
            <p:spPr>
              <a:xfrm>
                <a:off x="3877354"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58" name="Freeform: Shape 657">
                <a:extLst>
                  <a:ext uri="{FF2B5EF4-FFF2-40B4-BE49-F238E27FC236}">
                    <a16:creationId xmlns:a16="http://schemas.microsoft.com/office/drawing/2014/main" id="{F47E452F-2AAA-ECCE-8B46-C616215A7FAB}"/>
                  </a:ext>
                </a:extLst>
              </p:cNvPr>
              <p:cNvSpPr/>
              <p:nvPr/>
            </p:nvSpPr>
            <p:spPr>
              <a:xfrm>
                <a:off x="3863066" y="1706745"/>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4" name="Graphic 8">
              <a:extLst>
                <a:ext uri="{FF2B5EF4-FFF2-40B4-BE49-F238E27FC236}">
                  <a16:creationId xmlns:a16="http://schemas.microsoft.com/office/drawing/2014/main" id="{32AC7AF5-733E-A14B-2CD3-CECB5000423B}"/>
                </a:ext>
              </a:extLst>
            </p:cNvPr>
            <p:cNvGrpSpPr/>
            <p:nvPr/>
          </p:nvGrpSpPr>
          <p:grpSpPr>
            <a:xfrm>
              <a:off x="3838301" y="1692457"/>
              <a:ext cx="27622" cy="27622"/>
              <a:chOff x="3838301" y="1692457"/>
              <a:chExt cx="27622" cy="27622"/>
            </a:xfrm>
          </p:grpSpPr>
          <p:sp>
            <p:nvSpPr>
              <p:cNvPr id="655" name="Freeform: Shape 654">
                <a:extLst>
                  <a:ext uri="{FF2B5EF4-FFF2-40B4-BE49-F238E27FC236}">
                    <a16:creationId xmlns:a16="http://schemas.microsoft.com/office/drawing/2014/main" id="{79DF52E2-1136-6F2E-DC33-CB1C95FA19CE}"/>
                  </a:ext>
                </a:extLst>
              </p:cNvPr>
              <p:cNvSpPr/>
              <p:nvPr/>
            </p:nvSpPr>
            <p:spPr>
              <a:xfrm>
                <a:off x="3851636"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56" name="Freeform: Shape 655">
                <a:extLst>
                  <a:ext uri="{FF2B5EF4-FFF2-40B4-BE49-F238E27FC236}">
                    <a16:creationId xmlns:a16="http://schemas.microsoft.com/office/drawing/2014/main" id="{6AF336E4-6D2E-A08D-437A-365730556230}"/>
                  </a:ext>
                </a:extLst>
              </p:cNvPr>
              <p:cNvSpPr/>
              <p:nvPr/>
            </p:nvSpPr>
            <p:spPr>
              <a:xfrm>
                <a:off x="3838301" y="17067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5" name="Graphic 8">
              <a:extLst>
                <a:ext uri="{FF2B5EF4-FFF2-40B4-BE49-F238E27FC236}">
                  <a16:creationId xmlns:a16="http://schemas.microsoft.com/office/drawing/2014/main" id="{36277535-38CE-D5CA-BE05-C51864E02F70}"/>
                </a:ext>
              </a:extLst>
            </p:cNvPr>
            <p:cNvGrpSpPr/>
            <p:nvPr/>
          </p:nvGrpSpPr>
          <p:grpSpPr>
            <a:xfrm>
              <a:off x="3762101" y="1692457"/>
              <a:ext cx="27622" cy="27622"/>
              <a:chOff x="3762101" y="1692457"/>
              <a:chExt cx="27622" cy="27622"/>
            </a:xfrm>
          </p:grpSpPr>
          <p:sp>
            <p:nvSpPr>
              <p:cNvPr id="653" name="Freeform: Shape 652">
                <a:extLst>
                  <a:ext uri="{FF2B5EF4-FFF2-40B4-BE49-F238E27FC236}">
                    <a16:creationId xmlns:a16="http://schemas.microsoft.com/office/drawing/2014/main" id="{44DC8F68-96C1-F6A3-278D-C1BF1B25C6AB}"/>
                  </a:ext>
                </a:extLst>
              </p:cNvPr>
              <p:cNvSpPr/>
              <p:nvPr/>
            </p:nvSpPr>
            <p:spPr>
              <a:xfrm>
                <a:off x="3776389"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54" name="Freeform: Shape 653">
                <a:extLst>
                  <a:ext uri="{FF2B5EF4-FFF2-40B4-BE49-F238E27FC236}">
                    <a16:creationId xmlns:a16="http://schemas.microsoft.com/office/drawing/2014/main" id="{F162436B-81F8-3379-2790-70B41E1E384C}"/>
                  </a:ext>
                </a:extLst>
              </p:cNvPr>
              <p:cNvSpPr/>
              <p:nvPr/>
            </p:nvSpPr>
            <p:spPr>
              <a:xfrm>
                <a:off x="3762101" y="17067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6" name="Graphic 8">
              <a:extLst>
                <a:ext uri="{FF2B5EF4-FFF2-40B4-BE49-F238E27FC236}">
                  <a16:creationId xmlns:a16="http://schemas.microsoft.com/office/drawing/2014/main" id="{1624CAED-ABF6-3972-9FA4-66C1C440AEF8}"/>
                </a:ext>
              </a:extLst>
            </p:cNvPr>
            <p:cNvGrpSpPr/>
            <p:nvPr/>
          </p:nvGrpSpPr>
          <p:grpSpPr>
            <a:xfrm>
              <a:off x="3703046" y="1692457"/>
              <a:ext cx="27622" cy="27622"/>
              <a:chOff x="3703046" y="1692457"/>
              <a:chExt cx="27622" cy="27622"/>
            </a:xfrm>
          </p:grpSpPr>
          <p:sp>
            <p:nvSpPr>
              <p:cNvPr id="651" name="Freeform: Shape 650">
                <a:extLst>
                  <a:ext uri="{FF2B5EF4-FFF2-40B4-BE49-F238E27FC236}">
                    <a16:creationId xmlns:a16="http://schemas.microsoft.com/office/drawing/2014/main" id="{80E6A2CE-9D35-ECF5-7624-2C9BECB8C921}"/>
                  </a:ext>
                </a:extLst>
              </p:cNvPr>
              <p:cNvSpPr/>
              <p:nvPr/>
            </p:nvSpPr>
            <p:spPr>
              <a:xfrm>
                <a:off x="3716381"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52" name="Freeform: Shape 651">
                <a:extLst>
                  <a:ext uri="{FF2B5EF4-FFF2-40B4-BE49-F238E27FC236}">
                    <a16:creationId xmlns:a16="http://schemas.microsoft.com/office/drawing/2014/main" id="{70DB10CB-2F6D-6ADB-EEAD-BA4067341A03}"/>
                  </a:ext>
                </a:extLst>
              </p:cNvPr>
              <p:cNvSpPr/>
              <p:nvPr/>
            </p:nvSpPr>
            <p:spPr>
              <a:xfrm>
                <a:off x="3703046" y="17067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7" name="Graphic 8">
              <a:extLst>
                <a:ext uri="{FF2B5EF4-FFF2-40B4-BE49-F238E27FC236}">
                  <a16:creationId xmlns:a16="http://schemas.microsoft.com/office/drawing/2014/main" id="{8F8DD213-633A-5671-88D9-333B8D92A89F}"/>
                </a:ext>
              </a:extLst>
            </p:cNvPr>
            <p:cNvGrpSpPr/>
            <p:nvPr/>
          </p:nvGrpSpPr>
          <p:grpSpPr>
            <a:xfrm>
              <a:off x="3665899" y="1692457"/>
              <a:ext cx="26669" cy="27622"/>
              <a:chOff x="3665899" y="1692457"/>
              <a:chExt cx="26669" cy="27622"/>
            </a:xfrm>
          </p:grpSpPr>
          <p:sp>
            <p:nvSpPr>
              <p:cNvPr id="649" name="Freeform: Shape 648">
                <a:extLst>
                  <a:ext uri="{FF2B5EF4-FFF2-40B4-BE49-F238E27FC236}">
                    <a16:creationId xmlns:a16="http://schemas.microsoft.com/office/drawing/2014/main" id="{43222B61-E410-FA39-48C9-A216987C0961}"/>
                  </a:ext>
                </a:extLst>
              </p:cNvPr>
              <p:cNvSpPr/>
              <p:nvPr/>
            </p:nvSpPr>
            <p:spPr>
              <a:xfrm>
                <a:off x="3679234"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50" name="Freeform: Shape 649">
                <a:extLst>
                  <a:ext uri="{FF2B5EF4-FFF2-40B4-BE49-F238E27FC236}">
                    <a16:creationId xmlns:a16="http://schemas.microsoft.com/office/drawing/2014/main" id="{27ED9B37-AAC8-F79E-3641-A547A504DDA8}"/>
                  </a:ext>
                </a:extLst>
              </p:cNvPr>
              <p:cNvSpPr/>
              <p:nvPr/>
            </p:nvSpPr>
            <p:spPr>
              <a:xfrm>
                <a:off x="3665899" y="1706745"/>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8" name="Graphic 8">
              <a:extLst>
                <a:ext uri="{FF2B5EF4-FFF2-40B4-BE49-F238E27FC236}">
                  <a16:creationId xmlns:a16="http://schemas.microsoft.com/office/drawing/2014/main" id="{44B53C4F-CB51-1C6C-79E4-540F53C535F1}"/>
                </a:ext>
              </a:extLst>
            </p:cNvPr>
            <p:cNvGrpSpPr/>
            <p:nvPr/>
          </p:nvGrpSpPr>
          <p:grpSpPr>
            <a:xfrm>
              <a:off x="3653516" y="1692457"/>
              <a:ext cx="26670" cy="27622"/>
              <a:chOff x="3653516" y="1692457"/>
              <a:chExt cx="26670" cy="27622"/>
            </a:xfrm>
          </p:grpSpPr>
          <p:sp>
            <p:nvSpPr>
              <p:cNvPr id="647" name="Freeform: Shape 646">
                <a:extLst>
                  <a:ext uri="{FF2B5EF4-FFF2-40B4-BE49-F238E27FC236}">
                    <a16:creationId xmlns:a16="http://schemas.microsoft.com/office/drawing/2014/main" id="{9B5DF60A-0EA7-A0DB-2033-0260EF851989}"/>
                  </a:ext>
                </a:extLst>
              </p:cNvPr>
              <p:cNvSpPr/>
              <p:nvPr/>
            </p:nvSpPr>
            <p:spPr>
              <a:xfrm>
                <a:off x="3666851"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48" name="Freeform: Shape 647">
                <a:extLst>
                  <a:ext uri="{FF2B5EF4-FFF2-40B4-BE49-F238E27FC236}">
                    <a16:creationId xmlns:a16="http://schemas.microsoft.com/office/drawing/2014/main" id="{D3FCACBA-71B4-D626-2218-45D0395CB370}"/>
                  </a:ext>
                </a:extLst>
              </p:cNvPr>
              <p:cNvSpPr/>
              <p:nvPr/>
            </p:nvSpPr>
            <p:spPr>
              <a:xfrm>
                <a:off x="3653516" y="1706745"/>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69" name="Graphic 8">
              <a:extLst>
                <a:ext uri="{FF2B5EF4-FFF2-40B4-BE49-F238E27FC236}">
                  <a16:creationId xmlns:a16="http://schemas.microsoft.com/office/drawing/2014/main" id="{9325CE08-837A-E586-C663-DE4980E54DE6}"/>
                </a:ext>
              </a:extLst>
            </p:cNvPr>
            <p:cNvGrpSpPr/>
            <p:nvPr/>
          </p:nvGrpSpPr>
          <p:grpSpPr>
            <a:xfrm>
              <a:off x="3638276" y="1692457"/>
              <a:ext cx="27622" cy="27622"/>
              <a:chOff x="3638276" y="1692457"/>
              <a:chExt cx="27622" cy="27622"/>
            </a:xfrm>
          </p:grpSpPr>
          <p:sp>
            <p:nvSpPr>
              <p:cNvPr id="645" name="Freeform: Shape 644">
                <a:extLst>
                  <a:ext uri="{FF2B5EF4-FFF2-40B4-BE49-F238E27FC236}">
                    <a16:creationId xmlns:a16="http://schemas.microsoft.com/office/drawing/2014/main" id="{CB4265CC-3C55-E0AF-59BB-4947B259F752}"/>
                  </a:ext>
                </a:extLst>
              </p:cNvPr>
              <p:cNvSpPr/>
              <p:nvPr/>
            </p:nvSpPr>
            <p:spPr>
              <a:xfrm>
                <a:off x="3652564" y="169245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46" name="Freeform: Shape 645">
                <a:extLst>
                  <a:ext uri="{FF2B5EF4-FFF2-40B4-BE49-F238E27FC236}">
                    <a16:creationId xmlns:a16="http://schemas.microsoft.com/office/drawing/2014/main" id="{46553D1B-B278-6829-1BB9-1DFB187355D1}"/>
                  </a:ext>
                </a:extLst>
              </p:cNvPr>
              <p:cNvSpPr/>
              <p:nvPr/>
            </p:nvSpPr>
            <p:spPr>
              <a:xfrm>
                <a:off x="3638276" y="17067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0" name="Graphic 8">
              <a:extLst>
                <a:ext uri="{FF2B5EF4-FFF2-40B4-BE49-F238E27FC236}">
                  <a16:creationId xmlns:a16="http://schemas.microsoft.com/office/drawing/2014/main" id="{C0D6D492-1BFC-97F4-8B37-6EC4F19F0A85}"/>
                </a:ext>
              </a:extLst>
            </p:cNvPr>
            <p:cNvGrpSpPr/>
            <p:nvPr/>
          </p:nvGrpSpPr>
          <p:grpSpPr>
            <a:xfrm>
              <a:off x="3619226" y="1652452"/>
              <a:ext cx="27622" cy="27622"/>
              <a:chOff x="3619226" y="1652452"/>
              <a:chExt cx="27622" cy="27622"/>
            </a:xfrm>
          </p:grpSpPr>
          <p:sp>
            <p:nvSpPr>
              <p:cNvPr id="643" name="Freeform: Shape 642">
                <a:extLst>
                  <a:ext uri="{FF2B5EF4-FFF2-40B4-BE49-F238E27FC236}">
                    <a16:creationId xmlns:a16="http://schemas.microsoft.com/office/drawing/2014/main" id="{57AB8531-0A88-A7AA-CB3A-AA8D5E38F17D}"/>
                  </a:ext>
                </a:extLst>
              </p:cNvPr>
              <p:cNvSpPr/>
              <p:nvPr/>
            </p:nvSpPr>
            <p:spPr>
              <a:xfrm>
                <a:off x="3633514"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44" name="Freeform: Shape 643">
                <a:extLst>
                  <a:ext uri="{FF2B5EF4-FFF2-40B4-BE49-F238E27FC236}">
                    <a16:creationId xmlns:a16="http://schemas.microsoft.com/office/drawing/2014/main" id="{106F5B1D-1BB8-D3FA-70D6-1D181A29ACE6}"/>
                  </a:ext>
                </a:extLst>
              </p:cNvPr>
              <p:cNvSpPr/>
              <p:nvPr/>
            </p:nvSpPr>
            <p:spPr>
              <a:xfrm>
                <a:off x="3619226" y="166578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1" name="Graphic 8">
              <a:extLst>
                <a:ext uri="{FF2B5EF4-FFF2-40B4-BE49-F238E27FC236}">
                  <a16:creationId xmlns:a16="http://schemas.microsoft.com/office/drawing/2014/main" id="{E40AA691-7094-A05C-D792-D246C865B233}"/>
                </a:ext>
              </a:extLst>
            </p:cNvPr>
            <p:cNvGrpSpPr/>
            <p:nvPr/>
          </p:nvGrpSpPr>
          <p:grpSpPr>
            <a:xfrm>
              <a:off x="3601129" y="1652452"/>
              <a:ext cx="27622" cy="27622"/>
              <a:chOff x="3601129" y="1652452"/>
              <a:chExt cx="27622" cy="27622"/>
            </a:xfrm>
          </p:grpSpPr>
          <p:sp>
            <p:nvSpPr>
              <p:cNvPr id="641" name="Freeform: Shape 640">
                <a:extLst>
                  <a:ext uri="{FF2B5EF4-FFF2-40B4-BE49-F238E27FC236}">
                    <a16:creationId xmlns:a16="http://schemas.microsoft.com/office/drawing/2014/main" id="{6330FFEC-7DBE-A8F5-48D1-BEF877B6DD12}"/>
                  </a:ext>
                </a:extLst>
              </p:cNvPr>
              <p:cNvSpPr/>
              <p:nvPr/>
            </p:nvSpPr>
            <p:spPr>
              <a:xfrm>
                <a:off x="3614464"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42" name="Freeform: Shape 641">
                <a:extLst>
                  <a:ext uri="{FF2B5EF4-FFF2-40B4-BE49-F238E27FC236}">
                    <a16:creationId xmlns:a16="http://schemas.microsoft.com/office/drawing/2014/main" id="{A5C7F141-1F12-4D48-7D85-533510CDFFC7}"/>
                  </a:ext>
                </a:extLst>
              </p:cNvPr>
              <p:cNvSpPr/>
              <p:nvPr/>
            </p:nvSpPr>
            <p:spPr>
              <a:xfrm>
                <a:off x="3601129" y="166578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2" name="Graphic 8">
              <a:extLst>
                <a:ext uri="{FF2B5EF4-FFF2-40B4-BE49-F238E27FC236}">
                  <a16:creationId xmlns:a16="http://schemas.microsoft.com/office/drawing/2014/main" id="{7C5BE1D5-FE93-2588-A11F-49762276F17D}"/>
                </a:ext>
              </a:extLst>
            </p:cNvPr>
            <p:cNvGrpSpPr/>
            <p:nvPr/>
          </p:nvGrpSpPr>
          <p:grpSpPr>
            <a:xfrm>
              <a:off x="3566839" y="1652452"/>
              <a:ext cx="27622" cy="27622"/>
              <a:chOff x="3566839" y="1652452"/>
              <a:chExt cx="27622" cy="27622"/>
            </a:xfrm>
          </p:grpSpPr>
          <p:sp>
            <p:nvSpPr>
              <p:cNvPr id="639" name="Freeform: Shape 638">
                <a:extLst>
                  <a:ext uri="{FF2B5EF4-FFF2-40B4-BE49-F238E27FC236}">
                    <a16:creationId xmlns:a16="http://schemas.microsoft.com/office/drawing/2014/main" id="{26080969-2B60-C63A-45AC-6F0B9EC6BF5D}"/>
                  </a:ext>
                </a:extLst>
              </p:cNvPr>
              <p:cNvSpPr/>
              <p:nvPr/>
            </p:nvSpPr>
            <p:spPr>
              <a:xfrm>
                <a:off x="3580174"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40" name="Freeform: Shape 639">
                <a:extLst>
                  <a:ext uri="{FF2B5EF4-FFF2-40B4-BE49-F238E27FC236}">
                    <a16:creationId xmlns:a16="http://schemas.microsoft.com/office/drawing/2014/main" id="{E214C63A-6477-6A75-DED9-225A8189ADDE}"/>
                  </a:ext>
                </a:extLst>
              </p:cNvPr>
              <p:cNvSpPr/>
              <p:nvPr/>
            </p:nvSpPr>
            <p:spPr>
              <a:xfrm>
                <a:off x="3566839" y="166578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3" name="Graphic 8">
              <a:extLst>
                <a:ext uri="{FF2B5EF4-FFF2-40B4-BE49-F238E27FC236}">
                  <a16:creationId xmlns:a16="http://schemas.microsoft.com/office/drawing/2014/main" id="{7A18272F-8B70-46FB-F309-941D201F7085}"/>
                </a:ext>
              </a:extLst>
            </p:cNvPr>
            <p:cNvGrpSpPr/>
            <p:nvPr/>
          </p:nvGrpSpPr>
          <p:grpSpPr>
            <a:xfrm>
              <a:off x="3543979" y="1652452"/>
              <a:ext cx="26670" cy="27622"/>
              <a:chOff x="3543979" y="1652452"/>
              <a:chExt cx="26670" cy="27622"/>
            </a:xfrm>
          </p:grpSpPr>
          <p:sp>
            <p:nvSpPr>
              <p:cNvPr id="637" name="Freeform: Shape 636">
                <a:extLst>
                  <a:ext uri="{FF2B5EF4-FFF2-40B4-BE49-F238E27FC236}">
                    <a16:creationId xmlns:a16="http://schemas.microsoft.com/office/drawing/2014/main" id="{1F94EF0A-36D4-8B14-853D-E3932F79FB30}"/>
                  </a:ext>
                </a:extLst>
              </p:cNvPr>
              <p:cNvSpPr/>
              <p:nvPr/>
            </p:nvSpPr>
            <p:spPr>
              <a:xfrm>
                <a:off x="3557314"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38" name="Freeform: Shape 637">
                <a:extLst>
                  <a:ext uri="{FF2B5EF4-FFF2-40B4-BE49-F238E27FC236}">
                    <a16:creationId xmlns:a16="http://schemas.microsoft.com/office/drawing/2014/main" id="{7EB490D9-8601-907B-D924-57B57ED53BAB}"/>
                  </a:ext>
                </a:extLst>
              </p:cNvPr>
              <p:cNvSpPr/>
              <p:nvPr/>
            </p:nvSpPr>
            <p:spPr>
              <a:xfrm>
                <a:off x="3543979" y="1665787"/>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4" name="Graphic 8">
              <a:extLst>
                <a:ext uri="{FF2B5EF4-FFF2-40B4-BE49-F238E27FC236}">
                  <a16:creationId xmlns:a16="http://schemas.microsoft.com/office/drawing/2014/main" id="{A9641049-8B4B-EC87-C0AE-77FEFA72696F}"/>
                </a:ext>
              </a:extLst>
            </p:cNvPr>
            <p:cNvGrpSpPr/>
            <p:nvPr/>
          </p:nvGrpSpPr>
          <p:grpSpPr>
            <a:xfrm>
              <a:off x="3491591" y="1652452"/>
              <a:ext cx="27622" cy="27622"/>
              <a:chOff x="3491591" y="1652452"/>
              <a:chExt cx="27622" cy="27622"/>
            </a:xfrm>
          </p:grpSpPr>
          <p:sp>
            <p:nvSpPr>
              <p:cNvPr id="635" name="Freeform: Shape 634">
                <a:extLst>
                  <a:ext uri="{FF2B5EF4-FFF2-40B4-BE49-F238E27FC236}">
                    <a16:creationId xmlns:a16="http://schemas.microsoft.com/office/drawing/2014/main" id="{567C9331-8BDB-046D-36C4-E84B0E4F0CEE}"/>
                  </a:ext>
                </a:extLst>
              </p:cNvPr>
              <p:cNvSpPr/>
              <p:nvPr/>
            </p:nvSpPr>
            <p:spPr>
              <a:xfrm>
                <a:off x="3505879"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36" name="Freeform: Shape 635">
                <a:extLst>
                  <a:ext uri="{FF2B5EF4-FFF2-40B4-BE49-F238E27FC236}">
                    <a16:creationId xmlns:a16="http://schemas.microsoft.com/office/drawing/2014/main" id="{D22A0B4A-3E3A-BC67-C5F3-B77248A3A0B4}"/>
                  </a:ext>
                </a:extLst>
              </p:cNvPr>
              <p:cNvSpPr/>
              <p:nvPr/>
            </p:nvSpPr>
            <p:spPr>
              <a:xfrm>
                <a:off x="3491591" y="166578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5" name="Graphic 8">
              <a:extLst>
                <a:ext uri="{FF2B5EF4-FFF2-40B4-BE49-F238E27FC236}">
                  <a16:creationId xmlns:a16="http://schemas.microsoft.com/office/drawing/2014/main" id="{1ECBDE8B-DB41-1DCD-C3D4-D80B79DCC27F}"/>
                </a:ext>
              </a:extLst>
            </p:cNvPr>
            <p:cNvGrpSpPr/>
            <p:nvPr/>
          </p:nvGrpSpPr>
          <p:grpSpPr>
            <a:xfrm>
              <a:off x="3483971" y="1652452"/>
              <a:ext cx="27622" cy="27622"/>
              <a:chOff x="3483971" y="1652452"/>
              <a:chExt cx="27622" cy="27622"/>
            </a:xfrm>
          </p:grpSpPr>
          <p:sp>
            <p:nvSpPr>
              <p:cNvPr id="633" name="Freeform: Shape 632">
                <a:extLst>
                  <a:ext uri="{FF2B5EF4-FFF2-40B4-BE49-F238E27FC236}">
                    <a16:creationId xmlns:a16="http://schemas.microsoft.com/office/drawing/2014/main" id="{903F7CAF-3BA9-9EEB-1D62-238A24E466D0}"/>
                  </a:ext>
                </a:extLst>
              </p:cNvPr>
              <p:cNvSpPr/>
              <p:nvPr/>
            </p:nvSpPr>
            <p:spPr>
              <a:xfrm>
                <a:off x="3497306"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34" name="Freeform: Shape 633">
                <a:extLst>
                  <a:ext uri="{FF2B5EF4-FFF2-40B4-BE49-F238E27FC236}">
                    <a16:creationId xmlns:a16="http://schemas.microsoft.com/office/drawing/2014/main" id="{2AA60BC6-E2A1-12BE-1C32-9AAC2FAC00C0}"/>
                  </a:ext>
                </a:extLst>
              </p:cNvPr>
              <p:cNvSpPr/>
              <p:nvPr/>
            </p:nvSpPr>
            <p:spPr>
              <a:xfrm>
                <a:off x="3483971" y="166578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6" name="Graphic 8">
              <a:extLst>
                <a:ext uri="{FF2B5EF4-FFF2-40B4-BE49-F238E27FC236}">
                  <a16:creationId xmlns:a16="http://schemas.microsoft.com/office/drawing/2014/main" id="{48E55759-9097-EED5-4A6B-29208BCAE0EA}"/>
                </a:ext>
              </a:extLst>
            </p:cNvPr>
            <p:cNvGrpSpPr/>
            <p:nvPr/>
          </p:nvGrpSpPr>
          <p:grpSpPr>
            <a:xfrm>
              <a:off x="3473494" y="1652452"/>
              <a:ext cx="27622" cy="27622"/>
              <a:chOff x="3473494" y="1652452"/>
              <a:chExt cx="27622" cy="27622"/>
            </a:xfrm>
          </p:grpSpPr>
          <p:sp>
            <p:nvSpPr>
              <p:cNvPr id="631" name="Freeform: Shape 630">
                <a:extLst>
                  <a:ext uri="{FF2B5EF4-FFF2-40B4-BE49-F238E27FC236}">
                    <a16:creationId xmlns:a16="http://schemas.microsoft.com/office/drawing/2014/main" id="{8D6B8148-1045-D1A1-5E6D-DF17073F0D90}"/>
                  </a:ext>
                </a:extLst>
              </p:cNvPr>
              <p:cNvSpPr/>
              <p:nvPr/>
            </p:nvSpPr>
            <p:spPr>
              <a:xfrm>
                <a:off x="3486829"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32" name="Freeform: Shape 631">
                <a:extLst>
                  <a:ext uri="{FF2B5EF4-FFF2-40B4-BE49-F238E27FC236}">
                    <a16:creationId xmlns:a16="http://schemas.microsoft.com/office/drawing/2014/main" id="{D8E05613-1166-E3E8-20A3-09B8CF6ED34C}"/>
                  </a:ext>
                </a:extLst>
              </p:cNvPr>
              <p:cNvSpPr/>
              <p:nvPr/>
            </p:nvSpPr>
            <p:spPr>
              <a:xfrm>
                <a:off x="3473494" y="166578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7" name="Graphic 8">
              <a:extLst>
                <a:ext uri="{FF2B5EF4-FFF2-40B4-BE49-F238E27FC236}">
                  <a16:creationId xmlns:a16="http://schemas.microsoft.com/office/drawing/2014/main" id="{AA0AB253-6116-CBE8-59BC-C38ABF829240}"/>
                </a:ext>
              </a:extLst>
            </p:cNvPr>
            <p:cNvGrpSpPr/>
            <p:nvPr/>
          </p:nvGrpSpPr>
          <p:grpSpPr>
            <a:xfrm>
              <a:off x="3435394" y="1652452"/>
              <a:ext cx="26670" cy="27622"/>
              <a:chOff x="3435394" y="1652452"/>
              <a:chExt cx="26670" cy="27622"/>
            </a:xfrm>
          </p:grpSpPr>
          <p:sp>
            <p:nvSpPr>
              <p:cNvPr id="629" name="Freeform: Shape 628">
                <a:extLst>
                  <a:ext uri="{FF2B5EF4-FFF2-40B4-BE49-F238E27FC236}">
                    <a16:creationId xmlns:a16="http://schemas.microsoft.com/office/drawing/2014/main" id="{7E369A87-FFDF-ADC2-1CF8-BB05C3D4BC52}"/>
                  </a:ext>
                </a:extLst>
              </p:cNvPr>
              <p:cNvSpPr/>
              <p:nvPr/>
            </p:nvSpPr>
            <p:spPr>
              <a:xfrm>
                <a:off x="3448729"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30" name="Freeform: Shape 629">
                <a:extLst>
                  <a:ext uri="{FF2B5EF4-FFF2-40B4-BE49-F238E27FC236}">
                    <a16:creationId xmlns:a16="http://schemas.microsoft.com/office/drawing/2014/main" id="{A3F2CFCA-04E1-42D3-AAC9-260658FC2658}"/>
                  </a:ext>
                </a:extLst>
              </p:cNvPr>
              <p:cNvSpPr/>
              <p:nvPr/>
            </p:nvSpPr>
            <p:spPr>
              <a:xfrm>
                <a:off x="3435394" y="1665787"/>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8" name="Graphic 8">
              <a:extLst>
                <a:ext uri="{FF2B5EF4-FFF2-40B4-BE49-F238E27FC236}">
                  <a16:creationId xmlns:a16="http://schemas.microsoft.com/office/drawing/2014/main" id="{489E5EA9-B99C-AF62-6735-E613181D73B1}"/>
                </a:ext>
              </a:extLst>
            </p:cNvPr>
            <p:cNvGrpSpPr/>
            <p:nvPr/>
          </p:nvGrpSpPr>
          <p:grpSpPr>
            <a:xfrm>
              <a:off x="3427774" y="1652452"/>
              <a:ext cx="26669" cy="27622"/>
              <a:chOff x="3427774" y="1652452"/>
              <a:chExt cx="26669" cy="27622"/>
            </a:xfrm>
          </p:grpSpPr>
          <p:sp>
            <p:nvSpPr>
              <p:cNvPr id="627" name="Freeform: Shape 626">
                <a:extLst>
                  <a:ext uri="{FF2B5EF4-FFF2-40B4-BE49-F238E27FC236}">
                    <a16:creationId xmlns:a16="http://schemas.microsoft.com/office/drawing/2014/main" id="{ED52780A-83E1-C52C-2A30-85A113E31016}"/>
                  </a:ext>
                </a:extLst>
              </p:cNvPr>
              <p:cNvSpPr/>
              <p:nvPr/>
            </p:nvSpPr>
            <p:spPr>
              <a:xfrm>
                <a:off x="3441109"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28" name="Freeform: Shape 627">
                <a:extLst>
                  <a:ext uri="{FF2B5EF4-FFF2-40B4-BE49-F238E27FC236}">
                    <a16:creationId xmlns:a16="http://schemas.microsoft.com/office/drawing/2014/main" id="{0D620B35-AC9C-27F5-1F35-A992F1B1BEA5}"/>
                  </a:ext>
                </a:extLst>
              </p:cNvPr>
              <p:cNvSpPr/>
              <p:nvPr/>
            </p:nvSpPr>
            <p:spPr>
              <a:xfrm>
                <a:off x="3427774" y="1665787"/>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79" name="Graphic 8">
              <a:extLst>
                <a:ext uri="{FF2B5EF4-FFF2-40B4-BE49-F238E27FC236}">
                  <a16:creationId xmlns:a16="http://schemas.microsoft.com/office/drawing/2014/main" id="{68F20989-C8AE-AFF4-EA3B-805D50C79772}"/>
                </a:ext>
              </a:extLst>
            </p:cNvPr>
            <p:cNvGrpSpPr/>
            <p:nvPr/>
          </p:nvGrpSpPr>
          <p:grpSpPr>
            <a:xfrm>
              <a:off x="3377291" y="1652452"/>
              <a:ext cx="27622" cy="27622"/>
              <a:chOff x="3377291" y="1652452"/>
              <a:chExt cx="27622" cy="27622"/>
            </a:xfrm>
          </p:grpSpPr>
          <p:sp>
            <p:nvSpPr>
              <p:cNvPr id="625" name="Freeform: Shape 624">
                <a:extLst>
                  <a:ext uri="{FF2B5EF4-FFF2-40B4-BE49-F238E27FC236}">
                    <a16:creationId xmlns:a16="http://schemas.microsoft.com/office/drawing/2014/main" id="{556E3E14-5509-AE4A-00A3-E196504DED34}"/>
                  </a:ext>
                </a:extLst>
              </p:cNvPr>
              <p:cNvSpPr/>
              <p:nvPr/>
            </p:nvSpPr>
            <p:spPr>
              <a:xfrm>
                <a:off x="3391579"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26" name="Freeform: Shape 625">
                <a:extLst>
                  <a:ext uri="{FF2B5EF4-FFF2-40B4-BE49-F238E27FC236}">
                    <a16:creationId xmlns:a16="http://schemas.microsoft.com/office/drawing/2014/main" id="{CBE24082-B7FB-098E-F1D7-FDAE766DF1C0}"/>
                  </a:ext>
                </a:extLst>
              </p:cNvPr>
              <p:cNvSpPr/>
              <p:nvPr/>
            </p:nvSpPr>
            <p:spPr>
              <a:xfrm>
                <a:off x="3377291" y="166578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0" name="Graphic 8">
              <a:extLst>
                <a:ext uri="{FF2B5EF4-FFF2-40B4-BE49-F238E27FC236}">
                  <a16:creationId xmlns:a16="http://schemas.microsoft.com/office/drawing/2014/main" id="{8D8BD7AD-EC43-88C7-EC5C-2FBFCA59BADC}"/>
                </a:ext>
              </a:extLst>
            </p:cNvPr>
            <p:cNvGrpSpPr/>
            <p:nvPr/>
          </p:nvGrpSpPr>
          <p:grpSpPr>
            <a:xfrm>
              <a:off x="3363956" y="1652452"/>
              <a:ext cx="27622" cy="27622"/>
              <a:chOff x="3363956" y="1652452"/>
              <a:chExt cx="27622" cy="27622"/>
            </a:xfrm>
          </p:grpSpPr>
          <p:sp>
            <p:nvSpPr>
              <p:cNvPr id="623" name="Freeform: Shape 622">
                <a:extLst>
                  <a:ext uri="{FF2B5EF4-FFF2-40B4-BE49-F238E27FC236}">
                    <a16:creationId xmlns:a16="http://schemas.microsoft.com/office/drawing/2014/main" id="{81639963-63D4-7E97-84CD-4F833AB924B8}"/>
                  </a:ext>
                </a:extLst>
              </p:cNvPr>
              <p:cNvSpPr/>
              <p:nvPr/>
            </p:nvSpPr>
            <p:spPr>
              <a:xfrm>
                <a:off x="3377291"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24" name="Freeform: Shape 623">
                <a:extLst>
                  <a:ext uri="{FF2B5EF4-FFF2-40B4-BE49-F238E27FC236}">
                    <a16:creationId xmlns:a16="http://schemas.microsoft.com/office/drawing/2014/main" id="{12F2E3CE-2309-B54C-E82E-55D941BAAA74}"/>
                  </a:ext>
                </a:extLst>
              </p:cNvPr>
              <p:cNvSpPr/>
              <p:nvPr/>
            </p:nvSpPr>
            <p:spPr>
              <a:xfrm>
                <a:off x="3363956" y="166578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1" name="Graphic 8">
              <a:extLst>
                <a:ext uri="{FF2B5EF4-FFF2-40B4-BE49-F238E27FC236}">
                  <a16:creationId xmlns:a16="http://schemas.microsoft.com/office/drawing/2014/main" id="{32CD13EC-4ABE-E322-1E23-D3DA66BC8F66}"/>
                </a:ext>
              </a:extLst>
            </p:cNvPr>
            <p:cNvGrpSpPr/>
            <p:nvPr/>
          </p:nvGrpSpPr>
          <p:grpSpPr>
            <a:xfrm>
              <a:off x="3361099" y="1652452"/>
              <a:ext cx="27622" cy="27622"/>
              <a:chOff x="3361099" y="1652452"/>
              <a:chExt cx="27622" cy="27622"/>
            </a:xfrm>
          </p:grpSpPr>
          <p:sp>
            <p:nvSpPr>
              <p:cNvPr id="621" name="Freeform: Shape 620">
                <a:extLst>
                  <a:ext uri="{FF2B5EF4-FFF2-40B4-BE49-F238E27FC236}">
                    <a16:creationId xmlns:a16="http://schemas.microsoft.com/office/drawing/2014/main" id="{0FB2AC05-19E5-1DB6-8208-30824CCFA6D2}"/>
                  </a:ext>
                </a:extLst>
              </p:cNvPr>
              <p:cNvSpPr/>
              <p:nvPr/>
            </p:nvSpPr>
            <p:spPr>
              <a:xfrm>
                <a:off x="3374434"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22" name="Freeform: Shape 621">
                <a:extLst>
                  <a:ext uri="{FF2B5EF4-FFF2-40B4-BE49-F238E27FC236}">
                    <a16:creationId xmlns:a16="http://schemas.microsoft.com/office/drawing/2014/main" id="{54BCE32E-3AE9-AE35-9E35-801AF29C3C79}"/>
                  </a:ext>
                </a:extLst>
              </p:cNvPr>
              <p:cNvSpPr/>
              <p:nvPr/>
            </p:nvSpPr>
            <p:spPr>
              <a:xfrm>
                <a:off x="3361099" y="166578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2" name="Graphic 8">
              <a:extLst>
                <a:ext uri="{FF2B5EF4-FFF2-40B4-BE49-F238E27FC236}">
                  <a16:creationId xmlns:a16="http://schemas.microsoft.com/office/drawing/2014/main" id="{2FC85FF9-1FF7-EBCB-F30C-04A1C4EE11F4}"/>
                </a:ext>
              </a:extLst>
            </p:cNvPr>
            <p:cNvGrpSpPr/>
            <p:nvPr/>
          </p:nvGrpSpPr>
          <p:grpSpPr>
            <a:xfrm>
              <a:off x="3349669" y="1652452"/>
              <a:ext cx="27622" cy="27622"/>
              <a:chOff x="3349669" y="1652452"/>
              <a:chExt cx="27622" cy="27622"/>
            </a:xfrm>
          </p:grpSpPr>
          <p:sp>
            <p:nvSpPr>
              <p:cNvPr id="619" name="Freeform: Shape 618">
                <a:extLst>
                  <a:ext uri="{FF2B5EF4-FFF2-40B4-BE49-F238E27FC236}">
                    <a16:creationId xmlns:a16="http://schemas.microsoft.com/office/drawing/2014/main" id="{B56EDFF6-8655-F36C-49C7-C016A6F79C3F}"/>
                  </a:ext>
                </a:extLst>
              </p:cNvPr>
              <p:cNvSpPr/>
              <p:nvPr/>
            </p:nvSpPr>
            <p:spPr>
              <a:xfrm>
                <a:off x="3363004" y="165245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20" name="Freeform: Shape 619">
                <a:extLst>
                  <a:ext uri="{FF2B5EF4-FFF2-40B4-BE49-F238E27FC236}">
                    <a16:creationId xmlns:a16="http://schemas.microsoft.com/office/drawing/2014/main" id="{3856E866-D6DA-3B9D-CCAF-006A42DDF66A}"/>
                  </a:ext>
                </a:extLst>
              </p:cNvPr>
              <p:cNvSpPr/>
              <p:nvPr/>
            </p:nvSpPr>
            <p:spPr>
              <a:xfrm>
                <a:off x="3349669" y="166578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3" name="Graphic 8">
              <a:extLst>
                <a:ext uri="{FF2B5EF4-FFF2-40B4-BE49-F238E27FC236}">
                  <a16:creationId xmlns:a16="http://schemas.microsoft.com/office/drawing/2014/main" id="{F57473A0-9A49-197B-CCA9-C04445EB32A6}"/>
                </a:ext>
              </a:extLst>
            </p:cNvPr>
            <p:cNvGrpSpPr/>
            <p:nvPr/>
          </p:nvGrpSpPr>
          <p:grpSpPr>
            <a:xfrm>
              <a:off x="3336334" y="1634355"/>
              <a:ext cx="27622" cy="27622"/>
              <a:chOff x="3336334" y="1634355"/>
              <a:chExt cx="27622" cy="27622"/>
            </a:xfrm>
          </p:grpSpPr>
          <p:sp>
            <p:nvSpPr>
              <p:cNvPr id="617" name="Freeform: Shape 616">
                <a:extLst>
                  <a:ext uri="{FF2B5EF4-FFF2-40B4-BE49-F238E27FC236}">
                    <a16:creationId xmlns:a16="http://schemas.microsoft.com/office/drawing/2014/main" id="{128769F0-4BBB-DAB6-9641-B2363453F596}"/>
                  </a:ext>
                </a:extLst>
              </p:cNvPr>
              <p:cNvSpPr/>
              <p:nvPr/>
            </p:nvSpPr>
            <p:spPr>
              <a:xfrm>
                <a:off x="3349669" y="163435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18" name="Freeform: Shape 617">
                <a:extLst>
                  <a:ext uri="{FF2B5EF4-FFF2-40B4-BE49-F238E27FC236}">
                    <a16:creationId xmlns:a16="http://schemas.microsoft.com/office/drawing/2014/main" id="{70088DBE-C460-598F-9F29-49289B4F2445}"/>
                  </a:ext>
                </a:extLst>
              </p:cNvPr>
              <p:cNvSpPr/>
              <p:nvPr/>
            </p:nvSpPr>
            <p:spPr>
              <a:xfrm>
                <a:off x="3336334" y="164769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4" name="Graphic 8">
              <a:extLst>
                <a:ext uri="{FF2B5EF4-FFF2-40B4-BE49-F238E27FC236}">
                  <a16:creationId xmlns:a16="http://schemas.microsoft.com/office/drawing/2014/main" id="{A054263F-6F60-4A67-E076-668BAA91A7EA}"/>
                </a:ext>
              </a:extLst>
            </p:cNvPr>
            <p:cNvGrpSpPr/>
            <p:nvPr/>
          </p:nvGrpSpPr>
          <p:grpSpPr>
            <a:xfrm>
              <a:off x="3306806" y="1617210"/>
              <a:ext cx="26670" cy="26670"/>
              <a:chOff x="3306806" y="1617210"/>
              <a:chExt cx="26670" cy="26670"/>
            </a:xfrm>
          </p:grpSpPr>
          <p:sp>
            <p:nvSpPr>
              <p:cNvPr id="615" name="Freeform: Shape 614">
                <a:extLst>
                  <a:ext uri="{FF2B5EF4-FFF2-40B4-BE49-F238E27FC236}">
                    <a16:creationId xmlns:a16="http://schemas.microsoft.com/office/drawing/2014/main" id="{60795A6A-4045-A987-FCD2-FA8E8F18C189}"/>
                  </a:ext>
                </a:extLst>
              </p:cNvPr>
              <p:cNvSpPr/>
              <p:nvPr/>
            </p:nvSpPr>
            <p:spPr>
              <a:xfrm>
                <a:off x="3320141" y="161721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16" name="Freeform: Shape 615">
                <a:extLst>
                  <a:ext uri="{FF2B5EF4-FFF2-40B4-BE49-F238E27FC236}">
                    <a16:creationId xmlns:a16="http://schemas.microsoft.com/office/drawing/2014/main" id="{C222E3A6-B987-6D5F-D5F3-8935DFB1422A}"/>
                  </a:ext>
                </a:extLst>
              </p:cNvPr>
              <p:cNvSpPr/>
              <p:nvPr/>
            </p:nvSpPr>
            <p:spPr>
              <a:xfrm>
                <a:off x="3306806" y="1630545"/>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5" name="Graphic 8">
              <a:extLst>
                <a:ext uri="{FF2B5EF4-FFF2-40B4-BE49-F238E27FC236}">
                  <a16:creationId xmlns:a16="http://schemas.microsoft.com/office/drawing/2014/main" id="{FBB954F5-31E7-4CCD-1219-F97AF150B5FF}"/>
                </a:ext>
              </a:extLst>
            </p:cNvPr>
            <p:cNvGrpSpPr/>
            <p:nvPr/>
          </p:nvGrpSpPr>
          <p:grpSpPr>
            <a:xfrm>
              <a:off x="3274421" y="1617210"/>
              <a:ext cx="27622" cy="26670"/>
              <a:chOff x="3274421" y="1617210"/>
              <a:chExt cx="27622" cy="26670"/>
            </a:xfrm>
          </p:grpSpPr>
          <p:sp>
            <p:nvSpPr>
              <p:cNvPr id="613" name="Freeform: Shape 612">
                <a:extLst>
                  <a:ext uri="{FF2B5EF4-FFF2-40B4-BE49-F238E27FC236}">
                    <a16:creationId xmlns:a16="http://schemas.microsoft.com/office/drawing/2014/main" id="{D29DDA07-720B-B8F6-CB33-856A579B6391}"/>
                  </a:ext>
                </a:extLst>
              </p:cNvPr>
              <p:cNvSpPr/>
              <p:nvPr/>
            </p:nvSpPr>
            <p:spPr>
              <a:xfrm>
                <a:off x="3288709" y="161721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14" name="Freeform: Shape 613">
                <a:extLst>
                  <a:ext uri="{FF2B5EF4-FFF2-40B4-BE49-F238E27FC236}">
                    <a16:creationId xmlns:a16="http://schemas.microsoft.com/office/drawing/2014/main" id="{42F9125E-097F-A7A5-3779-F8D72116FBFB}"/>
                  </a:ext>
                </a:extLst>
              </p:cNvPr>
              <p:cNvSpPr/>
              <p:nvPr/>
            </p:nvSpPr>
            <p:spPr>
              <a:xfrm>
                <a:off x="3274421" y="16305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6" name="Graphic 8">
              <a:extLst>
                <a:ext uri="{FF2B5EF4-FFF2-40B4-BE49-F238E27FC236}">
                  <a16:creationId xmlns:a16="http://schemas.microsoft.com/office/drawing/2014/main" id="{8306EE99-E503-C807-840A-EB1B7327C03B}"/>
                </a:ext>
              </a:extLst>
            </p:cNvPr>
            <p:cNvGrpSpPr/>
            <p:nvPr/>
          </p:nvGrpSpPr>
          <p:grpSpPr>
            <a:xfrm>
              <a:off x="3258229" y="1617210"/>
              <a:ext cx="27622" cy="26670"/>
              <a:chOff x="3258229" y="1617210"/>
              <a:chExt cx="27622" cy="26670"/>
            </a:xfrm>
          </p:grpSpPr>
          <p:sp>
            <p:nvSpPr>
              <p:cNvPr id="611" name="Freeform: Shape 610">
                <a:extLst>
                  <a:ext uri="{FF2B5EF4-FFF2-40B4-BE49-F238E27FC236}">
                    <a16:creationId xmlns:a16="http://schemas.microsoft.com/office/drawing/2014/main" id="{CED9A827-83D2-265C-1781-31143CB0ABA5}"/>
                  </a:ext>
                </a:extLst>
              </p:cNvPr>
              <p:cNvSpPr/>
              <p:nvPr/>
            </p:nvSpPr>
            <p:spPr>
              <a:xfrm>
                <a:off x="3272516" y="161721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12" name="Freeform: Shape 611">
                <a:extLst>
                  <a:ext uri="{FF2B5EF4-FFF2-40B4-BE49-F238E27FC236}">
                    <a16:creationId xmlns:a16="http://schemas.microsoft.com/office/drawing/2014/main" id="{3DDE71E2-35A3-431A-45BA-1A42AC136D0F}"/>
                  </a:ext>
                </a:extLst>
              </p:cNvPr>
              <p:cNvSpPr/>
              <p:nvPr/>
            </p:nvSpPr>
            <p:spPr>
              <a:xfrm>
                <a:off x="3258229" y="1630545"/>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7" name="Graphic 8">
              <a:extLst>
                <a:ext uri="{FF2B5EF4-FFF2-40B4-BE49-F238E27FC236}">
                  <a16:creationId xmlns:a16="http://schemas.microsoft.com/office/drawing/2014/main" id="{5F412DB5-F0FA-509C-1936-6B05FDD0D933}"/>
                </a:ext>
              </a:extLst>
            </p:cNvPr>
            <p:cNvGrpSpPr/>
            <p:nvPr/>
          </p:nvGrpSpPr>
          <p:grpSpPr>
            <a:xfrm>
              <a:off x="3254419" y="1617210"/>
              <a:ext cx="27622" cy="26670"/>
              <a:chOff x="3254419" y="1617210"/>
              <a:chExt cx="27622" cy="26670"/>
            </a:xfrm>
          </p:grpSpPr>
          <p:sp>
            <p:nvSpPr>
              <p:cNvPr id="609" name="Freeform: Shape 608">
                <a:extLst>
                  <a:ext uri="{FF2B5EF4-FFF2-40B4-BE49-F238E27FC236}">
                    <a16:creationId xmlns:a16="http://schemas.microsoft.com/office/drawing/2014/main" id="{3FB71DCF-1C06-91CC-810A-DEA50C00D7B6}"/>
                  </a:ext>
                </a:extLst>
              </p:cNvPr>
              <p:cNvSpPr/>
              <p:nvPr/>
            </p:nvSpPr>
            <p:spPr>
              <a:xfrm>
                <a:off x="3268706" y="161721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10" name="Freeform: Shape 609">
                <a:extLst>
                  <a:ext uri="{FF2B5EF4-FFF2-40B4-BE49-F238E27FC236}">
                    <a16:creationId xmlns:a16="http://schemas.microsoft.com/office/drawing/2014/main" id="{AE8D8319-F9BF-DA71-60B7-5300CD2E272F}"/>
                  </a:ext>
                </a:extLst>
              </p:cNvPr>
              <p:cNvSpPr/>
              <p:nvPr/>
            </p:nvSpPr>
            <p:spPr>
              <a:xfrm>
                <a:off x="3254419" y="16305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8" name="Graphic 8">
              <a:extLst>
                <a:ext uri="{FF2B5EF4-FFF2-40B4-BE49-F238E27FC236}">
                  <a16:creationId xmlns:a16="http://schemas.microsoft.com/office/drawing/2014/main" id="{EBBAAD80-3839-7746-D91F-3112D1E3AEF5}"/>
                </a:ext>
              </a:extLst>
            </p:cNvPr>
            <p:cNvGrpSpPr/>
            <p:nvPr/>
          </p:nvGrpSpPr>
          <p:grpSpPr>
            <a:xfrm>
              <a:off x="3245846" y="1617210"/>
              <a:ext cx="27622" cy="26670"/>
              <a:chOff x="3245846" y="1617210"/>
              <a:chExt cx="27622" cy="26670"/>
            </a:xfrm>
          </p:grpSpPr>
          <p:sp>
            <p:nvSpPr>
              <p:cNvPr id="607" name="Freeform: Shape 606">
                <a:extLst>
                  <a:ext uri="{FF2B5EF4-FFF2-40B4-BE49-F238E27FC236}">
                    <a16:creationId xmlns:a16="http://schemas.microsoft.com/office/drawing/2014/main" id="{211E6507-F72C-948D-F879-96D782F11946}"/>
                  </a:ext>
                </a:extLst>
              </p:cNvPr>
              <p:cNvSpPr/>
              <p:nvPr/>
            </p:nvSpPr>
            <p:spPr>
              <a:xfrm>
                <a:off x="3260134" y="161721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08" name="Freeform: Shape 607">
                <a:extLst>
                  <a:ext uri="{FF2B5EF4-FFF2-40B4-BE49-F238E27FC236}">
                    <a16:creationId xmlns:a16="http://schemas.microsoft.com/office/drawing/2014/main" id="{C9BA3655-4065-8548-2B3E-45E54926A333}"/>
                  </a:ext>
                </a:extLst>
              </p:cNvPr>
              <p:cNvSpPr/>
              <p:nvPr/>
            </p:nvSpPr>
            <p:spPr>
              <a:xfrm>
                <a:off x="3245846" y="16305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89" name="Graphic 8">
              <a:extLst>
                <a:ext uri="{FF2B5EF4-FFF2-40B4-BE49-F238E27FC236}">
                  <a16:creationId xmlns:a16="http://schemas.microsoft.com/office/drawing/2014/main" id="{66F7140B-DCDD-F272-499E-89393B0C7DF5}"/>
                </a:ext>
              </a:extLst>
            </p:cNvPr>
            <p:cNvGrpSpPr/>
            <p:nvPr/>
          </p:nvGrpSpPr>
          <p:grpSpPr>
            <a:xfrm>
              <a:off x="3241084" y="1617210"/>
              <a:ext cx="27622" cy="26670"/>
              <a:chOff x="3241084" y="1617210"/>
              <a:chExt cx="27622" cy="26670"/>
            </a:xfrm>
          </p:grpSpPr>
          <p:sp>
            <p:nvSpPr>
              <p:cNvPr id="605" name="Freeform: Shape 604">
                <a:extLst>
                  <a:ext uri="{FF2B5EF4-FFF2-40B4-BE49-F238E27FC236}">
                    <a16:creationId xmlns:a16="http://schemas.microsoft.com/office/drawing/2014/main" id="{94715E65-F886-5B79-3735-A23DA6BCE9D8}"/>
                  </a:ext>
                </a:extLst>
              </p:cNvPr>
              <p:cNvSpPr/>
              <p:nvPr/>
            </p:nvSpPr>
            <p:spPr>
              <a:xfrm>
                <a:off x="3254419" y="161721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06" name="Freeform: Shape 605">
                <a:extLst>
                  <a:ext uri="{FF2B5EF4-FFF2-40B4-BE49-F238E27FC236}">
                    <a16:creationId xmlns:a16="http://schemas.microsoft.com/office/drawing/2014/main" id="{945B7CC8-1FBD-E50E-FC2D-205C8828D65C}"/>
                  </a:ext>
                </a:extLst>
              </p:cNvPr>
              <p:cNvSpPr/>
              <p:nvPr/>
            </p:nvSpPr>
            <p:spPr>
              <a:xfrm>
                <a:off x="3241084" y="16305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90" name="Graphic 8">
              <a:extLst>
                <a:ext uri="{FF2B5EF4-FFF2-40B4-BE49-F238E27FC236}">
                  <a16:creationId xmlns:a16="http://schemas.microsoft.com/office/drawing/2014/main" id="{BA210F53-19D1-492C-C0C1-AB3FC1FAF258}"/>
                </a:ext>
              </a:extLst>
            </p:cNvPr>
            <p:cNvGrpSpPr/>
            <p:nvPr/>
          </p:nvGrpSpPr>
          <p:grpSpPr>
            <a:xfrm>
              <a:off x="3231559" y="1604827"/>
              <a:ext cx="27622" cy="26669"/>
              <a:chOff x="3231559" y="1604827"/>
              <a:chExt cx="27622" cy="26669"/>
            </a:xfrm>
          </p:grpSpPr>
          <p:sp>
            <p:nvSpPr>
              <p:cNvPr id="603" name="Freeform: Shape 602">
                <a:extLst>
                  <a:ext uri="{FF2B5EF4-FFF2-40B4-BE49-F238E27FC236}">
                    <a16:creationId xmlns:a16="http://schemas.microsoft.com/office/drawing/2014/main" id="{9903F8B4-2391-E084-B241-5B9049EBA3AD}"/>
                  </a:ext>
                </a:extLst>
              </p:cNvPr>
              <p:cNvSpPr/>
              <p:nvPr/>
            </p:nvSpPr>
            <p:spPr>
              <a:xfrm>
                <a:off x="3244894" y="1604827"/>
                <a:ext cx="9525" cy="26669"/>
              </a:xfrm>
              <a:custGeom>
                <a:avLst/>
                <a:gdLst>
                  <a:gd name="connsiteX0" fmla="*/ 0 w 9525"/>
                  <a:gd name="connsiteY0" fmla="*/ 0 h 26669"/>
                  <a:gd name="connsiteX1" fmla="*/ 0 w 9525"/>
                  <a:gd name="connsiteY1" fmla="*/ 26670 h 26669"/>
                </a:gdLst>
                <a:ahLst/>
                <a:cxnLst>
                  <a:cxn ang="0">
                    <a:pos x="connsiteX0" y="connsiteY0"/>
                  </a:cxn>
                  <a:cxn ang="0">
                    <a:pos x="connsiteX1" y="connsiteY1"/>
                  </a:cxn>
                </a:cxnLst>
                <a:rect l="l" t="t" r="r" b="b"/>
                <a:pathLst>
                  <a:path w="9525" h="26669">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04" name="Freeform: Shape 603">
                <a:extLst>
                  <a:ext uri="{FF2B5EF4-FFF2-40B4-BE49-F238E27FC236}">
                    <a16:creationId xmlns:a16="http://schemas.microsoft.com/office/drawing/2014/main" id="{6043F1EE-A0DC-209A-CADC-0E2EE38496AE}"/>
                  </a:ext>
                </a:extLst>
              </p:cNvPr>
              <p:cNvSpPr/>
              <p:nvPr/>
            </p:nvSpPr>
            <p:spPr>
              <a:xfrm>
                <a:off x="3231559" y="1618162"/>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91" name="Graphic 8">
              <a:extLst>
                <a:ext uri="{FF2B5EF4-FFF2-40B4-BE49-F238E27FC236}">
                  <a16:creationId xmlns:a16="http://schemas.microsoft.com/office/drawing/2014/main" id="{4E5300F7-BCB4-0593-ECEE-C2C6BA47A143}"/>
                </a:ext>
              </a:extLst>
            </p:cNvPr>
            <p:cNvGrpSpPr/>
            <p:nvPr/>
          </p:nvGrpSpPr>
          <p:grpSpPr>
            <a:xfrm>
              <a:off x="3207746" y="1601970"/>
              <a:ext cx="27622" cy="26670"/>
              <a:chOff x="3207746" y="1601970"/>
              <a:chExt cx="27622" cy="26670"/>
            </a:xfrm>
          </p:grpSpPr>
          <p:sp>
            <p:nvSpPr>
              <p:cNvPr id="601" name="Freeform: Shape 600">
                <a:extLst>
                  <a:ext uri="{FF2B5EF4-FFF2-40B4-BE49-F238E27FC236}">
                    <a16:creationId xmlns:a16="http://schemas.microsoft.com/office/drawing/2014/main" id="{BEC7FBF0-2469-36FD-6284-2C9E24975376}"/>
                  </a:ext>
                </a:extLst>
              </p:cNvPr>
              <p:cNvSpPr/>
              <p:nvPr/>
            </p:nvSpPr>
            <p:spPr>
              <a:xfrm>
                <a:off x="3221081" y="160197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02" name="Freeform: Shape 601">
                <a:extLst>
                  <a:ext uri="{FF2B5EF4-FFF2-40B4-BE49-F238E27FC236}">
                    <a16:creationId xmlns:a16="http://schemas.microsoft.com/office/drawing/2014/main" id="{419FCD24-C7D8-20CC-B199-9689675DF500}"/>
                  </a:ext>
                </a:extLst>
              </p:cNvPr>
              <p:cNvSpPr/>
              <p:nvPr/>
            </p:nvSpPr>
            <p:spPr>
              <a:xfrm>
                <a:off x="3207746" y="1615305"/>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92" name="Graphic 8">
              <a:extLst>
                <a:ext uri="{FF2B5EF4-FFF2-40B4-BE49-F238E27FC236}">
                  <a16:creationId xmlns:a16="http://schemas.microsoft.com/office/drawing/2014/main" id="{D9A4261B-3DA5-80FD-AE16-420808233514}"/>
                </a:ext>
              </a:extLst>
            </p:cNvPr>
            <p:cNvGrpSpPr/>
            <p:nvPr/>
          </p:nvGrpSpPr>
          <p:grpSpPr>
            <a:xfrm>
              <a:off x="3199174" y="1601970"/>
              <a:ext cx="27622" cy="26670"/>
              <a:chOff x="3199174" y="1601970"/>
              <a:chExt cx="27622" cy="26670"/>
            </a:xfrm>
          </p:grpSpPr>
          <p:sp>
            <p:nvSpPr>
              <p:cNvPr id="599" name="Freeform: Shape 598">
                <a:extLst>
                  <a:ext uri="{FF2B5EF4-FFF2-40B4-BE49-F238E27FC236}">
                    <a16:creationId xmlns:a16="http://schemas.microsoft.com/office/drawing/2014/main" id="{DD7A310F-A49D-591F-6DD5-1A86E7F7DEFC}"/>
                  </a:ext>
                </a:extLst>
              </p:cNvPr>
              <p:cNvSpPr/>
              <p:nvPr/>
            </p:nvSpPr>
            <p:spPr>
              <a:xfrm>
                <a:off x="3212509" y="160197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600" name="Freeform: Shape 599">
                <a:extLst>
                  <a:ext uri="{FF2B5EF4-FFF2-40B4-BE49-F238E27FC236}">
                    <a16:creationId xmlns:a16="http://schemas.microsoft.com/office/drawing/2014/main" id="{EAC0318D-6187-B8BF-874E-6F10A81B0CA1}"/>
                  </a:ext>
                </a:extLst>
              </p:cNvPr>
              <p:cNvSpPr/>
              <p:nvPr/>
            </p:nvSpPr>
            <p:spPr>
              <a:xfrm>
                <a:off x="3199174" y="1615305"/>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93" name="Graphic 8">
              <a:extLst>
                <a:ext uri="{FF2B5EF4-FFF2-40B4-BE49-F238E27FC236}">
                  <a16:creationId xmlns:a16="http://schemas.microsoft.com/office/drawing/2014/main" id="{DC0FDCC5-7D20-E8C3-9645-F168E206EA9D}"/>
                </a:ext>
              </a:extLst>
            </p:cNvPr>
            <p:cNvGrpSpPr/>
            <p:nvPr/>
          </p:nvGrpSpPr>
          <p:grpSpPr>
            <a:xfrm>
              <a:off x="3186791" y="1591492"/>
              <a:ext cx="26669" cy="27622"/>
              <a:chOff x="3186791" y="1591492"/>
              <a:chExt cx="26669" cy="27622"/>
            </a:xfrm>
          </p:grpSpPr>
          <p:sp>
            <p:nvSpPr>
              <p:cNvPr id="597" name="Freeform: Shape 596">
                <a:extLst>
                  <a:ext uri="{FF2B5EF4-FFF2-40B4-BE49-F238E27FC236}">
                    <a16:creationId xmlns:a16="http://schemas.microsoft.com/office/drawing/2014/main" id="{BA0FD9BA-0F0C-416E-06A2-7F491EC2288A}"/>
                  </a:ext>
                </a:extLst>
              </p:cNvPr>
              <p:cNvSpPr/>
              <p:nvPr/>
            </p:nvSpPr>
            <p:spPr>
              <a:xfrm>
                <a:off x="3200126" y="1591492"/>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98" name="Freeform: Shape 597">
                <a:extLst>
                  <a:ext uri="{FF2B5EF4-FFF2-40B4-BE49-F238E27FC236}">
                    <a16:creationId xmlns:a16="http://schemas.microsoft.com/office/drawing/2014/main" id="{BF241227-F96E-5CBB-DD42-688A07B53D53}"/>
                  </a:ext>
                </a:extLst>
              </p:cNvPr>
              <p:cNvSpPr/>
              <p:nvPr/>
            </p:nvSpPr>
            <p:spPr>
              <a:xfrm>
                <a:off x="3186791" y="1605780"/>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594" name="Graphic 8">
              <a:extLst>
                <a:ext uri="{FF2B5EF4-FFF2-40B4-BE49-F238E27FC236}">
                  <a16:creationId xmlns:a16="http://schemas.microsoft.com/office/drawing/2014/main" id="{AF04FA61-3C5C-77BE-10A8-CD7EFA4221E2}"/>
                </a:ext>
              </a:extLst>
            </p:cNvPr>
            <p:cNvGrpSpPr/>
            <p:nvPr/>
          </p:nvGrpSpPr>
          <p:grpSpPr>
            <a:xfrm>
              <a:off x="3136309" y="1575300"/>
              <a:ext cx="27622" cy="27622"/>
              <a:chOff x="3136309" y="1575300"/>
              <a:chExt cx="27622" cy="27622"/>
            </a:xfrm>
          </p:grpSpPr>
          <p:sp>
            <p:nvSpPr>
              <p:cNvPr id="595" name="Freeform: Shape 594">
                <a:extLst>
                  <a:ext uri="{FF2B5EF4-FFF2-40B4-BE49-F238E27FC236}">
                    <a16:creationId xmlns:a16="http://schemas.microsoft.com/office/drawing/2014/main" id="{5A0338D8-FD6C-B49D-8C14-AC0A5B39513B}"/>
                  </a:ext>
                </a:extLst>
              </p:cNvPr>
              <p:cNvSpPr/>
              <p:nvPr/>
            </p:nvSpPr>
            <p:spPr>
              <a:xfrm>
                <a:off x="3150596" y="157530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96" name="Freeform: Shape 595">
                <a:extLst>
                  <a:ext uri="{FF2B5EF4-FFF2-40B4-BE49-F238E27FC236}">
                    <a16:creationId xmlns:a16="http://schemas.microsoft.com/office/drawing/2014/main" id="{F6770670-15A2-37E4-0971-23712617D3DA}"/>
                  </a:ext>
                </a:extLst>
              </p:cNvPr>
              <p:cNvSpPr/>
              <p:nvPr/>
            </p:nvSpPr>
            <p:spPr>
              <a:xfrm>
                <a:off x="3136309" y="158958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grpSp>
        <p:nvGrpSpPr>
          <p:cNvPr id="465" name="Graphic 8">
            <a:extLst>
              <a:ext uri="{FF2B5EF4-FFF2-40B4-BE49-F238E27FC236}">
                <a16:creationId xmlns:a16="http://schemas.microsoft.com/office/drawing/2014/main" id="{E3460494-FABA-7A24-1C6A-8FEE0DE4C521}"/>
              </a:ext>
            </a:extLst>
          </p:cNvPr>
          <p:cNvGrpSpPr/>
          <p:nvPr/>
        </p:nvGrpSpPr>
        <p:grpSpPr>
          <a:xfrm>
            <a:off x="1262545" y="2563119"/>
            <a:ext cx="2169467" cy="1264859"/>
            <a:chOff x="2454319" y="1419090"/>
            <a:chExt cx="1479232" cy="893445"/>
          </a:xfrm>
          <a:noFill/>
        </p:grpSpPr>
        <p:grpSp>
          <p:nvGrpSpPr>
            <p:cNvPr id="468" name="Graphic 8">
              <a:extLst>
                <a:ext uri="{FF2B5EF4-FFF2-40B4-BE49-F238E27FC236}">
                  <a16:creationId xmlns:a16="http://schemas.microsoft.com/office/drawing/2014/main" id="{9BD3686D-3523-3700-F47F-66C884522F9E}"/>
                </a:ext>
              </a:extLst>
            </p:cNvPr>
            <p:cNvGrpSpPr/>
            <p:nvPr/>
          </p:nvGrpSpPr>
          <p:grpSpPr>
            <a:xfrm>
              <a:off x="3810679" y="1882005"/>
              <a:ext cx="27622" cy="27622"/>
              <a:chOff x="3810679" y="1882005"/>
              <a:chExt cx="27622" cy="27622"/>
            </a:xfrm>
          </p:grpSpPr>
          <p:sp>
            <p:nvSpPr>
              <p:cNvPr id="557" name="Freeform: Shape 556">
                <a:extLst>
                  <a:ext uri="{FF2B5EF4-FFF2-40B4-BE49-F238E27FC236}">
                    <a16:creationId xmlns:a16="http://schemas.microsoft.com/office/drawing/2014/main" id="{46D68DB0-623A-B366-94CC-D569C62E1C8B}"/>
                  </a:ext>
                </a:extLst>
              </p:cNvPr>
              <p:cNvSpPr/>
              <p:nvPr/>
            </p:nvSpPr>
            <p:spPr>
              <a:xfrm>
                <a:off x="3824014"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58" name="Freeform: Shape 557">
                <a:extLst>
                  <a:ext uri="{FF2B5EF4-FFF2-40B4-BE49-F238E27FC236}">
                    <a16:creationId xmlns:a16="http://schemas.microsoft.com/office/drawing/2014/main" id="{ECC555F4-4B51-1875-F326-73F2F7B9981C}"/>
                  </a:ext>
                </a:extLst>
              </p:cNvPr>
              <p:cNvSpPr/>
              <p:nvPr/>
            </p:nvSpPr>
            <p:spPr>
              <a:xfrm>
                <a:off x="3810679" y="1895340"/>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69" name="Graphic 8">
              <a:extLst>
                <a:ext uri="{FF2B5EF4-FFF2-40B4-BE49-F238E27FC236}">
                  <a16:creationId xmlns:a16="http://schemas.microsoft.com/office/drawing/2014/main" id="{0A12C93D-1B87-3D25-0DC0-6A8F5875462B}"/>
                </a:ext>
              </a:extLst>
            </p:cNvPr>
            <p:cNvGrpSpPr/>
            <p:nvPr/>
          </p:nvGrpSpPr>
          <p:grpSpPr>
            <a:xfrm>
              <a:off x="3765911" y="1882005"/>
              <a:ext cx="27622" cy="27622"/>
              <a:chOff x="3765911" y="1882005"/>
              <a:chExt cx="27622" cy="27622"/>
            </a:xfrm>
          </p:grpSpPr>
          <p:sp>
            <p:nvSpPr>
              <p:cNvPr id="555" name="Freeform: Shape 554">
                <a:extLst>
                  <a:ext uri="{FF2B5EF4-FFF2-40B4-BE49-F238E27FC236}">
                    <a16:creationId xmlns:a16="http://schemas.microsoft.com/office/drawing/2014/main" id="{D01D9F6C-7FB6-913C-4CF3-568AB6EC5875}"/>
                  </a:ext>
                </a:extLst>
              </p:cNvPr>
              <p:cNvSpPr/>
              <p:nvPr/>
            </p:nvSpPr>
            <p:spPr>
              <a:xfrm>
                <a:off x="3780199"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56" name="Freeform: Shape 555">
                <a:extLst>
                  <a:ext uri="{FF2B5EF4-FFF2-40B4-BE49-F238E27FC236}">
                    <a16:creationId xmlns:a16="http://schemas.microsoft.com/office/drawing/2014/main" id="{09AE5A64-49F5-E072-0645-1C24C050CAE4}"/>
                  </a:ext>
                </a:extLst>
              </p:cNvPr>
              <p:cNvSpPr/>
              <p:nvPr/>
            </p:nvSpPr>
            <p:spPr>
              <a:xfrm>
                <a:off x="3765911" y="1895340"/>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0" name="Graphic 8">
              <a:extLst>
                <a:ext uri="{FF2B5EF4-FFF2-40B4-BE49-F238E27FC236}">
                  <a16:creationId xmlns:a16="http://schemas.microsoft.com/office/drawing/2014/main" id="{FFAEB3DE-C0AB-CFF6-DFFC-623A0E907D69}"/>
                </a:ext>
              </a:extLst>
            </p:cNvPr>
            <p:cNvGrpSpPr/>
            <p:nvPr/>
          </p:nvGrpSpPr>
          <p:grpSpPr>
            <a:xfrm>
              <a:off x="3746861" y="1882005"/>
              <a:ext cx="27622" cy="27622"/>
              <a:chOff x="3746861" y="1882005"/>
              <a:chExt cx="27622" cy="27622"/>
            </a:xfrm>
          </p:grpSpPr>
          <p:sp>
            <p:nvSpPr>
              <p:cNvPr id="553" name="Freeform: Shape 552">
                <a:extLst>
                  <a:ext uri="{FF2B5EF4-FFF2-40B4-BE49-F238E27FC236}">
                    <a16:creationId xmlns:a16="http://schemas.microsoft.com/office/drawing/2014/main" id="{DCC777E4-FAA0-11FC-D939-7BBC70A0048D}"/>
                  </a:ext>
                </a:extLst>
              </p:cNvPr>
              <p:cNvSpPr/>
              <p:nvPr/>
            </p:nvSpPr>
            <p:spPr>
              <a:xfrm>
                <a:off x="3761149"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54" name="Freeform: Shape 553">
                <a:extLst>
                  <a:ext uri="{FF2B5EF4-FFF2-40B4-BE49-F238E27FC236}">
                    <a16:creationId xmlns:a16="http://schemas.microsoft.com/office/drawing/2014/main" id="{49C8FF92-32EE-2B51-A93A-6BBE5597C5DE}"/>
                  </a:ext>
                </a:extLst>
              </p:cNvPr>
              <p:cNvSpPr/>
              <p:nvPr/>
            </p:nvSpPr>
            <p:spPr>
              <a:xfrm>
                <a:off x="3746861" y="1895340"/>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1" name="Graphic 8">
              <a:extLst>
                <a:ext uri="{FF2B5EF4-FFF2-40B4-BE49-F238E27FC236}">
                  <a16:creationId xmlns:a16="http://schemas.microsoft.com/office/drawing/2014/main" id="{8FB88DF5-CBA2-C41A-5DA0-D6D80390C285}"/>
                </a:ext>
              </a:extLst>
            </p:cNvPr>
            <p:cNvGrpSpPr/>
            <p:nvPr/>
          </p:nvGrpSpPr>
          <p:grpSpPr>
            <a:xfrm>
              <a:off x="3732574" y="1882005"/>
              <a:ext cx="27622" cy="27622"/>
              <a:chOff x="3732574" y="1882005"/>
              <a:chExt cx="27622" cy="27622"/>
            </a:xfrm>
          </p:grpSpPr>
          <p:sp>
            <p:nvSpPr>
              <p:cNvPr id="551" name="Freeform: Shape 550">
                <a:extLst>
                  <a:ext uri="{FF2B5EF4-FFF2-40B4-BE49-F238E27FC236}">
                    <a16:creationId xmlns:a16="http://schemas.microsoft.com/office/drawing/2014/main" id="{7048762E-2D44-19D9-A308-F85A22988FF1}"/>
                  </a:ext>
                </a:extLst>
              </p:cNvPr>
              <p:cNvSpPr/>
              <p:nvPr/>
            </p:nvSpPr>
            <p:spPr>
              <a:xfrm>
                <a:off x="3746861"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52" name="Freeform: Shape 551">
                <a:extLst>
                  <a:ext uri="{FF2B5EF4-FFF2-40B4-BE49-F238E27FC236}">
                    <a16:creationId xmlns:a16="http://schemas.microsoft.com/office/drawing/2014/main" id="{856F3FBE-F2F3-2D1A-E17F-EA6F5E665E58}"/>
                  </a:ext>
                </a:extLst>
              </p:cNvPr>
              <p:cNvSpPr/>
              <p:nvPr/>
            </p:nvSpPr>
            <p:spPr>
              <a:xfrm>
                <a:off x="3732574" y="1895340"/>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2" name="Graphic 8">
              <a:extLst>
                <a:ext uri="{FF2B5EF4-FFF2-40B4-BE49-F238E27FC236}">
                  <a16:creationId xmlns:a16="http://schemas.microsoft.com/office/drawing/2014/main" id="{09A9878E-0E55-5960-6ED8-01B6D7AC8196}"/>
                </a:ext>
              </a:extLst>
            </p:cNvPr>
            <p:cNvGrpSpPr/>
            <p:nvPr/>
          </p:nvGrpSpPr>
          <p:grpSpPr>
            <a:xfrm>
              <a:off x="3712571" y="1882005"/>
              <a:ext cx="27622" cy="27622"/>
              <a:chOff x="3712571" y="1882005"/>
              <a:chExt cx="27622" cy="27622"/>
            </a:xfrm>
          </p:grpSpPr>
          <p:sp>
            <p:nvSpPr>
              <p:cNvPr id="549" name="Freeform: Shape 548">
                <a:extLst>
                  <a:ext uri="{FF2B5EF4-FFF2-40B4-BE49-F238E27FC236}">
                    <a16:creationId xmlns:a16="http://schemas.microsoft.com/office/drawing/2014/main" id="{0CE8688A-A55A-89F9-4E16-91B4BA0E2A4C}"/>
                  </a:ext>
                </a:extLst>
              </p:cNvPr>
              <p:cNvSpPr/>
              <p:nvPr/>
            </p:nvSpPr>
            <p:spPr>
              <a:xfrm>
                <a:off x="3725906"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50" name="Freeform: Shape 549">
                <a:extLst>
                  <a:ext uri="{FF2B5EF4-FFF2-40B4-BE49-F238E27FC236}">
                    <a16:creationId xmlns:a16="http://schemas.microsoft.com/office/drawing/2014/main" id="{643FAC27-64EC-C7CF-9EB4-5AFD0869566D}"/>
                  </a:ext>
                </a:extLst>
              </p:cNvPr>
              <p:cNvSpPr/>
              <p:nvPr/>
            </p:nvSpPr>
            <p:spPr>
              <a:xfrm>
                <a:off x="3712571" y="189534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3" name="Graphic 8">
              <a:extLst>
                <a:ext uri="{FF2B5EF4-FFF2-40B4-BE49-F238E27FC236}">
                  <a16:creationId xmlns:a16="http://schemas.microsoft.com/office/drawing/2014/main" id="{68087AB8-8FFB-B353-A612-E7203042E88C}"/>
                </a:ext>
              </a:extLst>
            </p:cNvPr>
            <p:cNvGrpSpPr/>
            <p:nvPr/>
          </p:nvGrpSpPr>
          <p:grpSpPr>
            <a:xfrm>
              <a:off x="3688759" y="1882005"/>
              <a:ext cx="27622" cy="27622"/>
              <a:chOff x="3688759" y="1882005"/>
              <a:chExt cx="27622" cy="27622"/>
            </a:xfrm>
          </p:grpSpPr>
          <p:sp>
            <p:nvSpPr>
              <p:cNvPr id="547" name="Freeform: Shape 546">
                <a:extLst>
                  <a:ext uri="{FF2B5EF4-FFF2-40B4-BE49-F238E27FC236}">
                    <a16:creationId xmlns:a16="http://schemas.microsoft.com/office/drawing/2014/main" id="{E1255FFB-D25E-D514-C8E3-AC5FE3C46ECD}"/>
                  </a:ext>
                </a:extLst>
              </p:cNvPr>
              <p:cNvSpPr/>
              <p:nvPr/>
            </p:nvSpPr>
            <p:spPr>
              <a:xfrm>
                <a:off x="3702094"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48" name="Freeform: Shape 547">
                <a:extLst>
                  <a:ext uri="{FF2B5EF4-FFF2-40B4-BE49-F238E27FC236}">
                    <a16:creationId xmlns:a16="http://schemas.microsoft.com/office/drawing/2014/main" id="{06735515-E67D-3956-2C2C-82A8A8B7C4A0}"/>
                  </a:ext>
                </a:extLst>
              </p:cNvPr>
              <p:cNvSpPr/>
              <p:nvPr/>
            </p:nvSpPr>
            <p:spPr>
              <a:xfrm>
                <a:off x="3688759" y="189534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4" name="Graphic 8">
              <a:extLst>
                <a:ext uri="{FF2B5EF4-FFF2-40B4-BE49-F238E27FC236}">
                  <a16:creationId xmlns:a16="http://schemas.microsoft.com/office/drawing/2014/main" id="{D22359BB-8596-3B0E-1FF7-E881B722401A}"/>
                </a:ext>
              </a:extLst>
            </p:cNvPr>
            <p:cNvGrpSpPr/>
            <p:nvPr/>
          </p:nvGrpSpPr>
          <p:grpSpPr>
            <a:xfrm>
              <a:off x="3621131" y="1882005"/>
              <a:ext cx="27622" cy="27622"/>
              <a:chOff x="3621131" y="1882005"/>
              <a:chExt cx="27622" cy="27622"/>
            </a:xfrm>
          </p:grpSpPr>
          <p:sp>
            <p:nvSpPr>
              <p:cNvPr id="545" name="Freeform: Shape 544">
                <a:extLst>
                  <a:ext uri="{FF2B5EF4-FFF2-40B4-BE49-F238E27FC236}">
                    <a16:creationId xmlns:a16="http://schemas.microsoft.com/office/drawing/2014/main" id="{55E0B599-D273-A09A-5C01-9D2D72A2C13E}"/>
                  </a:ext>
                </a:extLst>
              </p:cNvPr>
              <p:cNvSpPr/>
              <p:nvPr/>
            </p:nvSpPr>
            <p:spPr>
              <a:xfrm>
                <a:off x="3635419"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46" name="Freeform: Shape 545">
                <a:extLst>
                  <a:ext uri="{FF2B5EF4-FFF2-40B4-BE49-F238E27FC236}">
                    <a16:creationId xmlns:a16="http://schemas.microsoft.com/office/drawing/2014/main" id="{EAB27B52-8E6A-E2B5-A94A-CF3CD3ED00AA}"/>
                  </a:ext>
                </a:extLst>
              </p:cNvPr>
              <p:cNvSpPr/>
              <p:nvPr/>
            </p:nvSpPr>
            <p:spPr>
              <a:xfrm>
                <a:off x="3621131" y="189534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5" name="Graphic 8">
              <a:extLst>
                <a:ext uri="{FF2B5EF4-FFF2-40B4-BE49-F238E27FC236}">
                  <a16:creationId xmlns:a16="http://schemas.microsoft.com/office/drawing/2014/main" id="{A513F192-9AD5-8A89-7D34-0784624A5996}"/>
                </a:ext>
              </a:extLst>
            </p:cNvPr>
            <p:cNvGrpSpPr/>
            <p:nvPr/>
          </p:nvGrpSpPr>
          <p:grpSpPr>
            <a:xfrm>
              <a:off x="3610654" y="1882005"/>
              <a:ext cx="27622" cy="27622"/>
              <a:chOff x="3610654" y="1882005"/>
              <a:chExt cx="27622" cy="27622"/>
            </a:xfrm>
          </p:grpSpPr>
          <p:sp>
            <p:nvSpPr>
              <p:cNvPr id="543" name="Freeform: Shape 542">
                <a:extLst>
                  <a:ext uri="{FF2B5EF4-FFF2-40B4-BE49-F238E27FC236}">
                    <a16:creationId xmlns:a16="http://schemas.microsoft.com/office/drawing/2014/main" id="{9B9BD52D-C0D2-CED6-FB99-3C471C2AF38A}"/>
                  </a:ext>
                </a:extLst>
              </p:cNvPr>
              <p:cNvSpPr/>
              <p:nvPr/>
            </p:nvSpPr>
            <p:spPr>
              <a:xfrm>
                <a:off x="3623989"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44" name="Freeform: Shape 543">
                <a:extLst>
                  <a:ext uri="{FF2B5EF4-FFF2-40B4-BE49-F238E27FC236}">
                    <a16:creationId xmlns:a16="http://schemas.microsoft.com/office/drawing/2014/main" id="{67131774-2DCC-EADA-E813-60DECF2BCEDE}"/>
                  </a:ext>
                </a:extLst>
              </p:cNvPr>
              <p:cNvSpPr/>
              <p:nvPr/>
            </p:nvSpPr>
            <p:spPr>
              <a:xfrm>
                <a:off x="3610654" y="1895340"/>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6" name="Graphic 8">
              <a:extLst>
                <a:ext uri="{FF2B5EF4-FFF2-40B4-BE49-F238E27FC236}">
                  <a16:creationId xmlns:a16="http://schemas.microsoft.com/office/drawing/2014/main" id="{D6124B03-603D-B6E8-EB34-835F0BA05269}"/>
                </a:ext>
              </a:extLst>
            </p:cNvPr>
            <p:cNvGrpSpPr/>
            <p:nvPr/>
          </p:nvGrpSpPr>
          <p:grpSpPr>
            <a:xfrm>
              <a:off x="3591604" y="1882005"/>
              <a:ext cx="27622" cy="27622"/>
              <a:chOff x="3591604" y="1882005"/>
              <a:chExt cx="27622" cy="27622"/>
            </a:xfrm>
          </p:grpSpPr>
          <p:sp>
            <p:nvSpPr>
              <p:cNvPr id="541" name="Freeform: Shape 540">
                <a:extLst>
                  <a:ext uri="{FF2B5EF4-FFF2-40B4-BE49-F238E27FC236}">
                    <a16:creationId xmlns:a16="http://schemas.microsoft.com/office/drawing/2014/main" id="{0F2A5365-D43F-CE5C-F8EE-2E87C0C8DE9E}"/>
                  </a:ext>
                </a:extLst>
              </p:cNvPr>
              <p:cNvSpPr/>
              <p:nvPr/>
            </p:nvSpPr>
            <p:spPr>
              <a:xfrm>
                <a:off x="3604939" y="188200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42" name="Freeform: Shape 541">
                <a:extLst>
                  <a:ext uri="{FF2B5EF4-FFF2-40B4-BE49-F238E27FC236}">
                    <a16:creationId xmlns:a16="http://schemas.microsoft.com/office/drawing/2014/main" id="{66DFC453-C0DE-7D0F-9FCD-36BEAE500758}"/>
                  </a:ext>
                </a:extLst>
              </p:cNvPr>
              <p:cNvSpPr/>
              <p:nvPr/>
            </p:nvSpPr>
            <p:spPr>
              <a:xfrm>
                <a:off x="3591604" y="1895340"/>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7" name="Graphic 8">
              <a:extLst>
                <a:ext uri="{FF2B5EF4-FFF2-40B4-BE49-F238E27FC236}">
                  <a16:creationId xmlns:a16="http://schemas.microsoft.com/office/drawing/2014/main" id="{FBFEFDF6-7B0C-7E86-719B-7A95AFA8BDF0}"/>
                </a:ext>
              </a:extLst>
            </p:cNvPr>
            <p:cNvGrpSpPr/>
            <p:nvPr/>
          </p:nvGrpSpPr>
          <p:grpSpPr>
            <a:xfrm>
              <a:off x="3549694" y="1849620"/>
              <a:ext cx="26670" cy="26669"/>
              <a:chOff x="3549694" y="1849620"/>
              <a:chExt cx="26670" cy="26669"/>
            </a:xfrm>
          </p:grpSpPr>
          <p:sp>
            <p:nvSpPr>
              <p:cNvPr id="539" name="Freeform: Shape 538">
                <a:extLst>
                  <a:ext uri="{FF2B5EF4-FFF2-40B4-BE49-F238E27FC236}">
                    <a16:creationId xmlns:a16="http://schemas.microsoft.com/office/drawing/2014/main" id="{720CCA5B-84A2-E71E-7F84-4737D34B81DC}"/>
                  </a:ext>
                </a:extLst>
              </p:cNvPr>
              <p:cNvSpPr/>
              <p:nvPr/>
            </p:nvSpPr>
            <p:spPr>
              <a:xfrm>
                <a:off x="3563029" y="1849620"/>
                <a:ext cx="9525" cy="26669"/>
              </a:xfrm>
              <a:custGeom>
                <a:avLst/>
                <a:gdLst>
                  <a:gd name="connsiteX0" fmla="*/ 0 w 9525"/>
                  <a:gd name="connsiteY0" fmla="*/ 0 h 26669"/>
                  <a:gd name="connsiteX1" fmla="*/ 0 w 9525"/>
                  <a:gd name="connsiteY1" fmla="*/ 26670 h 26669"/>
                </a:gdLst>
                <a:ahLst/>
                <a:cxnLst>
                  <a:cxn ang="0">
                    <a:pos x="connsiteX0" y="connsiteY0"/>
                  </a:cxn>
                  <a:cxn ang="0">
                    <a:pos x="connsiteX1" y="connsiteY1"/>
                  </a:cxn>
                </a:cxnLst>
                <a:rect l="l" t="t" r="r" b="b"/>
                <a:pathLst>
                  <a:path w="9525" h="26669">
                    <a:moveTo>
                      <a:pt x="0" y="0"/>
                    </a:moveTo>
                    <a:lnTo>
                      <a:pt x="0" y="2667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40" name="Freeform: Shape 539">
                <a:extLst>
                  <a:ext uri="{FF2B5EF4-FFF2-40B4-BE49-F238E27FC236}">
                    <a16:creationId xmlns:a16="http://schemas.microsoft.com/office/drawing/2014/main" id="{474B806F-EE67-53E6-C0FF-1F0A3D12A542}"/>
                  </a:ext>
                </a:extLst>
              </p:cNvPr>
              <p:cNvSpPr/>
              <p:nvPr/>
            </p:nvSpPr>
            <p:spPr>
              <a:xfrm>
                <a:off x="3549694" y="1862955"/>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8" name="Graphic 8">
              <a:extLst>
                <a:ext uri="{FF2B5EF4-FFF2-40B4-BE49-F238E27FC236}">
                  <a16:creationId xmlns:a16="http://schemas.microsoft.com/office/drawing/2014/main" id="{29DC4A42-FE01-1CE8-FEB2-25F9924D5CF8}"/>
                </a:ext>
              </a:extLst>
            </p:cNvPr>
            <p:cNvGrpSpPr/>
            <p:nvPr/>
          </p:nvGrpSpPr>
          <p:grpSpPr>
            <a:xfrm>
              <a:off x="3495401" y="1821045"/>
              <a:ext cx="27622" cy="27622"/>
              <a:chOff x="3495401" y="1821045"/>
              <a:chExt cx="27622" cy="27622"/>
            </a:xfrm>
          </p:grpSpPr>
          <p:sp>
            <p:nvSpPr>
              <p:cNvPr id="537" name="Freeform: Shape 536">
                <a:extLst>
                  <a:ext uri="{FF2B5EF4-FFF2-40B4-BE49-F238E27FC236}">
                    <a16:creationId xmlns:a16="http://schemas.microsoft.com/office/drawing/2014/main" id="{1919EE72-5ECE-268C-794A-BE4B836E0D64}"/>
                  </a:ext>
                </a:extLst>
              </p:cNvPr>
              <p:cNvSpPr/>
              <p:nvPr/>
            </p:nvSpPr>
            <p:spPr>
              <a:xfrm>
                <a:off x="3509689" y="182104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38" name="Freeform: Shape 537">
                <a:extLst>
                  <a:ext uri="{FF2B5EF4-FFF2-40B4-BE49-F238E27FC236}">
                    <a16:creationId xmlns:a16="http://schemas.microsoft.com/office/drawing/2014/main" id="{ACE73D2E-F908-308E-B1E3-883E655633F6}"/>
                  </a:ext>
                </a:extLst>
              </p:cNvPr>
              <p:cNvSpPr/>
              <p:nvPr/>
            </p:nvSpPr>
            <p:spPr>
              <a:xfrm>
                <a:off x="3495401" y="1835332"/>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79" name="Graphic 8">
              <a:extLst>
                <a:ext uri="{FF2B5EF4-FFF2-40B4-BE49-F238E27FC236}">
                  <a16:creationId xmlns:a16="http://schemas.microsoft.com/office/drawing/2014/main" id="{131A0AF4-8EFC-72A6-6C7A-624737C8C477}"/>
                </a:ext>
              </a:extLst>
            </p:cNvPr>
            <p:cNvGrpSpPr/>
            <p:nvPr/>
          </p:nvGrpSpPr>
          <p:grpSpPr>
            <a:xfrm>
              <a:off x="3483971" y="1821045"/>
              <a:ext cx="27622" cy="27622"/>
              <a:chOff x="3483971" y="1821045"/>
              <a:chExt cx="27622" cy="27622"/>
            </a:xfrm>
          </p:grpSpPr>
          <p:sp>
            <p:nvSpPr>
              <p:cNvPr id="535" name="Freeform: Shape 534">
                <a:extLst>
                  <a:ext uri="{FF2B5EF4-FFF2-40B4-BE49-F238E27FC236}">
                    <a16:creationId xmlns:a16="http://schemas.microsoft.com/office/drawing/2014/main" id="{4E3F10BF-7C22-86DE-A1F2-510D1B1DFE77}"/>
                  </a:ext>
                </a:extLst>
              </p:cNvPr>
              <p:cNvSpPr/>
              <p:nvPr/>
            </p:nvSpPr>
            <p:spPr>
              <a:xfrm>
                <a:off x="3497306" y="182104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36" name="Freeform: Shape 535">
                <a:extLst>
                  <a:ext uri="{FF2B5EF4-FFF2-40B4-BE49-F238E27FC236}">
                    <a16:creationId xmlns:a16="http://schemas.microsoft.com/office/drawing/2014/main" id="{38338968-BEB5-55BE-5767-DF8190D3E867}"/>
                  </a:ext>
                </a:extLst>
              </p:cNvPr>
              <p:cNvSpPr/>
              <p:nvPr/>
            </p:nvSpPr>
            <p:spPr>
              <a:xfrm>
                <a:off x="3483971" y="1835332"/>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0" name="Graphic 8">
              <a:extLst>
                <a:ext uri="{FF2B5EF4-FFF2-40B4-BE49-F238E27FC236}">
                  <a16:creationId xmlns:a16="http://schemas.microsoft.com/office/drawing/2014/main" id="{3002208E-D0F3-9693-3911-653217301B06}"/>
                </a:ext>
              </a:extLst>
            </p:cNvPr>
            <p:cNvGrpSpPr/>
            <p:nvPr/>
          </p:nvGrpSpPr>
          <p:grpSpPr>
            <a:xfrm>
              <a:off x="3455396" y="1821045"/>
              <a:ext cx="27622" cy="27622"/>
              <a:chOff x="3455396" y="1821045"/>
              <a:chExt cx="27622" cy="27622"/>
            </a:xfrm>
          </p:grpSpPr>
          <p:sp>
            <p:nvSpPr>
              <p:cNvPr id="533" name="Freeform: Shape 532">
                <a:extLst>
                  <a:ext uri="{FF2B5EF4-FFF2-40B4-BE49-F238E27FC236}">
                    <a16:creationId xmlns:a16="http://schemas.microsoft.com/office/drawing/2014/main" id="{D78E6D99-AACE-1F7D-F0BE-956A47BD1C6D}"/>
                  </a:ext>
                </a:extLst>
              </p:cNvPr>
              <p:cNvSpPr/>
              <p:nvPr/>
            </p:nvSpPr>
            <p:spPr>
              <a:xfrm>
                <a:off x="3468731" y="182104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34" name="Freeform: Shape 533">
                <a:extLst>
                  <a:ext uri="{FF2B5EF4-FFF2-40B4-BE49-F238E27FC236}">
                    <a16:creationId xmlns:a16="http://schemas.microsoft.com/office/drawing/2014/main" id="{FD97933A-DA7C-8A3A-84AB-F662454439A8}"/>
                  </a:ext>
                </a:extLst>
              </p:cNvPr>
              <p:cNvSpPr/>
              <p:nvPr/>
            </p:nvSpPr>
            <p:spPr>
              <a:xfrm>
                <a:off x="3455396" y="1835332"/>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1" name="Graphic 8">
              <a:extLst>
                <a:ext uri="{FF2B5EF4-FFF2-40B4-BE49-F238E27FC236}">
                  <a16:creationId xmlns:a16="http://schemas.microsoft.com/office/drawing/2014/main" id="{735F11A0-3CBD-9C92-C450-0B7131C78285}"/>
                </a:ext>
              </a:extLst>
            </p:cNvPr>
            <p:cNvGrpSpPr/>
            <p:nvPr/>
          </p:nvGrpSpPr>
          <p:grpSpPr>
            <a:xfrm>
              <a:off x="3444919" y="1821045"/>
              <a:ext cx="27622" cy="27622"/>
              <a:chOff x="3444919" y="1821045"/>
              <a:chExt cx="27622" cy="27622"/>
            </a:xfrm>
          </p:grpSpPr>
          <p:sp>
            <p:nvSpPr>
              <p:cNvPr id="531" name="Freeform: Shape 530">
                <a:extLst>
                  <a:ext uri="{FF2B5EF4-FFF2-40B4-BE49-F238E27FC236}">
                    <a16:creationId xmlns:a16="http://schemas.microsoft.com/office/drawing/2014/main" id="{097803F9-046A-94C2-556A-4C8925DA5802}"/>
                  </a:ext>
                </a:extLst>
              </p:cNvPr>
              <p:cNvSpPr/>
              <p:nvPr/>
            </p:nvSpPr>
            <p:spPr>
              <a:xfrm>
                <a:off x="3458254" y="182104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32" name="Freeform: Shape 531">
                <a:extLst>
                  <a:ext uri="{FF2B5EF4-FFF2-40B4-BE49-F238E27FC236}">
                    <a16:creationId xmlns:a16="http://schemas.microsoft.com/office/drawing/2014/main" id="{35ADE97D-B618-8955-483A-95B8636FD75E}"/>
                  </a:ext>
                </a:extLst>
              </p:cNvPr>
              <p:cNvSpPr/>
              <p:nvPr/>
            </p:nvSpPr>
            <p:spPr>
              <a:xfrm>
                <a:off x="3444919" y="1835332"/>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2" name="Graphic 8">
              <a:extLst>
                <a:ext uri="{FF2B5EF4-FFF2-40B4-BE49-F238E27FC236}">
                  <a16:creationId xmlns:a16="http://schemas.microsoft.com/office/drawing/2014/main" id="{F44D1D17-E2A3-9A7D-13FD-BEE6967265C6}"/>
                </a:ext>
              </a:extLst>
            </p:cNvPr>
            <p:cNvGrpSpPr/>
            <p:nvPr/>
          </p:nvGrpSpPr>
          <p:grpSpPr>
            <a:xfrm>
              <a:off x="3421106" y="1821045"/>
              <a:ext cx="26670" cy="27622"/>
              <a:chOff x="3421106" y="1821045"/>
              <a:chExt cx="26670" cy="27622"/>
            </a:xfrm>
          </p:grpSpPr>
          <p:sp>
            <p:nvSpPr>
              <p:cNvPr id="529" name="Freeform: Shape 528">
                <a:extLst>
                  <a:ext uri="{FF2B5EF4-FFF2-40B4-BE49-F238E27FC236}">
                    <a16:creationId xmlns:a16="http://schemas.microsoft.com/office/drawing/2014/main" id="{94C9FE7A-8AD2-C595-7859-7945CD3E0184}"/>
                  </a:ext>
                </a:extLst>
              </p:cNvPr>
              <p:cNvSpPr/>
              <p:nvPr/>
            </p:nvSpPr>
            <p:spPr>
              <a:xfrm>
                <a:off x="3434441" y="182104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30" name="Freeform: Shape 529">
                <a:extLst>
                  <a:ext uri="{FF2B5EF4-FFF2-40B4-BE49-F238E27FC236}">
                    <a16:creationId xmlns:a16="http://schemas.microsoft.com/office/drawing/2014/main" id="{51F26A35-3A45-5EEF-61C3-F56ACFAF01B6}"/>
                  </a:ext>
                </a:extLst>
              </p:cNvPr>
              <p:cNvSpPr/>
              <p:nvPr/>
            </p:nvSpPr>
            <p:spPr>
              <a:xfrm>
                <a:off x="3421106" y="1835332"/>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3" name="Graphic 8">
              <a:extLst>
                <a:ext uri="{FF2B5EF4-FFF2-40B4-BE49-F238E27FC236}">
                  <a16:creationId xmlns:a16="http://schemas.microsoft.com/office/drawing/2014/main" id="{63FAB57F-EB40-9472-4A4F-C6695C31EA73}"/>
                </a:ext>
              </a:extLst>
            </p:cNvPr>
            <p:cNvGrpSpPr/>
            <p:nvPr/>
          </p:nvGrpSpPr>
          <p:grpSpPr>
            <a:xfrm>
              <a:off x="3383006" y="1800090"/>
              <a:ext cx="27622" cy="27622"/>
              <a:chOff x="3383006" y="1800090"/>
              <a:chExt cx="27622" cy="27622"/>
            </a:xfrm>
          </p:grpSpPr>
          <p:sp>
            <p:nvSpPr>
              <p:cNvPr id="527" name="Freeform: Shape 526">
                <a:extLst>
                  <a:ext uri="{FF2B5EF4-FFF2-40B4-BE49-F238E27FC236}">
                    <a16:creationId xmlns:a16="http://schemas.microsoft.com/office/drawing/2014/main" id="{B12C9437-8C12-F6E2-AF45-A6A56A130A9D}"/>
                  </a:ext>
                </a:extLst>
              </p:cNvPr>
              <p:cNvSpPr/>
              <p:nvPr/>
            </p:nvSpPr>
            <p:spPr>
              <a:xfrm>
                <a:off x="3397294" y="180009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28" name="Freeform: Shape 527">
                <a:extLst>
                  <a:ext uri="{FF2B5EF4-FFF2-40B4-BE49-F238E27FC236}">
                    <a16:creationId xmlns:a16="http://schemas.microsoft.com/office/drawing/2014/main" id="{B7646B77-8C1F-4D79-6467-53323396B321}"/>
                  </a:ext>
                </a:extLst>
              </p:cNvPr>
              <p:cNvSpPr/>
              <p:nvPr/>
            </p:nvSpPr>
            <p:spPr>
              <a:xfrm>
                <a:off x="3383006" y="181437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4" name="Graphic 8">
              <a:extLst>
                <a:ext uri="{FF2B5EF4-FFF2-40B4-BE49-F238E27FC236}">
                  <a16:creationId xmlns:a16="http://schemas.microsoft.com/office/drawing/2014/main" id="{C7132608-9805-CB8C-8CE0-9F332B406AEB}"/>
                </a:ext>
              </a:extLst>
            </p:cNvPr>
            <p:cNvGrpSpPr/>
            <p:nvPr/>
          </p:nvGrpSpPr>
          <p:grpSpPr>
            <a:xfrm>
              <a:off x="3335381" y="1800090"/>
              <a:ext cx="27622" cy="27622"/>
              <a:chOff x="3335381" y="1800090"/>
              <a:chExt cx="27622" cy="27622"/>
            </a:xfrm>
          </p:grpSpPr>
          <p:sp>
            <p:nvSpPr>
              <p:cNvPr id="525" name="Freeform: Shape 524">
                <a:extLst>
                  <a:ext uri="{FF2B5EF4-FFF2-40B4-BE49-F238E27FC236}">
                    <a16:creationId xmlns:a16="http://schemas.microsoft.com/office/drawing/2014/main" id="{AC312C46-1D76-EDE3-5AF1-D10BBB9824D6}"/>
                  </a:ext>
                </a:extLst>
              </p:cNvPr>
              <p:cNvSpPr/>
              <p:nvPr/>
            </p:nvSpPr>
            <p:spPr>
              <a:xfrm>
                <a:off x="3348716" y="180009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26" name="Freeform: Shape 525">
                <a:extLst>
                  <a:ext uri="{FF2B5EF4-FFF2-40B4-BE49-F238E27FC236}">
                    <a16:creationId xmlns:a16="http://schemas.microsoft.com/office/drawing/2014/main" id="{78556409-3BC3-DA0D-B556-6F3DF656675A}"/>
                  </a:ext>
                </a:extLst>
              </p:cNvPr>
              <p:cNvSpPr/>
              <p:nvPr/>
            </p:nvSpPr>
            <p:spPr>
              <a:xfrm>
                <a:off x="3335381" y="181437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5" name="Graphic 8">
              <a:extLst>
                <a:ext uri="{FF2B5EF4-FFF2-40B4-BE49-F238E27FC236}">
                  <a16:creationId xmlns:a16="http://schemas.microsoft.com/office/drawing/2014/main" id="{D123372E-FC75-DBFD-927F-2F0954F8B819}"/>
                </a:ext>
              </a:extLst>
            </p:cNvPr>
            <p:cNvGrpSpPr/>
            <p:nvPr/>
          </p:nvGrpSpPr>
          <p:grpSpPr>
            <a:xfrm>
              <a:off x="3322999" y="1800090"/>
              <a:ext cx="26669" cy="27622"/>
              <a:chOff x="3322999" y="1800090"/>
              <a:chExt cx="26669" cy="27622"/>
            </a:xfrm>
          </p:grpSpPr>
          <p:sp>
            <p:nvSpPr>
              <p:cNvPr id="523" name="Freeform: Shape 522">
                <a:extLst>
                  <a:ext uri="{FF2B5EF4-FFF2-40B4-BE49-F238E27FC236}">
                    <a16:creationId xmlns:a16="http://schemas.microsoft.com/office/drawing/2014/main" id="{F4B65530-B5B3-B61D-290D-65DD7C7D3024}"/>
                  </a:ext>
                </a:extLst>
              </p:cNvPr>
              <p:cNvSpPr/>
              <p:nvPr/>
            </p:nvSpPr>
            <p:spPr>
              <a:xfrm>
                <a:off x="3336334" y="180009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24" name="Freeform: Shape 523">
                <a:extLst>
                  <a:ext uri="{FF2B5EF4-FFF2-40B4-BE49-F238E27FC236}">
                    <a16:creationId xmlns:a16="http://schemas.microsoft.com/office/drawing/2014/main" id="{EAFB4810-A26C-DDED-3CF9-4EE37AB00AD3}"/>
                  </a:ext>
                </a:extLst>
              </p:cNvPr>
              <p:cNvSpPr/>
              <p:nvPr/>
            </p:nvSpPr>
            <p:spPr>
              <a:xfrm>
                <a:off x="3322999" y="1814377"/>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6" name="Graphic 8">
              <a:extLst>
                <a:ext uri="{FF2B5EF4-FFF2-40B4-BE49-F238E27FC236}">
                  <a16:creationId xmlns:a16="http://schemas.microsoft.com/office/drawing/2014/main" id="{E0C6E7CF-87E5-6E2C-D57E-EB1C253A9BC4}"/>
                </a:ext>
              </a:extLst>
            </p:cNvPr>
            <p:cNvGrpSpPr/>
            <p:nvPr/>
          </p:nvGrpSpPr>
          <p:grpSpPr>
            <a:xfrm>
              <a:off x="3303949" y="1800090"/>
              <a:ext cx="26669" cy="27622"/>
              <a:chOff x="3303949" y="1800090"/>
              <a:chExt cx="26669" cy="27622"/>
            </a:xfrm>
          </p:grpSpPr>
          <p:sp>
            <p:nvSpPr>
              <p:cNvPr id="521" name="Freeform: Shape 520">
                <a:extLst>
                  <a:ext uri="{FF2B5EF4-FFF2-40B4-BE49-F238E27FC236}">
                    <a16:creationId xmlns:a16="http://schemas.microsoft.com/office/drawing/2014/main" id="{81695468-4284-8770-435E-69F93B0288BD}"/>
                  </a:ext>
                </a:extLst>
              </p:cNvPr>
              <p:cNvSpPr/>
              <p:nvPr/>
            </p:nvSpPr>
            <p:spPr>
              <a:xfrm>
                <a:off x="3317284" y="180009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22" name="Freeform: Shape 521">
                <a:extLst>
                  <a:ext uri="{FF2B5EF4-FFF2-40B4-BE49-F238E27FC236}">
                    <a16:creationId xmlns:a16="http://schemas.microsoft.com/office/drawing/2014/main" id="{BA525067-38BD-4F9E-6C8D-C0517A0E590A}"/>
                  </a:ext>
                </a:extLst>
              </p:cNvPr>
              <p:cNvSpPr/>
              <p:nvPr/>
            </p:nvSpPr>
            <p:spPr>
              <a:xfrm>
                <a:off x="3303949" y="1814377"/>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7" name="Graphic 8">
              <a:extLst>
                <a:ext uri="{FF2B5EF4-FFF2-40B4-BE49-F238E27FC236}">
                  <a16:creationId xmlns:a16="http://schemas.microsoft.com/office/drawing/2014/main" id="{8B8DF8C1-2A0B-0390-F7A8-3D9D618DCC69}"/>
                </a:ext>
              </a:extLst>
            </p:cNvPr>
            <p:cNvGrpSpPr/>
            <p:nvPr/>
          </p:nvGrpSpPr>
          <p:grpSpPr>
            <a:xfrm>
              <a:off x="3298234" y="1800090"/>
              <a:ext cx="27622" cy="27622"/>
              <a:chOff x="3298234" y="1800090"/>
              <a:chExt cx="27622" cy="27622"/>
            </a:xfrm>
          </p:grpSpPr>
          <p:sp>
            <p:nvSpPr>
              <p:cNvPr id="519" name="Freeform: Shape 518">
                <a:extLst>
                  <a:ext uri="{FF2B5EF4-FFF2-40B4-BE49-F238E27FC236}">
                    <a16:creationId xmlns:a16="http://schemas.microsoft.com/office/drawing/2014/main" id="{EEBC3B8C-40FF-C827-9E52-DE01D4622A5E}"/>
                  </a:ext>
                </a:extLst>
              </p:cNvPr>
              <p:cNvSpPr/>
              <p:nvPr/>
            </p:nvSpPr>
            <p:spPr>
              <a:xfrm>
                <a:off x="3312521" y="180009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20" name="Freeform: Shape 519">
                <a:extLst>
                  <a:ext uri="{FF2B5EF4-FFF2-40B4-BE49-F238E27FC236}">
                    <a16:creationId xmlns:a16="http://schemas.microsoft.com/office/drawing/2014/main" id="{8CC0EC6B-CBC6-EF44-6DF5-7B79164B27CE}"/>
                  </a:ext>
                </a:extLst>
              </p:cNvPr>
              <p:cNvSpPr/>
              <p:nvPr/>
            </p:nvSpPr>
            <p:spPr>
              <a:xfrm>
                <a:off x="3298234" y="181437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8" name="Graphic 8">
              <a:extLst>
                <a:ext uri="{FF2B5EF4-FFF2-40B4-BE49-F238E27FC236}">
                  <a16:creationId xmlns:a16="http://schemas.microsoft.com/office/drawing/2014/main" id="{E43342C2-02CE-9752-0DD5-8489A7D0109B}"/>
                </a:ext>
              </a:extLst>
            </p:cNvPr>
            <p:cNvGrpSpPr/>
            <p:nvPr/>
          </p:nvGrpSpPr>
          <p:grpSpPr>
            <a:xfrm>
              <a:off x="3267754" y="1800090"/>
              <a:ext cx="27622" cy="27622"/>
              <a:chOff x="3267754" y="1800090"/>
              <a:chExt cx="27622" cy="27622"/>
            </a:xfrm>
          </p:grpSpPr>
          <p:sp>
            <p:nvSpPr>
              <p:cNvPr id="517" name="Freeform: Shape 516">
                <a:extLst>
                  <a:ext uri="{FF2B5EF4-FFF2-40B4-BE49-F238E27FC236}">
                    <a16:creationId xmlns:a16="http://schemas.microsoft.com/office/drawing/2014/main" id="{3B193ACF-5B3D-4CA1-239B-84E19E76D4A2}"/>
                  </a:ext>
                </a:extLst>
              </p:cNvPr>
              <p:cNvSpPr/>
              <p:nvPr/>
            </p:nvSpPr>
            <p:spPr>
              <a:xfrm>
                <a:off x="3282041" y="180009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18" name="Freeform: Shape 517">
                <a:extLst>
                  <a:ext uri="{FF2B5EF4-FFF2-40B4-BE49-F238E27FC236}">
                    <a16:creationId xmlns:a16="http://schemas.microsoft.com/office/drawing/2014/main" id="{D8354423-11EA-B3F2-CDB1-D867C6CD0EF2}"/>
                  </a:ext>
                </a:extLst>
              </p:cNvPr>
              <p:cNvSpPr/>
              <p:nvPr/>
            </p:nvSpPr>
            <p:spPr>
              <a:xfrm>
                <a:off x="3267754" y="181437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89" name="Graphic 8">
              <a:extLst>
                <a:ext uri="{FF2B5EF4-FFF2-40B4-BE49-F238E27FC236}">
                  <a16:creationId xmlns:a16="http://schemas.microsoft.com/office/drawing/2014/main" id="{19F4BF23-6430-D9F8-2C89-837057C57445}"/>
                </a:ext>
              </a:extLst>
            </p:cNvPr>
            <p:cNvGrpSpPr/>
            <p:nvPr/>
          </p:nvGrpSpPr>
          <p:grpSpPr>
            <a:xfrm>
              <a:off x="3258229" y="1785802"/>
              <a:ext cx="27622" cy="27622"/>
              <a:chOff x="3258229" y="1785802"/>
              <a:chExt cx="27622" cy="27622"/>
            </a:xfrm>
          </p:grpSpPr>
          <p:sp>
            <p:nvSpPr>
              <p:cNvPr id="515" name="Freeform: Shape 514">
                <a:extLst>
                  <a:ext uri="{FF2B5EF4-FFF2-40B4-BE49-F238E27FC236}">
                    <a16:creationId xmlns:a16="http://schemas.microsoft.com/office/drawing/2014/main" id="{A4619466-5334-2CF6-0360-2FC831B3B63F}"/>
                  </a:ext>
                </a:extLst>
              </p:cNvPr>
              <p:cNvSpPr/>
              <p:nvPr/>
            </p:nvSpPr>
            <p:spPr>
              <a:xfrm>
                <a:off x="3272516" y="178580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16" name="Freeform: Shape 515">
                <a:extLst>
                  <a:ext uri="{FF2B5EF4-FFF2-40B4-BE49-F238E27FC236}">
                    <a16:creationId xmlns:a16="http://schemas.microsoft.com/office/drawing/2014/main" id="{098E47A4-9E55-2015-614E-95328475F89F}"/>
                  </a:ext>
                </a:extLst>
              </p:cNvPr>
              <p:cNvSpPr/>
              <p:nvPr/>
            </p:nvSpPr>
            <p:spPr>
              <a:xfrm>
                <a:off x="3258229" y="179913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90" name="Graphic 8">
              <a:extLst>
                <a:ext uri="{FF2B5EF4-FFF2-40B4-BE49-F238E27FC236}">
                  <a16:creationId xmlns:a16="http://schemas.microsoft.com/office/drawing/2014/main" id="{0FF25664-90CF-C1A0-86B7-2E45F59D6CA6}"/>
                </a:ext>
              </a:extLst>
            </p:cNvPr>
            <p:cNvGrpSpPr/>
            <p:nvPr/>
          </p:nvGrpSpPr>
          <p:grpSpPr>
            <a:xfrm>
              <a:off x="3250609" y="1785802"/>
              <a:ext cx="27622" cy="27622"/>
              <a:chOff x="3250609" y="1785802"/>
              <a:chExt cx="27622" cy="27622"/>
            </a:xfrm>
          </p:grpSpPr>
          <p:sp>
            <p:nvSpPr>
              <p:cNvPr id="513" name="Freeform: Shape 512">
                <a:extLst>
                  <a:ext uri="{FF2B5EF4-FFF2-40B4-BE49-F238E27FC236}">
                    <a16:creationId xmlns:a16="http://schemas.microsoft.com/office/drawing/2014/main" id="{BD79FE5B-506A-2C13-A871-A2978DC00541}"/>
                  </a:ext>
                </a:extLst>
              </p:cNvPr>
              <p:cNvSpPr/>
              <p:nvPr/>
            </p:nvSpPr>
            <p:spPr>
              <a:xfrm>
                <a:off x="3263944" y="178580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14" name="Freeform: Shape 513">
                <a:extLst>
                  <a:ext uri="{FF2B5EF4-FFF2-40B4-BE49-F238E27FC236}">
                    <a16:creationId xmlns:a16="http://schemas.microsoft.com/office/drawing/2014/main" id="{E154138E-84CC-0CE2-BEEF-CE0847E34E35}"/>
                  </a:ext>
                </a:extLst>
              </p:cNvPr>
              <p:cNvSpPr/>
              <p:nvPr/>
            </p:nvSpPr>
            <p:spPr>
              <a:xfrm>
                <a:off x="3250609" y="179913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91" name="Graphic 8">
              <a:extLst>
                <a:ext uri="{FF2B5EF4-FFF2-40B4-BE49-F238E27FC236}">
                  <a16:creationId xmlns:a16="http://schemas.microsoft.com/office/drawing/2014/main" id="{69F4CBEB-94A9-9E82-EA31-42C5359FB029}"/>
                </a:ext>
              </a:extLst>
            </p:cNvPr>
            <p:cNvGrpSpPr/>
            <p:nvPr/>
          </p:nvGrpSpPr>
          <p:grpSpPr>
            <a:xfrm>
              <a:off x="3247751" y="1785802"/>
              <a:ext cx="27622" cy="27622"/>
              <a:chOff x="3247751" y="1785802"/>
              <a:chExt cx="27622" cy="27622"/>
            </a:xfrm>
          </p:grpSpPr>
          <p:sp>
            <p:nvSpPr>
              <p:cNvPr id="511" name="Freeform: Shape 510">
                <a:extLst>
                  <a:ext uri="{FF2B5EF4-FFF2-40B4-BE49-F238E27FC236}">
                    <a16:creationId xmlns:a16="http://schemas.microsoft.com/office/drawing/2014/main" id="{543C14BD-B19D-C4C0-313F-21583E1CFC4E}"/>
                  </a:ext>
                </a:extLst>
              </p:cNvPr>
              <p:cNvSpPr/>
              <p:nvPr/>
            </p:nvSpPr>
            <p:spPr>
              <a:xfrm>
                <a:off x="3261086" y="178580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12" name="Freeform: Shape 511">
                <a:extLst>
                  <a:ext uri="{FF2B5EF4-FFF2-40B4-BE49-F238E27FC236}">
                    <a16:creationId xmlns:a16="http://schemas.microsoft.com/office/drawing/2014/main" id="{29124594-4E7F-7CEF-B825-2C8CFE81E3D2}"/>
                  </a:ext>
                </a:extLst>
              </p:cNvPr>
              <p:cNvSpPr/>
              <p:nvPr/>
            </p:nvSpPr>
            <p:spPr>
              <a:xfrm>
                <a:off x="3247751" y="179913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92" name="Graphic 8">
              <a:extLst>
                <a:ext uri="{FF2B5EF4-FFF2-40B4-BE49-F238E27FC236}">
                  <a16:creationId xmlns:a16="http://schemas.microsoft.com/office/drawing/2014/main" id="{DB7F1C2C-184A-1F12-603C-B6BD5C6EA517}"/>
                </a:ext>
              </a:extLst>
            </p:cNvPr>
            <p:cNvGrpSpPr/>
            <p:nvPr/>
          </p:nvGrpSpPr>
          <p:grpSpPr>
            <a:xfrm>
              <a:off x="3234416" y="1771515"/>
              <a:ext cx="27622" cy="27622"/>
              <a:chOff x="3234416" y="1771515"/>
              <a:chExt cx="27622" cy="27622"/>
            </a:xfrm>
          </p:grpSpPr>
          <p:sp>
            <p:nvSpPr>
              <p:cNvPr id="509" name="Freeform: Shape 508">
                <a:extLst>
                  <a:ext uri="{FF2B5EF4-FFF2-40B4-BE49-F238E27FC236}">
                    <a16:creationId xmlns:a16="http://schemas.microsoft.com/office/drawing/2014/main" id="{CEE43B6F-FE4E-EDFA-94FD-7DE1942566E2}"/>
                  </a:ext>
                </a:extLst>
              </p:cNvPr>
              <p:cNvSpPr/>
              <p:nvPr/>
            </p:nvSpPr>
            <p:spPr>
              <a:xfrm>
                <a:off x="3247751" y="177151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10" name="Freeform: Shape 509">
                <a:extLst>
                  <a:ext uri="{FF2B5EF4-FFF2-40B4-BE49-F238E27FC236}">
                    <a16:creationId xmlns:a16="http://schemas.microsoft.com/office/drawing/2014/main" id="{042ED9B7-3F3D-33EE-3FB3-86A321F5DA64}"/>
                  </a:ext>
                </a:extLst>
              </p:cNvPr>
              <p:cNvSpPr/>
              <p:nvPr/>
            </p:nvSpPr>
            <p:spPr>
              <a:xfrm>
                <a:off x="3234416" y="178485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93" name="Graphic 8">
              <a:extLst>
                <a:ext uri="{FF2B5EF4-FFF2-40B4-BE49-F238E27FC236}">
                  <a16:creationId xmlns:a16="http://schemas.microsoft.com/office/drawing/2014/main" id="{EB2BD4C3-ED49-768F-9FC0-E4F5FCBCD5EA}"/>
                </a:ext>
              </a:extLst>
            </p:cNvPr>
            <p:cNvGrpSpPr/>
            <p:nvPr/>
          </p:nvGrpSpPr>
          <p:grpSpPr>
            <a:xfrm>
              <a:off x="3200126" y="1756275"/>
              <a:ext cx="26669" cy="27622"/>
              <a:chOff x="3200126" y="1756275"/>
              <a:chExt cx="26669" cy="27622"/>
            </a:xfrm>
          </p:grpSpPr>
          <p:sp>
            <p:nvSpPr>
              <p:cNvPr id="507" name="Freeform: Shape 506">
                <a:extLst>
                  <a:ext uri="{FF2B5EF4-FFF2-40B4-BE49-F238E27FC236}">
                    <a16:creationId xmlns:a16="http://schemas.microsoft.com/office/drawing/2014/main" id="{13F5D484-4D8F-577C-0D2F-4F2B4069DE1E}"/>
                  </a:ext>
                </a:extLst>
              </p:cNvPr>
              <p:cNvSpPr/>
              <p:nvPr/>
            </p:nvSpPr>
            <p:spPr>
              <a:xfrm>
                <a:off x="3213461" y="175627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08" name="Freeform: Shape 507">
                <a:extLst>
                  <a:ext uri="{FF2B5EF4-FFF2-40B4-BE49-F238E27FC236}">
                    <a16:creationId xmlns:a16="http://schemas.microsoft.com/office/drawing/2014/main" id="{59604A07-6E1C-7070-A19B-E88935AEDCAE}"/>
                  </a:ext>
                </a:extLst>
              </p:cNvPr>
              <p:cNvSpPr/>
              <p:nvPr/>
            </p:nvSpPr>
            <p:spPr>
              <a:xfrm>
                <a:off x="3200126" y="1769610"/>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94" name="Graphic 8">
              <a:extLst>
                <a:ext uri="{FF2B5EF4-FFF2-40B4-BE49-F238E27FC236}">
                  <a16:creationId xmlns:a16="http://schemas.microsoft.com/office/drawing/2014/main" id="{D205080C-D7C9-C1FE-1BCB-69E9EF0E8036}"/>
                </a:ext>
              </a:extLst>
            </p:cNvPr>
            <p:cNvGrpSpPr/>
            <p:nvPr/>
          </p:nvGrpSpPr>
          <p:grpSpPr>
            <a:xfrm>
              <a:off x="3182981" y="1756275"/>
              <a:ext cx="26670" cy="27622"/>
              <a:chOff x="3182981" y="1756275"/>
              <a:chExt cx="26670" cy="27622"/>
            </a:xfrm>
          </p:grpSpPr>
          <p:sp>
            <p:nvSpPr>
              <p:cNvPr id="505" name="Freeform: Shape 504">
                <a:extLst>
                  <a:ext uri="{FF2B5EF4-FFF2-40B4-BE49-F238E27FC236}">
                    <a16:creationId xmlns:a16="http://schemas.microsoft.com/office/drawing/2014/main" id="{A355F64A-11E0-AB16-CF85-8A3512281366}"/>
                  </a:ext>
                </a:extLst>
              </p:cNvPr>
              <p:cNvSpPr/>
              <p:nvPr/>
            </p:nvSpPr>
            <p:spPr>
              <a:xfrm>
                <a:off x="3196316" y="175627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06" name="Freeform: Shape 505">
                <a:extLst>
                  <a:ext uri="{FF2B5EF4-FFF2-40B4-BE49-F238E27FC236}">
                    <a16:creationId xmlns:a16="http://schemas.microsoft.com/office/drawing/2014/main" id="{96312E87-AA8C-D449-BF88-2BF4BBCB8171}"/>
                  </a:ext>
                </a:extLst>
              </p:cNvPr>
              <p:cNvSpPr/>
              <p:nvPr/>
            </p:nvSpPr>
            <p:spPr>
              <a:xfrm>
                <a:off x="3182981" y="1769610"/>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95" name="Graphic 8">
              <a:extLst>
                <a:ext uri="{FF2B5EF4-FFF2-40B4-BE49-F238E27FC236}">
                  <a16:creationId xmlns:a16="http://schemas.microsoft.com/office/drawing/2014/main" id="{4EAD9608-F7E9-4774-32B4-43B41A38914F}"/>
                </a:ext>
              </a:extLst>
            </p:cNvPr>
            <p:cNvGrpSpPr/>
            <p:nvPr/>
          </p:nvGrpSpPr>
          <p:grpSpPr>
            <a:xfrm>
              <a:off x="2808649" y="1592445"/>
              <a:ext cx="27622" cy="27622"/>
              <a:chOff x="2808649" y="1592445"/>
              <a:chExt cx="27622" cy="27622"/>
            </a:xfrm>
          </p:grpSpPr>
          <p:sp>
            <p:nvSpPr>
              <p:cNvPr id="503" name="Freeform: Shape 502">
                <a:extLst>
                  <a:ext uri="{FF2B5EF4-FFF2-40B4-BE49-F238E27FC236}">
                    <a16:creationId xmlns:a16="http://schemas.microsoft.com/office/drawing/2014/main" id="{97E07EC4-ED38-4D03-B275-A98973D08372}"/>
                  </a:ext>
                </a:extLst>
              </p:cNvPr>
              <p:cNvSpPr/>
              <p:nvPr/>
            </p:nvSpPr>
            <p:spPr>
              <a:xfrm>
                <a:off x="2822936" y="159244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04" name="Freeform: Shape 503">
                <a:extLst>
                  <a:ext uri="{FF2B5EF4-FFF2-40B4-BE49-F238E27FC236}">
                    <a16:creationId xmlns:a16="http://schemas.microsoft.com/office/drawing/2014/main" id="{AF68C6EE-BBF4-0AA3-B46A-24F285E35726}"/>
                  </a:ext>
                </a:extLst>
              </p:cNvPr>
              <p:cNvSpPr/>
              <p:nvPr/>
            </p:nvSpPr>
            <p:spPr>
              <a:xfrm>
                <a:off x="2808649" y="1606732"/>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96" name="Graphic 8">
              <a:extLst>
                <a:ext uri="{FF2B5EF4-FFF2-40B4-BE49-F238E27FC236}">
                  <a16:creationId xmlns:a16="http://schemas.microsoft.com/office/drawing/2014/main" id="{C6E562C5-D6CF-6080-D233-4DB43AC2F21F}"/>
                </a:ext>
              </a:extLst>
            </p:cNvPr>
            <p:cNvGrpSpPr/>
            <p:nvPr/>
          </p:nvGrpSpPr>
          <p:grpSpPr>
            <a:xfrm>
              <a:off x="2539091" y="1432425"/>
              <a:ext cx="26669" cy="27622"/>
              <a:chOff x="2539091" y="1432425"/>
              <a:chExt cx="26669" cy="27622"/>
            </a:xfrm>
          </p:grpSpPr>
          <p:sp>
            <p:nvSpPr>
              <p:cNvPr id="501" name="Freeform: Shape 500">
                <a:extLst>
                  <a:ext uri="{FF2B5EF4-FFF2-40B4-BE49-F238E27FC236}">
                    <a16:creationId xmlns:a16="http://schemas.microsoft.com/office/drawing/2014/main" id="{8D0C7FF3-D43D-DC89-05E6-09943FC02F14}"/>
                  </a:ext>
                </a:extLst>
              </p:cNvPr>
              <p:cNvSpPr/>
              <p:nvPr/>
            </p:nvSpPr>
            <p:spPr>
              <a:xfrm>
                <a:off x="2552426" y="1432425"/>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02" name="Freeform: Shape 501">
                <a:extLst>
                  <a:ext uri="{FF2B5EF4-FFF2-40B4-BE49-F238E27FC236}">
                    <a16:creationId xmlns:a16="http://schemas.microsoft.com/office/drawing/2014/main" id="{350B11CF-DB5A-1C3F-9957-2D741B70B6DA}"/>
                  </a:ext>
                </a:extLst>
              </p:cNvPr>
              <p:cNvSpPr/>
              <p:nvPr/>
            </p:nvSpPr>
            <p:spPr>
              <a:xfrm>
                <a:off x="2539091" y="1445760"/>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497" name="Graphic 8">
              <a:extLst>
                <a:ext uri="{FF2B5EF4-FFF2-40B4-BE49-F238E27FC236}">
                  <a16:creationId xmlns:a16="http://schemas.microsoft.com/office/drawing/2014/main" id="{BB046847-4F53-B97A-D8C3-2EC442FD6973}"/>
                </a:ext>
              </a:extLst>
            </p:cNvPr>
            <p:cNvGrpSpPr/>
            <p:nvPr/>
          </p:nvGrpSpPr>
          <p:grpSpPr>
            <a:xfrm>
              <a:off x="2454319" y="1419090"/>
              <a:ext cx="27622" cy="26669"/>
              <a:chOff x="2454319" y="1419090"/>
              <a:chExt cx="27622" cy="26669"/>
            </a:xfrm>
          </p:grpSpPr>
          <p:sp>
            <p:nvSpPr>
              <p:cNvPr id="499" name="Freeform: Shape 498">
                <a:extLst>
                  <a:ext uri="{FF2B5EF4-FFF2-40B4-BE49-F238E27FC236}">
                    <a16:creationId xmlns:a16="http://schemas.microsoft.com/office/drawing/2014/main" id="{B3AFE38D-B280-DF24-1380-D4DEF7912228}"/>
                  </a:ext>
                </a:extLst>
              </p:cNvPr>
              <p:cNvSpPr/>
              <p:nvPr/>
            </p:nvSpPr>
            <p:spPr>
              <a:xfrm>
                <a:off x="2467654" y="1419090"/>
                <a:ext cx="9525" cy="26669"/>
              </a:xfrm>
              <a:custGeom>
                <a:avLst/>
                <a:gdLst>
                  <a:gd name="connsiteX0" fmla="*/ 0 w 9525"/>
                  <a:gd name="connsiteY0" fmla="*/ 0 h 26669"/>
                  <a:gd name="connsiteX1" fmla="*/ 0 w 9525"/>
                  <a:gd name="connsiteY1" fmla="*/ 26670 h 26669"/>
                </a:gdLst>
                <a:ahLst/>
                <a:cxnLst>
                  <a:cxn ang="0">
                    <a:pos x="connsiteX0" y="connsiteY0"/>
                  </a:cxn>
                  <a:cxn ang="0">
                    <a:pos x="connsiteX1" y="connsiteY1"/>
                  </a:cxn>
                </a:cxnLst>
                <a:rect l="l" t="t" r="r" b="b"/>
                <a:pathLst>
                  <a:path w="9525" h="26669">
                    <a:moveTo>
                      <a:pt x="0" y="0"/>
                    </a:moveTo>
                    <a:lnTo>
                      <a:pt x="0" y="2667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500" name="Freeform: Shape 499">
                <a:extLst>
                  <a:ext uri="{FF2B5EF4-FFF2-40B4-BE49-F238E27FC236}">
                    <a16:creationId xmlns:a16="http://schemas.microsoft.com/office/drawing/2014/main" id="{F49C438B-DC79-8AE2-DB1F-9A08658DAA57}"/>
                  </a:ext>
                </a:extLst>
              </p:cNvPr>
              <p:cNvSpPr/>
              <p:nvPr/>
            </p:nvSpPr>
            <p:spPr>
              <a:xfrm>
                <a:off x="2454319" y="143242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sp>
          <p:nvSpPr>
            <p:cNvPr id="498" name="Freeform: Shape 497">
              <a:extLst>
                <a:ext uri="{FF2B5EF4-FFF2-40B4-BE49-F238E27FC236}">
                  <a16:creationId xmlns:a16="http://schemas.microsoft.com/office/drawing/2014/main" id="{9CC54FCA-1CEB-52B2-1E7B-5962E727CD55}"/>
                </a:ext>
              </a:extLst>
            </p:cNvPr>
            <p:cNvSpPr/>
            <p:nvPr/>
          </p:nvSpPr>
          <p:spPr>
            <a:xfrm>
              <a:off x="2467654" y="1432425"/>
              <a:ext cx="1465897" cy="880110"/>
            </a:xfrm>
            <a:custGeom>
              <a:avLst/>
              <a:gdLst>
                <a:gd name="connsiteX0" fmla="*/ 1465898 w 1465897"/>
                <a:gd name="connsiteY0" fmla="*/ 880110 h 880110"/>
                <a:gd name="connsiteX1" fmla="*/ 1465898 w 1465897"/>
                <a:gd name="connsiteY1" fmla="*/ 670560 h 880110"/>
                <a:gd name="connsiteX2" fmla="*/ 1370648 w 1465897"/>
                <a:gd name="connsiteY2" fmla="*/ 670560 h 880110"/>
                <a:gd name="connsiteX3" fmla="*/ 1370648 w 1465897"/>
                <a:gd name="connsiteY3" fmla="*/ 462915 h 880110"/>
                <a:gd name="connsiteX4" fmla="*/ 1137285 w 1465897"/>
                <a:gd name="connsiteY4" fmla="*/ 462915 h 880110"/>
                <a:gd name="connsiteX5" fmla="*/ 1137285 w 1465897"/>
                <a:gd name="connsiteY5" fmla="*/ 430530 h 880110"/>
                <a:gd name="connsiteX6" fmla="*/ 1048703 w 1465897"/>
                <a:gd name="connsiteY6" fmla="*/ 430530 h 880110"/>
                <a:gd name="connsiteX7" fmla="*/ 1048703 w 1465897"/>
                <a:gd name="connsiteY7" fmla="*/ 405765 h 880110"/>
                <a:gd name="connsiteX8" fmla="*/ 964883 w 1465897"/>
                <a:gd name="connsiteY8" fmla="*/ 405765 h 880110"/>
                <a:gd name="connsiteX9" fmla="*/ 964883 w 1465897"/>
                <a:gd name="connsiteY9" fmla="*/ 381953 h 880110"/>
                <a:gd name="connsiteX10" fmla="*/ 814388 w 1465897"/>
                <a:gd name="connsiteY10" fmla="*/ 381953 h 880110"/>
                <a:gd name="connsiteX11" fmla="*/ 814388 w 1465897"/>
                <a:gd name="connsiteY11" fmla="*/ 367665 h 880110"/>
                <a:gd name="connsiteX12" fmla="*/ 780098 w 1465897"/>
                <a:gd name="connsiteY12" fmla="*/ 367665 h 880110"/>
                <a:gd name="connsiteX13" fmla="*/ 780098 w 1465897"/>
                <a:gd name="connsiteY13" fmla="*/ 351473 h 880110"/>
                <a:gd name="connsiteX14" fmla="*/ 771525 w 1465897"/>
                <a:gd name="connsiteY14" fmla="*/ 351473 h 880110"/>
                <a:gd name="connsiteX15" fmla="*/ 771525 w 1465897"/>
                <a:gd name="connsiteY15" fmla="*/ 337185 h 880110"/>
                <a:gd name="connsiteX16" fmla="*/ 722948 w 1465897"/>
                <a:gd name="connsiteY16" fmla="*/ 337185 h 880110"/>
                <a:gd name="connsiteX17" fmla="*/ 722948 w 1465897"/>
                <a:gd name="connsiteY17" fmla="*/ 322898 h 880110"/>
                <a:gd name="connsiteX18" fmla="*/ 676275 w 1465897"/>
                <a:gd name="connsiteY18" fmla="*/ 322898 h 880110"/>
                <a:gd name="connsiteX19" fmla="*/ 676275 w 1465897"/>
                <a:gd name="connsiteY19" fmla="*/ 293370 h 880110"/>
                <a:gd name="connsiteX20" fmla="*/ 668655 w 1465897"/>
                <a:gd name="connsiteY20" fmla="*/ 293370 h 880110"/>
                <a:gd name="connsiteX21" fmla="*/ 668655 w 1465897"/>
                <a:gd name="connsiteY21" fmla="*/ 266700 h 880110"/>
                <a:gd name="connsiteX22" fmla="*/ 624840 w 1465897"/>
                <a:gd name="connsiteY22" fmla="*/ 266700 h 880110"/>
                <a:gd name="connsiteX23" fmla="*/ 624840 w 1465897"/>
                <a:gd name="connsiteY23" fmla="*/ 254318 h 880110"/>
                <a:gd name="connsiteX24" fmla="*/ 594360 w 1465897"/>
                <a:gd name="connsiteY24" fmla="*/ 254318 h 880110"/>
                <a:gd name="connsiteX25" fmla="*/ 594360 w 1465897"/>
                <a:gd name="connsiteY25" fmla="*/ 225743 h 880110"/>
                <a:gd name="connsiteX26" fmla="*/ 550545 w 1465897"/>
                <a:gd name="connsiteY26" fmla="*/ 225743 h 880110"/>
                <a:gd name="connsiteX27" fmla="*/ 550545 w 1465897"/>
                <a:gd name="connsiteY27" fmla="*/ 213360 h 880110"/>
                <a:gd name="connsiteX28" fmla="*/ 461963 w 1465897"/>
                <a:gd name="connsiteY28" fmla="*/ 213360 h 880110"/>
                <a:gd name="connsiteX29" fmla="*/ 461963 w 1465897"/>
                <a:gd name="connsiteY29" fmla="*/ 200977 h 880110"/>
                <a:gd name="connsiteX30" fmla="*/ 435292 w 1465897"/>
                <a:gd name="connsiteY30" fmla="*/ 200977 h 880110"/>
                <a:gd name="connsiteX31" fmla="*/ 435292 w 1465897"/>
                <a:gd name="connsiteY31" fmla="*/ 184785 h 880110"/>
                <a:gd name="connsiteX32" fmla="*/ 427673 w 1465897"/>
                <a:gd name="connsiteY32" fmla="*/ 184785 h 880110"/>
                <a:gd name="connsiteX33" fmla="*/ 427673 w 1465897"/>
                <a:gd name="connsiteY33" fmla="*/ 174308 h 880110"/>
                <a:gd name="connsiteX34" fmla="*/ 316230 w 1465897"/>
                <a:gd name="connsiteY34" fmla="*/ 174308 h 880110"/>
                <a:gd name="connsiteX35" fmla="*/ 316230 w 1465897"/>
                <a:gd name="connsiteY35" fmla="*/ 159068 h 880110"/>
                <a:gd name="connsiteX36" fmla="*/ 306705 w 1465897"/>
                <a:gd name="connsiteY36" fmla="*/ 159068 h 880110"/>
                <a:gd name="connsiteX37" fmla="*/ 306705 w 1465897"/>
                <a:gd name="connsiteY37" fmla="*/ 144780 h 880110"/>
                <a:gd name="connsiteX38" fmla="*/ 247650 w 1465897"/>
                <a:gd name="connsiteY38" fmla="*/ 144780 h 880110"/>
                <a:gd name="connsiteX39" fmla="*/ 247650 w 1465897"/>
                <a:gd name="connsiteY39" fmla="*/ 131445 h 880110"/>
                <a:gd name="connsiteX40" fmla="*/ 244792 w 1465897"/>
                <a:gd name="connsiteY40" fmla="*/ 131445 h 880110"/>
                <a:gd name="connsiteX41" fmla="*/ 244792 w 1465897"/>
                <a:gd name="connsiteY41" fmla="*/ 119063 h 880110"/>
                <a:gd name="connsiteX42" fmla="*/ 234315 w 1465897"/>
                <a:gd name="connsiteY42" fmla="*/ 119063 h 880110"/>
                <a:gd name="connsiteX43" fmla="*/ 234315 w 1465897"/>
                <a:gd name="connsiteY43" fmla="*/ 106680 h 880110"/>
                <a:gd name="connsiteX44" fmla="*/ 200977 w 1465897"/>
                <a:gd name="connsiteY44" fmla="*/ 106680 h 880110"/>
                <a:gd name="connsiteX45" fmla="*/ 200977 w 1465897"/>
                <a:gd name="connsiteY45" fmla="*/ 91440 h 880110"/>
                <a:gd name="connsiteX46" fmla="*/ 197167 w 1465897"/>
                <a:gd name="connsiteY46" fmla="*/ 91440 h 880110"/>
                <a:gd name="connsiteX47" fmla="*/ 197167 w 1465897"/>
                <a:gd name="connsiteY47" fmla="*/ 78105 h 880110"/>
                <a:gd name="connsiteX48" fmla="*/ 180975 w 1465897"/>
                <a:gd name="connsiteY48" fmla="*/ 78105 h 880110"/>
                <a:gd name="connsiteX49" fmla="*/ 180975 w 1465897"/>
                <a:gd name="connsiteY49" fmla="*/ 66675 h 880110"/>
                <a:gd name="connsiteX50" fmla="*/ 160020 w 1465897"/>
                <a:gd name="connsiteY50" fmla="*/ 66675 h 880110"/>
                <a:gd name="connsiteX51" fmla="*/ 160020 w 1465897"/>
                <a:gd name="connsiteY51" fmla="*/ 53340 h 880110"/>
                <a:gd name="connsiteX52" fmla="*/ 146685 w 1465897"/>
                <a:gd name="connsiteY52" fmla="*/ 53340 h 880110"/>
                <a:gd name="connsiteX53" fmla="*/ 146685 w 1465897"/>
                <a:gd name="connsiteY53" fmla="*/ 38100 h 880110"/>
                <a:gd name="connsiteX54" fmla="*/ 136208 w 1465897"/>
                <a:gd name="connsiteY54" fmla="*/ 38100 h 880110"/>
                <a:gd name="connsiteX55" fmla="*/ 136208 w 1465897"/>
                <a:gd name="connsiteY55" fmla="*/ 25718 h 880110"/>
                <a:gd name="connsiteX56" fmla="*/ 133350 w 1465897"/>
                <a:gd name="connsiteY56" fmla="*/ 25718 h 880110"/>
                <a:gd name="connsiteX57" fmla="*/ 133350 w 1465897"/>
                <a:gd name="connsiteY57" fmla="*/ 13335 h 880110"/>
                <a:gd name="connsiteX58" fmla="*/ 64770 w 1465897"/>
                <a:gd name="connsiteY58" fmla="*/ 13335 h 880110"/>
                <a:gd name="connsiteX59" fmla="*/ 64770 w 1465897"/>
                <a:gd name="connsiteY59" fmla="*/ 0 h 880110"/>
                <a:gd name="connsiteX60" fmla="*/ 0 w 1465897"/>
                <a:gd name="connsiteY60" fmla="*/ 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65897" h="880110">
                  <a:moveTo>
                    <a:pt x="1465898" y="880110"/>
                  </a:moveTo>
                  <a:lnTo>
                    <a:pt x="1465898" y="670560"/>
                  </a:lnTo>
                  <a:lnTo>
                    <a:pt x="1370648" y="670560"/>
                  </a:lnTo>
                  <a:lnTo>
                    <a:pt x="1370648" y="462915"/>
                  </a:lnTo>
                  <a:lnTo>
                    <a:pt x="1137285" y="462915"/>
                  </a:lnTo>
                  <a:lnTo>
                    <a:pt x="1137285" y="430530"/>
                  </a:lnTo>
                  <a:lnTo>
                    <a:pt x="1048703" y="430530"/>
                  </a:lnTo>
                  <a:lnTo>
                    <a:pt x="1048703" y="405765"/>
                  </a:lnTo>
                  <a:lnTo>
                    <a:pt x="964883" y="405765"/>
                  </a:lnTo>
                  <a:lnTo>
                    <a:pt x="964883" y="381953"/>
                  </a:lnTo>
                  <a:lnTo>
                    <a:pt x="814388" y="381953"/>
                  </a:lnTo>
                  <a:lnTo>
                    <a:pt x="814388" y="367665"/>
                  </a:lnTo>
                  <a:lnTo>
                    <a:pt x="780098" y="367665"/>
                  </a:lnTo>
                  <a:lnTo>
                    <a:pt x="780098" y="351473"/>
                  </a:lnTo>
                  <a:lnTo>
                    <a:pt x="771525" y="351473"/>
                  </a:lnTo>
                  <a:lnTo>
                    <a:pt x="771525" y="337185"/>
                  </a:lnTo>
                  <a:lnTo>
                    <a:pt x="722948" y="337185"/>
                  </a:lnTo>
                  <a:lnTo>
                    <a:pt x="722948" y="322898"/>
                  </a:lnTo>
                  <a:lnTo>
                    <a:pt x="676275" y="322898"/>
                  </a:lnTo>
                  <a:lnTo>
                    <a:pt x="676275" y="293370"/>
                  </a:lnTo>
                  <a:lnTo>
                    <a:pt x="668655" y="293370"/>
                  </a:lnTo>
                  <a:lnTo>
                    <a:pt x="668655" y="266700"/>
                  </a:lnTo>
                  <a:lnTo>
                    <a:pt x="624840" y="266700"/>
                  </a:lnTo>
                  <a:lnTo>
                    <a:pt x="624840" y="254318"/>
                  </a:lnTo>
                  <a:lnTo>
                    <a:pt x="594360" y="254318"/>
                  </a:lnTo>
                  <a:lnTo>
                    <a:pt x="594360" y="225743"/>
                  </a:lnTo>
                  <a:lnTo>
                    <a:pt x="550545" y="225743"/>
                  </a:lnTo>
                  <a:lnTo>
                    <a:pt x="550545" y="213360"/>
                  </a:lnTo>
                  <a:lnTo>
                    <a:pt x="461963" y="213360"/>
                  </a:lnTo>
                  <a:lnTo>
                    <a:pt x="461963" y="200977"/>
                  </a:lnTo>
                  <a:lnTo>
                    <a:pt x="435292" y="200977"/>
                  </a:lnTo>
                  <a:lnTo>
                    <a:pt x="435292" y="184785"/>
                  </a:lnTo>
                  <a:lnTo>
                    <a:pt x="427673" y="184785"/>
                  </a:lnTo>
                  <a:lnTo>
                    <a:pt x="427673" y="174308"/>
                  </a:lnTo>
                  <a:lnTo>
                    <a:pt x="316230" y="174308"/>
                  </a:lnTo>
                  <a:lnTo>
                    <a:pt x="316230" y="159068"/>
                  </a:lnTo>
                  <a:lnTo>
                    <a:pt x="306705" y="159068"/>
                  </a:lnTo>
                  <a:lnTo>
                    <a:pt x="306705" y="144780"/>
                  </a:lnTo>
                  <a:lnTo>
                    <a:pt x="247650" y="144780"/>
                  </a:lnTo>
                  <a:lnTo>
                    <a:pt x="247650" y="131445"/>
                  </a:lnTo>
                  <a:lnTo>
                    <a:pt x="244792" y="131445"/>
                  </a:lnTo>
                  <a:lnTo>
                    <a:pt x="244792" y="119063"/>
                  </a:lnTo>
                  <a:lnTo>
                    <a:pt x="234315" y="119063"/>
                  </a:lnTo>
                  <a:lnTo>
                    <a:pt x="234315" y="106680"/>
                  </a:lnTo>
                  <a:lnTo>
                    <a:pt x="200977" y="106680"/>
                  </a:lnTo>
                  <a:lnTo>
                    <a:pt x="200977" y="91440"/>
                  </a:lnTo>
                  <a:lnTo>
                    <a:pt x="197167" y="91440"/>
                  </a:lnTo>
                  <a:lnTo>
                    <a:pt x="197167" y="78105"/>
                  </a:lnTo>
                  <a:lnTo>
                    <a:pt x="180975" y="78105"/>
                  </a:lnTo>
                  <a:lnTo>
                    <a:pt x="180975" y="66675"/>
                  </a:lnTo>
                  <a:lnTo>
                    <a:pt x="160020" y="66675"/>
                  </a:lnTo>
                  <a:lnTo>
                    <a:pt x="160020" y="53340"/>
                  </a:lnTo>
                  <a:lnTo>
                    <a:pt x="146685" y="53340"/>
                  </a:lnTo>
                  <a:lnTo>
                    <a:pt x="146685" y="38100"/>
                  </a:lnTo>
                  <a:lnTo>
                    <a:pt x="136208" y="38100"/>
                  </a:lnTo>
                  <a:lnTo>
                    <a:pt x="136208" y="25718"/>
                  </a:lnTo>
                  <a:lnTo>
                    <a:pt x="133350" y="25718"/>
                  </a:lnTo>
                  <a:lnTo>
                    <a:pt x="133350" y="13335"/>
                  </a:lnTo>
                  <a:lnTo>
                    <a:pt x="64770" y="13335"/>
                  </a:lnTo>
                  <a:lnTo>
                    <a:pt x="64770" y="0"/>
                  </a:lnTo>
                  <a:lnTo>
                    <a:pt x="0" y="0"/>
                  </a:lnTo>
                </a:path>
              </a:pathLst>
            </a:custGeom>
            <a:noFill/>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sp>
        <p:nvSpPr>
          <p:cNvPr id="467" name="TextBox 466">
            <a:extLst>
              <a:ext uri="{FF2B5EF4-FFF2-40B4-BE49-F238E27FC236}">
                <a16:creationId xmlns:a16="http://schemas.microsoft.com/office/drawing/2014/main" id="{774BEF69-B9AB-0514-424E-C324E017B7FC}"/>
              </a:ext>
            </a:extLst>
          </p:cNvPr>
          <p:cNvSpPr txBox="1"/>
          <p:nvPr/>
        </p:nvSpPr>
        <p:spPr>
          <a:xfrm>
            <a:off x="2455921" y="2308719"/>
            <a:ext cx="1011495" cy="346249"/>
          </a:xfrm>
          <a:prstGeom prst="rect">
            <a:avLst/>
          </a:prstGeom>
          <a:noFill/>
        </p:spPr>
        <p:txBody>
          <a:bodyPr wrap="none" lIns="0" tIns="0" rIns="0" bIns="0" rtlCol="0">
            <a:spAutoFit/>
          </a:bodyPr>
          <a:lstStyle/>
          <a:p>
            <a:pPr defTabSz="685800" fontAlgn="auto">
              <a:spcBef>
                <a:spcPts val="0"/>
              </a:spcBef>
              <a:spcAft>
                <a:spcPts val="0"/>
              </a:spcAft>
              <a:defRPr/>
            </a:pPr>
            <a:r>
              <a:rPr lang="en-US" sz="750" b="1" dirty="0">
                <a:ln/>
                <a:solidFill>
                  <a:srgbClr val="000000"/>
                </a:solidFill>
                <a:latin typeface="Johnson Text" panose="00000500000000000000" pitchFamily="2" charset="0"/>
                <a:ea typeface="+mn-ea"/>
                <a:cs typeface="Arial"/>
                <a:sym typeface="Arial"/>
                <a:rtl val="0"/>
              </a:rPr>
              <a:t>12-mo rate</a:t>
            </a:r>
          </a:p>
          <a:p>
            <a:pPr defTabSz="685800" fontAlgn="auto">
              <a:spcBef>
                <a:spcPts val="0"/>
              </a:spcBef>
              <a:spcAft>
                <a:spcPts val="0"/>
              </a:spcAft>
              <a:defRPr/>
            </a:pPr>
            <a:r>
              <a:rPr lang="en-US" sz="750" dirty="0">
                <a:ln/>
                <a:solidFill>
                  <a:srgbClr val="FF0000"/>
                </a:solidFill>
                <a:latin typeface="Johnson Text" panose="00000500000000000000" pitchFamily="2" charset="0"/>
                <a:ea typeface="+mn-ea"/>
                <a:cs typeface="Arial"/>
                <a:sym typeface="Arial"/>
                <a:rtl val="0"/>
              </a:rPr>
              <a:t>77.7% (95% CI, </a:t>
            </a:r>
            <a:r>
              <a:rPr lang="en-GB" sz="750" dirty="0">
                <a:solidFill>
                  <a:srgbClr val="FF0000"/>
                </a:solidFill>
                <a:latin typeface="Johnson Text" panose="00000500000000000000"/>
                <a:ea typeface="+mn-ea"/>
                <a:cs typeface="+mn-cs"/>
              </a:rPr>
              <a:t>65.8–85.9</a:t>
            </a:r>
            <a:r>
              <a:rPr lang="en-US" sz="750" dirty="0">
                <a:ln/>
                <a:solidFill>
                  <a:srgbClr val="FF0000"/>
                </a:solidFill>
                <a:latin typeface="Johnson Text" panose="00000500000000000000" pitchFamily="2" charset="0"/>
                <a:ea typeface="+mn-ea"/>
                <a:cs typeface="Arial"/>
                <a:sym typeface="Arial"/>
                <a:rtl val="0"/>
              </a:rPr>
              <a:t>)</a:t>
            </a:r>
          </a:p>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58.5% (95% CI, 45.5–69.4)</a:t>
            </a:r>
          </a:p>
        </p:txBody>
      </p:sp>
      <p:cxnSp>
        <p:nvCxnSpPr>
          <p:cNvPr id="11" name="Straight Connector 10">
            <a:extLst>
              <a:ext uri="{FF2B5EF4-FFF2-40B4-BE49-F238E27FC236}">
                <a16:creationId xmlns:a16="http://schemas.microsoft.com/office/drawing/2014/main" id="{F525847C-D56C-BD6C-0ACE-F6AFAB472A19}"/>
              </a:ext>
            </a:extLst>
          </p:cNvPr>
          <p:cNvCxnSpPr>
            <a:cxnSpLocks/>
          </p:cNvCxnSpPr>
          <p:nvPr/>
        </p:nvCxnSpPr>
        <p:spPr>
          <a:xfrm flipH="1" flipV="1">
            <a:off x="2424049" y="2291518"/>
            <a:ext cx="5588" cy="1535442"/>
          </a:xfrm>
          <a:prstGeom prst="line">
            <a:avLst/>
          </a:prstGeom>
          <a:ln w="9525">
            <a:solidFill>
              <a:srgbClr val="333333"/>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4" name="Table 149">
            <a:extLst>
              <a:ext uri="{FF2B5EF4-FFF2-40B4-BE49-F238E27FC236}">
                <a16:creationId xmlns:a16="http://schemas.microsoft.com/office/drawing/2014/main" id="{B492FCE8-9EC7-3D0B-BD4B-B358F0C62F4C}"/>
              </a:ext>
            </a:extLst>
          </p:cNvPr>
          <p:cNvGraphicFramePr>
            <a:graphicFrameLocks noGrp="1"/>
          </p:cNvGraphicFramePr>
          <p:nvPr/>
        </p:nvGraphicFramePr>
        <p:xfrm>
          <a:off x="572990" y="1196146"/>
          <a:ext cx="3566736" cy="1030817"/>
        </p:xfrm>
        <a:graphic>
          <a:graphicData uri="http://schemas.openxmlformats.org/drawingml/2006/table">
            <a:tbl>
              <a:tblPr firstRow="1" bandRow="1">
                <a:effectLst/>
              </a:tblPr>
              <a:tblGrid>
                <a:gridCol w="1590087">
                  <a:extLst>
                    <a:ext uri="{9D8B030D-6E8A-4147-A177-3AD203B41FA5}">
                      <a16:colId xmlns:a16="http://schemas.microsoft.com/office/drawing/2014/main" val="1467378951"/>
                    </a:ext>
                  </a:extLst>
                </a:gridCol>
                <a:gridCol w="988325">
                  <a:extLst>
                    <a:ext uri="{9D8B030D-6E8A-4147-A177-3AD203B41FA5}">
                      <a16:colId xmlns:a16="http://schemas.microsoft.com/office/drawing/2014/main" val="2037516040"/>
                    </a:ext>
                  </a:extLst>
                </a:gridCol>
                <a:gridCol w="988325">
                  <a:extLst>
                    <a:ext uri="{9D8B030D-6E8A-4147-A177-3AD203B41FA5}">
                      <a16:colId xmlns:a16="http://schemas.microsoft.com/office/drawing/2014/main" val="2856247793"/>
                    </a:ext>
                  </a:extLst>
                </a:gridCol>
              </a:tblGrid>
              <a:tr h="318410">
                <a:tc rowSpan="2">
                  <a:txBody>
                    <a:bodyPr/>
                    <a:lstStyle>
                      <a:lvl1pPr marL="0" algn="l" defTabSz="914400" rtl="0" eaLnBrk="1" latinLnBrk="0" hangingPunct="1">
                        <a:defRPr sz="1800" b="1" kern="1200">
                          <a:solidFill>
                            <a:schemeClr val="lt1"/>
                          </a:solidFill>
                          <a:latin typeface="Johnson Text"/>
                        </a:defRPr>
                      </a:lvl1pPr>
                      <a:lvl2pPr marL="457200" algn="l" defTabSz="914400" rtl="0" eaLnBrk="1" latinLnBrk="0" hangingPunct="1">
                        <a:defRPr sz="1800" b="1" kern="1200">
                          <a:solidFill>
                            <a:schemeClr val="lt1"/>
                          </a:solidFill>
                          <a:latin typeface="Johnson Text"/>
                        </a:defRPr>
                      </a:lvl2pPr>
                      <a:lvl3pPr marL="914400" algn="l" defTabSz="914400" rtl="0" eaLnBrk="1" latinLnBrk="0" hangingPunct="1">
                        <a:defRPr sz="1800" b="1" kern="1200">
                          <a:solidFill>
                            <a:schemeClr val="lt1"/>
                          </a:solidFill>
                          <a:latin typeface="Johnson Text"/>
                        </a:defRPr>
                      </a:lvl3pPr>
                      <a:lvl4pPr marL="1371600" algn="l" defTabSz="914400" rtl="0" eaLnBrk="1" latinLnBrk="0" hangingPunct="1">
                        <a:defRPr sz="1800" b="1" kern="1200">
                          <a:solidFill>
                            <a:schemeClr val="lt1"/>
                          </a:solidFill>
                          <a:latin typeface="Johnson Text"/>
                        </a:defRPr>
                      </a:lvl4pPr>
                      <a:lvl5pPr marL="1828800" algn="l" defTabSz="914400" rtl="0" eaLnBrk="1" latinLnBrk="0" hangingPunct="1">
                        <a:defRPr sz="1800" b="1" kern="1200">
                          <a:solidFill>
                            <a:schemeClr val="lt1"/>
                          </a:solidFill>
                          <a:latin typeface="Johnson Text"/>
                        </a:defRPr>
                      </a:lvl5pPr>
                      <a:lvl6pPr marL="2286000" algn="l" defTabSz="914400" rtl="0" eaLnBrk="1" latinLnBrk="0" hangingPunct="1">
                        <a:defRPr sz="1800" b="1" kern="1200">
                          <a:solidFill>
                            <a:schemeClr val="lt1"/>
                          </a:solidFill>
                          <a:latin typeface="Johnson Text"/>
                        </a:defRPr>
                      </a:lvl6pPr>
                      <a:lvl7pPr marL="2743200" algn="l" defTabSz="914400" rtl="0" eaLnBrk="1" latinLnBrk="0" hangingPunct="1">
                        <a:defRPr sz="1800" b="1" kern="1200">
                          <a:solidFill>
                            <a:schemeClr val="lt1"/>
                          </a:solidFill>
                          <a:latin typeface="Johnson Text"/>
                        </a:defRPr>
                      </a:lvl7pPr>
                      <a:lvl8pPr marL="3200400" algn="l" defTabSz="914400" rtl="0" eaLnBrk="1" latinLnBrk="0" hangingPunct="1">
                        <a:defRPr sz="1800" b="1" kern="1200">
                          <a:solidFill>
                            <a:schemeClr val="lt1"/>
                          </a:solidFill>
                          <a:latin typeface="Johnson Text"/>
                        </a:defRPr>
                      </a:lvl8pPr>
                      <a:lvl9pPr marL="3657600" algn="l" defTabSz="914400" rtl="0" eaLnBrk="1" latinLnBrk="0" hangingPunct="1">
                        <a:defRPr sz="1800" b="1" kern="1200">
                          <a:solidFill>
                            <a:schemeClr val="lt1"/>
                          </a:solidFill>
                          <a:latin typeface="Johnson Text"/>
                        </a:defRPr>
                      </a:lvl9pPr>
                    </a:lstStyle>
                    <a:p>
                      <a:endParaRPr lang="en-US" sz="800" b="1" dirty="0">
                        <a:solidFill>
                          <a:srgbClr val="333333"/>
                        </a:solidFill>
                        <a:latin typeface="Johnson Text" panose="00000500000000000000"/>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lvl1pPr marL="0" algn="l" defTabSz="914400" rtl="0" eaLnBrk="1" latinLnBrk="0" hangingPunct="1">
                        <a:defRPr sz="1800" b="1" kern="1200">
                          <a:solidFill>
                            <a:schemeClr val="lt1"/>
                          </a:solidFill>
                          <a:latin typeface="Johnson Text"/>
                        </a:defRPr>
                      </a:lvl1pPr>
                      <a:lvl2pPr marL="457200" algn="l" defTabSz="914400" rtl="0" eaLnBrk="1" latinLnBrk="0" hangingPunct="1">
                        <a:defRPr sz="1800" b="1" kern="1200">
                          <a:solidFill>
                            <a:schemeClr val="lt1"/>
                          </a:solidFill>
                          <a:latin typeface="Johnson Text"/>
                        </a:defRPr>
                      </a:lvl2pPr>
                      <a:lvl3pPr marL="914400" algn="l" defTabSz="914400" rtl="0" eaLnBrk="1" latinLnBrk="0" hangingPunct="1">
                        <a:defRPr sz="1800" b="1" kern="1200">
                          <a:solidFill>
                            <a:schemeClr val="lt1"/>
                          </a:solidFill>
                          <a:latin typeface="Johnson Text"/>
                        </a:defRPr>
                      </a:lvl3pPr>
                      <a:lvl4pPr marL="1371600" algn="l" defTabSz="914400" rtl="0" eaLnBrk="1" latinLnBrk="0" hangingPunct="1">
                        <a:defRPr sz="1800" b="1" kern="1200">
                          <a:solidFill>
                            <a:schemeClr val="lt1"/>
                          </a:solidFill>
                          <a:latin typeface="Johnson Text"/>
                        </a:defRPr>
                      </a:lvl4pPr>
                      <a:lvl5pPr marL="1828800" algn="l" defTabSz="914400" rtl="0" eaLnBrk="1" latinLnBrk="0" hangingPunct="1">
                        <a:defRPr sz="1800" b="1" kern="1200">
                          <a:solidFill>
                            <a:schemeClr val="lt1"/>
                          </a:solidFill>
                          <a:latin typeface="Johnson Text"/>
                        </a:defRPr>
                      </a:lvl5pPr>
                      <a:lvl6pPr marL="2286000" algn="l" defTabSz="914400" rtl="0" eaLnBrk="1" latinLnBrk="0" hangingPunct="1">
                        <a:defRPr sz="1800" b="1" kern="1200">
                          <a:solidFill>
                            <a:schemeClr val="lt1"/>
                          </a:solidFill>
                          <a:latin typeface="Johnson Text"/>
                        </a:defRPr>
                      </a:lvl6pPr>
                      <a:lvl7pPr marL="2743200" algn="l" defTabSz="914400" rtl="0" eaLnBrk="1" latinLnBrk="0" hangingPunct="1">
                        <a:defRPr sz="1800" b="1" kern="1200">
                          <a:solidFill>
                            <a:schemeClr val="lt1"/>
                          </a:solidFill>
                          <a:latin typeface="Johnson Text"/>
                        </a:defRPr>
                      </a:lvl7pPr>
                      <a:lvl8pPr marL="3200400" algn="l" defTabSz="914400" rtl="0" eaLnBrk="1" latinLnBrk="0" hangingPunct="1">
                        <a:defRPr sz="1800" b="1" kern="1200">
                          <a:solidFill>
                            <a:schemeClr val="lt1"/>
                          </a:solidFill>
                          <a:latin typeface="Johnson Text"/>
                        </a:defRPr>
                      </a:lvl8pPr>
                      <a:lvl9pPr marL="3657600" algn="l" defTabSz="914400" rtl="0" eaLnBrk="1" latinLnBrk="0" hangingPunct="1">
                        <a:defRPr sz="1800" b="1" kern="1200">
                          <a:solidFill>
                            <a:schemeClr val="lt1"/>
                          </a:solidFill>
                          <a:latin typeface="Johnson Text"/>
                        </a:defRPr>
                      </a:lvl9pPr>
                    </a:lstStyle>
                    <a:p>
                      <a:pPr algn="ctr"/>
                      <a:r>
                        <a:rPr lang="en-US" sz="800" b="1" dirty="0">
                          <a:solidFill>
                            <a:schemeClr val="tx1"/>
                          </a:solidFill>
                          <a:latin typeface="Johnson Text" panose="00000500000000000000"/>
                        </a:rPr>
                        <a:t>Patients with 1 prior LOT</a:t>
                      </a:r>
                    </a:p>
                  </a:txBody>
                  <a:tcPr marL="68580" marR="68580" marT="34290" marB="3429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lvl1pPr marL="0" algn="l" defTabSz="914400" rtl="0" eaLnBrk="1" latinLnBrk="0" hangingPunct="1">
                        <a:defRPr sz="1800" b="1" kern="1200">
                          <a:solidFill>
                            <a:schemeClr val="lt1"/>
                          </a:solidFill>
                          <a:latin typeface="Johnson Text"/>
                        </a:defRPr>
                      </a:lvl1pPr>
                      <a:lvl2pPr marL="457200" algn="l" defTabSz="914400" rtl="0" eaLnBrk="1" latinLnBrk="0" hangingPunct="1">
                        <a:defRPr sz="1800" b="1" kern="1200">
                          <a:solidFill>
                            <a:schemeClr val="lt1"/>
                          </a:solidFill>
                          <a:latin typeface="Johnson Text"/>
                        </a:defRPr>
                      </a:lvl2pPr>
                      <a:lvl3pPr marL="914400" algn="l" defTabSz="914400" rtl="0" eaLnBrk="1" latinLnBrk="0" hangingPunct="1">
                        <a:defRPr sz="1800" b="1" kern="1200">
                          <a:solidFill>
                            <a:schemeClr val="lt1"/>
                          </a:solidFill>
                          <a:latin typeface="Johnson Text"/>
                        </a:defRPr>
                      </a:lvl3pPr>
                      <a:lvl4pPr marL="1371600" algn="l" defTabSz="914400" rtl="0" eaLnBrk="1" latinLnBrk="0" hangingPunct="1">
                        <a:defRPr sz="1800" b="1" kern="1200">
                          <a:solidFill>
                            <a:schemeClr val="lt1"/>
                          </a:solidFill>
                          <a:latin typeface="Johnson Text"/>
                        </a:defRPr>
                      </a:lvl4pPr>
                      <a:lvl5pPr marL="1828800" algn="l" defTabSz="914400" rtl="0" eaLnBrk="1" latinLnBrk="0" hangingPunct="1">
                        <a:defRPr sz="1800" b="1" kern="1200">
                          <a:solidFill>
                            <a:schemeClr val="lt1"/>
                          </a:solidFill>
                          <a:latin typeface="Johnson Text"/>
                        </a:defRPr>
                      </a:lvl5pPr>
                      <a:lvl6pPr marL="2286000" algn="l" defTabSz="914400" rtl="0" eaLnBrk="1" latinLnBrk="0" hangingPunct="1">
                        <a:defRPr sz="1800" b="1" kern="1200">
                          <a:solidFill>
                            <a:schemeClr val="lt1"/>
                          </a:solidFill>
                          <a:latin typeface="Johnson Text"/>
                        </a:defRPr>
                      </a:lvl6pPr>
                      <a:lvl7pPr marL="2743200" algn="l" defTabSz="914400" rtl="0" eaLnBrk="1" latinLnBrk="0" hangingPunct="1">
                        <a:defRPr sz="1800" b="1" kern="1200">
                          <a:solidFill>
                            <a:schemeClr val="lt1"/>
                          </a:solidFill>
                          <a:latin typeface="Johnson Text"/>
                        </a:defRPr>
                      </a:lvl7pPr>
                      <a:lvl8pPr marL="3200400" algn="l" defTabSz="914400" rtl="0" eaLnBrk="1" latinLnBrk="0" hangingPunct="1">
                        <a:defRPr sz="1800" b="1" kern="1200">
                          <a:solidFill>
                            <a:schemeClr val="lt1"/>
                          </a:solidFill>
                          <a:latin typeface="Johnson Text"/>
                        </a:defRPr>
                      </a:lvl8pPr>
                      <a:lvl9pPr marL="3657600" algn="l" defTabSz="914400" rtl="0" eaLnBrk="1" latinLnBrk="0" hangingPunct="1">
                        <a:defRPr sz="1800" b="1" kern="1200">
                          <a:solidFill>
                            <a:schemeClr val="lt1"/>
                          </a:solidFill>
                          <a:latin typeface="Johnson Text"/>
                        </a:defRPr>
                      </a:lvl9pPr>
                    </a:lstStyle>
                    <a:p>
                      <a:endParaRPr lang="en-US">
                        <a:solidFill>
                          <a:srgbClr val="333333"/>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164529750"/>
                  </a:ext>
                </a:extLst>
              </a:tr>
              <a:tr h="321732">
                <a:tc vMerge="1">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endParaRPr lang="en-US" sz="1100" b="1">
                        <a:solidFill>
                          <a:schemeClr val="tx1"/>
                        </a:solidFill>
                        <a:latin typeface="Johnson Text" panose="0000050000000000000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r>
                        <a:rPr lang="en-US" sz="800" b="1" dirty="0">
                          <a:solidFill>
                            <a:schemeClr val="tx1"/>
                          </a:solidFill>
                          <a:latin typeface="Johnson Text" panose="00000500000000000000"/>
                        </a:rPr>
                        <a:t>Cilta-cel </a:t>
                      </a:r>
                    </a:p>
                    <a:p>
                      <a:pPr algn="ctr"/>
                      <a:r>
                        <a:rPr lang="en-US" sz="800" b="1" dirty="0">
                          <a:solidFill>
                            <a:schemeClr val="tx1"/>
                          </a:solidFill>
                          <a:latin typeface="Johnson Text" panose="00000500000000000000"/>
                        </a:rPr>
                        <a:t>(n=68)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r>
                        <a:rPr lang="en-US" sz="800" b="1" dirty="0">
                          <a:solidFill>
                            <a:schemeClr val="tx1"/>
                          </a:solidFill>
                          <a:latin typeface="Johnson Text" panose="00000500000000000000"/>
                        </a:rPr>
                        <a:t>SOC</a:t>
                      </a:r>
                    </a:p>
                    <a:p>
                      <a:pPr algn="ctr"/>
                      <a:r>
                        <a:rPr lang="en-US" sz="800" b="1" dirty="0">
                          <a:solidFill>
                            <a:schemeClr val="tx1"/>
                          </a:solidFill>
                          <a:latin typeface="Johnson Text" panose="00000500000000000000"/>
                        </a:rPr>
                        <a:t>(n=68)</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10097710"/>
                  </a:ext>
                </a:extLst>
              </a:tr>
              <a:tr h="195338">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r>
                        <a:rPr lang="en-US" sz="800" b="0" dirty="0">
                          <a:solidFill>
                            <a:schemeClr val="accent2"/>
                          </a:solidFill>
                          <a:latin typeface="Johnson Text" panose="00000500000000000000"/>
                        </a:rPr>
                        <a:t>Median PFS (95% CI), mo</a:t>
                      </a:r>
                      <a:r>
                        <a:rPr lang="en-US" sz="800" b="0" baseline="30000" dirty="0">
                          <a:solidFill>
                            <a:schemeClr val="accent2"/>
                          </a:solidFill>
                          <a:latin typeface="Johnson Text" panose="00000500000000000000"/>
                        </a:rPr>
                        <a:t>a</a:t>
                      </a:r>
                    </a:p>
                  </a:txBody>
                  <a:tcPr marL="68580" marR="68580" marT="34290" marB="34290">
                    <a:lnL w="12700"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r>
                        <a:rPr lang="en-US" sz="800" b="0" dirty="0">
                          <a:solidFill>
                            <a:schemeClr val="accent2"/>
                          </a:solidFill>
                          <a:latin typeface="Johnson Text" panose="00000500000000000000"/>
                        </a:rPr>
                        <a:t>NR (NE</a:t>
                      </a:r>
                      <a:r>
                        <a:rPr kumimoji="0" lang="en-GB" sz="800" b="0" i="0" u="none" strike="noStrike" kern="1200" cap="none" spc="0" normalizeH="0" baseline="0" noProof="0" dirty="0">
                          <a:ln>
                            <a:noFill/>
                          </a:ln>
                          <a:solidFill>
                            <a:schemeClr val="accent2"/>
                          </a:solidFill>
                          <a:effectLst/>
                          <a:uLnTx/>
                          <a:uFillTx/>
                          <a:latin typeface="Johnson Text" panose="00000500000000000000"/>
                        </a:rPr>
                        <a:t>–</a:t>
                      </a:r>
                      <a:r>
                        <a:rPr lang="en-US" sz="800" b="0" dirty="0">
                          <a:solidFill>
                            <a:schemeClr val="accent2"/>
                          </a:solidFill>
                          <a:latin typeface="Johnson Text" panose="00000500000000000000"/>
                        </a:rPr>
                        <a:t>NE)</a:t>
                      </a:r>
                    </a:p>
                  </a:txBody>
                  <a:tcPr marL="68580" marR="68580" marT="34290" marB="3429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r>
                        <a:rPr lang="en-US" sz="800" b="0" dirty="0">
                          <a:solidFill>
                            <a:schemeClr val="accent2"/>
                          </a:solidFill>
                          <a:latin typeface="Johnson Text" panose="00000500000000000000"/>
                        </a:rPr>
                        <a:t>17.41 (11.10</a:t>
                      </a:r>
                      <a:r>
                        <a:rPr kumimoji="0" lang="en-GB" sz="800" b="0" i="0" u="none" strike="noStrike" kern="1200" cap="none" spc="0" normalizeH="0" baseline="0" noProof="0" dirty="0">
                          <a:ln>
                            <a:noFill/>
                          </a:ln>
                          <a:solidFill>
                            <a:schemeClr val="accent2"/>
                          </a:solidFill>
                          <a:effectLst/>
                          <a:uLnTx/>
                          <a:uFillTx/>
                          <a:latin typeface="Johnson Text" panose="00000500000000000000"/>
                        </a:rPr>
                        <a:t>–</a:t>
                      </a:r>
                      <a:r>
                        <a:rPr lang="en-US" sz="800" b="0" dirty="0">
                          <a:solidFill>
                            <a:schemeClr val="accent2"/>
                          </a:solidFill>
                          <a:latin typeface="Johnson Text" panose="00000500000000000000"/>
                        </a:rPr>
                        <a:t>NE)</a:t>
                      </a:r>
                    </a:p>
                  </a:txBody>
                  <a:tcPr marL="68580" marR="68580" marT="34290" marB="34290">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21869043"/>
                  </a:ext>
                </a:extLst>
              </a:tr>
              <a:tr h="195338">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r>
                        <a:rPr lang="en-US" sz="800" b="0" dirty="0">
                          <a:solidFill>
                            <a:schemeClr val="accent2"/>
                          </a:solidFill>
                          <a:latin typeface="Johnson Text" panose="00000500000000000000"/>
                        </a:rPr>
                        <a:t>HR (95% CI); </a:t>
                      </a:r>
                      <a:r>
                        <a:rPr lang="en-US" sz="800" b="0" i="1" dirty="0">
                          <a:solidFill>
                            <a:schemeClr val="accent2"/>
                          </a:solidFill>
                          <a:latin typeface="Johnson Text" panose="00000500000000000000"/>
                        </a:rPr>
                        <a:t>P </a:t>
                      </a:r>
                      <a:r>
                        <a:rPr lang="en-US" sz="800" b="0" dirty="0">
                          <a:solidFill>
                            <a:schemeClr val="accent2"/>
                          </a:solidFill>
                          <a:latin typeface="Johnson Text" panose="00000500000000000000"/>
                        </a:rPr>
                        <a:t>value</a:t>
                      </a:r>
                      <a:r>
                        <a:rPr lang="en-US" sz="800" b="0" baseline="30000" dirty="0">
                          <a:solidFill>
                            <a:schemeClr val="accent2"/>
                          </a:solidFill>
                          <a:latin typeface="Johnson Text" panose="00000500000000000000"/>
                        </a:rPr>
                        <a:t>b,c</a:t>
                      </a:r>
                    </a:p>
                  </a:txBody>
                  <a:tcPr marL="68580" marR="68580" marT="34290" marB="34290">
                    <a:lnL w="12700"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solidFill>
                            <a:schemeClr val="accent2"/>
                          </a:solidFill>
                          <a:latin typeface="Johnson Text" panose="00000500000000000000"/>
                        </a:rPr>
                        <a:t>0.35 (0.19</a:t>
                      </a:r>
                      <a:r>
                        <a:rPr kumimoji="0" lang="en-GB" sz="800" b="0" i="0" u="none" strike="noStrike" kern="1200" cap="none" spc="0" normalizeH="0" baseline="0" noProof="0" dirty="0">
                          <a:ln>
                            <a:noFill/>
                          </a:ln>
                          <a:solidFill>
                            <a:schemeClr val="accent2"/>
                          </a:solidFill>
                          <a:effectLst/>
                          <a:uLnTx/>
                          <a:uFillTx/>
                          <a:latin typeface="Johnson Text" panose="00000500000000000000"/>
                        </a:rPr>
                        <a:t>–</a:t>
                      </a:r>
                      <a:r>
                        <a:rPr lang="en-US" sz="800" b="0" dirty="0">
                          <a:solidFill>
                            <a:schemeClr val="accent2"/>
                          </a:solidFill>
                          <a:latin typeface="Johnson Text" panose="00000500000000000000"/>
                        </a:rPr>
                        <a:t>0.66); 0.0007</a:t>
                      </a:r>
                      <a:endParaRPr lang="en-US" sz="800" b="0" baseline="30000" dirty="0">
                        <a:solidFill>
                          <a:schemeClr val="accent2"/>
                        </a:solidFill>
                        <a:latin typeface="Johnson Text" panose="00000500000000000000"/>
                      </a:endParaRPr>
                    </a:p>
                  </a:txBody>
                  <a:tcPr marL="68580" marR="68580" marT="34290" marB="34290">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endParaRPr lang="en-US">
                        <a:solidFill>
                          <a:srgbClr val="333333"/>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7812783"/>
                  </a:ext>
                </a:extLst>
              </a:tr>
            </a:tbl>
          </a:graphicData>
        </a:graphic>
      </p:graphicFrame>
      <p:sp>
        <p:nvSpPr>
          <p:cNvPr id="672" name="TextBox 671">
            <a:extLst>
              <a:ext uri="{FF2B5EF4-FFF2-40B4-BE49-F238E27FC236}">
                <a16:creationId xmlns:a16="http://schemas.microsoft.com/office/drawing/2014/main" id="{CCEAB3AC-DD14-F973-1D05-7B9C4A65F22E}"/>
              </a:ext>
            </a:extLst>
          </p:cNvPr>
          <p:cNvSpPr txBox="1"/>
          <p:nvPr/>
        </p:nvSpPr>
        <p:spPr>
          <a:xfrm>
            <a:off x="5012848" y="4150561"/>
            <a:ext cx="410370"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b="1" dirty="0">
                <a:ln/>
                <a:solidFill>
                  <a:srgbClr val="000000"/>
                </a:solidFill>
                <a:latin typeface="Johnson Text" panose="00000500000000000000" pitchFamily="2" charset="0"/>
                <a:ea typeface="+mn-ea"/>
                <a:cs typeface="Arial"/>
                <a:sym typeface="Arial"/>
                <a:rtl val="0"/>
              </a:rPr>
              <a:t>No. at risk</a:t>
            </a:r>
          </a:p>
        </p:txBody>
      </p:sp>
      <p:sp>
        <p:nvSpPr>
          <p:cNvPr id="673" name="TextBox 672">
            <a:extLst>
              <a:ext uri="{FF2B5EF4-FFF2-40B4-BE49-F238E27FC236}">
                <a16:creationId xmlns:a16="http://schemas.microsoft.com/office/drawing/2014/main" id="{B15BB26B-E4BA-412B-A6A1-0E6E46953BA8}"/>
              </a:ext>
            </a:extLst>
          </p:cNvPr>
          <p:cNvSpPr txBox="1"/>
          <p:nvPr/>
        </p:nvSpPr>
        <p:spPr>
          <a:xfrm>
            <a:off x="5237269" y="4393909"/>
            <a:ext cx="185949"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SOC:</a:t>
            </a:r>
          </a:p>
        </p:txBody>
      </p:sp>
      <p:sp>
        <p:nvSpPr>
          <p:cNvPr id="674" name="TextBox 673">
            <a:extLst>
              <a:ext uri="{FF2B5EF4-FFF2-40B4-BE49-F238E27FC236}">
                <a16:creationId xmlns:a16="http://schemas.microsoft.com/office/drawing/2014/main" id="{E87592BF-02F2-28B3-4955-AF963B10FB36}"/>
              </a:ext>
            </a:extLst>
          </p:cNvPr>
          <p:cNvSpPr txBox="1"/>
          <p:nvPr/>
        </p:nvSpPr>
        <p:spPr>
          <a:xfrm>
            <a:off x="5083381" y="4273081"/>
            <a:ext cx="339837" cy="115416"/>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Cilta-cel:</a:t>
            </a:r>
          </a:p>
        </p:txBody>
      </p:sp>
      <p:sp>
        <p:nvSpPr>
          <p:cNvPr id="675" name="TextBox 674">
            <a:extLst>
              <a:ext uri="{FF2B5EF4-FFF2-40B4-BE49-F238E27FC236}">
                <a16:creationId xmlns:a16="http://schemas.microsoft.com/office/drawing/2014/main" id="{653EA606-9C45-1277-5782-08041A2BD87A}"/>
              </a:ext>
            </a:extLst>
          </p:cNvPr>
          <p:cNvSpPr txBox="1"/>
          <p:nvPr/>
        </p:nvSpPr>
        <p:spPr>
          <a:xfrm>
            <a:off x="5499968" y="4273081"/>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40</a:t>
            </a:r>
          </a:p>
        </p:txBody>
      </p:sp>
      <p:sp>
        <p:nvSpPr>
          <p:cNvPr id="676" name="TextBox 675">
            <a:extLst>
              <a:ext uri="{FF2B5EF4-FFF2-40B4-BE49-F238E27FC236}">
                <a16:creationId xmlns:a16="http://schemas.microsoft.com/office/drawing/2014/main" id="{8FCAC52E-2A80-31E2-55B3-BFC88CE4C388}"/>
              </a:ext>
            </a:extLst>
          </p:cNvPr>
          <p:cNvSpPr txBox="1"/>
          <p:nvPr/>
        </p:nvSpPr>
        <p:spPr>
          <a:xfrm>
            <a:off x="5826453" y="4273081"/>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36</a:t>
            </a:r>
          </a:p>
        </p:txBody>
      </p:sp>
      <p:sp>
        <p:nvSpPr>
          <p:cNvPr id="677" name="TextBox 676">
            <a:extLst>
              <a:ext uri="{FF2B5EF4-FFF2-40B4-BE49-F238E27FC236}">
                <a16:creationId xmlns:a16="http://schemas.microsoft.com/office/drawing/2014/main" id="{AEABADED-061F-5CAE-2234-C5C9EE0CF2FD}"/>
              </a:ext>
            </a:extLst>
          </p:cNvPr>
          <p:cNvSpPr txBox="1"/>
          <p:nvPr/>
        </p:nvSpPr>
        <p:spPr>
          <a:xfrm>
            <a:off x="6128707" y="4273081"/>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34</a:t>
            </a:r>
          </a:p>
        </p:txBody>
      </p:sp>
      <p:sp>
        <p:nvSpPr>
          <p:cNvPr id="678" name="TextBox 677">
            <a:extLst>
              <a:ext uri="{FF2B5EF4-FFF2-40B4-BE49-F238E27FC236}">
                <a16:creationId xmlns:a16="http://schemas.microsoft.com/office/drawing/2014/main" id="{9F0DFC57-843A-9FFA-1211-39BB0816E523}"/>
              </a:ext>
            </a:extLst>
          </p:cNvPr>
          <p:cNvSpPr txBox="1"/>
          <p:nvPr/>
        </p:nvSpPr>
        <p:spPr>
          <a:xfrm>
            <a:off x="6449351" y="4273081"/>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33</a:t>
            </a:r>
          </a:p>
        </p:txBody>
      </p:sp>
      <p:sp>
        <p:nvSpPr>
          <p:cNvPr id="679" name="TextBox 678">
            <a:extLst>
              <a:ext uri="{FF2B5EF4-FFF2-40B4-BE49-F238E27FC236}">
                <a16:creationId xmlns:a16="http://schemas.microsoft.com/office/drawing/2014/main" id="{849F51C7-C0FA-633F-135A-541C3B6821CE}"/>
              </a:ext>
            </a:extLst>
          </p:cNvPr>
          <p:cNvSpPr txBox="1"/>
          <p:nvPr/>
        </p:nvSpPr>
        <p:spPr>
          <a:xfrm>
            <a:off x="6748325" y="4273081"/>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26</a:t>
            </a:r>
          </a:p>
        </p:txBody>
      </p:sp>
      <p:sp>
        <p:nvSpPr>
          <p:cNvPr id="680" name="TextBox 679">
            <a:extLst>
              <a:ext uri="{FF2B5EF4-FFF2-40B4-BE49-F238E27FC236}">
                <a16:creationId xmlns:a16="http://schemas.microsoft.com/office/drawing/2014/main" id="{9EB8973C-1EC3-E3B1-9FB3-D0EE5E12AEFB}"/>
              </a:ext>
            </a:extLst>
          </p:cNvPr>
          <p:cNvSpPr txBox="1"/>
          <p:nvPr/>
        </p:nvSpPr>
        <p:spPr>
          <a:xfrm>
            <a:off x="7048337" y="4273081"/>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16</a:t>
            </a:r>
          </a:p>
        </p:txBody>
      </p:sp>
      <p:sp>
        <p:nvSpPr>
          <p:cNvPr id="681" name="TextBox 680">
            <a:extLst>
              <a:ext uri="{FF2B5EF4-FFF2-40B4-BE49-F238E27FC236}">
                <a16:creationId xmlns:a16="http://schemas.microsoft.com/office/drawing/2014/main" id="{87A2A282-1E0E-6D15-FA4F-EEA5C512768F}"/>
              </a:ext>
            </a:extLst>
          </p:cNvPr>
          <p:cNvSpPr txBox="1"/>
          <p:nvPr/>
        </p:nvSpPr>
        <p:spPr>
          <a:xfrm>
            <a:off x="7360167" y="4273081"/>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7</a:t>
            </a:r>
          </a:p>
        </p:txBody>
      </p:sp>
      <p:sp>
        <p:nvSpPr>
          <p:cNvPr id="682" name="TextBox 681">
            <a:extLst>
              <a:ext uri="{FF2B5EF4-FFF2-40B4-BE49-F238E27FC236}">
                <a16:creationId xmlns:a16="http://schemas.microsoft.com/office/drawing/2014/main" id="{29B46955-AACE-E242-97DE-FB7CABFEA8A5}"/>
              </a:ext>
            </a:extLst>
          </p:cNvPr>
          <p:cNvSpPr txBox="1"/>
          <p:nvPr/>
        </p:nvSpPr>
        <p:spPr>
          <a:xfrm>
            <a:off x="7676279" y="4273081"/>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5</a:t>
            </a:r>
          </a:p>
        </p:txBody>
      </p:sp>
      <p:sp>
        <p:nvSpPr>
          <p:cNvPr id="683" name="TextBox 682">
            <a:extLst>
              <a:ext uri="{FF2B5EF4-FFF2-40B4-BE49-F238E27FC236}">
                <a16:creationId xmlns:a16="http://schemas.microsoft.com/office/drawing/2014/main" id="{475F4E62-87B8-C5B9-0284-ECD06E612146}"/>
              </a:ext>
            </a:extLst>
          </p:cNvPr>
          <p:cNvSpPr txBox="1"/>
          <p:nvPr/>
        </p:nvSpPr>
        <p:spPr>
          <a:xfrm>
            <a:off x="7965301" y="4273081"/>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1</a:t>
            </a:r>
          </a:p>
        </p:txBody>
      </p:sp>
      <p:sp>
        <p:nvSpPr>
          <p:cNvPr id="684" name="TextBox 683">
            <a:extLst>
              <a:ext uri="{FF2B5EF4-FFF2-40B4-BE49-F238E27FC236}">
                <a16:creationId xmlns:a16="http://schemas.microsoft.com/office/drawing/2014/main" id="{A46DBCB5-236D-01FA-1A8E-6E5245CE598F}"/>
              </a:ext>
            </a:extLst>
          </p:cNvPr>
          <p:cNvSpPr txBox="1"/>
          <p:nvPr/>
        </p:nvSpPr>
        <p:spPr>
          <a:xfrm>
            <a:off x="8281923" y="4273081"/>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EB1700"/>
                </a:solidFill>
                <a:latin typeface="Johnson Text" panose="00000500000000000000" pitchFamily="2" charset="0"/>
                <a:ea typeface="+mn-ea"/>
                <a:cs typeface="Arial"/>
                <a:sym typeface="Arial"/>
                <a:rtl val="0"/>
              </a:rPr>
              <a:t>0</a:t>
            </a:r>
          </a:p>
        </p:txBody>
      </p:sp>
      <p:sp>
        <p:nvSpPr>
          <p:cNvPr id="685" name="TextBox 684">
            <a:extLst>
              <a:ext uri="{FF2B5EF4-FFF2-40B4-BE49-F238E27FC236}">
                <a16:creationId xmlns:a16="http://schemas.microsoft.com/office/drawing/2014/main" id="{30B96391-DD92-9F59-AF1F-7591B5813432}"/>
              </a:ext>
            </a:extLst>
          </p:cNvPr>
          <p:cNvSpPr txBox="1"/>
          <p:nvPr/>
        </p:nvSpPr>
        <p:spPr>
          <a:xfrm>
            <a:off x="5502776"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39</a:t>
            </a:r>
          </a:p>
        </p:txBody>
      </p:sp>
      <p:sp>
        <p:nvSpPr>
          <p:cNvPr id="686" name="TextBox 685">
            <a:extLst>
              <a:ext uri="{FF2B5EF4-FFF2-40B4-BE49-F238E27FC236}">
                <a16:creationId xmlns:a16="http://schemas.microsoft.com/office/drawing/2014/main" id="{61D817EA-C865-BF76-4F0B-70A19D27E84C}"/>
              </a:ext>
            </a:extLst>
          </p:cNvPr>
          <p:cNvSpPr txBox="1"/>
          <p:nvPr/>
        </p:nvSpPr>
        <p:spPr>
          <a:xfrm>
            <a:off x="5825517"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34</a:t>
            </a:r>
          </a:p>
        </p:txBody>
      </p:sp>
      <p:sp>
        <p:nvSpPr>
          <p:cNvPr id="687" name="TextBox 686">
            <a:extLst>
              <a:ext uri="{FF2B5EF4-FFF2-40B4-BE49-F238E27FC236}">
                <a16:creationId xmlns:a16="http://schemas.microsoft.com/office/drawing/2014/main" id="{8476C8C8-AFEA-132B-567A-4D53314B7155}"/>
              </a:ext>
            </a:extLst>
          </p:cNvPr>
          <p:cNvSpPr txBox="1"/>
          <p:nvPr/>
        </p:nvSpPr>
        <p:spPr>
          <a:xfrm>
            <a:off x="6129644"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28</a:t>
            </a:r>
          </a:p>
        </p:txBody>
      </p:sp>
      <p:sp>
        <p:nvSpPr>
          <p:cNvPr id="688" name="TextBox 687">
            <a:extLst>
              <a:ext uri="{FF2B5EF4-FFF2-40B4-BE49-F238E27FC236}">
                <a16:creationId xmlns:a16="http://schemas.microsoft.com/office/drawing/2014/main" id="{743F9EF2-7F00-EE42-5FD9-949C78EFBDB9}"/>
              </a:ext>
            </a:extLst>
          </p:cNvPr>
          <p:cNvSpPr txBox="1"/>
          <p:nvPr/>
        </p:nvSpPr>
        <p:spPr>
          <a:xfrm>
            <a:off x="6449173"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24</a:t>
            </a:r>
          </a:p>
        </p:txBody>
      </p:sp>
      <p:sp>
        <p:nvSpPr>
          <p:cNvPr id="689" name="TextBox 688">
            <a:extLst>
              <a:ext uri="{FF2B5EF4-FFF2-40B4-BE49-F238E27FC236}">
                <a16:creationId xmlns:a16="http://schemas.microsoft.com/office/drawing/2014/main" id="{AE01B12A-AC6A-4F45-6A79-710AA6D58E92}"/>
              </a:ext>
            </a:extLst>
          </p:cNvPr>
          <p:cNvSpPr txBox="1"/>
          <p:nvPr/>
        </p:nvSpPr>
        <p:spPr>
          <a:xfrm>
            <a:off x="6757868"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18</a:t>
            </a:r>
          </a:p>
        </p:txBody>
      </p:sp>
      <p:sp>
        <p:nvSpPr>
          <p:cNvPr id="690" name="TextBox 689">
            <a:extLst>
              <a:ext uri="{FF2B5EF4-FFF2-40B4-BE49-F238E27FC236}">
                <a16:creationId xmlns:a16="http://schemas.microsoft.com/office/drawing/2014/main" id="{1C0D07A9-E4AB-8B88-5C15-70330A7CF206}"/>
              </a:ext>
            </a:extLst>
          </p:cNvPr>
          <p:cNvSpPr txBox="1"/>
          <p:nvPr/>
        </p:nvSpPr>
        <p:spPr>
          <a:xfrm>
            <a:off x="7059382" y="4393909"/>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11</a:t>
            </a:r>
          </a:p>
        </p:txBody>
      </p:sp>
      <p:sp>
        <p:nvSpPr>
          <p:cNvPr id="691" name="TextBox 690">
            <a:extLst>
              <a:ext uri="{FF2B5EF4-FFF2-40B4-BE49-F238E27FC236}">
                <a16:creationId xmlns:a16="http://schemas.microsoft.com/office/drawing/2014/main" id="{1D35C485-7B05-F426-C4F1-4446C5A202D3}"/>
              </a:ext>
            </a:extLst>
          </p:cNvPr>
          <p:cNvSpPr txBox="1"/>
          <p:nvPr/>
        </p:nvSpPr>
        <p:spPr>
          <a:xfrm>
            <a:off x="7356704" y="4393909"/>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3</a:t>
            </a:r>
          </a:p>
        </p:txBody>
      </p:sp>
      <p:sp>
        <p:nvSpPr>
          <p:cNvPr id="692" name="TextBox 691">
            <a:extLst>
              <a:ext uri="{FF2B5EF4-FFF2-40B4-BE49-F238E27FC236}">
                <a16:creationId xmlns:a16="http://schemas.microsoft.com/office/drawing/2014/main" id="{29ED419B-D8FC-AB33-F31A-C74EC45B69A6}"/>
              </a:ext>
            </a:extLst>
          </p:cNvPr>
          <p:cNvSpPr txBox="1"/>
          <p:nvPr/>
        </p:nvSpPr>
        <p:spPr>
          <a:xfrm>
            <a:off x="7687457" y="4393909"/>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a:t>
            </a:r>
          </a:p>
        </p:txBody>
      </p:sp>
      <p:sp>
        <p:nvSpPr>
          <p:cNvPr id="693" name="TextBox 692">
            <a:extLst>
              <a:ext uri="{FF2B5EF4-FFF2-40B4-BE49-F238E27FC236}">
                <a16:creationId xmlns:a16="http://schemas.microsoft.com/office/drawing/2014/main" id="{218CBB73-6E8F-F6B3-95DC-6FA951297402}"/>
              </a:ext>
            </a:extLst>
          </p:cNvPr>
          <p:cNvSpPr txBox="1"/>
          <p:nvPr/>
        </p:nvSpPr>
        <p:spPr>
          <a:xfrm>
            <a:off x="7972738" y="4393909"/>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0</a:t>
            </a:r>
          </a:p>
        </p:txBody>
      </p:sp>
      <p:sp>
        <p:nvSpPr>
          <p:cNvPr id="694" name="TextBox 693">
            <a:extLst>
              <a:ext uri="{FF2B5EF4-FFF2-40B4-BE49-F238E27FC236}">
                <a16:creationId xmlns:a16="http://schemas.microsoft.com/office/drawing/2014/main" id="{FC837EA9-43E5-9126-1347-5A6EC5D1F3D1}"/>
              </a:ext>
            </a:extLst>
          </p:cNvPr>
          <p:cNvSpPr txBox="1"/>
          <p:nvPr/>
        </p:nvSpPr>
        <p:spPr>
          <a:xfrm>
            <a:off x="8281923" y="4393909"/>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0</a:t>
            </a:r>
          </a:p>
        </p:txBody>
      </p:sp>
      <p:sp>
        <p:nvSpPr>
          <p:cNvPr id="695" name="TextBox 694">
            <a:extLst>
              <a:ext uri="{FF2B5EF4-FFF2-40B4-BE49-F238E27FC236}">
                <a16:creationId xmlns:a16="http://schemas.microsoft.com/office/drawing/2014/main" id="{2CCC7DDD-7258-1A07-91A8-15632AE734D5}"/>
              </a:ext>
            </a:extLst>
          </p:cNvPr>
          <p:cNvSpPr txBox="1"/>
          <p:nvPr/>
        </p:nvSpPr>
        <p:spPr>
          <a:xfrm rot="16200000">
            <a:off x="4482796" y="3137584"/>
            <a:ext cx="1502014" cy="115416"/>
          </a:xfrm>
          <a:prstGeom prst="rect">
            <a:avLst/>
          </a:prstGeom>
          <a:noFill/>
        </p:spPr>
        <p:txBody>
          <a:bodyPr wrap="none" lIns="0" tIns="0" rIns="0" bIns="0" rtlCol="0">
            <a:spAutoFit/>
          </a:bodyPr>
          <a:lstStyle/>
          <a:p>
            <a:pPr algn="ctr" defTabSz="685800" fontAlgn="auto">
              <a:spcBef>
                <a:spcPts val="0"/>
              </a:spcBef>
              <a:spcAft>
                <a:spcPts val="0"/>
              </a:spcAft>
              <a:defRPr/>
            </a:pPr>
            <a:r>
              <a:rPr lang="en-US" sz="750" b="1" dirty="0">
                <a:ln/>
                <a:solidFill>
                  <a:srgbClr val="000000"/>
                </a:solidFill>
                <a:latin typeface="Johnson Text" panose="00000500000000000000" pitchFamily="2" charset="0"/>
                <a:ea typeface="+mn-ea"/>
                <a:cs typeface="Arial"/>
                <a:sym typeface="Arial"/>
                <a:rtl val="0"/>
              </a:rPr>
              <a:t>Patients progression free and alive, %</a:t>
            </a:r>
          </a:p>
        </p:txBody>
      </p:sp>
      <p:sp>
        <p:nvSpPr>
          <p:cNvPr id="702" name="TextBox 701">
            <a:extLst>
              <a:ext uri="{FF2B5EF4-FFF2-40B4-BE49-F238E27FC236}">
                <a16:creationId xmlns:a16="http://schemas.microsoft.com/office/drawing/2014/main" id="{4AE093B2-3DFC-6D8E-69E7-5FACA8E67B42}"/>
              </a:ext>
            </a:extLst>
          </p:cNvPr>
          <p:cNvSpPr txBox="1"/>
          <p:nvPr/>
        </p:nvSpPr>
        <p:spPr>
          <a:xfrm>
            <a:off x="6325080" y="4052134"/>
            <a:ext cx="1163780" cy="115416"/>
          </a:xfrm>
          <a:prstGeom prst="rect">
            <a:avLst/>
          </a:prstGeom>
          <a:noFill/>
        </p:spPr>
        <p:txBody>
          <a:bodyPr wrap="none" lIns="0" tIns="0" rIns="0" bIns="0" rtlCol="0">
            <a:spAutoFit/>
          </a:bodyPr>
          <a:lstStyle/>
          <a:p>
            <a:pPr algn="ctr" defTabSz="685800" fontAlgn="auto">
              <a:spcBef>
                <a:spcPts val="0"/>
              </a:spcBef>
              <a:spcAft>
                <a:spcPts val="0"/>
              </a:spcAft>
              <a:defRPr/>
            </a:pPr>
            <a:r>
              <a:rPr lang="en-US" sz="750" b="1" dirty="0">
                <a:ln/>
                <a:solidFill>
                  <a:srgbClr val="000000"/>
                </a:solidFill>
                <a:latin typeface="Johnson Text" panose="00000500000000000000" pitchFamily="2" charset="0"/>
                <a:ea typeface="+mn-ea"/>
                <a:cs typeface="Arial"/>
                <a:sym typeface="Arial"/>
                <a:rtl val="0"/>
              </a:rPr>
              <a:t>Progression-free survival, mo</a:t>
            </a:r>
          </a:p>
        </p:txBody>
      </p:sp>
      <p:sp>
        <p:nvSpPr>
          <p:cNvPr id="703" name="TextBox 702">
            <a:extLst>
              <a:ext uri="{FF2B5EF4-FFF2-40B4-BE49-F238E27FC236}">
                <a16:creationId xmlns:a16="http://schemas.microsoft.com/office/drawing/2014/main" id="{C4AEDA7A-499D-271E-5D3A-D3339119D683}"/>
              </a:ext>
            </a:extLst>
          </p:cNvPr>
          <p:cNvSpPr txBox="1"/>
          <p:nvPr/>
        </p:nvSpPr>
        <p:spPr>
          <a:xfrm>
            <a:off x="5528013" y="3884844"/>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0</a:t>
            </a:r>
          </a:p>
        </p:txBody>
      </p:sp>
      <p:sp>
        <p:nvSpPr>
          <p:cNvPr id="704" name="TextBox 703">
            <a:extLst>
              <a:ext uri="{FF2B5EF4-FFF2-40B4-BE49-F238E27FC236}">
                <a16:creationId xmlns:a16="http://schemas.microsoft.com/office/drawing/2014/main" id="{C972FFEC-694F-085E-5297-2B4617CA96CA}"/>
              </a:ext>
            </a:extLst>
          </p:cNvPr>
          <p:cNvSpPr txBox="1"/>
          <p:nvPr/>
        </p:nvSpPr>
        <p:spPr>
          <a:xfrm>
            <a:off x="5835877" y="3884844"/>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3</a:t>
            </a:r>
          </a:p>
        </p:txBody>
      </p:sp>
      <p:sp>
        <p:nvSpPr>
          <p:cNvPr id="705" name="TextBox 704">
            <a:extLst>
              <a:ext uri="{FF2B5EF4-FFF2-40B4-BE49-F238E27FC236}">
                <a16:creationId xmlns:a16="http://schemas.microsoft.com/office/drawing/2014/main" id="{2EF953EC-90AB-AABD-37F9-A6BD2AE213C3}"/>
              </a:ext>
            </a:extLst>
          </p:cNvPr>
          <p:cNvSpPr txBox="1"/>
          <p:nvPr/>
        </p:nvSpPr>
        <p:spPr>
          <a:xfrm>
            <a:off x="6141862" y="3884844"/>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6</a:t>
            </a:r>
          </a:p>
        </p:txBody>
      </p:sp>
      <p:sp>
        <p:nvSpPr>
          <p:cNvPr id="706" name="TextBox 705">
            <a:extLst>
              <a:ext uri="{FF2B5EF4-FFF2-40B4-BE49-F238E27FC236}">
                <a16:creationId xmlns:a16="http://schemas.microsoft.com/office/drawing/2014/main" id="{14CFC735-60B4-027F-C51A-20ED9EE50C6E}"/>
              </a:ext>
            </a:extLst>
          </p:cNvPr>
          <p:cNvSpPr txBox="1"/>
          <p:nvPr/>
        </p:nvSpPr>
        <p:spPr>
          <a:xfrm>
            <a:off x="6447850" y="3884844"/>
            <a:ext cx="4809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9</a:t>
            </a:r>
          </a:p>
        </p:txBody>
      </p:sp>
      <p:sp>
        <p:nvSpPr>
          <p:cNvPr id="707" name="TextBox 706">
            <a:extLst>
              <a:ext uri="{FF2B5EF4-FFF2-40B4-BE49-F238E27FC236}">
                <a16:creationId xmlns:a16="http://schemas.microsoft.com/office/drawing/2014/main" id="{25352858-62B1-87C7-FE7A-DBB82A0A3AB2}"/>
              </a:ext>
            </a:extLst>
          </p:cNvPr>
          <p:cNvSpPr txBox="1"/>
          <p:nvPr/>
        </p:nvSpPr>
        <p:spPr>
          <a:xfrm>
            <a:off x="6738543"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12</a:t>
            </a:r>
          </a:p>
        </p:txBody>
      </p:sp>
      <p:sp>
        <p:nvSpPr>
          <p:cNvPr id="708" name="TextBox 707">
            <a:extLst>
              <a:ext uri="{FF2B5EF4-FFF2-40B4-BE49-F238E27FC236}">
                <a16:creationId xmlns:a16="http://schemas.microsoft.com/office/drawing/2014/main" id="{5FD5EEB1-2903-4FBD-1C7D-CDF747A527BE}"/>
              </a:ext>
            </a:extLst>
          </p:cNvPr>
          <p:cNvSpPr txBox="1"/>
          <p:nvPr/>
        </p:nvSpPr>
        <p:spPr>
          <a:xfrm>
            <a:off x="7043640"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15</a:t>
            </a:r>
          </a:p>
        </p:txBody>
      </p:sp>
      <p:sp>
        <p:nvSpPr>
          <p:cNvPr id="709" name="TextBox 708">
            <a:extLst>
              <a:ext uri="{FF2B5EF4-FFF2-40B4-BE49-F238E27FC236}">
                <a16:creationId xmlns:a16="http://schemas.microsoft.com/office/drawing/2014/main" id="{0D0BF422-98D4-A279-54E5-AA2922F8A238}"/>
              </a:ext>
            </a:extLst>
          </p:cNvPr>
          <p:cNvSpPr txBox="1"/>
          <p:nvPr/>
        </p:nvSpPr>
        <p:spPr>
          <a:xfrm>
            <a:off x="7349004" y="3884845"/>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18</a:t>
            </a:r>
          </a:p>
        </p:txBody>
      </p:sp>
      <p:sp>
        <p:nvSpPr>
          <p:cNvPr id="710" name="TextBox 709">
            <a:extLst>
              <a:ext uri="{FF2B5EF4-FFF2-40B4-BE49-F238E27FC236}">
                <a16:creationId xmlns:a16="http://schemas.microsoft.com/office/drawing/2014/main" id="{02E66661-F859-62F4-569D-E69A2F7CA2BC}"/>
              </a:ext>
            </a:extLst>
          </p:cNvPr>
          <p:cNvSpPr txBox="1"/>
          <p:nvPr/>
        </p:nvSpPr>
        <p:spPr>
          <a:xfrm>
            <a:off x="7656508"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21</a:t>
            </a:r>
          </a:p>
        </p:txBody>
      </p:sp>
      <p:sp>
        <p:nvSpPr>
          <p:cNvPr id="711" name="TextBox 710">
            <a:extLst>
              <a:ext uri="{FF2B5EF4-FFF2-40B4-BE49-F238E27FC236}">
                <a16:creationId xmlns:a16="http://schemas.microsoft.com/office/drawing/2014/main" id="{1DC894C5-A3E1-B814-4D94-C5B45966B53E}"/>
              </a:ext>
            </a:extLst>
          </p:cNvPr>
          <p:cNvSpPr txBox="1"/>
          <p:nvPr/>
        </p:nvSpPr>
        <p:spPr>
          <a:xfrm>
            <a:off x="7950502"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24</a:t>
            </a:r>
          </a:p>
        </p:txBody>
      </p:sp>
      <p:sp>
        <p:nvSpPr>
          <p:cNvPr id="712" name="TextBox 711">
            <a:extLst>
              <a:ext uri="{FF2B5EF4-FFF2-40B4-BE49-F238E27FC236}">
                <a16:creationId xmlns:a16="http://schemas.microsoft.com/office/drawing/2014/main" id="{3687BE94-9A4F-0F89-BF61-15FE3EC52039}"/>
              </a:ext>
            </a:extLst>
          </p:cNvPr>
          <p:cNvSpPr txBox="1"/>
          <p:nvPr/>
        </p:nvSpPr>
        <p:spPr>
          <a:xfrm>
            <a:off x="8260919" y="3884844"/>
            <a:ext cx="96180" cy="115416"/>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27</a:t>
            </a:r>
          </a:p>
        </p:txBody>
      </p:sp>
      <p:grpSp>
        <p:nvGrpSpPr>
          <p:cNvPr id="4" name="Group 3">
            <a:extLst>
              <a:ext uri="{FF2B5EF4-FFF2-40B4-BE49-F238E27FC236}">
                <a16:creationId xmlns:a16="http://schemas.microsoft.com/office/drawing/2014/main" id="{1384B859-4116-AC8D-4FEC-F0F472DEC1CD}"/>
              </a:ext>
            </a:extLst>
          </p:cNvPr>
          <p:cNvGrpSpPr/>
          <p:nvPr/>
        </p:nvGrpSpPr>
        <p:grpSpPr>
          <a:xfrm>
            <a:off x="5365294" y="2530077"/>
            <a:ext cx="2947922" cy="1356546"/>
            <a:chOff x="7153724" y="3396092"/>
            <a:chExt cx="3930563" cy="1782930"/>
          </a:xfrm>
        </p:grpSpPr>
        <p:grpSp>
          <p:nvGrpSpPr>
            <p:cNvPr id="666" name="Graphic 8">
              <a:extLst>
                <a:ext uri="{FF2B5EF4-FFF2-40B4-BE49-F238E27FC236}">
                  <a16:creationId xmlns:a16="http://schemas.microsoft.com/office/drawing/2014/main" id="{E36CD1B8-F8A7-74EE-9128-DC7E8EBD8501}"/>
                </a:ext>
              </a:extLst>
            </p:cNvPr>
            <p:cNvGrpSpPr/>
            <p:nvPr/>
          </p:nvGrpSpPr>
          <p:grpSpPr>
            <a:xfrm>
              <a:off x="7407770" y="3466649"/>
              <a:ext cx="3319768" cy="677359"/>
              <a:chOff x="2467654" y="3029767"/>
              <a:chExt cx="1595437" cy="365760"/>
            </a:xfrm>
            <a:noFill/>
          </p:grpSpPr>
          <p:sp>
            <p:nvSpPr>
              <p:cNvPr id="772" name="Freeform: Shape 771">
                <a:extLst>
                  <a:ext uri="{FF2B5EF4-FFF2-40B4-BE49-F238E27FC236}">
                    <a16:creationId xmlns:a16="http://schemas.microsoft.com/office/drawing/2014/main" id="{FD2EE344-8D6A-D06A-0A58-14EB7AE23FD1}"/>
                  </a:ext>
                </a:extLst>
              </p:cNvPr>
              <p:cNvSpPr/>
              <p:nvPr/>
            </p:nvSpPr>
            <p:spPr>
              <a:xfrm>
                <a:off x="2467654" y="3029767"/>
                <a:ext cx="1581150" cy="351472"/>
              </a:xfrm>
              <a:custGeom>
                <a:avLst/>
                <a:gdLst>
                  <a:gd name="connsiteX0" fmla="*/ 1581150 w 1581150"/>
                  <a:gd name="connsiteY0" fmla="*/ 351473 h 351472"/>
                  <a:gd name="connsiteX1" fmla="*/ 1176338 w 1581150"/>
                  <a:gd name="connsiteY1" fmla="*/ 351473 h 351472"/>
                  <a:gd name="connsiteX2" fmla="*/ 1176338 w 1581150"/>
                  <a:gd name="connsiteY2" fmla="*/ 263842 h 351472"/>
                  <a:gd name="connsiteX3" fmla="*/ 894397 w 1581150"/>
                  <a:gd name="connsiteY3" fmla="*/ 263842 h 351472"/>
                  <a:gd name="connsiteX4" fmla="*/ 894397 w 1581150"/>
                  <a:gd name="connsiteY4" fmla="*/ 232410 h 351472"/>
                  <a:gd name="connsiteX5" fmla="*/ 872490 w 1581150"/>
                  <a:gd name="connsiteY5" fmla="*/ 232410 h 351472"/>
                  <a:gd name="connsiteX6" fmla="*/ 872490 w 1581150"/>
                  <a:gd name="connsiteY6" fmla="*/ 200978 h 351472"/>
                  <a:gd name="connsiteX7" fmla="*/ 781050 w 1581150"/>
                  <a:gd name="connsiteY7" fmla="*/ 200978 h 351472"/>
                  <a:gd name="connsiteX8" fmla="*/ 781050 w 1581150"/>
                  <a:gd name="connsiteY8" fmla="*/ 175260 h 351472"/>
                  <a:gd name="connsiteX9" fmla="*/ 702945 w 1581150"/>
                  <a:gd name="connsiteY9" fmla="*/ 175260 h 351472"/>
                  <a:gd name="connsiteX10" fmla="*/ 702945 w 1581150"/>
                  <a:gd name="connsiteY10" fmla="*/ 150495 h 351472"/>
                  <a:gd name="connsiteX11" fmla="*/ 515303 w 1581150"/>
                  <a:gd name="connsiteY11" fmla="*/ 150495 h 351472"/>
                  <a:gd name="connsiteX12" fmla="*/ 515303 w 1581150"/>
                  <a:gd name="connsiteY12" fmla="*/ 129540 h 351472"/>
                  <a:gd name="connsiteX13" fmla="*/ 277178 w 1581150"/>
                  <a:gd name="connsiteY13" fmla="*/ 129540 h 351472"/>
                  <a:gd name="connsiteX14" fmla="*/ 277178 w 1581150"/>
                  <a:gd name="connsiteY14" fmla="*/ 106680 h 351472"/>
                  <a:gd name="connsiteX15" fmla="*/ 234315 w 1581150"/>
                  <a:gd name="connsiteY15" fmla="*/ 106680 h 351472"/>
                  <a:gd name="connsiteX16" fmla="*/ 234315 w 1581150"/>
                  <a:gd name="connsiteY16" fmla="*/ 84773 h 351472"/>
                  <a:gd name="connsiteX17" fmla="*/ 80010 w 1581150"/>
                  <a:gd name="connsiteY17" fmla="*/ 84773 h 351472"/>
                  <a:gd name="connsiteX18" fmla="*/ 80010 w 1581150"/>
                  <a:gd name="connsiteY18" fmla="*/ 43815 h 351472"/>
                  <a:gd name="connsiteX19" fmla="*/ 65723 w 1581150"/>
                  <a:gd name="connsiteY19" fmla="*/ 43815 h 351472"/>
                  <a:gd name="connsiteX20" fmla="*/ 65723 w 1581150"/>
                  <a:gd name="connsiteY20" fmla="*/ 21908 h 351472"/>
                  <a:gd name="connsiteX21" fmla="*/ 52388 w 1581150"/>
                  <a:gd name="connsiteY21" fmla="*/ 21908 h 351472"/>
                  <a:gd name="connsiteX22" fmla="*/ 52388 w 1581150"/>
                  <a:gd name="connsiteY22" fmla="*/ 0 h 351472"/>
                  <a:gd name="connsiteX23" fmla="*/ 0 w 1581150"/>
                  <a:gd name="connsiteY23" fmla="*/ 0 h 3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1150" h="351472">
                    <a:moveTo>
                      <a:pt x="1581150" y="351473"/>
                    </a:moveTo>
                    <a:lnTo>
                      <a:pt x="1176338" y="351473"/>
                    </a:lnTo>
                    <a:lnTo>
                      <a:pt x="1176338" y="263842"/>
                    </a:lnTo>
                    <a:lnTo>
                      <a:pt x="894397" y="263842"/>
                    </a:lnTo>
                    <a:lnTo>
                      <a:pt x="894397" y="232410"/>
                    </a:lnTo>
                    <a:lnTo>
                      <a:pt x="872490" y="232410"/>
                    </a:lnTo>
                    <a:lnTo>
                      <a:pt x="872490" y="200978"/>
                    </a:lnTo>
                    <a:lnTo>
                      <a:pt x="781050" y="200978"/>
                    </a:lnTo>
                    <a:lnTo>
                      <a:pt x="781050" y="175260"/>
                    </a:lnTo>
                    <a:lnTo>
                      <a:pt x="702945" y="175260"/>
                    </a:lnTo>
                    <a:lnTo>
                      <a:pt x="702945" y="150495"/>
                    </a:lnTo>
                    <a:lnTo>
                      <a:pt x="515303" y="150495"/>
                    </a:lnTo>
                    <a:lnTo>
                      <a:pt x="515303" y="129540"/>
                    </a:lnTo>
                    <a:lnTo>
                      <a:pt x="277178" y="129540"/>
                    </a:lnTo>
                    <a:lnTo>
                      <a:pt x="277178" y="106680"/>
                    </a:lnTo>
                    <a:lnTo>
                      <a:pt x="234315" y="106680"/>
                    </a:lnTo>
                    <a:lnTo>
                      <a:pt x="234315" y="84773"/>
                    </a:lnTo>
                    <a:lnTo>
                      <a:pt x="80010" y="84773"/>
                    </a:lnTo>
                    <a:lnTo>
                      <a:pt x="80010" y="43815"/>
                    </a:lnTo>
                    <a:lnTo>
                      <a:pt x="65723" y="43815"/>
                    </a:lnTo>
                    <a:lnTo>
                      <a:pt x="65723" y="21908"/>
                    </a:lnTo>
                    <a:lnTo>
                      <a:pt x="52388" y="21908"/>
                    </a:lnTo>
                    <a:lnTo>
                      <a:pt x="52388" y="0"/>
                    </a:lnTo>
                    <a:lnTo>
                      <a:pt x="0" y="0"/>
                    </a:lnTo>
                  </a:path>
                </a:pathLst>
              </a:custGeom>
              <a:noFill/>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nvGrpSpPr>
              <p:cNvPr id="773" name="Graphic 8">
                <a:extLst>
                  <a:ext uri="{FF2B5EF4-FFF2-40B4-BE49-F238E27FC236}">
                    <a16:creationId xmlns:a16="http://schemas.microsoft.com/office/drawing/2014/main" id="{13F57C55-C49E-34F0-D6F3-70B166519CAB}"/>
                  </a:ext>
                </a:extLst>
              </p:cNvPr>
              <p:cNvGrpSpPr/>
              <p:nvPr/>
            </p:nvGrpSpPr>
            <p:grpSpPr>
              <a:xfrm>
                <a:off x="4035469" y="3367905"/>
                <a:ext cx="27622" cy="27622"/>
                <a:chOff x="4035469" y="3367905"/>
                <a:chExt cx="27622" cy="27622"/>
              </a:xfrm>
            </p:grpSpPr>
            <p:sp>
              <p:nvSpPr>
                <p:cNvPr id="840" name="Freeform: Shape 839">
                  <a:extLst>
                    <a:ext uri="{FF2B5EF4-FFF2-40B4-BE49-F238E27FC236}">
                      <a16:creationId xmlns:a16="http://schemas.microsoft.com/office/drawing/2014/main" id="{D339DC43-4B1B-3F5A-B544-F469D357605D}"/>
                    </a:ext>
                  </a:extLst>
                </p:cNvPr>
                <p:cNvSpPr/>
                <p:nvPr/>
              </p:nvSpPr>
              <p:spPr>
                <a:xfrm>
                  <a:off x="4048804" y="336790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41" name="Freeform: Shape 840">
                  <a:extLst>
                    <a:ext uri="{FF2B5EF4-FFF2-40B4-BE49-F238E27FC236}">
                      <a16:creationId xmlns:a16="http://schemas.microsoft.com/office/drawing/2014/main" id="{69447055-3DD5-C2DF-46F7-1727B4D9050A}"/>
                    </a:ext>
                  </a:extLst>
                </p:cNvPr>
                <p:cNvSpPr/>
                <p:nvPr/>
              </p:nvSpPr>
              <p:spPr>
                <a:xfrm>
                  <a:off x="4035469" y="338124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74" name="Graphic 8">
                <a:extLst>
                  <a:ext uri="{FF2B5EF4-FFF2-40B4-BE49-F238E27FC236}">
                    <a16:creationId xmlns:a16="http://schemas.microsoft.com/office/drawing/2014/main" id="{3A105B4C-6581-E41B-8DB3-1975090A019C}"/>
                  </a:ext>
                </a:extLst>
              </p:cNvPr>
              <p:cNvGrpSpPr/>
              <p:nvPr/>
            </p:nvGrpSpPr>
            <p:grpSpPr>
              <a:xfrm>
                <a:off x="3909739" y="3367905"/>
                <a:ext cx="26669" cy="27622"/>
                <a:chOff x="3909739" y="3367905"/>
                <a:chExt cx="26669" cy="27622"/>
              </a:xfrm>
            </p:grpSpPr>
            <p:sp>
              <p:nvSpPr>
                <p:cNvPr id="838" name="Freeform: Shape 837">
                  <a:extLst>
                    <a:ext uri="{FF2B5EF4-FFF2-40B4-BE49-F238E27FC236}">
                      <a16:creationId xmlns:a16="http://schemas.microsoft.com/office/drawing/2014/main" id="{374BF012-8281-0B3B-C555-4A5E52B8FC4E}"/>
                    </a:ext>
                  </a:extLst>
                </p:cNvPr>
                <p:cNvSpPr/>
                <p:nvPr/>
              </p:nvSpPr>
              <p:spPr>
                <a:xfrm>
                  <a:off x="3923074" y="336790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39" name="Freeform: Shape 838">
                  <a:extLst>
                    <a:ext uri="{FF2B5EF4-FFF2-40B4-BE49-F238E27FC236}">
                      <a16:creationId xmlns:a16="http://schemas.microsoft.com/office/drawing/2014/main" id="{7CD869E7-7C52-1559-0D95-FA75F9217D55}"/>
                    </a:ext>
                  </a:extLst>
                </p:cNvPr>
                <p:cNvSpPr/>
                <p:nvPr/>
              </p:nvSpPr>
              <p:spPr>
                <a:xfrm>
                  <a:off x="3909739" y="3381240"/>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75" name="Graphic 8">
                <a:extLst>
                  <a:ext uri="{FF2B5EF4-FFF2-40B4-BE49-F238E27FC236}">
                    <a16:creationId xmlns:a16="http://schemas.microsoft.com/office/drawing/2014/main" id="{2CE4F547-079D-5963-4535-D407DCD3FCEA}"/>
                  </a:ext>
                </a:extLst>
              </p:cNvPr>
              <p:cNvGrpSpPr/>
              <p:nvPr/>
            </p:nvGrpSpPr>
            <p:grpSpPr>
              <a:xfrm>
                <a:off x="3960221" y="3367905"/>
                <a:ext cx="27622" cy="27622"/>
                <a:chOff x="3960221" y="3367905"/>
                <a:chExt cx="27622" cy="27622"/>
              </a:xfrm>
            </p:grpSpPr>
            <p:sp>
              <p:nvSpPr>
                <p:cNvPr id="836" name="Freeform: Shape 835">
                  <a:extLst>
                    <a:ext uri="{FF2B5EF4-FFF2-40B4-BE49-F238E27FC236}">
                      <a16:creationId xmlns:a16="http://schemas.microsoft.com/office/drawing/2014/main" id="{FF1EE574-E9B5-5239-8B00-30AA4804323D}"/>
                    </a:ext>
                  </a:extLst>
                </p:cNvPr>
                <p:cNvSpPr/>
                <p:nvPr/>
              </p:nvSpPr>
              <p:spPr>
                <a:xfrm>
                  <a:off x="3974509" y="336790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37" name="Freeform: Shape 836">
                  <a:extLst>
                    <a:ext uri="{FF2B5EF4-FFF2-40B4-BE49-F238E27FC236}">
                      <a16:creationId xmlns:a16="http://schemas.microsoft.com/office/drawing/2014/main" id="{515CC695-1654-673A-C331-964AB1FA8AAB}"/>
                    </a:ext>
                  </a:extLst>
                </p:cNvPr>
                <p:cNvSpPr/>
                <p:nvPr/>
              </p:nvSpPr>
              <p:spPr>
                <a:xfrm>
                  <a:off x="3960221" y="338124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76" name="Graphic 8">
                <a:extLst>
                  <a:ext uri="{FF2B5EF4-FFF2-40B4-BE49-F238E27FC236}">
                    <a16:creationId xmlns:a16="http://schemas.microsoft.com/office/drawing/2014/main" id="{2BCCFEA9-AA4E-FAC6-CC93-5B74A2F4FF64}"/>
                  </a:ext>
                </a:extLst>
              </p:cNvPr>
              <p:cNvGrpSpPr/>
              <p:nvPr/>
            </p:nvGrpSpPr>
            <p:grpSpPr>
              <a:xfrm>
                <a:off x="3861161" y="3367905"/>
                <a:ext cx="27622" cy="27622"/>
                <a:chOff x="3861161" y="3367905"/>
                <a:chExt cx="27622" cy="27622"/>
              </a:xfrm>
            </p:grpSpPr>
            <p:sp>
              <p:nvSpPr>
                <p:cNvPr id="834" name="Freeform: Shape 833">
                  <a:extLst>
                    <a:ext uri="{FF2B5EF4-FFF2-40B4-BE49-F238E27FC236}">
                      <a16:creationId xmlns:a16="http://schemas.microsoft.com/office/drawing/2014/main" id="{2929D675-A31D-2448-F13F-0745B0206746}"/>
                    </a:ext>
                  </a:extLst>
                </p:cNvPr>
                <p:cNvSpPr/>
                <p:nvPr/>
              </p:nvSpPr>
              <p:spPr>
                <a:xfrm>
                  <a:off x="3875449" y="336790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35" name="Freeform: Shape 834">
                  <a:extLst>
                    <a:ext uri="{FF2B5EF4-FFF2-40B4-BE49-F238E27FC236}">
                      <a16:creationId xmlns:a16="http://schemas.microsoft.com/office/drawing/2014/main" id="{C1FBA8FD-F396-2246-83BA-7EB7CDDC8D8B}"/>
                    </a:ext>
                  </a:extLst>
                </p:cNvPr>
                <p:cNvSpPr/>
                <p:nvPr/>
              </p:nvSpPr>
              <p:spPr>
                <a:xfrm>
                  <a:off x="3861161" y="3381240"/>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77" name="Graphic 8">
                <a:extLst>
                  <a:ext uri="{FF2B5EF4-FFF2-40B4-BE49-F238E27FC236}">
                    <a16:creationId xmlns:a16="http://schemas.microsoft.com/office/drawing/2014/main" id="{4E1C6207-70FE-94F7-E52D-12BCF4C3B6CA}"/>
                  </a:ext>
                </a:extLst>
              </p:cNvPr>
              <p:cNvGrpSpPr/>
              <p:nvPr/>
            </p:nvGrpSpPr>
            <p:grpSpPr>
              <a:xfrm>
                <a:off x="3838301" y="3367905"/>
                <a:ext cx="27622" cy="27622"/>
                <a:chOff x="3838301" y="3367905"/>
                <a:chExt cx="27622" cy="27622"/>
              </a:xfrm>
            </p:grpSpPr>
            <p:sp>
              <p:nvSpPr>
                <p:cNvPr id="832" name="Freeform: Shape 831">
                  <a:extLst>
                    <a:ext uri="{FF2B5EF4-FFF2-40B4-BE49-F238E27FC236}">
                      <a16:creationId xmlns:a16="http://schemas.microsoft.com/office/drawing/2014/main" id="{02003989-6518-60BF-5BB6-E96BA334D0E3}"/>
                    </a:ext>
                  </a:extLst>
                </p:cNvPr>
                <p:cNvSpPr/>
                <p:nvPr/>
              </p:nvSpPr>
              <p:spPr>
                <a:xfrm>
                  <a:off x="3851636" y="336790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33" name="Freeform: Shape 832">
                  <a:extLst>
                    <a:ext uri="{FF2B5EF4-FFF2-40B4-BE49-F238E27FC236}">
                      <a16:creationId xmlns:a16="http://schemas.microsoft.com/office/drawing/2014/main" id="{1978927F-F5C0-F745-03DE-3601B253B8CF}"/>
                    </a:ext>
                  </a:extLst>
                </p:cNvPr>
                <p:cNvSpPr/>
                <p:nvPr/>
              </p:nvSpPr>
              <p:spPr>
                <a:xfrm>
                  <a:off x="3838301" y="338124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78" name="Graphic 8">
                <a:extLst>
                  <a:ext uri="{FF2B5EF4-FFF2-40B4-BE49-F238E27FC236}">
                    <a16:creationId xmlns:a16="http://schemas.microsoft.com/office/drawing/2014/main" id="{FF78D281-A809-CC29-42D4-FB21EB9D7F61}"/>
                  </a:ext>
                </a:extLst>
              </p:cNvPr>
              <p:cNvGrpSpPr/>
              <p:nvPr/>
            </p:nvGrpSpPr>
            <p:grpSpPr>
              <a:xfrm>
                <a:off x="3638276" y="3367905"/>
                <a:ext cx="27622" cy="27622"/>
                <a:chOff x="3638276" y="3367905"/>
                <a:chExt cx="27622" cy="27622"/>
              </a:xfrm>
            </p:grpSpPr>
            <p:sp>
              <p:nvSpPr>
                <p:cNvPr id="830" name="Freeform: Shape 829">
                  <a:extLst>
                    <a:ext uri="{FF2B5EF4-FFF2-40B4-BE49-F238E27FC236}">
                      <a16:creationId xmlns:a16="http://schemas.microsoft.com/office/drawing/2014/main" id="{65CE1085-2483-7866-BCAB-80E24C9180FE}"/>
                    </a:ext>
                  </a:extLst>
                </p:cNvPr>
                <p:cNvSpPr/>
                <p:nvPr/>
              </p:nvSpPr>
              <p:spPr>
                <a:xfrm>
                  <a:off x="3651611" y="3367905"/>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31" name="Freeform: Shape 830">
                  <a:extLst>
                    <a:ext uri="{FF2B5EF4-FFF2-40B4-BE49-F238E27FC236}">
                      <a16:creationId xmlns:a16="http://schemas.microsoft.com/office/drawing/2014/main" id="{8AC338AB-DDD2-BBA4-055E-F4940E0EFDD4}"/>
                    </a:ext>
                  </a:extLst>
                </p:cNvPr>
                <p:cNvSpPr/>
                <p:nvPr/>
              </p:nvSpPr>
              <p:spPr>
                <a:xfrm>
                  <a:off x="3638276" y="338124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79" name="Graphic 8">
                <a:extLst>
                  <a:ext uri="{FF2B5EF4-FFF2-40B4-BE49-F238E27FC236}">
                    <a16:creationId xmlns:a16="http://schemas.microsoft.com/office/drawing/2014/main" id="{20E2D083-8F18-1E0F-7ECA-221B9994D556}"/>
                  </a:ext>
                </a:extLst>
              </p:cNvPr>
              <p:cNvGrpSpPr/>
              <p:nvPr/>
            </p:nvGrpSpPr>
            <p:grpSpPr>
              <a:xfrm>
                <a:off x="3621131" y="3280275"/>
                <a:ext cx="27622" cy="26670"/>
                <a:chOff x="3621131" y="3280275"/>
                <a:chExt cx="27622" cy="26670"/>
              </a:xfrm>
            </p:grpSpPr>
            <p:sp>
              <p:nvSpPr>
                <p:cNvPr id="828" name="Freeform: Shape 827">
                  <a:extLst>
                    <a:ext uri="{FF2B5EF4-FFF2-40B4-BE49-F238E27FC236}">
                      <a16:creationId xmlns:a16="http://schemas.microsoft.com/office/drawing/2014/main" id="{BDB7EB48-921C-11B1-A50D-F31617AD5E04}"/>
                    </a:ext>
                  </a:extLst>
                </p:cNvPr>
                <p:cNvSpPr/>
                <p:nvPr/>
              </p:nvSpPr>
              <p:spPr>
                <a:xfrm>
                  <a:off x="3634466" y="3280275"/>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29" name="Freeform: Shape 828">
                  <a:extLst>
                    <a:ext uri="{FF2B5EF4-FFF2-40B4-BE49-F238E27FC236}">
                      <a16:creationId xmlns:a16="http://schemas.microsoft.com/office/drawing/2014/main" id="{B0EF0A7B-A1F9-0EEB-6598-B0D62D057FB3}"/>
                    </a:ext>
                  </a:extLst>
                </p:cNvPr>
                <p:cNvSpPr/>
                <p:nvPr/>
              </p:nvSpPr>
              <p:spPr>
                <a:xfrm>
                  <a:off x="3621131" y="329361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0" name="Graphic 8">
                <a:extLst>
                  <a:ext uri="{FF2B5EF4-FFF2-40B4-BE49-F238E27FC236}">
                    <a16:creationId xmlns:a16="http://schemas.microsoft.com/office/drawing/2014/main" id="{81B612BF-233D-0D77-673E-71816BA2A617}"/>
                  </a:ext>
                </a:extLst>
              </p:cNvPr>
              <p:cNvGrpSpPr/>
              <p:nvPr/>
            </p:nvGrpSpPr>
            <p:grpSpPr>
              <a:xfrm>
                <a:off x="3600176" y="3280275"/>
                <a:ext cx="27622" cy="26670"/>
                <a:chOff x="3600176" y="3280275"/>
                <a:chExt cx="27622" cy="26670"/>
              </a:xfrm>
            </p:grpSpPr>
            <p:sp>
              <p:nvSpPr>
                <p:cNvPr id="826" name="Freeform: Shape 825">
                  <a:extLst>
                    <a:ext uri="{FF2B5EF4-FFF2-40B4-BE49-F238E27FC236}">
                      <a16:creationId xmlns:a16="http://schemas.microsoft.com/office/drawing/2014/main" id="{FC281629-DB90-4860-3B3D-D0C9E85F9658}"/>
                    </a:ext>
                  </a:extLst>
                </p:cNvPr>
                <p:cNvSpPr/>
                <p:nvPr/>
              </p:nvSpPr>
              <p:spPr>
                <a:xfrm>
                  <a:off x="3613511" y="3280275"/>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27" name="Freeform: Shape 826">
                  <a:extLst>
                    <a:ext uri="{FF2B5EF4-FFF2-40B4-BE49-F238E27FC236}">
                      <a16:creationId xmlns:a16="http://schemas.microsoft.com/office/drawing/2014/main" id="{2F6D2B71-28E1-B2BA-A9CE-BD8262DD79A6}"/>
                    </a:ext>
                  </a:extLst>
                </p:cNvPr>
                <p:cNvSpPr/>
                <p:nvPr/>
              </p:nvSpPr>
              <p:spPr>
                <a:xfrm>
                  <a:off x="3600176" y="329361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1" name="Graphic 8">
                <a:extLst>
                  <a:ext uri="{FF2B5EF4-FFF2-40B4-BE49-F238E27FC236}">
                    <a16:creationId xmlns:a16="http://schemas.microsoft.com/office/drawing/2014/main" id="{F27ECA21-A397-0B13-C38C-B3ACE2AB9705}"/>
                  </a:ext>
                </a:extLst>
              </p:cNvPr>
              <p:cNvGrpSpPr/>
              <p:nvPr/>
            </p:nvGrpSpPr>
            <p:grpSpPr>
              <a:xfrm>
                <a:off x="3564934" y="3280275"/>
                <a:ext cx="27622" cy="26670"/>
                <a:chOff x="3564934" y="3280275"/>
                <a:chExt cx="27622" cy="26670"/>
              </a:xfrm>
            </p:grpSpPr>
            <p:sp>
              <p:nvSpPr>
                <p:cNvPr id="824" name="Freeform: Shape 823">
                  <a:extLst>
                    <a:ext uri="{FF2B5EF4-FFF2-40B4-BE49-F238E27FC236}">
                      <a16:creationId xmlns:a16="http://schemas.microsoft.com/office/drawing/2014/main" id="{359D6C4A-A7F5-6D61-E43F-50BC12CD7F6E}"/>
                    </a:ext>
                  </a:extLst>
                </p:cNvPr>
                <p:cNvSpPr/>
                <p:nvPr/>
              </p:nvSpPr>
              <p:spPr>
                <a:xfrm>
                  <a:off x="3579221" y="3280275"/>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25" name="Freeform: Shape 824">
                  <a:extLst>
                    <a:ext uri="{FF2B5EF4-FFF2-40B4-BE49-F238E27FC236}">
                      <a16:creationId xmlns:a16="http://schemas.microsoft.com/office/drawing/2014/main" id="{628A17A2-08A0-007F-0B2D-0870283F6F17}"/>
                    </a:ext>
                  </a:extLst>
                </p:cNvPr>
                <p:cNvSpPr/>
                <p:nvPr/>
              </p:nvSpPr>
              <p:spPr>
                <a:xfrm>
                  <a:off x="3564934" y="329361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2" name="Graphic 8">
                <a:extLst>
                  <a:ext uri="{FF2B5EF4-FFF2-40B4-BE49-F238E27FC236}">
                    <a16:creationId xmlns:a16="http://schemas.microsoft.com/office/drawing/2014/main" id="{EB11A314-8332-54C3-A29A-4798F7E069E0}"/>
                  </a:ext>
                </a:extLst>
              </p:cNvPr>
              <p:cNvGrpSpPr/>
              <p:nvPr/>
            </p:nvGrpSpPr>
            <p:grpSpPr>
              <a:xfrm>
                <a:off x="3543026" y="3280275"/>
                <a:ext cx="27622" cy="26670"/>
                <a:chOff x="3543026" y="3280275"/>
                <a:chExt cx="27622" cy="26670"/>
              </a:xfrm>
            </p:grpSpPr>
            <p:sp>
              <p:nvSpPr>
                <p:cNvPr id="822" name="Freeform: Shape 821">
                  <a:extLst>
                    <a:ext uri="{FF2B5EF4-FFF2-40B4-BE49-F238E27FC236}">
                      <a16:creationId xmlns:a16="http://schemas.microsoft.com/office/drawing/2014/main" id="{667F22DE-A84E-DCDA-B684-9225134BD4D9}"/>
                    </a:ext>
                  </a:extLst>
                </p:cNvPr>
                <p:cNvSpPr/>
                <p:nvPr/>
              </p:nvSpPr>
              <p:spPr>
                <a:xfrm>
                  <a:off x="3557314" y="3280275"/>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23" name="Freeform: Shape 822">
                  <a:extLst>
                    <a:ext uri="{FF2B5EF4-FFF2-40B4-BE49-F238E27FC236}">
                      <a16:creationId xmlns:a16="http://schemas.microsoft.com/office/drawing/2014/main" id="{88AFD2E6-6EDF-889D-4D36-705732D887BF}"/>
                    </a:ext>
                  </a:extLst>
                </p:cNvPr>
                <p:cNvSpPr/>
                <p:nvPr/>
              </p:nvSpPr>
              <p:spPr>
                <a:xfrm>
                  <a:off x="3543026" y="329361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3" name="Graphic 8">
                <a:extLst>
                  <a:ext uri="{FF2B5EF4-FFF2-40B4-BE49-F238E27FC236}">
                    <a16:creationId xmlns:a16="http://schemas.microsoft.com/office/drawing/2014/main" id="{B0F0281E-2703-A0C3-E597-6B2CA51D686F}"/>
                  </a:ext>
                </a:extLst>
              </p:cNvPr>
              <p:cNvGrpSpPr/>
              <p:nvPr/>
            </p:nvGrpSpPr>
            <p:grpSpPr>
              <a:xfrm>
                <a:off x="3492544" y="3280275"/>
                <a:ext cx="27622" cy="26670"/>
                <a:chOff x="3492544" y="3280275"/>
                <a:chExt cx="27622" cy="26670"/>
              </a:xfrm>
            </p:grpSpPr>
            <p:sp>
              <p:nvSpPr>
                <p:cNvPr id="820" name="Freeform: Shape 819">
                  <a:extLst>
                    <a:ext uri="{FF2B5EF4-FFF2-40B4-BE49-F238E27FC236}">
                      <a16:creationId xmlns:a16="http://schemas.microsoft.com/office/drawing/2014/main" id="{C65DF57F-D0DB-272A-D2FC-A1F4CBF2ED3A}"/>
                    </a:ext>
                  </a:extLst>
                </p:cNvPr>
                <p:cNvSpPr/>
                <p:nvPr/>
              </p:nvSpPr>
              <p:spPr>
                <a:xfrm>
                  <a:off x="3505879" y="3280275"/>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21" name="Freeform: Shape 820">
                  <a:extLst>
                    <a:ext uri="{FF2B5EF4-FFF2-40B4-BE49-F238E27FC236}">
                      <a16:creationId xmlns:a16="http://schemas.microsoft.com/office/drawing/2014/main" id="{C214882B-DA2E-81C5-9716-5FFCDF600860}"/>
                    </a:ext>
                  </a:extLst>
                </p:cNvPr>
                <p:cNvSpPr/>
                <p:nvPr/>
              </p:nvSpPr>
              <p:spPr>
                <a:xfrm>
                  <a:off x="3492544" y="329361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4" name="Graphic 8">
                <a:extLst>
                  <a:ext uri="{FF2B5EF4-FFF2-40B4-BE49-F238E27FC236}">
                    <a16:creationId xmlns:a16="http://schemas.microsoft.com/office/drawing/2014/main" id="{B4DF3647-06C7-2176-62CD-ACF55C3F3825}"/>
                  </a:ext>
                </a:extLst>
              </p:cNvPr>
              <p:cNvGrpSpPr/>
              <p:nvPr/>
            </p:nvGrpSpPr>
            <p:grpSpPr>
              <a:xfrm>
                <a:off x="3484924" y="3280275"/>
                <a:ext cx="27622" cy="26670"/>
                <a:chOff x="3484924" y="3280275"/>
                <a:chExt cx="27622" cy="26670"/>
              </a:xfrm>
            </p:grpSpPr>
            <p:sp>
              <p:nvSpPr>
                <p:cNvPr id="818" name="Freeform: Shape 817">
                  <a:extLst>
                    <a:ext uri="{FF2B5EF4-FFF2-40B4-BE49-F238E27FC236}">
                      <a16:creationId xmlns:a16="http://schemas.microsoft.com/office/drawing/2014/main" id="{9A2B6932-4735-41F9-FC57-E0DEB7A50AF8}"/>
                    </a:ext>
                  </a:extLst>
                </p:cNvPr>
                <p:cNvSpPr/>
                <p:nvPr/>
              </p:nvSpPr>
              <p:spPr>
                <a:xfrm>
                  <a:off x="3498259" y="3280275"/>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19" name="Freeform: Shape 818">
                  <a:extLst>
                    <a:ext uri="{FF2B5EF4-FFF2-40B4-BE49-F238E27FC236}">
                      <a16:creationId xmlns:a16="http://schemas.microsoft.com/office/drawing/2014/main" id="{13EB2C90-4363-DF12-D44C-86E924DD483B}"/>
                    </a:ext>
                  </a:extLst>
                </p:cNvPr>
                <p:cNvSpPr/>
                <p:nvPr/>
              </p:nvSpPr>
              <p:spPr>
                <a:xfrm>
                  <a:off x="3484924" y="3293610"/>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5" name="Graphic 8">
                <a:extLst>
                  <a:ext uri="{FF2B5EF4-FFF2-40B4-BE49-F238E27FC236}">
                    <a16:creationId xmlns:a16="http://schemas.microsoft.com/office/drawing/2014/main" id="{9E02BF88-4E77-02D8-68B6-8265A75B92B6}"/>
                  </a:ext>
                </a:extLst>
              </p:cNvPr>
              <p:cNvGrpSpPr/>
              <p:nvPr/>
            </p:nvGrpSpPr>
            <p:grpSpPr>
              <a:xfrm>
                <a:off x="3473494" y="3280275"/>
                <a:ext cx="27622" cy="26670"/>
                <a:chOff x="3473494" y="3280275"/>
                <a:chExt cx="27622" cy="26670"/>
              </a:xfrm>
            </p:grpSpPr>
            <p:sp>
              <p:nvSpPr>
                <p:cNvPr id="816" name="Freeform: Shape 815">
                  <a:extLst>
                    <a:ext uri="{FF2B5EF4-FFF2-40B4-BE49-F238E27FC236}">
                      <a16:creationId xmlns:a16="http://schemas.microsoft.com/office/drawing/2014/main" id="{757D9C8E-D009-E0DB-081D-EAAFD8A671B9}"/>
                    </a:ext>
                  </a:extLst>
                </p:cNvPr>
                <p:cNvSpPr/>
                <p:nvPr/>
              </p:nvSpPr>
              <p:spPr>
                <a:xfrm>
                  <a:off x="3487781" y="3280275"/>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17" name="Freeform: Shape 816">
                  <a:extLst>
                    <a:ext uri="{FF2B5EF4-FFF2-40B4-BE49-F238E27FC236}">
                      <a16:creationId xmlns:a16="http://schemas.microsoft.com/office/drawing/2014/main" id="{B9A11DBA-FCE0-B70F-F4B5-4C3F666E7ACB}"/>
                    </a:ext>
                  </a:extLst>
                </p:cNvPr>
                <p:cNvSpPr/>
                <p:nvPr/>
              </p:nvSpPr>
              <p:spPr>
                <a:xfrm>
                  <a:off x="3473494" y="329361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6" name="Graphic 8">
                <a:extLst>
                  <a:ext uri="{FF2B5EF4-FFF2-40B4-BE49-F238E27FC236}">
                    <a16:creationId xmlns:a16="http://schemas.microsoft.com/office/drawing/2014/main" id="{83AF02D9-FD0F-C9BC-5FCB-EBE22D536979}"/>
                  </a:ext>
                </a:extLst>
              </p:cNvPr>
              <p:cNvGrpSpPr/>
              <p:nvPr/>
            </p:nvGrpSpPr>
            <p:grpSpPr>
              <a:xfrm>
                <a:off x="3359194" y="3280275"/>
                <a:ext cx="27622" cy="26670"/>
                <a:chOff x="3359194" y="3280275"/>
                <a:chExt cx="27622" cy="26670"/>
              </a:xfrm>
            </p:grpSpPr>
            <p:sp>
              <p:nvSpPr>
                <p:cNvPr id="814" name="Freeform: Shape 813">
                  <a:extLst>
                    <a:ext uri="{FF2B5EF4-FFF2-40B4-BE49-F238E27FC236}">
                      <a16:creationId xmlns:a16="http://schemas.microsoft.com/office/drawing/2014/main" id="{87A0E90A-6D06-8224-3821-B070FF05A4CA}"/>
                    </a:ext>
                  </a:extLst>
                </p:cNvPr>
                <p:cNvSpPr/>
                <p:nvPr/>
              </p:nvSpPr>
              <p:spPr>
                <a:xfrm>
                  <a:off x="3372529" y="3280275"/>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15" name="Freeform: Shape 814">
                  <a:extLst>
                    <a:ext uri="{FF2B5EF4-FFF2-40B4-BE49-F238E27FC236}">
                      <a16:creationId xmlns:a16="http://schemas.microsoft.com/office/drawing/2014/main" id="{0AF1AFBC-BD09-0142-FA86-468D7A2A5061}"/>
                    </a:ext>
                  </a:extLst>
                </p:cNvPr>
                <p:cNvSpPr/>
                <p:nvPr/>
              </p:nvSpPr>
              <p:spPr>
                <a:xfrm>
                  <a:off x="3359194" y="3293610"/>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7" name="Graphic 8">
                <a:extLst>
                  <a:ext uri="{FF2B5EF4-FFF2-40B4-BE49-F238E27FC236}">
                    <a16:creationId xmlns:a16="http://schemas.microsoft.com/office/drawing/2014/main" id="{12A03B32-7971-3DF5-64D3-9293313F74FA}"/>
                  </a:ext>
                </a:extLst>
              </p:cNvPr>
              <p:cNvGrpSpPr/>
              <p:nvPr/>
            </p:nvGrpSpPr>
            <p:grpSpPr>
              <a:xfrm>
                <a:off x="3336334" y="3248842"/>
                <a:ext cx="27622" cy="27622"/>
                <a:chOff x="3336334" y="3248842"/>
                <a:chExt cx="27622" cy="27622"/>
              </a:xfrm>
            </p:grpSpPr>
            <p:sp>
              <p:nvSpPr>
                <p:cNvPr id="812" name="Freeform: Shape 811">
                  <a:extLst>
                    <a:ext uri="{FF2B5EF4-FFF2-40B4-BE49-F238E27FC236}">
                      <a16:creationId xmlns:a16="http://schemas.microsoft.com/office/drawing/2014/main" id="{B74B90D8-48A8-F298-AED6-B37B3546F482}"/>
                    </a:ext>
                  </a:extLst>
                </p:cNvPr>
                <p:cNvSpPr/>
                <p:nvPr/>
              </p:nvSpPr>
              <p:spPr>
                <a:xfrm>
                  <a:off x="3349669" y="3248842"/>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13" name="Freeform: Shape 812">
                  <a:extLst>
                    <a:ext uri="{FF2B5EF4-FFF2-40B4-BE49-F238E27FC236}">
                      <a16:creationId xmlns:a16="http://schemas.microsoft.com/office/drawing/2014/main" id="{5815D9D1-6E3E-3A7D-B162-616DB6F12761}"/>
                    </a:ext>
                  </a:extLst>
                </p:cNvPr>
                <p:cNvSpPr/>
                <p:nvPr/>
              </p:nvSpPr>
              <p:spPr>
                <a:xfrm>
                  <a:off x="3336334" y="326217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8" name="Graphic 8">
                <a:extLst>
                  <a:ext uri="{FF2B5EF4-FFF2-40B4-BE49-F238E27FC236}">
                    <a16:creationId xmlns:a16="http://schemas.microsoft.com/office/drawing/2014/main" id="{68706F7A-E18C-9391-1AE2-551BA5C6A2F5}"/>
                  </a:ext>
                </a:extLst>
              </p:cNvPr>
              <p:cNvGrpSpPr/>
              <p:nvPr/>
            </p:nvGrpSpPr>
            <p:grpSpPr>
              <a:xfrm>
                <a:off x="3307759" y="3216457"/>
                <a:ext cx="26670" cy="27622"/>
                <a:chOff x="3307759" y="3216457"/>
                <a:chExt cx="26670" cy="27622"/>
              </a:xfrm>
            </p:grpSpPr>
            <p:sp>
              <p:nvSpPr>
                <p:cNvPr id="810" name="Freeform: Shape 809">
                  <a:extLst>
                    <a:ext uri="{FF2B5EF4-FFF2-40B4-BE49-F238E27FC236}">
                      <a16:creationId xmlns:a16="http://schemas.microsoft.com/office/drawing/2014/main" id="{94CE845F-FE46-9555-3988-B77BF96F1BD8}"/>
                    </a:ext>
                  </a:extLst>
                </p:cNvPr>
                <p:cNvSpPr/>
                <p:nvPr/>
              </p:nvSpPr>
              <p:spPr>
                <a:xfrm>
                  <a:off x="3321094" y="3216457"/>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11" name="Freeform: Shape 810">
                  <a:extLst>
                    <a:ext uri="{FF2B5EF4-FFF2-40B4-BE49-F238E27FC236}">
                      <a16:creationId xmlns:a16="http://schemas.microsoft.com/office/drawing/2014/main" id="{20D2C0AC-26DA-761F-4E09-10C099C61D53}"/>
                    </a:ext>
                  </a:extLst>
                </p:cNvPr>
                <p:cNvSpPr/>
                <p:nvPr/>
              </p:nvSpPr>
              <p:spPr>
                <a:xfrm>
                  <a:off x="3307759" y="3230745"/>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89" name="Graphic 8">
                <a:extLst>
                  <a:ext uri="{FF2B5EF4-FFF2-40B4-BE49-F238E27FC236}">
                    <a16:creationId xmlns:a16="http://schemas.microsoft.com/office/drawing/2014/main" id="{1D6A1BE6-45DE-382D-015D-4EA6B39024C9}"/>
                  </a:ext>
                </a:extLst>
              </p:cNvPr>
              <p:cNvGrpSpPr/>
              <p:nvPr/>
            </p:nvGrpSpPr>
            <p:grpSpPr>
              <a:xfrm>
                <a:off x="3259181" y="3216457"/>
                <a:ext cx="27622" cy="27622"/>
                <a:chOff x="3259181" y="3216457"/>
                <a:chExt cx="27622" cy="27622"/>
              </a:xfrm>
            </p:grpSpPr>
            <p:sp>
              <p:nvSpPr>
                <p:cNvPr id="808" name="Freeform: Shape 807">
                  <a:extLst>
                    <a:ext uri="{FF2B5EF4-FFF2-40B4-BE49-F238E27FC236}">
                      <a16:creationId xmlns:a16="http://schemas.microsoft.com/office/drawing/2014/main" id="{868EFD43-78DA-D960-BC20-046FB83EDE49}"/>
                    </a:ext>
                  </a:extLst>
                </p:cNvPr>
                <p:cNvSpPr/>
                <p:nvPr/>
              </p:nvSpPr>
              <p:spPr>
                <a:xfrm>
                  <a:off x="3273469" y="3216457"/>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09" name="Freeform: Shape 808">
                  <a:extLst>
                    <a:ext uri="{FF2B5EF4-FFF2-40B4-BE49-F238E27FC236}">
                      <a16:creationId xmlns:a16="http://schemas.microsoft.com/office/drawing/2014/main" id="{313A7D24-5419-079E-4824-A9B08D364382}"/>
                    </a:ext>
                  </a:extLst>
                </p:cNvPr>
                <p:cNvSpPr/>
                <p:nvPr/>
              </p:nvSpPr>
              <p:spPr>
                <a:xfrm>
                  <a:off x="3259181" y="32307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90" name="Graphic 8">
                <a:extLst>
                  <a:ext uri="{FF2B5EF4-FFF2-40B4-BE49-F238E27FC236}">
                    <a16:creationId xmlns:a16="http://schemas.microsoft.com/office/drawing/2014/main" id="{E9CD5F5E-CAE5-DD08-A513-17B63EE322C2}"/>
                  </a:ext>
                </a:extLst>
              </p:cNvPr>
              <p:cNvGrpSpPr/>
              <p:nvPr/>
            </p:nvGrpSpPr>
            <p:grpSpPr>
              <a:xfrm>
                <a:off x="3241084" y="3216457"/>
                <a:ext cx="27622" cy="27622"/>
                <a:chOff x="3241084" y="3216457"/>
                <a:chExt cx="27622" cy="27622"/>
              </a:xfrm>
            </p:grpSpPr>
            <p:sp>
              <p:nvSpPr>
                <p:cNvPr id="806" name="Freeform: Shape 805">
                  <a:extLst>
                    <a:ext uri="{FF2B5EF4-FFF2-40B4-BE49-F238E27FC236}">
                      <a16:creationId xmlns:a16="http://schemas.microsoft.com/office/drawing/2014/main" id="{C5E37BAC-DEC7-E767-E66D-9BF13837D160}"/>
                    </a:ext>
                  </a:extLst>
                </p:cNvPr>
                <p:cNvSpPr/>
                <p:nvPr/>
              </p:nvSpPr>
              <p:spPr>
                <a:xfrm>
                  <a:off x="3254419" y="3216457"/>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07" name="Freeform: Shape 806">
                  <a:extLst>
                    <a:ext uri="{FF2B5EF4-FFF2-40B4-BE49-F238E27FC236}">
                      <a16:creationId xmlns:a16="http://schemas.microsoft.com/office/drawing/2014/main" id="{EAD27A45-BA9C-F388-613D-3C73A7D2D22B}"/>
                    </a:ext>
                  </a:extLst>
                </p:cNvPr>
                <p:cNvSpPr/>
                <p:nvPr/>
              </p:nvSpPr>
              <p:spPr>
                <a:xfrm>
                  <a:off x="3241084" y="323074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91" name="Graphic 8">
                <a:extLst>
                  <a:ext uri="{FF2B5EF4-FFF2-40B4-BE49-F238E27FC236}">
                    <a16:creationId xmlns:a16="http://schemas.microsoft.com/office/drawing/2014/main" id="{707A2F19-FDE0-346B-3AEC-E2BDFCAAB34E}"/>
                  </a:ext>
                </a:extLst>
              </p:cNvPr>
              <p:cNvGrpSpPr/>
              <p:nvPr/>
            </p:nvGrpSpPr>
            <p:grpSpPr>
              <a:xfrm>
                <a:off x="3229654" y="3190740"/>
                <a:ext cx="27622" cy="27622"/>
                <a:chOff x="3229654" y="3190740"/>
                <a:chExt cx="27622" cy="27622"/>
              </a:xfrm>
            </p:grpSpPr>
            <p:sp>
              <p:nvSpPr>
                <p:cNvPr id="804" name="Freeform: Shape 803">
                  <a:extLst>
                    <a:ext uri="{FF2B5EF4-FFF2-40B4-BE49-F238E27FC236}">
                      <a16:creationId xmlns:a16="http://schemas.microsoft.com/office/drawing/2014/main" id="{0C54372B-6996-B9B9-F930-71D66C3A8210}"/>
                    </a:ext>
                  </a:extLst>
                </p:cNvPr>
                <p:cNvSpPr/>
                <p:nvPr/>
              </p:nvSpPr>
              <p:spPr>
                <a:xfrm>
                  <a:off x="3242989" y="319074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05" name="Freeform: Shape 804">
                  <a:extLst>
                    <a:ext uri="{FF2B5EF4-FFF2-40B4-BE49-F238E27FC236}">
                      <a16:creationId xmlns:a16="http://schemas.microsoft.com/office/drawing/2014/main" id="{22007BA2-745C-49FE-F03C-ADFF76A31DBC}"/>
                    </a:ext>
                  </a:extLst>
                </p:cNvPr>
                <p:cNvSpPr/>
                <p:nvPr/>
              </p:nvSpPr>
              <p:spPr>
                <a:xfrm>
                  <a:off x="3229654" y="320502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92" name="Graphic 8">
                <a:extLst>
                  <a:ext uri="{FF2B5EF4-FFF2-40B4-BE49-F238E27FC236}">
                    <a16:creationId xmlns:a16="http://schemas.microsoft.com/office/drawing/2014/main" id="{C2125C1A-F79D-CAF0-8CBE-893A50FBB8C2}"/>
                  </a:ext>
                </a:extLst>
              </p:cNvPr>
              <p:cNvGrpSpPr/>
              <p:nvPr/>
            </p:nvGrpSpPr>
            <p:grpSpPr>
              <a:xfrm>
                <a:off x="3204889" y="3190740"/>
                <a:ext cx="27622" cy="27622"/>
                <a:chOff x="3204889" y="3190740"/>
                <a:chExt cx="27622" cy="27622"/>
              </a:xfrm>
            </p:grpSpPr>
            <p:sp>
              <p:nvSpPr>
                <p:cNvPr id="802" name="Freeform: Shape 801">
                  <a:extLst>
                    <a:ext uri="{FF2B5EF4-FFF2-40B4-BE49-F238E27FC236}">
                      <a16:creationId xmlns:a16="http://schemas.microsoft.com/office/drawing/2014/main" id="{9F584219-73C9-989A-84F3-97F4DEB57612}"/>
                    </a:ext>
                  </a:extLst>
                </p:cNvPr>
                <p:cNvSpPr/>
                <p:nvPr/>
              </p:nvSpPr>
              <p:spPr>
                <a:xfrm>
                  <a:off x="3218224" y="319074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03" name="Freeform: Shape 802">
                  <a:extLst>
                    <a:ext uri="{FF2B5EF4-FFF2-40B4-BE49-F238E27FC236}">
                      <a16:creationId xmlns:a16="http://schemas.microsoft.com/office/drawing/2014/main" id="{0CC90314-D1B0-D72A-F05C-57C97B206FB7}"/>
                    </a:ext>
                  </a:extLst>
                </p:cNvPr>
                <p:cNvSpPr/>
                <p:nvPr/>
              </p:nvSpPr>
              <p:spPr>
                <a:xfrm>
                  <a:off x="3204889" y="320502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93" name="Graphic 8">
                <a:extLst>
                  <a:ext uri="{FF2B5EF4-FFF2-40B4-BE49-F238E27FC236}">
                    <a16:creationId xmlns:a16="http://schemas.microsoft.com/office/drawing/2014/main" id="{C480FE2D-E7BB-8D0C-E3AE-104715453996}"/>
                  </a:ext>
                </a:extLst>
              </p:cNvPr>
              <p:cNvGrpSpPr/>
              <p:nvPr/>
            </p:nvGrpSpPr>
            <p:grpSpPr>
              <a:xfrm>
                <a:off x="3197269" y="3190740"/>
                <a:ext cx="26670" cy="27622"/>
                <a:chOff x="3197269" y="3190740"/>
                <a:chExt cx="26670" cy="27622"/>
              </a:xfrm>
            </p:grpSpPr>
            <p:sp>
              <p:nvSpPr>
                <p:cNvPr id="800" name="Freeform: Shape 799">
                  <a:extLst>
                    <a:ext uri="{FF2B5EF4-FFF2-40B4-BE49-F238E27FC236}">
                      <a16:creationId xmlns:a16="http://schemas.microsoft.com/office/drawing/2014/main" id="{40877071-FA5A-8D64-38C8-88F0739F1DF7}"/>
                    </a:ext>
                  </a:extLst>
                </p:cNvPr>
                <p:cNvSpPr/>
                <p:nvPr/>
              </p:nvSpPr>
              <p:spPr>
                <a:xfrm>
                  <a:off x="3210604" y="319074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801" name="Freeform: Shape 800">
                  <a:extLst>
                    <a:ext uri="{FF2B5EF4-FFF2-40B4-BE49-F238E27FC236}">
                      <a16:creationId xmlns:a16="http://schemas.microsoft.com/office/drawing/2014/main" id="{3D21BEE3-4309-AE51-D929-D8A59F31505C}"/>
                    </a:ext>
                  </a:extLst>
                </p:cNvPr>
                <p:cNvSpPr/>
                <p:nvPr/>
              </p:nvSpPr>
              <p:spPr>
                <a:xfrm>
                  <a:off x="3197269" y="3205027"/>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94" name="Graphic 8">
                <a:extLst>
                  <a:ext uri="{FF2B5EF4-FFF2-40B4-BE49-F238E27FC236}">
                    <a16:creationId xmlns:a16="http://schemas.microsoft.com/office/drawing/2014/main" id="{8252EE9C-F129-E7D7-F4BD-243847FC2241}"/>
                  </a:ext>
                </a:extLst>
              </p:cNvPr>
              <p:cNvGrpSpPr/>
              <p:nvPr/>
            </p:nvGrpSpPr>
            <p:grpSpPr>
              <a:xfrm>
                <a:off x="3187744" y="3190740"/>
                <a:ext cx="26670" cy="27622"/>
                <a:chOff x="3187744" y="3190740"/>
                <a:chExt cx="26670" cy="27622"/>
              </a:xfrm>
            </p:grpSpPr>
            <p:sp>
              <p:nvSpPr>
                <p:cNvPr id="798" name="Freeform: Shape 797">
                  <a:extLst>
                    <a:ext uri="{FF2B5EF4-FFF2-40B4-BE49-F238E27FC236}">
                      <a16:creationId xmlns:a16="http://schemas.microsoft.com/office/drawing/2014/main" id="{FAA16022-941E-3C4D-9EA8-0EAD05B0958A}"/>
                    </a:ext>
                  </a:extLst>
                </p:cNvPr>
                <p:cNvSpPr/>
                <p:nvPr/>
              </p:nvSpPr>
              <p:spPr>
                <a:xfrm>
                  <a:off x="3201079" y="319074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99" name="Freeform: Shape 798">
                  <a:extLst>
                    <a:ext uri="{FF2B5EF4-FFF2-40B4-BE49-F238E27FC236}">
                      <a16:creationId xmlns:a16="http://schemas.microsoft.com/office/drawing/2014/main" id="{7255762E-0FBA-239F-DC92-75F3E3F7873C}"/>
                    </a:ext>
                  </a:extLst>
                </p:cNvPr>
                <p:cNvSpPr/>
                <p:nvPr/>
              </p:nvSpPr>
              <p:spPr>
                <a:xfrm>
                  <a:off x="3187744" y="3205027"/>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95" name="Graphic 8">
                <a:extLst>
                  <a:ext uri="{FF2B5EF4-FFF2-40B4-BE49-F238E27FC236}">
                    <a16:creationId xmlns:a16="http://schemas.microsoft.com/office/drawing/2014/main" id="{805366A9-F4DF-187A-147F-12C30722B98F}"/>
                  </a:ext>
                </a:extLst>
              </p:cNvPr>
              <p:cNvGrpSpPr/>
              <p:nvPr/>
            </p:nvGrpSpPr>
            <p:grpSpPr>
              <a:xfrm>
                <a:off x="3134404" y="3166927"/>
                <a:ext cx="27622" cy="27622"/>
                <a:chOff x="3134404" y="3166927"/>
                <a:chExt cx="27622" cy="27622"/>
              </a:xfrm>
            </p:grpSpPr>
            <p:sp>
              <p:nvSpPr>
                <p:cNvPr id="796" name="Freeform: Shape 795">
                  <a:extLst>
                    <a:ext uri="{FF2B5EF4-FFF2-40B4-BE49-F238E27FC236}">
                      <a16:creationId xmlns:a16="http://schemas.microsoft.com/office/drawing/2014/main" id="{DD4C3AE4-5A0E-5681-2A5B-20DB52302EED}"/>
                    </a:ext>
                  </a:extLst>
                </p:cNvPr>
                <p:cNvSpPr/>
                <p:nvPr/>
              </p:nvSpPr>
              <p:spPr>
                <a:xfrm>
                  <a:off x="3148691" y="316692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97" name="Freeform: Shape 796">
                  <a:extLst>
                    <a:ext uri="{FF2B5EF4-FFF2-40B4-BE49-F238E27FC236}">
                      <a16:creationId xmlns:a16="http://schemas.microsoft.com/office/drawing/2014/main" id="{6F2344AF-A4A1-B6BE-C4B9-2B40F594CAA7}"/>
                    </a:ext>
                  </a:extLst>
                </p:cNvPr>
                <p:cNvSpPr/>
                <p:nvPr/>
              </p:nvSpPr>
              <p:spPr>
                <a:xfrm>
                  <a:off x="3134404" y="3180262"/>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EB17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grpSp>
          <p:nvGrpSpPr>
            <p:cNvPr id="667" name="Graphic 8">
              <a:extLst>
                <a:ext uri="{FF2B5EF4-FFF2-40B4-BE49-F238E27FC236}">
                  <a16:creationId xmlns:a16="http://schemas.microsoft.com/office/drawing/2014/main" id="{AEAEC3CA-2BB6-8C56-B2B1-56F48C4FFC00}"/>
                </a:ext>
              </a:extLst>
            </p:cNvPr>
            <p:cNvGrpSpPr/>
            <p:nvPr/>
          </p:nvGrpSpPr>
          <p:grpSpPr>
            <a:xfrm>
              <a:off x="7407770" y="3466649"/>
              <a:ext cx="3052206" cy="1629896"/>
              <a:chOff x="2467654" y="3029767"/>
              <a:chExt cx="1466850" cy="880110"/>
            </a:xfrm>
            <a:noFill/>
          </p:grpSpPr>
          <p:sp>
            <p:nvSpPr>
              <p:cNvPr id="729" name="Freeform: Shape 728">
                <a:extLst>
                  <a:ext uri="{FF2B5EF4-FFF2-40B4-BE49-F238E27FC236}">
                    <a16:creationId xmlns:a16="http://schemas.microsoft.com/office/drawing/2014/main" id="{C71E26D7-20AE-62E1-9E9E-B52CFDCCCBC7}"/>
                  </a:ext>
                </a:extLst>
              </p:cNvPr>
              <p:cNvSpPr/>
              <p:nvPr/>
            </p:nvSpPr>
            <p:spPr>
              <a:xfrm>
                <a:off x="2467654" y="3029767"/>
                <a:ext cx="1466850" cy="880110"/>
              </a:xfrm>
              <a:custGeom>
                <a:avLst/>
                <a:gdLst>
                  <a:gd name="connsiteX0" fmla="*/ 1466850 w 1466850"/>
                  <a:gd name="connsiteY0" fmla="*/ 880110 h 880110"/>
                  <a:gd name="connsiteX1" fmla="*/ 1466850 w 1466850"/>
                  <a:gd name="connsiteY1" fmla="*/ 579120 h 880110"/>
                  <a:gd name="connsiteX2" fmla="*/ 1137285 w 1466850"/>
                  <a:gd name="connsiteY2" fmla="*/ 579120 h 880110"/>
                  <a:gd name="connsiteX3" fmla="*/ 1137285 w 1466850"/>
                  <a:gd name="connsiteY3" fmla="*/ 520065 h 880110"/>
                  <a:gd name="connsiteX4" fmla="*/ 1046797 w 1466850"/>
                  <a:gd name="connsiteY4" fmla="*/ 520065 h 880110"/>
                  <a:gd name="connsiteX5" fmla="*/ 1046797 w 1466850"/>
                  <a:gd name="connsiteY5" fmla="*/ 475298 h 880110"/>
                  <a:gd name="connsiteX6" fmla="*/ 812483 w 1466850"/>
                  <a:gd name="connsiteY6" fmla="*/ 475298 h 880110"/>
                  <a:gd name="connsiteX7" fmla="*/ 812483 w 1466850"/>
                  <a:gd name="connsiteY7" fmla="*/ 449580 h 880110"/>
                  <a:gd name="connsiteX8" fmla="*/ 768668 w 1466850"/>
                  <a:gd name="connsiteY8" fmla="*/ 449580 h 880110"/>
                  <a:gd name="connsiteX9" fmla="*/ 768668 w 1466850"/>
                  <a:gd name="connsiteY9" fmla="*/ 423863 h 880110"/>
                  <a:gd name="connsiteX10" fmla="*/ 670560 w 1466850"/>
                  <a:gd name="connsiteY10" fmla="*/ 423863 h 880110"/>
                  <a:gd name="connsiteX11" fmla="*/ 670560 w 1466850"/>
                  <a:gd name="connsiteY11" fmla="*/ 398145 h 880110"/>
                  <a:gd name="connsiteX12" fmla="*/ 666750 w 1466850"/>
                  <a:gd name="connsiteY12" fmla="*/ 398145 h 880110"/>
                  <a:gd name="connsiteX13" fmla="*/ 666750 w 1466850"/>
                  <a:gd name="connsiteY13" fmla="*/ 374333 h 880110"/>
                  <a:gd name="connsiteX14" fmla="*/ 623888 w 1466850"/>
                  <a:gd name="connsiteY14" fmla="*/ 374333 h 880110"/>
                  <a:gd name="connsiteX15" fmla="*/ 623888 w 1466850"/>
                  <a:gd name="connsiteY15" fmla="*/ 349567 h 880110"/>
                  <a:gd name="connsiteX16" fmla="*/ 590550 w 1466850"/>
                  <a:gd name="connsiteY16" fmla="*/ 349567 h 880110"/>
                  <a:gd name="connsiteX17" fmla="*/ 590550 w 1466850"/>
                  <a:gd name="connsiteY17" fmla="*/ 300038 h 880110"/>
                  <a:gd name="connsiteX18" fmla="*/ 551498 w 1466850"/>
                  <a:gd name="connsiteY18" fmla="*/ 300038 h 880110"/>
                  <a:gd name="connsiteX19" fmla="*/ 551498 w 1466850"/>
                  <a:gd name="connsiteY19" fmla="*/ 277178 h 880110"/>
                  <a:gd name="connsiteX20" fmla="*/ 460058 w 1466850"/>
                  <a:gd name="connsiteY20" fmla="*/ 277178 h 880110"/>
                  <a:gd name="connsiteX21" fmla="*/ 460058 w 1466850"/>
                  <a:gd name="connsiteY21" fmla="*/ 252413 h 880110"/>
                  <a:gd name="connsiteX22" fmla="*/ 434340 w 1466850"/>
                  <a:gd name="connsiteY22" fmla="*/ 252413 h 880110"/>
                  <a:gd name="connsiteX23" fmla="*/ 434340 w 1466850"/>
                  <a:gd name="connsiteY23" fmla="*/ 228600 h 880110"/>
                  <a:gd name="connsiteX24" fmla="*/ 426720 w 1466850"/>
                  <a:gd name="connsiteY24" fmla="*/ 228600 h 880110"/>
                  <a:gd name="connsiteX25" fmla="*/ 426720 w 1466850"/>
                  <a:gd name="connsiteY25" fmla="*/ 207645 h 880110"/>
                  <a:gd name="connsiteX26" fmla="*/ 306705 w 1466850"/>
                  <a:gd name="connsiteY26" fmla="*/ 207645 h 880110"/>
                  <a:gd name="connsiteX27" fmla="*/ 306705 w 1466850"/>
                  <a:gd name="connsiteY27" fmla="*/ 181928 h 880110"/>
                  <a:gd name="connsiteX28" fmla="*/ 249555 w 1466850"/>
                  <a:gd name="connsiteY28" fmla="*/ 181928 h 880110"/>
                  <a:gd name="connsiteX29" fmla="*/ 249555 w 1466850"/>
                  <a:gd name="connsiteY29" fmla="*/ 158115 h 880110"/>
                  <a:gd name="connsiteX30" fmla="*/ 245745 w 1466850"/>
                  <a:gd name="connsiteY30" fmla="*/ 158115 h 880110"/>
                  <a:gd name="connsiteX31" fmla="*/ 245745 w 1466850"/>
                  <a:gd name="connsiteY31" fmla="*/ 135255 h 880110"/>
                  <a:gd name="connsiteX32" fmla="*/ 200977 w 1466850"/>
                  <a:gd name="connsiteY32" fmla="*/ 135255 h 880110"/>
                  <a:gd name="connsiteX33" fmla="*/ 200977 w 1466850"/>
                  <a:gd name="connsiteY33" fmla="*/ 112395 h 880110"/>
                  <a:gd name="connsiteX34" fmla="*/ 198120 w 1466850"/>
                  <a:gd name="connsiteY34" fmla="*/ 112395 h 880110"/>
                  <a:gd name="connsiteX35" fmla="*/ 198120 w 1466850"/>
                  <a:gd name="connsiteY35" fmla="*/ 88583 h 880110"/>
                  <a:gd name="connsiteX36" fmla="*/ 179070 w 1466850"/>
                  <a:gd name="connsiteY36" fmla="*/ 88583 h 880110"/>
                  <a:gd name="connsiteX37" fmla="*/ 179070 w 1466850"/>
                  <a:gd name="connsiteY37" fmla="*/ 66675 h 880110"/>
                  <a:gd name="connsiteX38" fmla="*/ 146685 w 1466850"/>
                  <a:gd name="connsiteY38" fmla="*/ 66675 h 880110"/>
                  <a:gd name="connsiteX39" fmla="*/ 146685 w 1466850"/>
                  <a:gd name="connsiteY39" fmla="*/ 42863 h 880110"/>
                  <a:gd name="connsiteX40" fmla="*/ 135255 w 1466850"/>
                  <a:gd name="connsiteY40" fmla="*/ 42863 h 880110"/>
                  <a:gd name="connsiteX41" fmla="*/ 135255 w 1466850"/>
                  <a:gd name="connsiteY41" fmla="*/ 21908 h 880110"/>
                  <a:gd name="connsiteX42" fmla="*/ 65723 w 1466850"/>
                  <a:gd name="connsiteY42" fmla="*/ 21908 h 880110"/>
                  <a:gd name="connsiteX43" fmla="*/ 65723 w 1466850"/>
                  <a:gd name="connsiteY43" fmla="*/ 0 h 880110"/>
                  <a:gd name="connsiteX44" fmla="*/ 0 w 1466850"/>
                  <a:gd name="connsiteY44" fmla="*/ 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66850" h="880110">
                    <a:moveTo>
                      <a:pt x="1466850" y="880110"/>
                    </a:moveTo>
                    <a:lnTo>
                      <a:pt x="1466850" y="579120"/>
                    </a:lnTo>
                    <a:lnTo>
                      <a:pt x="1137285" y="579120"/>
                    </a:lnTo>
                    <a:lnTo>
                      <a:pt x="1137285" y="520065"/>
                    </a:lnTo>
                    <a:lnTo>
                      <a:pt x="1046797" y="520065"/>
                    </a:lnTo>
                    <a:lnTo>
                      <a:pt x="1046797" y="475298"/>
                    </a:lnTo>
                    <a:lnTo>
                      <a:pt x="812483" y="475298"/>
                    </a:lnTo>
                    <a:lnTo>
                      <a:pt x="812483" y="449580"/>
                    </a:lnTo>
                    <a:lnTo>
                      <a:pt x="768668" y="449580"/>
                    </a:lnTo>
                    <a:lnTo>
                      <a:pt x="768668" y="423863"/>
                    </a:lnTo>
                    <a:lnTo>
                      <a:pt x="670560" y="423863"/>
                    </a:lnTo>
                    <a:lnTo>
                      <a:pt x="670560" y="398145"/>
                    </a:lnTo>
                    <a:lnTo>
                      <a:pt x="666750" y="398145"/>
                    </a:lnTo>
                    <a:lnTo>
                      <a:pt x="666750" y="374333"/>
                    </a:lnTo>
                    <a:lnTo>
                      <a:pt x="623888" y="374333"/>
                    </a:lnTo>
                    <a:lnTo>
                      <a:pt x="623888" y="349567"/>
                    </a:lnTo>
                    <a:lnTo>
                      <a:pt x="590550" y="349567"/>
                    </a:lnTo>
                    <a:lnTo>
                      <a:pt x="590550" y="300038"/>
                    </a:lnTo>
                    <a:lnTo>
                      <a:pt x="551498" y="300038"/>
                    </a:lnTo>
                    <a:lnTo>
                      <a:pt x="551498" y="277178"/>
                    </a:lnTo>
                    <a:lnTo>
                      <a:pt x="460058" y="277178"/>
                    </a:lnTo>
                    <a:lnTo>
                      <a:pt x="460058" y="252413"/>
                    </a:lnTo>
                    <a:lnTo>
                      <a:pt x="434340" y="252413"/>
                    </a:lnTo>
                    <a:lnTo>
                      <a:pt x="434340" y="228600"/>
                    </a:lnTo>
                    <a:lnTo>
                      <a:pt x="426720" y="228600"/>
                    </a:lnTo>
                    <a:lnTo>
                      <a:pt x="426720" y="207645"/>
                    </a:lnTo>
                    <a:lnTo>
                      <a:pt x="306705" y="207645"/>
                    </a:lnTo>
                    <a:lnTo>
                      <a:pt x="306705" y="181928"/>
                    </a:lnTo>
                    <a:lnTo>
                      <a:pt x="249555" y="181928"/>
                    </a:lnTo>
                    <a:lnTo>
                      <a:pt x="249555" y="158115"/>
                    </a:lnTo>
                    <a:lnTo>
                      <a:pt x="245745" y="158115"/>
                    </a:lnTo>
                    <a:lnTo>
                      <a:pt x="245745" y="135255"/>
                    </a:lnTo>
                    <a:lnTo>
                      <a:pt x="200977" y="135255"/>
                    </a:lnTo>
                    <a:lnTo>
                      <a:pt x="200977" y="112395"/>
                    </a:lnTo>
                    <a:lnTo>
                      <a:pt x="198120" y="112395"/>
                    </a:lnTo>
                    <a:lnTo>
                      <a:pt x="198120" y="88583"/>
                    </a:lnTo>
                    <a:lnTo>
                      <a:pt x="179070" y="88583"/>
                    </a:lnTo>
                    <a:lnTo>
                      <a:pt x="179070" y="66675"/>
                    </a:lnTo>
                    <a:lnTo>
                      <a:pt x="146685" y="66675"/>
                    </a:lnTo>
                    <a:lnTo>
                      <a:pt x="146685" y="42863"/>
                    </a:lnTo>
                    <a:lnTo>
                      <a:pt x="135255" y="42863"/>
                    </a:lnTo>
                    <a:lnTo>
                      <a:pt x="135255" y="21908"/>
                    </a:lnTo>
                    <a:lnTo>
                      <a:pt x="65723" y="21908"/>
                    </a:lnTo>
                    <a:lnTo>
                      <a:pt x="65723" y="0"/>
                    </a:lnTo>
                    <a:lnTo>
                      <a:pt x="0" y="0"/>
                    </a:lnTo>
                  </a:path>
                </a:pathLst>
              </a:custGeom>
              <a:noFill/>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nvGrpSpPr>
              <p:cNvPr id="730" name="Graphic 8">
                <a:extLst>
                  <a:ext uri="{FF2B5EF4-FFF2-40B4-BE49-F238E27FC236}">
                    <a16:creationId xmlns:a16="http://schemas.microsoft.com/office/drawing/2014/main" id="{96BD973F-A9F8-BF85-AD9D-10DECB769BF9}"/>
                  </a:ext>
                </a:extLst>
              </p:cNvPr>
              <p:cNvGrpSpPr/>
              <p:nvPr/>
            </p:nvGrpSpPr>
            <p:grpSpPr>
              <a:xfrm>
                <a:off x="3744004" y="3594600"/>
                <a:ext cx="27622" cy="27622"/>
                <a:chOff x="3744004" y="3594600"/>
                <a:chExt cx="27622" cy="27622"/>
              </a:xfrm>
            </p:grpSpPr>
            <p:sp>
              <p:nvSpPr>
                <p:cNvPr id="770" name="Freeform: Shape 769">
                  <a:extLst>
                    <a:ext uri="{FF2B5EF4-FFF2-40B4-BE49-F238E27FC236}">
                      <a16:creationId xmlns:a16="http://schemas.microsoft.com/office/drawing/2014/main" id="{DCFB6C4F-7E8F-DEC2-C0E0-803428A91393}"/>
                    </a:ext>
                  </a:extLst>
                </p:cNvPr>
                <p:cNvSpPr/>
                <p:nvPr/>
              </p:nvSpPr>
              <p:spPr>
                <a:xfrm>
                  <a:off x="3757339" y="3594600"/>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71" name="Freeform: Shape 770">
                  <a:extLst>
                    <a:ext uri="{FF2B5EF4-FFF2-40B4-BE49-F238E27FC236}">
                      <a16:creationId xmlns:a16="http://schemas.microsoft.com/office/drawing/2014/main" id="{BC4CE375-CA41-5192-776A-6921214AE140}"/>
                    </a:ext>
                  </a:extLst>
                </p:cNvPr>
                <p:cNvSpPr/>
                <p:nvPr/>
              </p:nvSpPr>
              <p:spPr>
                <a:xfrm>
                  <a:off x="3744004" y="360888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1" name="Graphic 8">
                <a:extLst>
                  <a:ext uri="{FF2B5EF4-FFF2-40B4-BE49-F238E27FC236}">
                    <a16:creationId xmlns:a16="http://schemas.microsoft.com/office/drawing/2014/main" id="{8FDD096C-9B60-0A34-2F30-09D20937D06D}"/>
                  </a:ext>
                </a:extLst>
              </p:cNvPr>
              <p:cNvGrpSpPr/>
              <p:nvPr/>
            </p:nvGrpSpPr>
            <p:grpSpPr>
              <a:xfrm>
                <a:off x="3733526" y="3594600"/>
                <a:ext cx="27622" cy="27622"/>
                <a:chOff x="3733526" y="3594600"/>
                <a:chExt cx="27622" cy="27622"/>
              </a:xfrm>
            </p:grpSpPr>
            <p:sp>
              <p:nvSpPr>
                <p:cNvPr id="768" name="Freeform: Shape 767">
                  <a:extLst>
                    <a:ext uri="{FF2B5EF4-FFF2-40B4-BE49-F238E27FC236}">
                      <a16:creationId xmlns:a16="http://schemas.microsoft.com/office/drawing/2014/main" id="{7A424141-DE86-0381-D154-909189F9B502}"/>
                    </a:ext>
                  </a:extLst>
                </p:cNvPr>
                <p:cNvSpPr/>
                <p:nvPr/>
              </p:nvSpPr>
              <p:spPr>
                <a:xfrm>
                  <a:off x="3746861" y="3594600"/>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69" name="Freeform: Shape 768">
                  <a:extLst>
                    <a:ext uri="{FF2B5EF4-FFF2-40B4-BE49-F238E27FC236}">
                      <a16:creationId xmlns:a16="http://schemas.microsoft.com/office/drawing/2014/main" id="{600D5815-61AA-FAE4-B5DD-B73A0FC44E80}"/>
                    </a:ext>
                  </a:extLst>
                </p:cNvPr>
                <p:cNvSpPr/>
                <p:nvPr/>
              </p:nvSpPr>
              <p:spPr>
                <a:xfrm>
                  <a:off x="3733526" y="360888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2" name="Graphic 8">
                <a:extLst>
                  <a:ext uri="{FF2B5EF4-FFF2-40B4-BE49-F238E27FC236}">
                    <a16:creationId xmlns:a16="http://schemas.microsoft.com/office/drawing/2014/main" id="{97C26357-8F98-12D1-F501-559000E2DEB5}"/>
                  </a:ext>
                </a:extLst>
              </p:cNvPr>
              <p:cNvGrpSpPr/>
              <p:nvPr/>
            </p:nvGrpSpPr>
            <p:grpSpPr>
              <a:xfrm>
                <a:off x="3594461" y="3594600"/>
                <a:ext cx="27622" cy="27622"/>
                <a:chOff x="3594461" y="3594600"/>
                <a:chExt cx="27622" cy="27622"/>
              </a:xfrm>
            </p:grpSpPr>
            <p:sp>
              <p:nvSpPr>
                <p:cNvPr id="766" name="Freeform: Shape 765">
                  <a:extLst>
                    <a:ext uri="{FF2B5EF4-FFF2-40B4-BE49-F238E27FC236}">
                      <a16:creationId xmlns:a16="http://schemas.microsoft.com/office/drawing/2014/main" id="{82EBB375-307C-B0C3-C238-809A3420C0B1}"/>
                    </a:ext>
                  </a:extLst>
                </p:cNvPr>
                <p:cNvSpPr/>
                <p:nvPr/>
              </p:nvSpPr>
              <p:spPr>
                <a:xfrm>
                  <a:off x="3607796" y="3594600"/>
                  <a:ext cx="9525" cy="27622"/>
                </a:xfrm>
                <a:custGeom>
                  <a:avLst/>
                  <a:gdLst>
                    <a:gd name="connsiteX0" fmla="*/ 0 w 9525"/>
                    <a:gd name="connsiteY0" fmla="*/ 0 h 27622"/>
                    <a:gd name="connsiteX1" fmla="*/ 0 w 9525"/>
                    <a:gd name="connsiteY1" fmla="*/ 27622 h 27622"/>
                  </a:gdLst>
                  <a:ahLst/>
                  <a:cxnLst>
                    <a:cxn ang="0">
                      <a:pos x="connsiteX0" y="connsiteY0"/>
                    </a:cxn>
                    <a:cxn ang="0">
                      <a:pos x="connsiteX1" y="connsiteY1"/>
                    </a:cxn>
                  </a:cxnLst>
                  <a:rect l="l" t="t" r="r" b="b"/>
                  <a:pathLst>
                    <a:path w="9525" h="27622">
                      <a:moveTo>
                        <a:pt x="0" y="0"/>
                      </a:moveTo>
                      <a:lnTo>
                        <a:pt x="0" y="2762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67" name="Freeform: Shape 766">
                  <a:extLst>
                    <a:ext uri="{FF2B5EF4-FFF2-40B4-BE49-F238E27FC236}">
                      <a16:creationId xmlns:a16="http://schemas.microsoft.com/office/drawing/2014/main" id="{833DAB05-7E91-0139-5F32-CEB06C404D28}"/>
                    </a:ext>
                  </a:extLst>
                </p:cNvPr>
                <p:cNvSpPr/>
                <p:nvPr/>
              </p:nvSpPr>
              <p:spPr>
                <a:xfrm>
                  <a:off x="3594461" y="3608887"/>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3" name="Graphic 8">
                <a:extLst>
                  <a:ext uri="{FF2B5EF4-FFF2-40B4-BE49-F238E27FC236}">
                    <a16:creationId xmlns:a16="http://schemas.microsoft.com/office/drawing/2014/main" id="{920F4CAE-A5A1-449D-E254-D324171A7CBF}"/>
                  </a:ext>
                </a:extLst>
              </p:cNvPr>
              <p:cNvGrpSpPr/>
              <p:nvPr/>
            </p:nvGrpSpPr>
            <p:grpSpPr>
              <a:xfrm>
                <a:off x="3548741" y="3536497"/>
                <a:ext cx="27622" cy="27622"/>
                <a:chOff x="3548741" y="3536497"/>
                <a:chExt cx="27622" cy="27622"/>
              </a:xfrm>
            </p:grpSpPr>
            <p:sp>
              <p:nvSpPr>
                <p:cNvPr id="764" name="Freeform: Shape 763">
                  <a:extLst>
                    <a:ext uri="{FF2B5EF4-FFF2-40B4-BE49-F238E27FC236}">
                      <a16:creationId xmlns:a16="http://schemas.microsoft.com/office/drawing/2014/main" id="{F41861C6-E7E7-C308-BEDF-95443538C167}"/>
                    </a:ext>
                  </a:extLst>
                </p:cNvPr>
                <p:cNvSpPr/>
                <p:nvPr/>
              </p:nvSpPr>
              <p:spPr>
                <a:xfrm>
                  <a:off x="3563029" y="3536497"/>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65" name="Freeform: Shape 764">
                  <a:extLst>
                    <a:ext uri="{FF2B5EF4-FFF2-40B4-BE49-F238E27FC236}">
                      <a16:creationId xmlns:a16="http://schemas.microsoft.com/office/drawing/2014/main" id="{6ECDD0B8-E266-1FF0-55E1-E951BE553C5F}"/>
                    </a:ext>
                  </a:extLst>
                </p:cNvPr>
                <p:cNvSpPr/>
                <p:nvPr/>
              </p:nvSpPr>
              <p:spPr>
                <a:xfrm>
                  <a:off x="3548741" y="3549832"/>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4" name="Graphic 8">
                <a:extLst>
                  <a:ext uri="{FF2B5EF4-FFF2-40B4-BE49-F238E27FC236}">
                    <a16:creationId xmlns:a16="http://schemas.microsoft.com/office/drawing/2014/main" id="{5365EA5F-CB00-1717-D8C4-CF87854E48F1}"/>
                  </a:ext>
                </a:extLst>
              </p:cNvPr>
              <p:cNvGrpSpPr/>
              <p:nvPr/>
            </p:nvGrpSpPr>
            <p:grpSpPr>
              <a:xfrm>
                <a:off x="3492544" y="3491730"/>
                <a:ext cx="27622" cy="26670"/>
                <a:chOff x="3492544" y="3491730"/>
                <a:chExt cx="27622" cy="26670"/>
              </a:xfrm>
            </p:grpSpPr>
            <p:sp>
              <p:nvSpPr>
                <p:cNvPr id="762" name="Freeform: Shape 761">
                  <a:extLst>
                    <a:ext uri="{FF2B5EF4-FFF2-40B4-BE49-F238E27FC236}">
                      <a16:creationId xmlns:a16="http://schemas.microsoft.com/office/drawing/2014/main" id="{6D781E51-D3B6-D1A6-2EFD-BB4E1C3035BC}"/>
                    </a:ext>
                  </a:extLst>
                </p:cNvPr>
                <p:cNvSpPr/>
                <p:nvPr/>
              </p:nvSpPr>
              <p:spPr>
                <a:xfrm>
                  <a:off x="3505879" y="349173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63" name="Freeform: Shape 762">
                  <a:extLst>
                    <a:ext uri="{FF2B5EF4-FFF2-40B4-BE49-F238E27FC236}">
                      <a16:creationId xmlns:a16="http://schemas.microsoft.com/office/drawing/2014/main" id="{8FEC5EE3-23C4-5250-8DA5-CDAF52477326}"/>
                    </a:ext>
                  </a:extLst>
                </p:cNvPr>
                <p:cNvSpPr/>
                <p:nvPr/>
              </p:nvSpPr>
              <p:spPr>
                <a:xfrm>
                  <a:off x="3492544" y="350506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5" name="Graphic 8">
                <a:extLst>
                  <a:ext uri="{FF2B5EF4-FFF2-40B4-BE49-F238E27FC236}">
                    <a16:creationId xmlns:a16="http://schemas.microsoft.com/office/drawing/2014/main" id="{FCBDD814-46BF-1BA7-EB41-1AF194E52C58}"/>
                  </a:ext>
                </a:extLst>
              </p:cNvPr>
              <p:cNvGrpSpPr/>
              <p:nvPr/>
            </p:nvGrpSpPr>
            <p:grpSpPr>
              <a:xfrm>
                <a:off x="3456349" y="3491730"/>
                <a:ext cx="26669" cy="26670"/>
                <a:chOff x="3456349" y="3491730"/>
                <a:chExt cx="26669" cy="26670"/>
              </a:xfrm>
            </p:grpSpPr>
            <p:sp>
              <p:nvSpPr>
                <p:cNvPr id="760" name="Freeform: Shape 759">
                  <a:extLst>
                    <a:ext uri="{FF2B5EF4-FFF2-40B4-BE49-F238E27FC236}">
                      <a16:creationId xmlns:a16="http://schemas.microsoft.com/office/drawing/2014/main" id="{6EE0E8D0-21C6-B760-72CC-06396E81111C}"/>
                    </a:ext>
                  </a:extLst>
                </p:cNvPr>
                <p:cNvSpPr/>
                <p:nvPr/>
              </p:nvSpPr>
              <p:spPr>
                <a:xfrm>
                  <a:off x="3469684" y="349173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61" name="Freeform: Shape 760">
                  <a:extLst>
                    <a:ext uri="{FF2B5EF4-FFF2-40B4-BE49-F238E27FC236}">
                      <a16:creationId xmlns:a16="http://schemas.microsoft.com/office/drawing/2014/main" id="{AE72A937-A0F2-16EF-E5F0-31CC1EE4ED43}"/>
                    </a:ext>
                  </a:extLst>
                </p:cNvPr>
                <p:cNvSpPr/>
                <p:nvPr/>
              </p:nvSpPr>
              <p:spPr>
                <a:xfrm>
                  <a:off x="3456349" y="3505065"/>
                  <a:ext cx="26669" cy="9525"/>
                </a:xfrm>
                <a:custGeom>
                  <a:avLst/>
                  <a:gdLst>
                    <a:gd name="connsiteX0" fmla="*/ 26670 w 26669"/>
                    <a:gd name="connsiteY0" fmla="*/ 0 h 9525"/>
                    <a:gd name="connsiteX1" fmla="*/ 0 w 26669"/>
                    <a:gd name="connsiteY1" fmla="*/ 0 h 9525"/>
                  </a:gdLst>
                  <a:ahLst/>
                  <a:cxnLst>
                    <a:cxn ang="0">
                      <a:pos x="connsiteX0" y="connsiteY0"/>
                    </a:cxn>
                    <a:cxn ang="0">
                      <a:pos x="connsiteX1" y="connsiteY1"/>
                    </a:cxn>
                  </a:cxnLst>
                  <a:rect l="l" t="t" r="r" b="b"/>
                  <a:pathLst>
                    <a:path w="26669"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6" name="Graphic 8">
                <a:extLst>
                  <a:ext uri="{FF2B5EF4-FFF2-40B4-BE49-F238E27FC236}">
                    <a16:creationId xmlns:a16="http://schemas.microsoft.com/office/drawing/2014/main" id="{ED3908F4-D542-593D-AFDA-038F4B660A4A}"/>
                  </a:ext>
                </a:extLst>
              </p:cNvPr>
              <p:cNvGrpSpPr/>
              <p:nvPr/>
            </p:nvGrpSpPr>
            <p:grpSpPr>
              <a:xfrm>
                <a:off x="3383006" y="3491730"/>
                <a:ext cx="27622" cy="26670"/>
                <a:chOff x="3383006" y="3491730"/>
                <a:chExt cx="27622" cy="26670"/>
              </a:xfrm>
            </p:grpSpPr>
            <p:sp>
              <p:nvSpPr>
                <p:cNvPr id="758" name="Freeform: Shape 757">
                  <a:extLst>
                    <a:ext uri="{FF2B5EF4-FFF2-40B4-BE49-F238E27FC236}">
                      <a16:creationId xmlns:a16="http://schemas.microsoft.com/office/drawing/2014/main" id="{1A8B966F-BDBE-5DCD-D07D-BD94061A5D91}"/>
                    </a:ext>
                  </a:extLst>
                </p:cNvPr>
                <p:cNvSpPr/>
                <p:nvPr/>
              </p:nvSpPr>
              <p:spPr>
                <a:xfrm>
                  <a:off x="3396341" y="349173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59" name="Freeform: Shape 758">
                  <a:extLst>
                    <a:ext uri="{FF2B5EF4-FFF2-40B4-BE49-F238E27FC236}">
                      <a16:creationId xmlns:a16="http://schemas.microsoft.com/office/drawing/2014/main" id="{FD14EDE9-B0B9-006F-8E01-D1420FAF2CF4}"/>
                    </a:ext>
                  </a:extLst>
                </p:cNvPr>
                <p:cNvSpPr/>
                <p:nvPr/>
              </p:nvSpPr>
              <p:spPr>
                <a:xfrm>
                  <a:off x="3383006" y="350506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7" name="Graphic 8">
                <a:extLst>
                  <a:ext uri="{FF2B5EF4-FFF2-40B4-BE49-F238E27FC236}">
                    <a16:creationId xmlns:a16="http://schemas.microsoft.com/office/drawing/2014/main" id="{D2EF7B68-20CC-75F5-CB8E-6AA09120A17F}"/>
                  </a:ext>
                </a:extLst>
              </p:cNvPr>
              <p:cNvGrpSpPr/>
              <p:nvPr/>
            </p:nvGrpSpPr>
            <p:grpSpPr>
              <a:xfrm>
                <a:off x="3335381" y="3491730"/>
                <a:ext cx="26670" cy="26670"/>
                <a:chOff x="3335381" y="3491730"/>
                <a:chExt cx="26670" cy="26670"/>
              </a:xfrm>
            </p:grpSpPr>
            <p:sp>
              <p:nvSpPr>
                <p:cNvPr id="756" name="Freeform: Shape 755">
                  <a:extLst>
                    <a:ext uri="{FF2B5EF4-FFF2-40B4-BE49-F238E27FC236}">
                      <a16:creationId xmlns:a16="http://schemas.microsoft.com/office/drawing/2014/main" id="{499DF415-5F81-483E-1FE8-B8568C0B0848}"/>
                    </a:ext>
                  </a:extLst>
                </p:cNvPr>
                <p:cNvSpPr/>
                <p:nvPr/>
              </p:nvSpPr>
              <p:spPr>
                <a:xfrm>
                  <a:off x="3348716" y="349173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57" name="Freeform: Shape 756">
                  <a:extLst>
                    <a:ext uri="{FF2B5EF4-FFF2-40B4-BE49-F238E27FC236}">
                      <a16:creationId xmlns:a16="http://schemas.microsoft.com/office/drawing/2014/main" id="{1AFA72F9-E004-4F0D-C8E7-12F5A02780FF}"/>
                    </a:ext>
                  </a:extLst>
                </p:cNvPr>
                <p:cNvSpPr/>
                <p:nvPr/>
              </p:nvSpPr>
              <p:spPr>
                <a:xfrm>
                  <a:off x="3335381" y="3505065"/>
                  <a:ext cx="26670" cy="9525"/>
                </a:xfrm>
                <a:custGeom>
                  <a:avLst/>
                  <a:gdLst>
                    <a:gd name="connsiteX0" fmla="*/ 26670 w 26670"/>
                    <a:gd name="connsiteY0" fmla="*/ 0 h 9525"/>
                    <a:gd name="connsiteX1" fmla="*/ 0 w 26670"/>
                    <a:gd name="connsiteY1" fmla="*/ 0 h 9525"/>
                  </a:gdLst>
                  <a:ahLst/>
                  <a:cxnLst>
                    <a:cxn ang="0">
                      <a:pos x="connsiteX0" y="connsiteY0"/>
                    </a:cxn>
                    <a:cxn ang="0">
                      <a:pos x="connsiteX1" y="connsiteY1"/>
                    </a:cxn>
                  </a:cxnLst>
                  <a:rect l="l" t="t" r="r" b="b"/>
                  <a:pathLst>
                    <a:path w="26670" h="9525">
                      <a:moveTo>
                        <a:pt x="2667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8" name="Graphic 8">
                <a:extLst>
                  <a:ext uri="{FF2B5EF4-FFF2-40B4-BE49-F238E27FC236}">
                    <a16:creationId xmlns:a16="http://schemas.microsoft.com/office/drawing/2014/main" id="{AB233236-7671-50CB-5EAD-1F31DEA61C9E}"/>
                  </a:ext>
                </a:extLst>
              </p:cNvPr>
              <p:cNvGrpSpPr/>
              <p:nvPr/>
            </p:nvGrpSpPr>
            <p:grpSpPr>
              <a:xfrm>
                <a:off x="3298234" y="3491730"/>
                <a:ext cx="27622" cy="26670"/>
                <a:chOff x="3298234" y="3491730"/>
                <a:chExt cx="27622" cy="26670"/>
              </a:xfrm>
            </p:grpSpPr>
            <p:sp>
              <p:nvSpPr>
                <p:cNvPr id="754" name="Freeform: Shape 753">
                  <a:extLst>
                    <a:ext uri="{FF2B5EF4-FFF2-40B4-BE49-F238E27FC236}">
                      <a16:creationId xmlns:a16="http://schemas.microsoft.com/office/drawing/2014/main" id="{41DF5F5A-6663-1541-F1F0-F614608D2438}"/>
                    </a:ext>
                  </a:extLst>
                </p:cNvPr>
                <p:cNvSpPr/>
                <p:nvPr/>
              </p:nvSpPr>
              <p:spPr>
                <a:xfrm>
                  <a:off x="3312521" y="3491730"/>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55" name="Freeform: Shape 754">
                  <a:extLst>
                    <a:ext uri="{FF2B5EF4-FFF2-40B4-BE49-F238E27FC236}">
                      <a16:creationId xmlns:a16="http://schemas.microsoft.com/office/drawing/2014/main" id="{60D24D3A-14A6-DF1F-86B4-B7AFA19A52EF}"/>
                    </a:ext>
                  </a:extLst>
                </p:cNvPr>
                <p:cNvSpPr/>
                <p:nvPr/>
              </p:nvSpPr>
              <p:spPr>
                <a:xfrm>
                  <a:off x="3298234" y="3505065"/>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39" name="Graphic 8">
                <a:extLst>
                  <a:ext uri="{FF2B5EF4-FFF2-40B4-BE49-F238E27FC236}">
                    <a16:creationId xmlns:a16="http://schemas.microsoft.com/office/drawing/2014/main" id="{D4DFD440-38BB-0970-54C1-3E6A28F55E00}"/>
                  </a:ext>
                </a:extLst>
              </p:cNvPr>
              <p:cNvGrpSpPr/>
              <p:nvPr/>
            </p:nvGrpSpPr>
            <p:grpSpPr>
              <a:xfrm>
                <a:off x="3260134" y="3465060"/>
                <a:ext cx="27622" cy="27622"/>
                <a:chOff x="3260134" y="3465060"/>
                <a:chExt cx="27622" cy="27622"/>
              </a:xfrm>
            </p:grpSpPr>
            <p:sp>
              <p:nvSpPr>
                <p:cNvPr id="752" name="Freeform: Shape 751">
                  <a:extLst>
                    <a:ext uri="{FF2B5EF4-FFF2-40B4-BE49-F238E27FC236}">
                      <a16:creationId xmlns:a16="http://schemas.microsoft.com/office/drawing/2014/main" id="{C2E5C6DE-44ED-F7BF-DFB5-62D12192580B}"/>
                    </a:ext>
                  </a:extLst>
                </p:cNvPr>
                <p:cNvSpPr/>
                <p:nvPr/>
              </p:nvSpPr>
              <p:spPr>
                <a:xfrm>
                  <a:off x="3273469" y="346506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53" name="Freeform: Shape 752">
                  <a:extLst>
                    <a:ext uri="{FF2B5EF4-FFF2-40B4-BE49-F238E27FC236}">
                      <a16:creationId xmlns:a16="http://schemas.microsoft.com/office/drawing/2014/main" id="{705BDD0C-B4F8-8706-9EDF-3DA19C3CD348}"/>
                    </a:ext>
                  </a:extLst>
                </p:cNvPr>
                <p:cNvSpPr/>
                <p:nvPr/>
              </p:nvSpPr>
              <p:spPr>
                <a:xfrm>
                  <a:off x="3260134" y="347934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40" name="Graphic 8">
                <a:extLst>
                  <a:ext uri="{FF2B5EF4-FFF2-40B4-BE49-F238E27FC236}">
                    <a16:creationId xmlns:a16="http://schemas.microsoft.com/office/drawing/2014/main" id="{437481C0-2FF5-7243-E508-D9DE472B65D3}"/>
                  </a:ext>
                </a:extLst>
              </p:cNvPr>
              <p:cNvGrpSpPr/>
              <p:nvPr/>
            </p:nvGrpSpPr>
            <p:grpSpPr>
              <a:xfrm>
                <a:off x="3250609" y="3465060"/>
                <a:ext cx="27622" cy="27622"/>
                <a:chOff x="3250609" y="3465060"/>
                <a:chExt cx="27622" cy="27622"/>
              </a:xfrm>
            </p:grpSpPr>
            <p:sp>
              <p:nvSpPr>
                <p:cNvPr id="750" name="Freeform: Shape 749">
                  <a:extLst>
                    <a:ext uri="{FF2B5EF4-FFF2-40B4-BE49-F238E27FC236}">
                      <a16:creationId xmlns:a16="http://schemas.microsoft.com/office/drawing/2014/main" id="{BFE5D38C-1399-5F5F-FFB8-E60AE2DAA756}"/>
                    </a:ext>
                  </a:extLst>
                </p:cNvPr>
                <p:cNvSpPr/>
                <p:nvPr/>
              </p:nvSpPr>
              <p:spPr>
                <a:xfrm>
                  <a:off x="3263944" y="346506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51" name="Freeform: Shape 750">
                  <a:extLst>
                    <a:ext uri="{FF2B5EF4-FFF2-40B4-BE49-F238E27FC236}">
                      <a16:creationId xmlns:a16="http://schemas.microsoft.com/office/drawing/2014/main" id="{3574421C-2965-03F0-B6B3-E220B9E410E3}"/>
                    </a:ext>
                  </a:extLst>
                </p:cNvPr>
                <p:cNvSpPr/>
                <p:nvPr/>
              </p:nvSpPr>
              <p:spPr>
                <a:xfrm>
                  <a:off x="3250609" y="347934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41" name="Graphic 8">
                <a:extLst>
                  <a:ext uri="{FF2B5EF4-FFF2-40B4-BE49-F238E27FC236}">
                    <a16:creationId xmlns:a16="http://schemas.microsoft.com/office/drawing/2014/main" id="{A9C1AEEA-F788-A0C0-F372-7F8E0A20F3B5}"/>
                  </a:ext>
                </a:extLst>
              </p:cNvPr>
              <p:cNvGrpSpPr/>
              <p:nvPr/>
            </p:nvGrpSpPr>
            <p:grpSpPr>
              <a:xfrm>
                <a:off x="3242989" y="3465060"/>
                <a:ext cx="27622" cy="27622"/>
                <a:chOff x="3242989" y="3465060"/>
                <a:chExt cx="27622" cy="27622"/>
              </a:xfrm>
            </p:grpSpPr>
            <p:sp>
              <p:nvSpPr>
                <p:cNvPr id="748" name="Freeform: Shape 747">
                  <a:extLst>
                    <a:ext uri="{FF2B5EF4-FFF2-40B4-BE49-F238E27FC236}">
                      <a16:creationId xmlns:a16="http://schemas.microsoft.com/office/drawing/2014/main" id="{F37958C6-382A-2C3D-7199-880D34CE5797}"/>
                    </a:ext>
                  </a:extLst>
                </p:cNvPr>
                <p:cNvSpPr/>
                <p:nvPr/>
              </p:nvSpPr>
              <p:spPr>
                <a:xfrm>
                  <a:off x="3256324" y="346506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49" name="Freeform: Shape 748">
                  <a:extLst>
                    <a:ext uri="{FF2B5EF4-FFF2-40B4-BE49-F238E27FC236}">
                      <a16:creationId xmlns:a16="http://schemas.microsoft.com/office/drawing/2014/main" id="{D39711D2-20F1-9C82-4716-F333B1BF0CF4}"/>
                    </a:ext>
                  </a:extLst>
                </p:cNvPr>
                <p:cNvSpPr/>
                <p:nvPr/>
              </p:nvSpPr>
              <p:spPr>
                <a:xfrm>
                  <a:off x="3242989" y="3479347"/>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42" name="Graphic 8">
                <a:extLst>
                  <a:ext uri="{FF2B5EF4-FFF2-40B4-BE49-F238E27FC236}">
                    <a16:creationId xmlns:a16="http://schemas.microsoft.com/office/drawing/2014/main" id="{DD70E185-09C9-69D5-7BCD-C54B3FCAFFF1}"/>
                  </a:ext>
                </a:extLst>
              </p:cNvPr>
              <p:cNvGrpSpPr/>
              <p:nvPr/>
            </p:nvGrpSpPr>
            <p:grpSpPr>
              <a:xfrm>
                <a:off x="2810554" y="3224077"/>
                <a:ext cx="27622" cy="26670"/>
                <a:chOff x="2810554" y="3224077"/>
                <a:chExt cx="27622" cy="26670"/>
              </a:xfrm>
            </p:grpSpPr>
            <p:sp>
              <p:nvSpPr>
                <p:cNvPr id="746" name="Freeform: Shape 745">
                  <a:extLst>
                    <a:ext uri="{FF2B5EF4-FFF2-40B4-BE49-F238E27FC236}">
                      <a16:creationId xmlns:a16="http://schemas.microsoft.com/office/drawing/2014/main" id="{509E2F30-B339-AA68-6B99-B9D9AFF5A3CD}"/>
                    </a:ext>
                  </a:extLst>
                </p:cNvPr>
                <p:cNvSpPr/>
                <p:nvPr/>
              </p:nvSpPr>
              <p:spPr>
                <a:xfrm>
                  <a:off x="2824841" y="3224077"/>
                  <a:ext cx="9525" cy="26670"/>
                </a:xfrm>
                <a:custGeom>
                  <a:avLst/>
                  <a:gdLst>
                    <a:gd name="connsiteX0" fmla="*/ 0 w 9525"/>
                    <a:gd name="connsiteY0" fmla="*/ 0 h 26670"/>
                    <a:gd name="connsiteX1" fmla="*/ 0 w 9525"/>
                    <a:gd name="connsiteY1" fmla="*/ 26670 h 26670"/>
                  </a:gdLst>
                  <a:ahLst/>
                  <a:cxnLst>
                    <a:cxn ang="0">
                      <a:pos x="connsiteX0" y="connsiteY0"/>
                    </a:cxn>
                    <a:cxn ang="0">
                      <a:pos x="connsiteX1" y="connsiteY1"/>
                    </a:cxn>
                  </a:cxnLst>
                  <a:rect l="l" t="t" r="r" b="b"/>
                  <a:pathLst>
                    <a:path w="9525" h="26670">
                      <a:moveTo>
                        <a:pt x="0" y="0"/>
                      </a:moveTo>
                      <a:lnTo>
                        <a:pt x="0" y="2667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47" name="Freeform: Shape 746">
                  <a:extLst>
                    <a:ext uri="{FF2B5EF4-FFF2-40B4-BE49-F238E27FC236}">
                      <a16:creationId xmlns:a16="http://schemas.microsoft.com/office/drawing/2014/main" id="{4CF557C5-1540-4CBA-B5F2-29E6C1AD82DE}"/>
                    </a:ext>
                  </a:extLst>
                </p:cNvPr>
                <p:cNvSpPr/>
                <p:nvPr/>
              </p:nvSpPr>
              <p:spPr>
                <a:xfrm>
                  <a:off x="2810554" y="3237412"/>
                  <a:ext cx="27622" cy="9525"/>
                </a:xfrm>
                <a:custGeom>
                  <a:avLst/>
                  <a:gdLst>
                    <a:gd name="connsiteX0" fmla="*/ 27623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3"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nvGrpSpPr>
              <p:cNvPr id="743" name="Graphic 8">
                <a:extLst>
                  <a:ext uri="{FF2B5EF4-FFF2-40B4-BE49-F238E27FC236}">
                    <a16:creationId xmlns:a16="http://schemas.microsoft.com/office/drawing/2014/main" id="{7E2C6B3B-FC88-B524-678C-948C4D405AFE}"/>
                  </a:ext>
                </a:extLst>
              </p:cNvPr>
              <p:cNvGrpSpPr/>
              <p:nvPr/>
            </p:nvGrpSpPr>
            <p:grpSpPr>
              <a:xfrm>
                <a:off x="2540996" y="3038340"/>
                <a:ext cx="27622" cy="27622"/>
                <a:chOff x="2540996" y="3038340"/>
                <a:chExt cx="27622" cy="27622"/>
              </a:xfrm>
            </p:grpSpPr>
            <p:sp>
              <p:nvSpPr>
                <p:cNvPr id="744" name="Freeform: Shape 743">
                  <a:extLst>
                    <a:ext uri="{FF2B5EF4-FFF2-40B4-BE49-F238E27FC236}">
                      <a16:creationId xmlns:a16="http://schemas.microsoft.com/office/drawing/2014/main" id="{14885F04-703C-568E-81D5-A1AB1DF821BA}"/>
                    </a:ext>
                  </a:extLst>
                </p:cNvPr>
                <p:cNvSpPr/>
                <p:nvPr/>
              </p:nvSpPr>
              <p:spPr>
                <a:xfrm>
                  <a:off x="2554331" y="3038340"/>
                  <a:ext cx="9525" cy="27622"/>
                </a:xfrm>
                <a:custGeom>
                  <a:avLst/>
                  <a:gdLst>
                    <a:gd name="connsiteX0" fmla="*/ 0 w 9525"/>
                    <a:gd name="connsiteY0" fmla="*/ 0 h 27622"/>
                    <a:gd name="connsiteX1" fmla="*/ 0 w 9525"/>
                    <a:gd name="connsiteY1" fmla="*/ 27623 h 27622"/>
                  </a:gdLst>
                  <a:ahLst/>
                  <a:cxnLst>
                    <a:cxn ang="0">
                      <a:pos x="connsiteX0" y="connsiteY0"/>
                    </a:cxn>
                    <a:cxn ang="0">
                      <a:pos x="connsiteX1" y="connsiteY1"/>
                    </a:cxn>
                  </a:cxnLst>
                  <a:rect l="l" t="t" r="r" b="b"/>
                  <a:pathLst>
                    <a:path w="9525" h="27622">
                      <a:moveTo>
                        <a:pt x="0" y="0"/>
                      </a:moveTo>
                      <a:lnTo>
                        <a:pt x="0" y="27623"/>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45" name="Freeform: Shape 744">
                  <a:extLst>
                    <a:ext uri="{FF2B5EF4-FFF2-40B4-BE49-F238E27FC236}">
                      <a16:creationId xmlns:a16="http://schemas.microsoft.com/office/drawing/2014/main" id="{07C51D15-1CC3-A410-FF2C-8D04548CC07F}"/>
                    </a:ext>
                  </a:extLst>
                </p:cNvPr>
                <p:cNvSpPr/>
                <p:nvPr/>
              </p:nvSpPr>
              <p:spPr>
                <a:xfrm>
                  <a:off x="2540996" y="3051675"/>
                  <a:ext cx="27622" cy="9525"/>
                </a:xfrm>
                <a:custGeom>
                  <a:avLst/>
                  <a:gdLst>
                    <a:gd name="connsiteX0" fmla="*/ 27622 w 27622"/>
                    <a:gd name="connsiteY0" fmla="*/ 0 h 9525"/>
                    <a:gd name="connsiteX1" fmla="*/ 0 w 27622"/>
                    <a:gd name="connsiteY1" fmla="*/ 0 h 9525"/>
                  </a:gdLst>
                  <a:ahLst/>
                  <a:cxnLst>
                    <a:cxn ang="0">
                      <a:pos x="connsiteX0" y="connsiteY0"/>
                    </a:cxn>
                    <a:cxn ang="0">
                      <a:pos x="connsiteX1" y="connsiteY1"/>
                    </a:cxn>
                  </a:cxnLst>
                  <a:rect l="l" t="t" r="r" b="b"/>
                  <a:pathLst>
                    <a:path w="27622" h="9525">
                      <a:moveTo>
                        <a:pt x="27622"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grpSp>
        <p:sp>
          <p:nvSpPr>
            <p:cNvPr id="696" name="TextBox 695">
              <a:extLst>
                <a:ext uri="{FF2B5EF4-FFF2-40B4-BE49-F238E27FC236}">
                  <a16:creationId xmlns:a16="http://schemas.microsoft.com/office/drawing/2014/main" id="{AAA07DE4-04D6-7F4D-68EC-72124CB073BC}"/>
                </a:ext>
              </a:extLst>
            </p:cNvPr>
            <p:cNvSpPr txBox="1"/>
            <p:nvPr/>
          </p:nvSpPr>
          <p:spPr>
            <a:xfrm>
              <a:off x="7281964" y="5027329"/>
              <a:ext cx="64120" cy="151693"/>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0</a:t>
              </a:r>
            </a:p>
          </p:txBody>
        </p:sp>
        <p:sp>
          <p:nvSpPr>
            <p:cNvPr id="697" name="TextBox 696">
              <a:extLst>
                <a:ext uri="{FF2B5EF4-FFF2-40B4-BE49-F238E27FC236}">
                  <a16:creationId xmlns:a16="http://schemas.microsoft.com/office/drawing/2014/main" id="{671D0222-5F9C-4146-4CBC-19764E18561A}"/>
                </a:ext>
              </a:extLst>
            </p:cNvPr>
            <p:cNvSpPr txBox="1"/>
            <p:nvPr/>
          </p:nvSpPr>
          <p:spPr>
            <a:xfrm>
              <a:off x="7217844" y="4609304"/>
              <a:ext cx="128241" cy="151693"/>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25</a:t>
              </a:r>
            </a:p>
          </p:txBody>
        </p:sp>
        <p:sp>
          <p:nvSpPr>
            <p:cNvPr id="698" name="TextBox 697">
              <a:extLst>
                <a:ext uri="{FF2B5EF4-FFF2-40B4-BE49-F238E27FC236}">
                  <a16:creationId xmlns:a16="http://schemas.microsoft.com/office/drawing/2014/main" id="{926F586A-0DDB-E140-2202-CF91572A7B24}"/>
                </a:ext>
              </a:extLst>
            </p:cNvPr>
            <p:cNvSpPr txBox="1"/>
            <p:nvPr/>
          </p:nvSpPr>
          <p:spPr>
            <a:xfrm>
              <a:off x="7217844" y="4181334"/>
              <a:ext cx="128241" cy="151693"/>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50</a:t>
              </a:r>
            </a:p>
          </p:txBody>
        </p:sp>
        <p:sp>
          <p:nvSpPr>
            <p:cNvPr id="699" name="TextBox 698">
              <a:extLst>
                <a:ext uri="{FF2B5EF4-FFF2-40B4-BE49-F238E27FC236}">
                  <a16:creationId xmlns:a16="http://schemas.microsoft.com/office/drawing/2014/main" id="{67200B14-480D-923A-CF6C-532C5105A5AA}"/>
                </a:ext>
              </a:extLst>
            </p:cNvPr>
            <p:cNvSpPr txBox="1"/>
            <p:nvPr/>
          </p:nvSpPr>
          <p:spPr>
            <a:xfrm>
              <a:off x="7217844" y="3786701"/>
              <a:ext cx="128241" cy="151693"/>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75</a:t>
              </a:r>
            </a:p>
          </p:txBody>
        </p:sp>
        <p:sp>
          <p:nvSpPr>
            <p:cNvPr id="700" name="TextBox 699">
              <a:extLst>
                <a:ext uri="{FF2B5EF4-FFF2-40B4-BE49-F238E27FC236}">
                  <a16:creationId xmlns:a16="http://schemas.microsoft.com/office/drawing/2014/main" id="{FC6E980C-1C14-526E-8923-00440C169ABF}"/>
                </a:ext>
              </a:extLst>
            </p:cNvPr>
            <p:cNvSpPr txBox="1"/>
            <p:nvPr/>
          </p:nvSpPr>
          <p:spPr>
            <a:xfrm>
              <a:off x="7153724" y="3396092"/>
              <a:ext cx="192360" cy="151693"/>
            </a:xfrm>
            <a:prstGeom prst="rect">
              <a:avLst/>
            </a:prstGeom>
            <a:noFill/>
          </p:spPr>
          <p:txBody>
            <a:bodyPr wrap="none" lIns="0" tIns="0" rIns="0" bIns="0" rtlCol="0">
              <a:spAutoFit/>
            </a:bodyPr>
            <a:lstStyle/>
            <a:p>
              <a:pPr algn="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100</a:t>
              </a:r>
            </a:p>
          </p:txBody>
        </p:sp>
        <p:sp>
          <p:nvSpPr>
            <p:cNvPr id="701" name="TextBox 700">
              <a:extLst>
                <a:ext uri="{FF2B5EF4-FFF2-40B4-BE49-F238E27FC236}">
                  <a16:creationId xmlns:a16="http://schemas.microsoft.com/office/drawing/2014/main" id="{A02B28DA-80A5-A867-97FC-F41E3E8E7980}"/>
                </a:ext>
              </a:extLst>
            </p:cNvPr>
            <p:cNvSpPr txBox="1"/>
            <p:nvPr/>
          </p:nvSpPr>
          <p:spPr>
            <a:xfrm rot="16200000">
              <a:off x="7240944" y="4757877"/>
              <a:ext cx="29496" cy="153888"/>
            </a:xfrm>
            <a:prstGeom prst="rect">
              <a:avLst/>
            </a:prstGeom>
            <a:noFill/>
          </p:spPr>
          <p:txBody>
            <a:bodyPr wrap="none" lIns="0" tIns="0" rIns="0" bIns="0" rtlCol="0">
              <a:spAutoFit/>
            </a:bodyPr>
            <a:lstStyle/>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 </a:t>
              </a:r>
            </a:p>
          </p:txBody>
        </p:sp>
        <p:sp>
          <p:nvSpPr>
            <p:cNvPr id="713" name="Freeform: Shape 712">
              <a:extLst>
                <a:ext uri="{FF2B5EF4-FFF2-40B4-BE49-F238E27FC236}">
                  <a16:creationId xmlns:a16="http://schemas.microsoft.com/office/drawing/2014/main" id="{21FA7870-1102-D702-20A4-C7D2AC8D3E6F}"/>
                </a:ext>
              </a:extLst>
            </p:cNvPr>
            <p:cNvSpPr/>
            <p:nvPr/>
          </p:nvSpPr>
          <p:spPr>
            <a:xfrm>
              <a:off x="7360201" y="3466648"/>
              <a:ext cx="3724086" cy="1696571"/>
            </a:xfrm>
            <a:custGeom>
              <a:avLst/>
              <a:gdLst>
                <a:gd name="connsiteX0" fmla="*/ 0 w 1789747"/>
                <a:gd name="connsiteY0" fmla="*/ 0 h 911542"/>
                <a:gd name="connsiteX1" fmla="*/ 22860 w 1789747"/>
                <a:gd name="connsiteY1" fmla="*/ 0 h 911542"/>
                <a:gd name="connsiteX2" fmla="*/ 22860 w 1789747"/>
                <a:gd name="connsiteY2" fmla="*/ 880110 h 911542"/>
                <a:gd name="connsiteX3" fmla="*/ 1789748 w 1789747"/>
                <a:gd name="connsiteY3" fmla="*/ 880110 h 911542"/>
                <a:gd name="connsiteX4" fmla="*/ 1789748 w 1789747"/>
                <a:gd name="connsiteY4" fmla="*/ 911543 h 91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747" h="911542">
                  <a:moveTo>
                    <a:pt x="0" y="0"/>
                  </a:moveTo>
                  <a:lnTo>
                    <a:pt x="22860" y="0"/>
                  </a:lnTo>
                  <a:lnTo>
                    <a:pt x="22860" y="880110"/>
                  </a:lnTo>
                  <a:lnTo>
                    <a:pt x="1789748" y="880110"/>
                  </a:lnTo>
                  <a:lnTo>
                    <a:pt x="1789748" y="911543"/>
                  </a:lnTo>
                </a:path>
              </a:pathLst>
            </a:custGeom>
            <a:noFill/>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14" name="Freeform: Shape 713">
              <a:extLst>
                <a:ext uri="{FF2B5EF4-FFF2-40B4-BE49-F238E27FC236}">
                  <a16:creationId xmlns:a16="http://schemas.microsoft.com/office/drawing/2014/main" id="{1B227418-E55B-01EA-5677-AAB37B776CB6}"/>
                </a:ext>
              </a:extLst>
            </p:cNvPr>
            <p:cNvSpPr/>
            <p:nvPr/>
          </p:nvSpPr>
          <p:spPr>
            <a:xfrm>
              <a:off x="7360204" y="3865303"/>
              <a:ext cx="47565" cy="17640"/>
            </a:xfrm>
            <a:custGeom>
              <a:avLst/>
              <a:gdLst>
                <a:gd name="connsiteX0" fmla="*/ 22860 w 22859"/>
                <a:gd name="connsiteY0" fmla="*/ 0 h 9525"/>
                <a:gd name="connsiteX1" fmla="*/ 0 w 22859"/>
                <a:gd name="connsiteY1" fmla="*/ 0 h 9525"/>
              </a:gdLst>
              <a:ahLst/>
              <a:cxnLst>
                <a:cxn ang="0">
                  <a:pos x="connsiteX0" y="connsiteY0"/>
                </a:cxn>
                <a:cxn ang="0">
                  <a:pos x="connsiteX1" y="connsiteY1"/>
                </a:cxn>
              </a:cxnLst>
              <a:rect l="l" t="t" r="r" b="b"/>
              <a:pathLst>
                <a:path w="22859" h="9525">
                  <a:moveTo>
                    <a:pt x="2286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15" name="Freeform: Shape 714">
              <a:extLst>
                <a:ext uri="{FF2B5EF4-FFF2-40B4-BE49-F238E27FC236}">
                  <a16:creationId xmlns:a16="http://schemas.microsoft.com/office/drawing/2014/main" id="{C4C33FCA-CAC7-D242-94CE-9A78A16A10C6}"/>
                </a:ext>
              </a:extLst>
            </p:cNvPr>
            <p:cNvSpPr/>
            <p:nvPr/>
          </p:nvSpPr>
          <p:spPr>
            <a:xfrm>
              <a:off x="7360204" y="4258666"/>
              <a:ext cx="47565" cy="17640"/>
            </a:xfrm>
            <a:custGeom>
              <a:avLst/>
              <a:gdLst>
                <a:gd name="connsiteX0" fmla="*/ 22860 w 22859"/>
                <a:gd name="connsiteY0" fmla="*/ 0 h 9525"/>
                <a:gd name="connsiteX1" fmla="*/ 0 w 22859"/>
                <a:gd name="connsiteY1" fmla="*/ 0 h 9525"/>
              </a:gdLst>
              <a:ahLst/>
              <a:cxnLst>
                <a:cxn ang="0">
                  <a:pos x="connsiteX0" y="connsiteY0"/>
                </a:cxn>
                <a:cxn ang="0">
                  <a:pos x="connsiteX1" y="connsiteY1"/>
                </a:cxn>
              </a:cxnLst>
              <a:rect l="l" t="t" r="r" b="b"/>
              <a:pathLst>
                <a:path w="22859" h="9525">
                  <a:moveTo>
                    <a:pt x="2286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16" name="Freeform: Shape 715">
              <a:extLst>
                <a:ext uri="{FF2B5EF4-FFF2-40B4-BE49-F238E27FC236}">
                  <a16:creationId xmlns:a16="http://schemas.microsoft.com/office/drawing/2014/main" id="{C11BBFC9-61AE-2D67-41D4-663654587EC4}"/>
                </a:ext>
              </a:extLst>
            </p:cNvPr>
            <p:cNvSpPr/>
            <p:nvPr/>
          </p:nvSpPr>
          <p:spPr>
            <a:xfrm>
              <a:off x="7360204" y="4687307"/>
              <a:ext cx="47565" cy="17640"/>
            </a:xfrm>
            <a:custGeom>
              <a:avLst/>
              <a:gdLst>
                <a:gd name="connsiteX0" fmla="*/ 22860 w 22859"/>
                <a:gd name="connsiteY0" fmla="*/ 0 h 9525"/>
                <a:gd name="connsiteX1" fmla="*/ 0 w 22859"/>
                <a:gd name="connsiteY1" fmla="*/ 0 h 9525"/>
              </a:gdLst>
              <a:ahLst/>
              <a:cxnLst>
                <a:cxn ang="0">
                  <a:pos x="connsiteX0" y="connsiteY0"/>
                </a:cxn>
                <a:cxn ang="0">
                  <a:pos x="connsiteX1" y="connsiteY1"/>
                </a:cxn>
              </a:cxnLst>
              <a:rect l="l" t="t" r="r" b="b"/>
              <a:pathLst>
                <a:path w="22859" h="9525">
                  <a:moveTo>
                    <a:pt x="2286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17" name="Freeform: Shape 716">
              <a:extLst>
                <a:ext uri="{FF2B5EF4-FFF2-40B4-BE49-F238E27FC236}">
                  <a16:creationId xmlns:a16="http://schemas.microsoft.com/office/drawing/2014/main" id="{3A9340DB-A510-3D06-6125-1BF7AFC103F5}"/>
                </a:ext>
              </a:extLst>
            </p:cNvPr>
            <p:cNvSpPr/>
            <p:nvPr/>
          </p:nvSpPr>
          <p:spPr>
            <a:xfrm>
              <a:off x="7360204" y="5105254"/>
              <a:ext cx="47565" cy="17640"/>
            </a:xfrm>
            <a:custGeom>
              <a:avLst/>
              <a:gdLst>
                <a:gd name="connsiteX0" fmla="*/ 22860 w 22859"/>
                <a:gd name="connsiteY0" fmla="*/ 0 h 9525"/>
                <a:gd name="connsiteX1" fmla="*/ 0 w 22859"/>
                <a:gd name="connsiteY1" fmla="*/ 0 h 9525"/>
              </a:gdLst>
              <a:ahLst/>
              <a:cxnLst>
                <a:cxn ang="0">
                  <a:pos x="connsiteX0" y="connsiteY0"/>
                </a:cxn>
                <a:cxn ang="0">
                  <a:pos x="connsiteX1" y="connsiteY1"/>
                </a:cxn>
              </a:cxnLst>
              <a:rect l="l" t="t" r="r" b="b"/>
              <a:pathLst>
                <a:path w="22859" h="9525">
                  <a:moveTo>
                    <a:pt x="22860" y="0"/>
                  </a:moveTo>
                  <a:lnTo>
                    <a:pt x="0" y="0"/>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18" name="Freeform: Shape 717">
              <a:extLst>
                <a:ext uri="{FF2B5EF4-FFF2-40B4-BE49-F238E27FC236}">
                  <a16:creationId xmlns:a16="http://schemas.microsoft.com/office/drawing/2014/main" id="{6CA16FF6-F9DC-5975-D6CF-75A5F439FA6F}"/>
                </a:ext>
              </a:extLst>
            </p:cNvPr>
            <p:cNvSpPr/>
            <p:nvPr/>
          </p:nvSpPr>
          <p:spPr>
            <a:xfrm>
              <a:off x="10666099"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19" name="Freeform: Shape 718">
              <a:extLst>
                <a:ext uri="{FF2B5EF4-FFF2-40B4-BE49-F238E27FC236}">
                  <a16:creationId xmlns:a16="http://schemas.microsoft.com/office/drawing/2014/main" id="{D864175B-3074-4170-AA41-0E15FB1A04EA}"/>
                </a:ext>
              </a:extLst>
            </p:cNvPr>
            <p:cNvSpPr/>
            <p:nvPr/>
          </p:nvSpPr>
          <p:spPr>
            <a:xfrm>
              <a:off x="10259798"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20" name="Freeform: Shape 719">
              <a:extLst>
                <a:ext uri="{FF2B5EF4-FFF2-40B4-BE49-F238E27FC236}">
                  <a16:creationId xmlns:a16="http://schemas.microsoft.com/office/drawing/2014/main" id="{9FA9F0DF-F2FD-4EBA-23DA-611CB6B972CA}"/>
                </a:ext>
              </a:extLst>
            </p:cNvPr>
            <p:cNvSpPr/>
            <p:nvPr/>
          </p:nvSpPr>
          <p:spPr>
            <a:xfrm>
              <a:off x="9851516"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21" name="Freeform: Shape 720">
              <a:extLst>
                <a:ext uri="{FF2B5EF4-FFF2-40B4-BE49-F238E27FC236}">
                  <a16:creationId xmlns:a16="http://schemas.microsoft.com/office/drawing/2014/main" id="{60C62D13-AB7A-9B69-9BD2-365F037747DD}"/>
                </a:ext>
              </a:extLst>
            </p:cNvPr>
            <p:cNvSpPr/>
            <p:nvPr/>
          </p:nvSpPr>
          <p:spPr>
            <a:xfrm>
              <a:off x="9445217"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22" name="Freeform: Shape 721">
              <a:extLst>
                <a:ext uri="{FF2B5EF4-FFF2-40B4-BE49-F238E27FC236}">
                  <a16:creationId xmlns:a16="http://schemas.microsoft.com/office/drawing/2014/main" id="{5A3643DD-37EC-69F9-35EA-B998E3B61337}"/>
                </a:ext>
              </a:extLst>
            </p:cNvPr>
            <p:cNvSpPr/>
            <p:nvPr/>
          </p:nvSpPr>
          <p:spPr>
            <a:xfrm>
              <a:off x="9036935"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23" name="Freeform: Shape 722">
              <a:extLst>
                <a:ext uri="{FF2B5EF4-FFF2-40B4-BE49-F238E27FC236}">
                  <a16:creationId xmlns:a16="http://schemas.microsoft.com/office/drawing/2014/main" id="{05B5EE5B-73BC-BC59-0894-6508596B249B}"/>
                </a:ext>
              </a:extLst>
            </p:cNvPr>
            <p:cNvSpPr/>
            <p:nvPr/>
          </p:nvSpPr>
          <p:spPr>
            <a:xfrm>
              <a:off x="8630634"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24" name="Freeform: Shape 723">
              <a:extLst>
                <a:ext uri="{FF2B5EF4-FFF2-40B4-BE49-F238E27FC236}">
                  <a16:creationId xmlns:a16="http://schemas.microsoft.com/office/drawing/2014/main" id="{AE047D95-2805-4671-B688-D4C8AED58E51}"/>
                </a:ext>
              </a:extLst>
            </p:cNvPr>
            <p:cNvSpPr/>
            <p:nvPr/>
          </p:nvSpPr>
          <p:spPr>
            <a:xfrm>
              <a:off x="8222352"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25" name="Freeform: Shape 724">
              <a:extLst>
                <a:ext uri="{FF2B5EF4-FFF2-40B4-BE49-F238E27FC236}">
                  <a16:creationId xmlns:a16="http://schemas.microsoft.com/office/drawing/2014/main" id="{51FD0350-BD64-5F0C-053E-9024884AED19}"/>
                </a:ext>
              </a:extLst>
            </p:cNvPr>
            <p:cNvSpPr/>
            <p:nvPr/>
          </p:nvSpPr>
          <p:spPr>
            <a:xfrm>
              <a:off x="7816052"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sp>
          <p:nvSpPr>
            <p:cNvPr id="726" name="Freeform: Shape 725">
              <a:extLst>
                <a:ext uri="{FF2B5EF4-FFF2-40B4-BE49-F238E27FC236}">
                  <a16:creationId xmlns:a16="http://schemas.microsoft.com/office/drawing/2014/main" id="{6E635906-1E07-5BB6-E93F-DD686E1D5806}"/>
                </a:ext>
              </a:extLst>
            </p:cNvPr>
            <p:cNvSpPr/>
            <p:nvPr/>
          </p:nvSpPr>
          <p:spPr>
            <a:xfrm>
              <a:off x="7407770" y="5105254"/>
              <a:ext cx="19820" cy="58210"/>
            </a:xfrm>
            <a:custGeom>
              <a:avLst/>
              <a:gdLst>
                <a:gd name="connsiteX0" fmla="*/ 0 w 9525"/>
                <a:gd name="connsiteY0" fmla="*/ 0 h 31432"/>
                <a:gd name="connsiteX1" fmla="*/ 0 w 9525"/>
                <a:gd name="connsiteY1" fmla="*/ 31432 h 31432"/>
              </a:gdLst>
              <a:ahLst/>
              <a:cxnLst>
                <a:cxn ang="0">
                  <a:pos x="connsiteX0" y="connsiteY0"/>
                </a:cxn>
                <a:cxn ang="0">
                  <a:pos x="connsiteX1" y="connsiteY1"/>
                </a:cxn>
              </a:cxnLst>
              <a:rect l="l" t="t" r="r" b="b"/>
              <a:pathLst>
                <a:path w="9525" h="31432">
                  <a:moveTo>
                    <a:pt x="0" y="0"/>
                  </a:moveTo>
                  <a:lnTo>
                    <a:pt x="0" y="31432"/>
                  </a:lnTo>
                </a:path>
              </a:pathLst>
            </a:custGeom>
            <a:ln w="9525" cap="flat">
              <a:solidFill>
                <a:srgbClr val="000000"/>
              </a:solidFill>
              <a:prstDash val="solid"/>
              <a:miter/>
            </a:ln>
          </p:spPr>
          <p:txBody>
            <a:bodyPr lIns="0" tIns="0" rIns="0" bIns="0" rtlCol="0" anchor="ctr"/>
            <a:lstStyle/>
            <a:p>
              <a:pPr defTabSz="685800" fontAlgn="auto">
                <a:spcBef>
                  <a:spcPts val="0"/>
                </a:spcBef>
                <a:spcAft>
                  <a:spcPts val="0"/>
                </a:spcAft>
                <a:defRPr/>
              </a:pPr>
              <a:endParaRPr lang="en-US" sz="750" dirty="0">
                <a:solidFill>
                  <a:prstClr val="black"/>
                </a:solidFill>
                <a:latin typeface="Johnson Text" panose="00000500000000000000" pitchFamily="2" charset="0"/>
                <a:ea typeface="+mn-ea"/>
                <a:cs typeface="+mn-cs"/>
              </a:endParaRPr>
            </a:p>
          </p:txBody>
        </p:sp>
      </p:grpSp>
      <p:sp>
        <p:nvSpPr>
          <p:cNvPr id="15" name="TextBox 14">
            <a:extLst>
              <a:ext uri="{FF2B5EF4-FFF2-40B4-BE49-F238E27FC236}">
                <a16:creationId xmlns:a16="http://schemas.microsoft.com/office/drawing/2014/main" id="{258C4674-C4F1-F7BE-353F-0EFA688980A4}"/>
              </a:ext>
            </a:extLst>
          </p:cNvPr>
          <p:cNvSpPr txBox="1"/>
          <p:nvPr/>
        </p:nvSpPr>
        <p:spPr>
          <a:xfrm>
            <a:off x="6804863" y="2308719"/>
            <a:ext cx="1011495" cy="346249"/>
          </a:xfrm>
          <a:prstGeom prst="rect">
            <a:avLst/>
          </a:prstGeom>
          <a:noFill/>
        </p:spPr>
        <p:txBody>
          <a:bodyPr wrap="none" lIns="0" tIns="0" rIns="0" bIns="0" rtlCol="0">
            <a:spAutoFit/>
          </a:bodyPr>
          <a:lstStyle/>
          <a:p>
            <a:pPr defTabSz="685800" fontAlgn="auto">
              <a:spcBef>
                <a:spcPts val="0"/>
              </a:spcBef>
              <a:spcAft>
                <a:spcPts val="0"/>
              </a:spcAft>
              <a:defRPr/>
            </a:pPr>
            <a:r>
              <a:rPr lang="en-US" sz="750" b="1" dirty="0">
                <a:ln/>
                <a:solidFill>
                  <a:srgbClr val="000000"/>
                </a:solidFill>
                <a:latin typeface="Johnson Text" panose="00000500000000000000" pitchFamily="2" charset="0"/>
                <a:ea typeface="+mn-ea"/>
                <a:cs typeface="Arial"/>
                <a:sym typeface="Arial"/>
                <a:rtl val="0"/>
              </a:rPr>
              <a:t>12-mo rate</a:t>
            </a:r>
          </a:p>
          <a:p>
            <a:pPr defTabSz="685800" fontAlgn="auto">
              <a:spcBef>
                <a:spcPts val="0"/>
              </a:spcBef>
              <a:spcAft>
                <a:spcPts val="0"/>
              </a:spcAft>
              <a:defRPr/>
            </a:pPr>
            <a:r>
              <a:rPr lang="en-US" sz="750" dirty="0">
                <a:ln/>
                <a:solidFill>
                  <a:srgbClr val="FF0000"/>
                </a:solidFill>
                <a:latin typeface="Johnson Text" panose="00000500000000000000" pitchFamily="2" charset="0"/>
                <a:ea typeface="+mn-ea"/>
                <a:cs typeface="Arial"/>
                <a:sym typeface="Arial"/>
                <a:rtl val="0"/>
              </a:rPr>
              <a:t>77.0% (95% CI, </a:t>
            </a:r>
            <a:r>
              <a:rPr lang="en-GB" sz="750" dirty="0">
                <a:solidFill>
                  <a:srgbClr val="FF0000"/>
                </a:solidFill>
                <a:latin typeface="Johnson Text" panose="00000500000000000000"/>
                <a:ea typeface="+mn-ea"/>
                <a:cs typeface="+mn-cs"/>
              </a:rPr>
              <a:t>60.3–87.3</a:t>
            </a:r>
            <a:r>
              <a:rPr lang="en-US" sz="750" dirty="0">
                <a:ln/>
                <a:solidFill>
                  <a:srgbClr val="FF0000"/>
                </a:solidFill>
                <a:latin typeface="Johnson Text" panose="00000500000000000000" pitchFamily="2" charset="0"/>
                <a:ea typeface="+mn-ea"/>
                <a:cs typeface="Arial"/>
                <a:sym typeface="Arial"/>
                <a:rtl val="0"/>
              </a:rPr>
              <a:t>)</a:t>
            </a:r>
          </a:p>
          <a:p>
            <a:pPr defTabSz="685800" fontAlgn="auto">
              <a:spcBef>
                <a:spcPts val="0"/>
              </a:spcBef>
              <a:spcAft>
                <a:spcPts val="0"/>
              </a:spcAft>
              <a:defRPr/>
            </a:pPr>
            <a:r>
              <a:rPr lang="en-US" sz="750" dirty="0">
                <a:ln/>
                <a:solidFill>
                  <a:srgbClr val="000000"/>
                </a:solidFill>
                <a:latin typeface="Johnson Text" panose="00000500000000000000" pitchFamily="2" charset="0"/>
                <a:ea typeface="+mn-ea"/>
                <a:cs typeface="Arial"/>
                <a:sym typeface="Arial"/>
                <a:rtl val="0"/>
              </a:rPr>
              <a:t>49.1% (95% CI, 32.4–63.8)</a:t>
            </a:r>
          </a:p>
        </p:txBody>
      </p:sp>
      <p:cxnSp>
        <p:nvCxnSpPr>
          <p:cNvPr id="16" name="Straight Connector 15">
            <a:extLst>
              <a:ext uri="{FF2B5EF4-FFF2-40B4-BE49-F238E27FC236}">
                <a16:creationId xmlns:a16="http://schemas.microsoft.com/office/drawing/2014/main" id="{41814277-C391-A791-205E-A9C88553E18C}"/>
              </a:ext>
            </a:extLst>
          </p:cNvPr>
          <p:cNvCxnSpPr>
            <a:cxnSpLocks/>
          </p:cNvCxnSpPr>
          <p:nvPr/>
        </p:nvCxnSpPr>
        <p:spPr>
          <a:xfrm flipV="1">
            <a:off x="6778650" y="2293778"/>
            <a:ext cx="0" cy="1522212"/>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7" name="Table 149">
            <a:extLst>
              <a:ext uri="{FF2B5EF4-FFF2-40B4-BE49-F238E27FC236}">
                <a16:creationId xmlns:a16="http://schemas.microsoft.com/office/drawing/2014/main" id="{36AC085F-E7F5-9057-D8C0-1E1D2EEB8999}"/>
              </a:ext>
            </a:extLst>
          </p:cNvPr>
          <p:cNvGraphicFramePr>
            <a:graphicFrameLocks noGrp="1"/>
          </p:cNvGraphicFramePr>
          <p:nvPr/>
        </p:nvGraphicFramePr>
        <p:xfrm>
          <a:off x="4864410" y="1196146"/>
          <a:ext cx="3563599" cy="1028700"/>
        </p:xfrm>
        <a:graphic>
          <a:graphicData uri="http://schemas.openxmlformats.org/drawingml/2006/table">
            <a:tbl>
              <a:tblPr firstRow="1" bandRow="1">
                <a:effectLst/>
              </a:tblPr>
              <a:tblGrid>
                <a:gridCol w="1588232">
                  <a:extLst>
                    <a:ext uri="{9D8B030D-6E8A-4147-A177-3AD203B41FA5}">
                      <a16:colId xmlns:a16="http://schemas.microsoft.com/office/drawing/2014/main" val="1467378951"/>
                    </a:ext>
                  </a:extLst>
                </a:gridCol>
                <a:gridCol w="987683">
                  <a:extLst>
                    <a:ext uri="{9D8B030D-6E8A-4147-A177-3AD203B41FA5}">
                      <a16:colId xmlns:a16="http://schemas.microsoft.com/office/drawing/2014/main" val="2037516040"/>
                    </a:ext>
                  </a:extLst>
                </a:gridCol>
                <a:gridCol w="987683">
                  <a:extLst>
                    <a:ext uri="{9D8B030D-6E8A-4147-A177-3AD203B41FA5}">
                      <a16:colId xmlns:a16="http://schemas.microsoft.com/office/drawing/2014/main" val="2856247793"/>
                    </a:ext>
                  </a:extLst>
                </a:gridCol>
              </a:tblGrid>
              <a:tr h="320040">
                <a:tc rowSpan="2">
                  <a:txBody>
                    <a:bodyPr/>
                    <a:lstStyle>
                      <a:lvl1pPr marL="0" algn="l" defTabSz="914400" rtl="0" eaLnBrk="1" latinLnBrk="0" hangingPunct="1">
                        <a:defRPr sz="1800" b="1" kern="1200">
                          <a:solidFill>
                            <a:schemeClr val="lt1"/>
                          </a:solidFill>
                          <a:latin typeface="Johnson Text"/>
                        </a:defRPr>
                      </a:lvl1pPr>
                      <a:lvl2pPr marL="457200" algn="l" defTabSz="914400" rtl="0" eaLnBrk="1" latinLnBrk="0" hangingPunct="1">
                        <a:defRPr sz="1800" b="1" kern="1200">
                          <a:solidFill>
                            <a:schemeClr val="lt1"/>
                          </a:solidFill>
                          <a:latin typeface="Johnson Text"/>
                        </a:defRPr>
                      </a:lvl2pPr>
                      <a:lvl3pPr marL="914400" algn="l" defTabSz="914400" rtl="0" eaLnBrk="1" latinLnBrk="0" hangingPunct="1">
                        <a:defRPr sz="1800" b="1" kern="1200">
                          <a:solidFill>
                            <a:schemeClr val="lt1"/>
                          </a:solidFill>
                          <a:latin typeface="Johnson Text"/>
                        </a:defRPr>
                      </a:lvl3pPr>
                      <a:lvl4pPr marL="1371600" algn="l" defTabSz="914400" rtl="0" eaLnBrk="1" latinLnBrk="0" hangingPunct="1">
                        <a:defRPr sz="1800" b="1" kern="1200">
                          <a:solidFill>
                            <a:schemeClr val="lt1"/>
                          </a:solidFill>
                          <a:latin typeface="Johnson Text"/>
                        </a:defRPr>
                      </a:lvl4pPr>
                      <a:lvl5pPr marL="1828800" algn="l" defTabSz="914400" rtl="0" eaLnBrk="1" latinLnBrk="0" hangingPunct="1">
                        <a:defRPr sz="1800" b="1" kern="1200">
                          <a:solidFill>
                            <a:schemeClr val="lt1"/>
                          </a:solidFill>
                          <a:latin typeface="Johnson Text"/>
                        </a:defRPr>
                      </a:lvl5pPr>
                      <a:lvl6pPr marL="2286000" algn="l" defTabSz="914400" rtl="0" eaLnBrk="1" latinLnBrk="0" hangingPunct="1">
                        <a:defRPr sz="1800" b="1" kern="1200">
                          <a:solidFill>
                            <a:schemeClr val="lt1"/>
                          </a:solidFill>
                          <a:latin typeface="Johnson Text"/>
                        </a:defRPr>
                      </a:lvl6pPr>
                      <a:lvl7pPr marL="2743200" algn="l" defTabSz="914400" rtl="0" eaLnBrk="1" latinLnBrk="0" hangingPunct="1">
                        <a:defRPr sz="1800" b="1" kern="1200">
                          <a:solidFill>
                            <a:schemeClr val="lt1"/>
                          </a:solidFill>
                          <a:latin typeface="Johnson Text"/>
                        </a:defRPr>
                      </a:lvl7pPr>
                      <a:lvl8pPr marL="3200400" algn="l" defTabSz="914400" rtl="0" eaLnBrk="1" latinLnBrk="0" hangingPunct="1">
                        <a:defRPr sz="1800" b="1" kern="1200">
                          <a:solidFill>
                            <a:schemeClr val="lt1"/>
                          </a:solidFill>
                          <a:latin typeface="Johnson Text"/>
                        </a:defRPr>
                      </a:lvl8pPr>
                      <a:lvl9pPr marL="3657600" algn="l" defTabSz="914400" rtl="0" eaLnBrk="1" latinLnBrk="0" hangingPunct="1">
                        <a:defRPr sz="1800" b="1" kern="1200">
                          <a:solidFill>
                            <a:schemeClr val="lt1"/>
                          </a:solidFill>
                          <a:latin typeface="Johnson Text"/>
                        </a:defRPr>
                      </a:lvl9pPr>
                    </a:lstStyle>
                    <a:p>
                      <a:endParaRPr lang="en-US" sz="800" b="1" dirty="0">
                        <a:solidFill>
                          <a:srgbClr val="333333"/>
                        </a:solidFill>
                        <a:latin typeface="Johnson Text" panose="00000500000000000000"/>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lvl1pPr marL="0" algn="l" defTabSz="914400" rtl="0" eaLnBrk="1" latinLnBrk="0" hangingPunct="1">
                        <a:defRPr sz="1800" b="1" kern="1200">
                          <a:solidFill>
                            <a:schemeClr val="lt1"/>
                          </a:solidFill>
                          <a:latin typeface="Johnson Text"/>
                        </a:defRPr>
                      </a:lvl1pPr>
                      <a:lvl2pPr marL="457200" algn="l" defTabSz="914400" rtl="0" eaLnBrk="1" latinLnBrk="0" hangingPunct="1">
                        <a:defRPr sz="1800" b="1" kern="1200">
                          <a:solidFill>
                            <a:schemeClr val="lt1"/>
                          </a:solidFill>
                          <a:latin typeface="Johnson Text"/>
                        </a:defRPr>
                      </a:lvl2pPr>
                      <a:lvl3pPr marL="914400" algn="l" defTabSz="914400" rtl="0" eaLnBrk="1" latinLnBrk="0" hangingPunct="1">
                        <a:defRPr sz="1800" b="1" kern="1200">
                          <a:solidFill>
                            <a:schemeClr val="lt1"/>
                          </a:solidFill>
                          <a:latin typeface="Johnson Text"/>
                        </a:defRPr>
                      </a:lvl3pPr>
                      <a:lvl4pPr marL="1371600" algn="l" defTabSz="914400" rtl="0" eaLnBrk="1" latinLnBrk="0" hangingPunct="1">
                        <a:defRPr sz="1800" b="1" kern="1200">
                          <a:solidFill>
                            <a:schemeClr val="lt1"/>
                          </a:solidFill>
                          <a:latin typeface="Johnson Text"/>
                        </a:defRPr>
                      </a:lvl4pPr>
                      <a:lvl5pPr marL="1828800" algn="l" defTabSz="914400" rtl="0" eaLnBrk="1" latinLnBrk="0" hangingPunct="1">
                        <a:defRPr sz="1800" b="1" kern="1200">
                          <a:solidFill>
                            <a:schemeClr val="lt1"/>
                          </a:solidFill>
                          <a:latin typeface="Johnson Text"/>
                        </a:defRPr>
                      </a:lvl5pPr>
                      <a:lvl6pPr marL="2286000" algn="l" defTabSz="914400" rtl="0" eaLnBrk="1" latinLnBrk="0" hangingPunct="1">
                        <a:defRPr sz="1800" b="1" kern="1200">
                          <a:solidFill>
                            <a:schemeClr val="lt1"/>
                          </a:solidFill>
                          <a:latin typeface="Johnson Text"/>
                        </a:defRPr>
                      </a:lvl6pPr>
                      <a:lvl7pPr marL="2743200" algn="l" defTabSz="914400" rtl="0" eaLnBrk="1" latinLnBrk="0" hangingPunct="1">
                        <a:defRPr sz="1800" b="1" kern="1200">
                          <a:solidFill>
                            <a:schemeClr val="lt1"/>
                          </a:solidFill>
                          <a:latin typeface="Johnson Text"/>
                        </a:defRPr>
                      </a:lvl7pPr>
                      <a:lvl8pPr marL="3200400" algn="l" defTabSz="914400" rtl="0" eaLnBrk="1" latinLnBrk="0" hangingPunct="1">
                        <a:defRPr sz="1800" b="1" kern="1200">
                          <a:solidFill>
                            <a:schemeClr val="lt1"/>
                          </a:solidFill>
                          <a:latin typeface="Johnson Text"/>
                        </a:defRPr>
                      </a:lvl8pPr>
                      <a:lvl9pPr marL="3657600" algn="l" defTabSz="914400" rtl="0" eaLnBrk="1" latinLnBrk="0" hangingPunct="1">
                        <a:defRPr sz="1800" b="1" kern="1200">
                          <a:solidFill>
                            <a:schemeClr val="lt1"/>
                          </a:solidFill>
                          <a:latin typeface="Johnson Text"/>
                        </a:defRPr>
                      </a:lvl9pPr>
                    </a:lstStyle>
                    <a:p>
                      <a:pPr algn="ctr"/>
                      <a:r>
                        <a:rPr lang="en-US" sz="800" b="1" dirty="0">
                          <a:solidFill>
                            <a:schemeClr val="tx1"/>
                          </a:solidFill>
                          <a:latin typeface="Johnson Text" panose="00000500000000000000"/>
                        </a:rPr>
                        <a:t>Patients with 1 prior LOT </a:t>
                      </a:r>
                    </a:p>
                    <a:p>
                      <a:pPr algn="ctr"/>
                      <a:r>
                        <a:rPr lang="en-US" sz="800" b="1" dirty="0">
                          <a:solidFill>
                            <a:schemeClr val="tx1"/>
                          </a:solidFill>
                          <a:latin typeface="Johnson Text" panose="00000500000000000000"/>
                        </a:rPr>
                        <a:t>and functionally high-risk MM </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lvl1pPr marL="0" algn="l" defTabSz="914400" rtl="0" eaLnBrk="1" latinLnBrk="0" hangingPunct="1">
                        <a:defRPr sz="1800" b="1" kern="1200">
                          <a:solidFill>
                            <a:schemeClr val="lt1"/>
                          </a:solidFill>
                          <a:latin typeface="Johnson Text"/>
                        </a:defRPr>
                      </a:lvl1pPr>
                      <a:lvl2pPr marL="457200" algn="l" defTabSz="914400" rtl="0" eaLnBrk="1" latinLnBrk="0" hangingPunct="1">
                        <a:defRPr sz="1800" b="1" kern="1200">
                          <a:solidFill>
                            <a:schemeClr val="lt1"/>
                          </a:solidFill>
                          <a:latin typeface="Johnson Text"/>
                        </a:defRPr>
                      </a:lvl2pPr>
                      <a:lvl3pPr marL="914400" algn="l" defTabSz="914400" rtl="0" eaLnBrk="1" latinLnBrk="0" hangingPunct="1">
                        <a:defRPr sz="1800" b="1" kern="1200">
                          <a:solidFill>
                            <a:schemeClr val="lt1"/>
                          </a:solidFill>
                          <a:latin typeface="Johnson Text"/>
                        </a:defRPr>
                      </a:lvl3pPr>
                      <a:lvl4pPr marL="1371600" algn="l" defTabSz="914400" rtl="0" eaLnBrk="1" latinLnBrk="0" hangingPunct="1">
                        <a:defRPr sz="1800" b="1" kern="1200">
                          <a:solidFill>
                            <a:schemeClr val="lt1"/>
                          </a:solidFill>
                          <a:latin typeface="Johnson Text"/>
                        </a:defRPr>
                      </a:lvl4pPr>
                      <a:lvl5pPr marL="1828800" algn="l" defTabSz="914400" rtl="0" eaLnBrk="1" latinLnBrk="0" hangingPunct="1">
                        <a:defRPr sz="1800" b="1" kern="1200">
                          <a:solidFill>
                            <a:schemeClr val="lt1"/>
                          </a:solidFill>
                          <a:latin typeface="Johnson Text"/>
                        </a:defRPr>
                      </a:lvl5pPr>
                      <a:lvl6pPr marL="2286000" algn="l" defTabSz="914400" rtl="0" eaLnBrk="1" latinLnBrk="0" hangingPunct="1">
                        <a:defRPr sz="1800" b="1" kern="1200">
                          <a:solidFill>
                            <a:schemeClr val="lt1"/>
                          </a:solidFill>
                          <a:latin typeface="Johnson Text"/>
                        </a:defRPr>
                      </a:lvl6pPr>
                      <a:lvl7pPr marL="2743200" algn="l" defTabSz="914400" rtl="0" eaLnBrk="1" latinLnBrk="0" hangingPunct="1">
                        <a:defRPr sz="1800" b="1" kern="1200">
                          <a:solidFill>
                            <a:schemeClr val="lt1"/>
                          </a:solidFill>
                          <a:latin typeface="Johnson Text"/>
                        </a:defRPr>
                      </a:lvl7pPr>
                      <a:lvl8pPr marL="3200400" algn="l" defTabSz="914400" rtl="0" eaLnBrk="1" latinLnBrk="0" hangingPunct="1">
                        <a:defRPr sz="1800" b="1" kern="1200">
                          <a:solidFill>
                            <a:schemeClr val="lt1"/>
                          </a:solidFill>
                          <a:latin typeface="Johnson Text"/>
                        </a:defRPr>
                      </a:lvl8pPr>
                      <a:lvl9pPr marL="3657600" algn="l" defTabSz="914400" rtl="0" eaLnBrk="1" latinLnBrk="0" hangingPunct="1">
                        <a:defRPr sz="1800" b="1" kern="1200">
                          <a:solidFill>
                            <a:schemeClr val="lt1"/>
                          </a:solidFill>
                          <a:latin typeface="Johnson Text"/>
                        </a:defRPr>
                      </a:lvl9pPr>
                    </a:lstStyle>
                    <a:p>
                      <a:endParaRPr lang="en-US">
                        <a:solidFill>
                          <a:srgbClr val="333333"/>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164529750"/>
                  </a:ext>
                </a:extLst>
              </a:tr>
              <a:tr h="320040">
                <a:tc vMerge="1">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endParaRPr lang="en-US" sz="1100" b="1">
                        <a:solidFill>
                          <a:schemeClr val="tx1"/>
                        </a:solidFill>
                        <a:latin typeface="Johnson Text" panose="0000050000000000000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r>
                        <a:rPr lang="en-US" sz="800" b="1" dirty="0">
                          <a:solidFill>
                            <a:schemeClr val="tx1"/>
                          </a:solidFill>
                          <a:latin typeface="Johnson Text" panose="00000500000000000000"/>
                        </a:rPr>
                        <a:t>Cilta-cel</a:t>
                      </a:r>
                    </a:p>
                    <a:p>
                      <a:pPr algn="ctr"/>
                      <a:r>
                        <a:rPr lang="en-US" sz="800" b="1" dirty="0">
                          <a:solidFill>
                            <a:schemeClr val="tx1"/>
                          </a:solidFill>
                          <a:latin typeface="Johnson Text" panose="00000500000000000000"/>
                        </a:rPr>
                        <a:t>(n=40)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r>
                        <a:rPr lang="en-US" sz="800" b="1" dirty="0">
                          <a:solidFill>
                            <a:schemeClr val="tx1"/>
                          </a:solidFill>
                          <a:latin typeface="Johnson Text" panose="00000500000000000000"/>
                        </a:rPr>
                        <a:t>SOC</a:t>
                      </a:r>
                    </a:p>
                    <a:p>
                      <a:pPr algn="ctr"/>
                      <a:r>
                        <a:rPr lang="en-US" sz="800" b="1" dirty="0">
                          <a:solidFill>
                            <a:schemeClr val="tx1"/>
                          </a:solidFill>
                          <a:latin typeface="Johnson Text" panose="00000500000000000000"/>
                        </a:rPr>
                        <a:t>(n=39)</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10097710"/>
                  </a:ext>
                </a:extLst>
              </a:tr>
              <a:tr h="194310">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r>
                        <a:rPr lang="en-US" sz="800" b="0" dirty="0">
                          <a:solidFill>
                            <a:schemeClr val="accent2"/>
                          </a:solidFill>
                          <a:latin typeface="Johnson Text" panose="00000500000000000000"/>
                        </a:rPr>
                        <a:t>Median PFS (95% CI), mo</a:t>
                      </a:r>
                      <a:r>
                        <a:rPr lang="en-US" sz="800" b="0" baseline="30000" dirty="0">
                          <a:solidFill>
                            <a:schemeClr val="accent2"/>
                          </a:solidFill>
                          <a:latin typeface="Johnson Text" panose="00000500000000000000"/>
                        </a:rPr>
                        <a:t>a</a:t>
                      </a:r>
                    </a:p>
                  </a:txBody>
                  <a:tcPr marL="68580" marR="68580" marT="34290" marB="34290">
                    <a:lnL w="12700"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r>
                        <a:rPr lang="en-US" sz="800" b="0" dirty="0">
                          <a:solidFill>
                            <a:schemeClr val="accent2"/>
                          </a:solidFill>
                          <a:latin typeface="Johnson Text" panose="00000500000000000000"/>
                        </a:rPr>
                        <a:t>NR (18.00</a:t>
                      </a:r>
                      <a:r>
                        <a:rPr kumimoji="0" lang="en-GB" sz="800" b="0" i="0" u="none" strike="noStrike" kern="1200" cap="none" spc="0" normalizeH="0" baseline="0" noProof="0" dirty="0">
                          <a:ln>
                            <a:noFill/>
                          </a:ln>
                          <a:solidFill>
                            <a:schemeClr val="accent2"/>
                          </a:solidFill>
                          <a:effectLst/>
                          <a:uLnTx/>
                          <a:uFillTx/>
                          <a:latin typeface="Johnson Text" panose="00000500000000000000"/>
                        </a:rPr>
                        <a:t>–</a:t>
                      </a:r>
                      <a:r>
                        <a:rPr lang="en-US" sz="800" b="0" dirty="0">
                          <a:solidFill>
                            <a:schemeClr val="accent2"/>
                          </a:solidFill>
                          <a:latin typeface="Johnson Text" panose="00000500000000000000"/>
                        </a:rPr>
                        <a:t>NE)</a:t>
                      </a:r>
                    </a:p>
                  </a:txBody>
                  <a:tcPr marL="68580" marR="68580" marT="34290" marB="3429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r>
                        <a:rPr lang="en-US" sz="800" b="0" dirty="0">
                          <a:solidFill>
                            <a:schemeClr val="accent2"/>
                          </a:solidFill>
                          <a:latin typeface="Johnson Text" panose="00000500000000000000"/>
                        </a:rPr>
                        <a:t>11.79 (8.44</a:t>
                      </a:r>
                      <a:r>
                        <a:rPr kumimoji="0" lang="en-GB" sz="800" b="0" i="0" u="none" strike="noStrike" kern="1200" cap="none" spc="0" normalizeH="0" baseline="0" noProof="0" dirty="0">
                          <a:ln>
                            <a:noFill/>
                          </a:ln>
                          <a:solidFill>
                            <a:schemeClr val="accent2"/>
                          </a:solidFill>
                          <a:effectLst/>
                          <a:uLnTx/>
                          <a:uFillTx/>
                          <a:latin typeface="Johnson Text" panose="00000500000000000000"/>
                        </a:rPr>
                        <a:t>–</a:t>
                      </a:r>
                      <a:r>
                        <a:rPr lang="en-US" sz="800" b="0" dirty="0">
                          <a:solidFill>
                            <a:schemeClr val="accent2"/>
                          </a:solidFill>
                          <a:latin typeface="Johnson Text" panose="00000500000000000000"/>
                        </a:rPr>
                        <a:t>NE)</a:t>
                      </a:r>
                    </a:p>
                  </a:txBody>
                  <a:tcPr marL="68580" marR="68580" marT="34290" marB="34290">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21869043"/>
                  </a:ext>
                </a:extLst>
              </a:tr>
              <a:tr h="194310">
                <a:tc>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r>
                        <a:rPr lang="en-US" sz="800" b="0" dirty="0">
                          <a:solidFill>
                            <a:schemeClr val="accent2"/>
                          </a:solidFill>
                          <a:latin typeface="Johnson Text" panose="00000500000000000000"/>
                        </a:rPr>
                        <a:t>HR (95% CI); </a:t>
                      </a:r>
                      <a:r>
                        <a:rPr lang="en-US" sz="800" b="0" i="1" dirty="0">
                          <a:solidFill>
                            <a:schemeClr val="accent2"/>
                          </a:solidFill>
                          <a:latin typeface="Johnson Text" panose="00000500000000000000"/>
                        </a:rPr>
                        <a:t>P </a:t>
                      </a:r>
                      <a:r>
                        <a:rPr lang="en-US" sz="800" b="0" dirty="0">
                          <a:solidFill>
                            <a:schemeClr val="accent2"/>
                          </a:solidFill>
                          <a:latin typeface="Johnson Text" panose="00000500000000000000"/>
                        </a:rPr>
                        <a:t>value</a:t>
                      </a:r>
                      <a:r>
                        <a:rPr lang="en-US" sz="800" b="0" baseline="30000" dirty="0">
                          <a:solidFill>
                            <a:schemeClr val="accent2"/>
                          </a:solidFill>
                          <a:latin typeface="Johnson Text" panose="00000500000000000000"/>
                        </a:rPr>
                        <a:t>b,c</a:t>
                      </a:r>
                    </a:p>
                  </a:txBody>
                  <a:tcPr marL="68580" marR="68580" marT="34290" marB="34290">
                    <a:lnL w="12700" cap="flat" cmpd="sng" algn="ctr">
                      <a:no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solidFill>
                            <a:schemeClr val="accent2"/>
                          </a:solidFill>
                          <a:latin typeface="Johnson Text" panose="00000500000000000000"/>
                        </a:rPr>
                        <a:t>0.27 (0.12</a:t>
                      </a:r>
                      <a:r>
                        <a:rPr kumimoji="0" lang="en-GB" sz="800" b="0" i="0" u="none" strike="noStrike" kern="1200" cap="none" spc="0" normalizeH="0" baseline="0" noProof="0" dirty="0">
                          <a:ln>
                            <a:noFill/>
                          </a:ln>
                          <a:solidFill>
                            <a:schemeClr val="accent2"/>
                          </a:solidFill>
                          <a:effectLst/>
                          <a:uLnTx/>
                          <a:uFillTx/>
                          <a:latin typeface="Johnson Text" panose="00000500000000000000"/>
                        </a:rPr>
                        <a:t>–</a:t>
                      </a:r>
                      <a:r>
                        <a:rPr lang="en-US" sz="800" b="0" dirty="0">
                          <a:solidFill>
                            <a:schemeClr val="accent2"/>
                          </a:solidFill>
                          <a:latin typeface="Johnson Text" panose="00000500000000000000"/>
                        </a:rPr>
                        <a:t>0.60); 0.0006</a:t>
                      </a:r>
                      <a:endParaRPr lang="en-US" sz="800" b="0" baseline="30000" dirty="0">
                        <a:solidFill>
                          <a:schemeClr val="accent2"/>
                        </a:solidFill>
                        <a:latin typeface="Johnson Text" panose="00000500000000000000"/>
                      </a:endParaRPr>
                    </a:p>
                  </a:txBody>
                  <a:tcPr marL="68580" marR="68580" marT="34290" marB="34290">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914400" rtl="0" eaLnBrk="1" latinLnBrk="0" hangingPunct="1">
                        <a:defRPr sz="1800" kern="1200">
                          <a:solidFill>
                            <a:schemeClr val="dk1"/>
                          </a:solidFill>
                          <a:latin typeface="Johnson Text"/>
                        </a:defRPr>
                      </a:lvl1pPr>
                      <a:lvl2pPr marL="457200" algn="l" defTabSz="914400" rtl="0" eaLnBrk="1" latinLnBrk="0" hangingPunct="1">
                        <a:defRPr sz="1800" kern="1200">
                          <a:solidFill>
                            <a:schemeClr val="dk1"/>
                          </a:solidFill>
                          <a:latin typeface="Johnson Text"/>
                        </a:defRPr>
                      </a:lvl2pPr>
                      <a:lvl3pPr marL="914400" algn="l" defTabSz="914400" rtl="0" eaLnBrk="1" latinLnBrk="0" hangingPunct="1">
                        <a:defRPr sz="1800" kern="1200">
                          <a:solidFill>
                            <a:schemeClr val="dk1"/>
                          </a:solidFill>
                          <a:latin typeface="Johnson Text"/>
                        </a:defRPr>
                      </a:lvl3pPr>
                      <a:lvl4pPr marL="1371600" algn="l" defTabSz="914400" rtl="0" eaLnBrk="1" latinLnBrk="0" hangingPunct="1">
                        <a:defRPr sz="1800" kern="1200">
                          <a:solidFill>
                            <a:schemeClr val="dk1"/>
                          </a:solidFill>
                          <a:latin typeface="Johnson Text"/>
                        </a:defRPr>
                      </a:lvl4pPr>
                      <a:lvl5pPr marL="1828800" algn="l" defTabSz="914400" rtl="0" eaLnBrk="1" latinLnBrk="0" hangingPunct="1">
                        <a:defRPr sz="1800" kern="1200">
                          <a:solidFill>
                            <a:schemeClr val="dk1"/>
                          </a:solidFill>
                          <a:latin typeface="Johnson Text"/>
                        </a:defRPr>
                      </a:lvl5pPr>
                      <a:lvl6pPr marL="2286000" algn="l" defTabSz="914400" rtl="0" eaLnBrk="1" latinLnBrk="0" hangingPunct="1">
                        <a:defRPr sz="1800" kern="1200">
                          <a:solidFill>
                            <a:schemeClr val="dk1"/>
                          </a:solidFill>
                          <a:latin typeface="Johnson Text"/>
                        </a:defRPr>
                      </a:lvl6pPr>
                      <a:lvl7pPr marL="2743200" algn="l" defTabSz="914400" rtl="0" eaLnBrk="1" latinLnBrk="0" hangingPunct="1">
                        <a:defRPr sz="1800" kern="1200">
                          <a:solidFill>
                            <a:schemeClr val="dk1"/>
                          </a:solidFill>
                          <a:latin typeface="Johnson Text"/>
                        </a:defRPr>
                      </a:lvl7pPr>
                      <a:lvl8pPr marL="3200400" algn="l" defTabSz="914400" rtl="0" eaLnBrk="1" latinLnBrk="0" hangingPunct="1">
                        <a:defRPr sz="1800" kern="1200">
                          <a:solidFill>
                            <a:schemeClr val="dk1"/>
                          </a:solidFill>
                          <a:latin typeface="Johnson Text"/>
                        </a:defRPr>
                      </a:lvl8pPr>
                      <a:lvl9pPr marL="3657600" algn="l" defTabSz="914400" rtl="0" eaLnBrk="1" latinLnBrk="0" hangingPunct="1">
                        <a:defRPr sz="1800" kern="1200">
                          <a:solidFill>
                            <a:schemeClr val="dk1"/>
                          </a:solidFill>
                          <a:latin typeface="Johnson Text"/>
                        </a:defRPr>
                      </a:lvl9pPr>
                    </a:lstStyle>
                    <a:p>
                      <a:pPr algn="ctr"/>
                      <a:endParaRPr lang="en-US">
                        <a:solidFill>
                          <a:srgbClr val="333333"/>
                        </a:solidFill>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7812783"/>
                  </a:ext>
                </a:extLst>
              </a:tr>
            </a:tbl>
          </a:graphicData>
        </a:graphic>
      </p:graphicFrame>
    </p:spTree>
    <p:extLst>
      <p:ext uri="{BB962C8B-B14F-4D97-AF65-F5344CB8AC3E}">
        <p14:creationId xmlns:p14="http://schemas.microsoft.com/office/powerpoint/2010/main" val="410975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B40E7C-BC1D-D694-5660-ACE5F2E953F7}"/>
              </a:ext>
            </a:extLst>
          </p:cNvPr>
          <p:cNvSpPr>
            <a:spLocks noGrp="1"/>
          </p:cNvSpPr>
          <p:nvPr>
            <p:ph idx="1"/>
          </p:nvPr>
        </p:nvSpPr>
        <p:spPr/>
        <p:txBody>
          <a:bodyPr/>
          <a:lstStyle/>
          <a:p>
            <a:pPr marL="0" indent="0" algn="ctr">
              <a:buNone/>
            </a:pPr>
            <a:endParaRPr lang="en-US" sz="4000" dirty="0">
              <a:effectLst>
                <a:outerShdw blurRad="38100" dist="38100" dir="2700000" algn="tl">
                  <a:srgbClr val="000000">
                    <a:alpha val="43137"/>
                  </a:srgbClr>
                </a:outerShdw>
              </a:effectLst>
            </a:endParaRPr>
          </a:p>
          <a:p>
            <a:pPr marL="0" indent="0" algn="ctr">
              <a:buNone/>
            </a:pPr>
            <a:r>
              <a:rPr lang="en-US" sz="4000" dirty="0">
                <a:effectLst>
                  <a:outerShdw blurRad="38100" dist="38100" dir="2700000" algn="tl">
                    <a:srgbClr val="000000">
                      <a:alpha val="43137"/>
                    </a:srgbClr>
                  </a:outerShdw>
                </a:effectLst>
              </a:rPr>
              <a:t>Rationale for Treating High-Risk Smoldering Myeloma</a:t>
            </a:r>
          </a:p>
        </p:txBody>
      </p:sp>
    </p:spTree>
    <p:extLst>
      <p:ext uri="{BB962C8B-B14F-4D97-AF65-F5344CB8AC3E}">
        <p14:creationId xmlns:p14="http://schemas.microsoft.com/office/powerpoint/2010/main" val="23694245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EF776-F8D3-5204-2090-DE63286DD9C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5E7148D-8020-32C1-7A07-4003080FCE94}"/>
              </a:ext>
            </a:extLst>
          </p:cNvPr>
          <p:cNvSpPr>
            <a:spLocks noGrp="1"/>
          </p:cNvSpPr>
          <p:nvPr>
            <p:ph type="title"/>
          </p:nvPr>
        </p:nvSpPr>
        <p:spPr/>
        <p:txBody>
          <a:bodyPr/>
          <a:lstStyle/>
          <a:p>
            <a:r>
              <a:rPr lang="en-US" sz="1575" dirty="0">
                <a:latin typeface="Johnson Display" panose="00000500000000000000" pitchFamily="2" charset="0"/>
              </a:rPr>
              <a:t>CARTITUDE-4 Subgroup Analysis: </a:t>
            </a:r>
            <a:br>
              <a:rPr lang="en-US" sz="1575" dirty="0">
                <a:latin typeface="Johnson Display" panose="00000500000000000000" pitchFamily="2" charset="0"/>
              </a:rPr>
            </a:br>
            <a:r>
              <a:rPr lang="en-US" sz="1575" dirty="0">
                <a:latin typeface="Johnson Display" panose="00000500000000000000" pitchFamily="2" charset="0"/>
                <a:ea typeface="+mn-ea"/>
                <a:cs typeface="+mn-cs"/>
              </a:rPr>
              <a:t>AEs</a:t>
            </a:r>
            <a:r>
              <a:rPr lang="en-US" sz="1575" dirty="0">
                <a:latin typeface="Johnson Display" panose="00000500000000000000" pitchFamily="2" charset="0"/>
              </a:rPr>
              <a:t> of Special Interest Were Consistent With the Known Safety Profile of Cilta-cel</a:t>
            </a:r>
            <a:br>
              <a:rPr lang="en-US" sz="1575" dirty="0">
                <a:latin typeface="Johnson Display" panose="00000500000000000000" pitchFamily="2" charset="0"/>
              </a:rPr>
            </a:br>
            <a:r>
              <a:rPr lang="en-US" sz="1575" dirty="0">
                <a:latin typeface="Johnson Display" panose="00000500000000000000" pitchFamily="2" charset="0"/>
              </a:rPr>
              <a:t>in Patients With 1 Prior LOT and Those With 1 Prior LOT and Functionally High-Risk MM</a:t>
            </a:r>
          </a:p>
        </p:txBody>
      </p:sp>
      <p:sp>
        <p:nvSpPr>
          <p:cNvPr id="5" name="Content Placeholder 4">
            <a:extLst>
              <a:ext uri="{FF2B5EF4-FFF2-40B4-BE49-F238E27FC236}">
                <a16:creationId xmlns:a16="http://schemas.microsoft.com/office/drawing/2014/main" id="{6DDAFB53-80D4-B6E0-F2EC-64E7AFFDA9E0}"/>
              </a:ext>
            </a:extLst>
          </p:cNvPr>
          <p:cNvSpPr>
            <a:spLocks noGrp="1"/>
          </p:cNvSpPr>
          <p:nvPr>
            <p:ph idx="1"/>
          </p:nvPr>
        </p:nvSpPr>
        <p:spPr>
          <a:xfrm>
            <a:off x="5589364" y="1200150"/>
            <a:ext cx="3353063" cy="3038591"/>
          </a:xfrm>
        </p:spPr>
        <p:txBody>
          <a:bodyPr/>
          <a:lstStyle/>
          <a:p>
            <a:pPr lvl="1"/>
            <a:r>
              <a:rPr lang="en-GB" b="1" dirty="0"/>
              <a:t>AEs of special interest </a:t>
            </a:r>
          </a:p>
          <a:p>
            <a:pPr lvl="2"/>
            <a:r>
              <a:rPr lang="en-GB" dirty="0"/>
              <a:t>Consistent with the known safety profile of cilta-cel </a:t>
            </a:r>
          </a:p>
          <a:p>
            <a:pPr lvl="2"/>
            <a:r>
              <a:rPr lang="en-GB" dirty="0"/>
              <a:t>Generally low grade in severity; no grade 4 events occurred</a:t>
            </a:r>
          </a:p>
          <a:p>
            <a:pPr lvl="2"/>
            <a:r>
              <a:rPr lang="en-US" dirty="0"/>
              <a:t>Second primary malignancies occurred in 3 patients in the cilta-cel arm, and </a:t>
            </a:r>
            <a:br>
              <a:rPr lang="en-US" dirty="0"/>
            </a:br>
            <a:r>
              <a:rPr lang="en-US" dirty="0"/>
              <a:t>2 patients in the SOC arm among </a:t>
            </a:r>
            <a:br>
              <a:rPr lang="en-US" dirty="0"/>
            </a:br>
            <a:r>
              <a:rPr lang="en-US" dirty="0"/>
              <a:t>those with 1 prior LOT; all occurred in patients with functionally high-risk MM</a:t>
            </a:r>
          </a:p>
          <a:p>
            <a:pPr lvl="3"/>
            <a:r>
              <a:rPr lang="en-US" dirty="0"/>
              <a:t>1 patient in the cilta-cel arm had peripheral T-cell lymphoma unspecified</a:t>
            </a:r>
            <a:r>
              <a:rPr lang="en-US" baseline="30000" dirty="0"/>
              <a:t>1</a:t>
            </a:r>
            <a:r>
              <a:rPr lang="en-US" dirty="0"/>
              <a:t> </a:t>
            </a:r>
          </a:p>
          <a:p>
            <a:pPr lvl="2"/>
            <a:endParaRPr lang="en-GB" dirty="0"/>
          </a:p>
        </p:txBody>
      </p:sp>
      <p:sp>
        <p:nvSpPr>
          <p:cNvPr id="2" name="Footer Placeholder 1">
            <a:extLst>
              <a:ext uri="{FF2B5EF4-FFF2-40B4-BE49-F238E27FC236}">
                <a16:creationId xmlns:a16="http://schemas.microsoft.com/office/drawing/2014/main" id="{A24A33F2-D3DE-B464-D4DB-7D0F82ED808C}"/>
              </a:ext>
            </a:extLst>
          </p:cNvPr>
          <p:cNvSpPr>
            <a:spLocks noGrp="1"/>
          </p:cNvSpPr>
          <p:nvPr>
            <p:ph type="ftr" sz="quarter" idx="10"/>
          </p:nvPr>
        </p:nvSpPr>
        <p:spPr>
          <a:xfrm>
            <a:off x="266698" y="4238741"/>
            <a:ext cx="7855310" cy="731383"/>
          </a:xfrm>
        </p:spPr>
        <p:txBody>
          <a:bodyPr/>
          <a:lstStyle/>
          <a:p>
            <a:pPr defTabSz="342900" fontAlgn="auto">
              <a:spcBef>
                <a:spcPts val="0"/>
              </a:spcBef>
              <a:defRPr/>
            </a:pPr>
            <a:r>
              <a:rPr lang="en-US" dirty="0">
                <a:solidFill>
                  <a:srgbClr val="000000"/>
                </a:solidFill>
                <a:ea typeface="+mn-ea"/>
                <a:cs typeface="+mn-cs"/>
              </a:rPr>
              <a:t>CRS and ICANS were assessed per ASTCT criteria. AEs were graded per NCI-CTCAE criteria version 5.0. </a:t>
            </a:r>
          </a:p>
          <a:p>
            <a:pPr defTabSz="342900" fontAlgn="auto">
              <a:spcBef>
                <a:spcPts val="0"/>
              </a:spcBef>
              <a:defRPr/>
            </a:pPr>
            <a:r>
              <a:rPr lang="en-US" baseline="30000" dirty="0">
                <a:solidFill>
                  <a:srgbClr val="000000"/>
                </a:solidFill>
                <a:ea typeface="+mn-ea"/>
                <a:cs typeface="+mn-cs"/>
              </a:rPr>
              <a:t>a</a:t>
            </a:r>
            <a:r>
              <a:rPr lang="en-US" dirty="0">
                <a:solidFill>
                  <a:srgbClr val="000000"/>
                </a:solidFill>
                <a:ea typeface="+mn-ea"/>
                <a:cs typeface="+mn-cs"/>
              </a:rPr>
              <a:t>AEs of special interest were evaluated in all patients receiving cilta-cel as second-line treatment (n=68) and in those with functionally high-risk MM (n=40). </a:t>
            </a:r>
            <a:endParaRPr lang="en-US" strike="sngStrike" baseline="30000" dirty="0">
              <a:solidFill>
                <a:srgbClr val="FF0000"/>
              </a:solidFill>
              <a:ea typeface="+mn-ea"/>
              <a:cs typeface="+mn-cs"/>
            </a:endParaRPr>
          </a:p>
          <a:p>
            <a:pPr defTabSz="342900" fontAlgn="auto">
              <a:spcBef>
                <a:spcPts val="0"/>
              </a:spcBef>
              <a:defRPr/>
            </a:pPr>
            <a:r>
              <a:rPr lang="en-US" dirty="0">
                <a:solidFill>
                  <a:srgbClr val="000000"/>
                </a:solidFill>
                <a:ea typeface="+mn-ea"/>
                <a:cs typeface="+mn-cs"/>
              </a:rPr>
              <a:t>AE, adverse event; </a:t>
            </a:r>
            <a:r>
              <a:rPr lang="en-GB" dirty="0">
                <a:solidFill>
                  <a:srgbClr val="000000"/>
                </a:solidFill>
                <a:ea typeface="+mn-ea"/>
                <a:cs typeface="+mn-cs"/>
              </a:rPr>
              <a:t>ASTCT, American Society for Transplantation and Cellular Therapy; CAR, chimeric antigen receptor;</a:t>
            </a:r>
            <a:r>
              <a:rPr lang="en-US" dirty="0">
                <a:solidFill>
                  <a:srgbClr val="000000"/>
                </a:solidFill>
                <a:ea typeface="+mn-ea"/>
                <a:cs typeface="+mn-cs"/>
              </a:rPr>
              <a:t> cilta-cel, ciltacabtagene autoleucel; CNP, cranial nerve palsy; CRS, cytokine release syndrome; ICANS, immune effector cell–associated neurotoxicity syndrome; </a:t>
            </a:r>
            <a:r>
              <a:rPr lang="en-US" dirty="0">
                <a:solidFill>
                  <a:srgbClr val="333333"/>
                </a:solidFill>
                <a:ea typeface="+mn-ea"/>
                <a:cs typeface="+mn-cs"/>
              </a:rPr>
              <a:t>LOT, line of therapy; </a:t>
            </a:r>
            <a:r>
              <a:rPr lang="en-US" dirty="0">
                <a:solidFill>
                  <a:srgbClr val="000000"/>
                </a:solidFill>
                <a:ea typeface="+mn-ea"/>
                <a:cs typeface="+mn-cs"/>
              </a:rPr>
              <a:t>MM, multiple myeloma; </a:t>
            </a:r>
            <a:r>
              <a:rPr lang="en-GB" dirty="0">
                <a:solidFill>
                  <a:srgbClr val="000000"/>
                </a:solidFill>
                <a:ea typeface="+mn-ea"/>
                <a:cs typeface="+mn-cs"/>
              </a:rPr>
              <a:t>MNT, movement and neurocognitive treatment-emergent adverse event; NCI-CTCAE, National Cancer Institute–Common Terminology Criteria for Adverse Events</a:t>
            </a:r>
            <a:r>
              <a:rPr lang="en-US" dirty="0">
                <a:solidFill>
                  <a:srgbClr val="000000"/>
                </a:solidFill>
                <a:ea typeface="+mn-ea"/>
                <a:cs typeface="+mn-cs"/>
              </a:rPr>
              <a:t>.</a:t>
            </a:r>
          </a:p>
          <a:p>
            <a:pPr defTabSz="342900" fontAlgn="auto">
              <a:spcBef>
                <a:spcPts val="0"/>
              </a:spcBef>
              <a:defRPr/>
            </a:pPr>
            <a:r>
              <a:rPr lang="en-US" dirty="0">
                <a:solidFill>
                  <a:srgbClr val="000000"/>
                </a:solidFill>
                <a:ea typeface="+mn-ea"/>
                <a:cs typeface="+mn-cs"/>
              </a:rPr>
              <a:t>1. Harrison SJ, et al. </a:t>
            </a:r>
            <a:r>
              <a:rPr lang="en-US" i="1" dirty="0">
                <a:solidFill>
                  <a:srgbClr val="000000"/>
                </a:solidFill>
                <a:ea typeface="+mn-ea"/>
                <a:cs typeface="+mn-cs"/>
              </a:rPr>
              <a:t>Blood</a:t>
            </a:r>
            <a:r>
              <a:rPr lang="en-US" dirty="0">
                <a:solidFill>
                  <a:srgbClr val="000000"/>
                </a:solidFill>
                <a:ea typeface="+mn-ea"/>
                <a:cs typeface="+mn-cs"/>
              </a:rPr>
              <a:t> 2023;142(suppl 1):6939.</a:t>
            </a:r>
          </a:p>
          <a:p>
            <a:pPr defTabSz="342900" fontAlgn="auto">
              <a:spcBef>
                <a:spcPts val="0"/>
              </a:spcBef>
              <a:defRPr/>
            </a:pPr>
            <a:endParaRPr lang="en-US" dirty="0">
              <a:solidFill>
                <a:srgbClr val="000000"/>
              </a:solidFill>
              <a:ea typeface="+mn-ea"/>
              <a:cs typeface="+mn-cs"/>
            </a:endParaRPr>
          </a:p>
        </p:txBody>
      </p:sp>
      <p:sp>
        <p:nvSpPr>
          <p:cNvPr id="9" name="Slide Number Placeholder 8">
            <a:extLst>
              <a:ext uri="{FF2B5EF4-FFF2-40B4-BE49-F238E27FC236}">
                <a16:creationId xmlns:a16="http://schemas.microsoft.com/office/drawing/2014/main" id="{328C1D9C-BD0E-1D1F-7960-87D3D6B7D29F}"/>
              </a:ext>
            </a:extLst>
          </p:cNvPr>
          <p:cNvSpPr>
            <a:spLocks noGrp="1"/>
          </p:cNvSpPr>
          <p:nvPr>
            <p:ph type="sldNum" sz="quarter" idx="11"/>
          </p:nvPr>
        </p:nvSpPr>
        <p:spPr/>
        <p:txBody>
          <a:bodyPr/>
          <a:lstStyle/>
          <a:p>
            <a:pPr defTabSz="342900" fontAlgn="auto">
              <a:spcBef>
                <a:spcPts val="0"/>
              </a:spcBef>
              <a:spcAft>
                <a:spcPts val="0"/>
              </a:spcAft>
              <a:defRPr/>
            </a:pPr>
            <a:fld id="{89EC47FE-8A01-4867-B742-54144C5B6A63}" type="slidenum">
              <a:rPr lang="en-US">
                <a:solidFill>
                  <a:srgbClr val="000000"/>
                </a:solidFill>
                <a:ea typeface="+mn-ea"/>
                <a:cs typeface="+mn-cs"/>
              </a:rPr>
              <a:pPr defTabSz="342900" fontAlgn="auto">
                <a:spcBef>
                  <a:spcPts val="0"/>
                </a:spcBef>
                <a:spcAft>
                  <a:spcPts val="0"/>
                </a:spcAft>
                <a:defRPr/>
              </a:pPr>
              <a:t>110</a:t>
            </a:fld>
            <a:endParaRPr lang="en-US" dirty="0">
              <a:solidFill>
                <a:srgbClr val="000000"/>
              </a:solidFill>
              <a:ea typeface="+mn-ea"/>
              <a:cs typeface="+mn-cs"/>
            </a:endParaRPr>
          </a:p>
        </p:txBody>
      </p:sp>
      <p:graphicFrame>
        <p:nvGraphicFramePr>
          <p:cNvPr id="4" name="Table 149">
            <a:extLst>
              <a:ext uri="{FF2B5EF4-FFF2-40B4-BE49-F238E27FC236}">
                <a16:creationId xmlns:a16="http://schemas.microsoft.com/office/drawing/2014/main" id="{900608A4-1B4F-A121-53EE-06AE6C8F59C4}"/>
              </a:ext>
            </a:extLst>
          </p:cNvPr>
          <p:cNvGraphicFramePr>
            <a:graphicFrameLocks noGrp="1"/>
          </p:cNvGraphicFramePr>
          <p:nvPr/>
        </p:nvGraphicFramePr>
        <p:xfrm>
          <a:off x="330994" y="1269207"/>
          <a:ext cx="5200650" cy="2156282"/>
        </p:xfrm>
        <a:graphic>
          <a:graphicData uri="http://schemas.openxmlformats.org/drawingml/2006/table">
            <a:tbl>
              <a:tblPr firstRow="1" bandRow="1">
                <a:effectLst/>
              </a:tblPr>
              <a:tblGrid>
                <a:gridCol w="1634490">
                  <a:extLst>
                    <a:ext uri="{9D8B030D-6E8A-4147-A177-3AD203B41FA5}">
                      <a16:colId xmlns:a16="http://schemas.microsoft.com/office/drawing/2014/main" val="1467378951"/>
                    </a:ext>
                  </a:extLst>
                </a:gridCol>
                <a:gridCol w="891540">
                  <a:extLst>
                    <a:ext uri="{9D8B030D-6E8A-4147-A177-3AD203B41FA5}">
                      <a16:colId xmlns:a16="http://schemas.microsoft.com/office/drawing/2014/main" val="3109732384"/>
                    </a:ext>
                  </a:extLst>
                </a:gridCol>
                <a:gridCol w="891540">
                  <a:extLst>
                    <a:ext uri="{9D8B030D-6E8A-4147-A177-3AD203B41FA5}">
                      <a16:colId xmlns:a16="http://schemas.microsoft.com/office/drawing/2014/main" val="383872131"/>
                    </a:ext>
                  </a:extLst>
                </a:gridCol>
                <a:gridCol w="891540">
                  <a:extLst>
                    <a:ext uri="{9D8B030D-6E8A-4147-A177-3AD203B41FA5}">
                      <a16:colId xmlns:a16="http://schemas.microsoft.com/office/drawing/2014/main" val="2195306249"/>
                    </a:ext>
                  </a:extLst>
                </a:gridCol>
                <a:gridCol w="891540">
                  <a:extLst>
                    <a:ext uri="{9D8B030D-6E8A-4147-A177-3AD203B41FA5}">
                      <a16:colId xmlns:a16="http://schemas.microsoft.com/office/drawing/2014/main" val="1369531848"/>
                    </a:ext>
                  </a:extLst>
                </a:gridCol>
              </a:tblGrid>
              <a:tr h="342900">
                <a:tc rowSpan="3">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lvl="0" indent="0" algn="l" fontAlgn="b">
                        <a:lnSpc>
                          <a:spcPct val="100000"/>
                        </a:lnSpc>
                        <a:spcBef>
                          <a:spcPts val="0"/>
                        </a:spcBef>
                        <a:spcAft>
                          <a:spcPts val="0"/>
                        </a:spcAft>
                      </a:pPr>
                      <a:endParaRPr lang="en-US" sz="900" b="1" i="0" u="none" strike="noStrike" dirty="0">
                        <a:solidFill>
                          <a:schemeClr val="tx1"/>
                        </a:solidFill>
                        <a:latin typeface="Johnson Text" panose="00000500000000000000"/>
                      </a:endParaRPr>
                    </a:p>
                  </a:txBody>
                  <a:tcPr marL="68580" marR="68580" marT="34290" marB="34290"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algn="ctr"/>
                      <a:r>
                        <a:rPr lang="en-US" sz="900" b="1" dirty="0">
                          <a:solidFill>
                            <a:schemeClr val="tx1"/>
                          </a:solidFill>
                          <a:latin typeface="Johnson Text" panose="00000500000000000000"/>
                        </a:rPr>
                        <a:t>Patients with 1 prior LOT</a:t>
                      </a:r>
                      <a:endParaRPr lang="en-US" sz="1000" dirty="0"/>
                    </a:p>
                  </a:txBody>
                  <a:tcPr marL="68580" marR="68580" marT="34290" marB="34290" anchor="ctr">
                    <a:lnL w="9525"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914396"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Johnson Text" panose="00000500000000000000"/>
                        </a:rPr>
                        <a:t>Patients with 1 prior LOT</a:t>
                      </a:r>
                    </a:p>
                    <a:p>
                      <a:pPr marL="0" indent="0" algn="ctr">
                        <a:lnSpc>
                          <a:spcPct val="100000"/>
                        </a:lnSpc>
                        <a:spcBef>
                          <a:spcPts val="0"/>
                        </a:spcBef>
                        <a:spcAft>
                          <a:spcPts val="0"/>
                        </a:spcAft>
                      </a:pPr>
                      <a:r>
                        <a:rPr lang="en-US" sz="900" b="1" dirty="0">
                          <a:solidFill>
                            <a:schemeClr val="tx1"/>
                          </a:solidFill>
                          <a:latin typeface="Johnson Text" panose="00000500000000000000"/>
                        </a:rPr>
                        <a:t>and functionally high-risk MM </a:t>
                      </a:r>
                    </a:p>
                  </a:txBody>
                  <a:tcPr marL="68580" marR="68580" marT="34290" marB="34290" anchor="ctr">
                    <a:lnL w="2857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a:endParaRPr lang="en-US" sz="1100" b="1">
                        <a:solidFill>
                          <a:schemeClr val="tx1"/>
                        </a:solidFill>
                        <a:latin typeface="Johnson Text" panose="00000500000000000000"/>
                      </a:endParaRPr>
                    </a:p>
                  </a:txBody>
                  <a:tcPr marL="45720" marR="45720" marT="9144" marB="9144" anchor="ctr">
                    <a:lnL w="952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2730309921"/>
                  </a:ext>
                </a:extLst>
              </a:tr>
              <a:tr h="342900">
                <a:tc vMerge="1">
                  <a:txBody>
                    <a:bodyPr/>
                    <a:lstStyle/>
                    <a:p>
                      <a:pPr marL="0" lvl="0" algn="l" fontAlgn="b">
                        <a:lnSpc>
                          <a:spcPct val="100000"/>
                        </a:lnSpc>
                        <a:spcBef>
                          <a:spcPts val="0"/>
                        </a:spcBef>
                        <a:spcAft>
                          <a:spcPts val="0"/>
                        </a:spcAft>
                      </a:pPr>
                      <a:endParaRPr lang="en-US" sz="1100" b="1" i="0" u="none" strike="noStrike">
                        <a:solidFill>
                          <a:schemeClr val="tx1"/>
                        </a:solidFill>
                        <a:latin typeface="Johnson Text" panose="00000500000000000000"/>
                        <a:ea typeface="Johnson Text" pitchFamily="34"/>
                        <a:cs typeface="Johnson Text" pitchFamily="34"/>
                      </a:endParaRPr>
                    </a:p>
                  </a:txBody>
                  <a:tcPr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gridSpan="2">
                  <a:txBody>
                    <a:bodyPr/>
                    <a:lstStyle/>
                    <a:p>
                      <a:pPr marL="0" indent="0" algn="ctr">
                        <a:lnSpc>
                          <a:spcPct val="100000"/>
                        </a:lnSpc>
                        <a:spcBef>
                          <a:spcPts val="0"/>
                        </a:spcBef>
                        <a:spcAft>
                          <a:spcPts val="0"/>
                        </a:spcAft>
                      </a:pPr>
                      <a:r>
                        <a:rPr lang="en-US" sz="900" b="1" dirty="0">
                          <a:solidFill>
                            <a:schemeClr val="tx1"/>
                          </a:solidFill>
                          <a:latin typeface="Johnson Text" panose="00000500000000000000"/>
                        </a:rPr>
                        <a:t>Cilta-cel</a:t>
                      </a:r>
                      <a:endParaRPr lang="en-US" sz="900" b="1" strike="sngStrike" dirty="0">
                        <a:solidFill>
                          <a:schemeClr val="tx1"/>
                        </a:solidFill>
                        <a:latin typeface="Johnson Text" panose="00000500000000000000"/>
                      </a:endParaRPr>
                    </a:p>
                    <a:p>
                      <a:pPr marL="0" indent="0" algn="ctr">
                        <a:lnSpc>
                          <a:spcPct val="100000"/>
                        </a:lnSpc>
                        <a:spcBef>
                          <a:spcPts val="0"/>
                        </a:spcBef>
                        <a:spcAft>
                          <a:spcPts val="0"/>
                        </a:spcAft>
                      </a:pPr>
                      <a:r>
                        <a:rPr lang="en-US" sz="900" b="1" dirty="0">
                          <a:solidFill>
                            <a:schemeClr val="tx1"/>
                          </a:solidFill>
                          <a:latin typeface="Johnson Text" panose="00000500000000000000"/>
                        </a:rPr>
                        <a:t>(n=68)</a:t>
                      </a:r>
                      <a:endParaRPr lang="en-US" sz="1000" dirty="0"/>
                    </a:p>
                  </a:txBody>
                  <a:tcPr marL="68580" marR="68580" marT="34290" marB="34290" anchor="ctr">
                    <a:lnL w="9525"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indent="0" algn="ctr">
                        <a:lnSpc>
                          <a:spcPct val="100000"/>
                        </a:lnSpc>
                        <a:spcBef>
                          <a:spcPts val="0"/>
                        </a:spcBef>
                        <a:spcAft>
                          <a:spcPts val="0"/>
                        </a:spcAft>
                      </a:pPr>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indent="0" algn="ctr">
                        <a:lnSpc>
                          <a:spcPct val="100000"/>
                        </a:lnSpc>
                        <a:spcBef>
                          <a:spcPts val="0"/>
                        </a:spcBef>
                        <a:spcAft>
                          <a:spcPts val="0"/>
                        </a:spcAft>
                      </a:pPr>
                      <a:r>
                        <a:rPr lang="en-US" sz="900" b="1" dirty="0">
                          <a:solidFill>
                            <a:schemeClr val="tx1"/>
                          </a:solidFill>
                          <a:latin typeface="Johnson Text" panose="00000500000000000000"/>
                        </a:rPr>
                        <a:t>Cilta-cel</a:t>
                      </a:r>
                      <a:endParaRPr lang="en-US" sz="900" b="1" strike="sngStrike" dirty="0">
                        <a:solidFill>
                          <a:schemeClr val="tx1"/>
                        </a:solidFill>
                        <a:latin typeface="Johnson Text" panose="00000500000000000000"/>
                      </a:endParaRPr>
                    </a:p>
                    <a:p>
                      <a:pPr marL="0" indent="0" algn="ctr">
                        <a:lnSpc>
                          <a:spcPct val="100000"/>
                        </a:lnSpc>
                        <a:spcBef>
                          <a:spcPts val="0"/>
                        </a:spcBef>
                        <a:spcAft>
                          <a:spcPts val="0"/>
                        </a:spcAft>
                      </a:pPr>
                      <a:r>
                        <a:rPr lang="en-US" sz="900" b="1" dirty="0">
                          <a:solidFill>
                            <a:schemeClr val="tx1"/>
                          </a:solidFill>
                          <a:latin typeface="Johnson Text" panose="00000500000000000000"/>
                        </a:rPr>
                        <a:t>(n=40)</a:t>
                      </a:r>
                    </a:p>
                  </a:txBody>
                  <a:tcPr marL="68580" marR="68580" marT="34290" marB="34290" anchor="ctr">
                    <a:lnL w="2857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a:endParaRPr lang="en-US" sz="1100" b="1">
                        <a:solidFill>
                          <a:schemeClr val="tx1"/>
                        </a:solidFill>
                        <a:latin typeface="Johnson Text" panose="00000500000000000000"/>
                      </a:endParaRPr>
                    </a:p>
                  </a:txBody>
                  <a:tcPr marL="45720" marR="45720" marT="9144" marB="9144" anchor="ctr">
                    <a:lnL w="9525" cap="flat" cmpd="sng" algn="ctr">
                      <a:solidFill>
                        <a:srgbClr val="FFFFFF"/>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1598746734"/>
                  </a:ext>
                </a:extLst>
              </a:tr>
              <a:tr h="236042">
                <a:tc vMerge="1">
                  <a:txBody>
                    <a:bodyPr/>
                    <a:lstStyle>
                      <a:lvl1pPr marL="0" algn="l" defTabSz="1341150" rtl="0" eaLnBrk="1" latinLnBrk="0" hangingPunct="1">
                        <a:defRPr sz="2640" b="1" kern="1200">
                          <a:solidFill>
                            <a:schemeClr val="bg1"/>
                          </a:solidFill>
                          <a:latin typeface="Johnson Text"/>
                        </a:defRPr>
                      </a:lvl1pPr>
                      <a:lvl2pPr marL="670575" algn="l" defTabSz="1341150" rtl="0" eaLnBrk="1" latinLnBrk="0" hangingPunct="1">
                        <a:defRPr sz="2640" b="1" kern="1200">
                          <a:solidFill>
                            <a:schemeClr val="bg1"/>
                          </a:solidFill>
                          <a:latin typeface="Johnson Text"/>
                        </a:defRPr>
                      </a:lvl2pPr>
                      <a:lvl3pPr marL="1341150" algn="l" defTabSz="1341150" rtl="0" eaLnBrk="1" latinLnBrk="0" hangingPunct="1">
                        <a:defRPr sz="2640" b="1" kern="1200">
                          <a:solidFill>
                            <a:schemeClr val="bg1"/>
                          </a:solidFill>
                          <a:latin typeface="Johnson Text"/>
                        </a:defRPr>
                      </a:lvl3pPr>
                      <a:lvl4pPr marL="2011726" algn="l" defTabSz="1341150" rtl="0" eaLnBrk="1" latinLnBrk="0" hangingPunct="1">
                        <a:defRPr sz="2640" b="1" kern="1200">
                          <a:solidFill>
                            <a:schemeClr val="bg1"/>
                          </a:solidFill>
                          <a:latin typeface="Johnson Text"/>
                        </a:defRPr>
                      </a:lvl4pPr>
                      <a:lvl5pPr marL="2682301" algn="l" defTabSz="1341150" rtl="0" eaLnBrk="1" latinLnBrk="0" hangingPunct="1">
                        <a:defRPr sz="2640" b="1" kern="1200">
                          <a:solidFill>
                            <a:schemeClr val="bg1"/>
                          </a:solidFill>
                          <a:latin typeface="Johnson Text"/>
                        </a:defRPr>
                      </a:lvl5pPr>
                      <a:lvl6pPr marL="3352876" algn="l" defTabSz="1341150" rtl="0" eaLnBrk="1" latinLnBrk="0" hangingPunct="1">
                        <a:defRPr sz="2640" b="1" kern="1200">
                          <a:solidFill>
                            <a:schemeClr val="bg1"/>
                          </a:solidFill>
                          <a:latin typeface="Johnson Text"/>
                        </a:defRPr>
                      </a:lvl6pPr>
                      <a:lvl7pPr marL="4023451" algn="l" defTabSz="1341150" rtl="0" eaLnBrk="1" latinLnBrk="0" hangingPunct="1">
                        <a:defRPr sz="2640" b="1" kern="1200">
                          <a:solidFill>
                            <a:schemeClr val="bg1"/>
                          </a:solidFill>
                          <a:latin typeface="Johnson Text"/>
                        </a:defRPr>
                      </a:lvl7pPr>
                      <a:lvl8pPr marL="4694027" algn="l" defTabSz="1341150" rtl="0" eaLnBrk="1" latinLnBrk="0" hangingPunct="1">
                        <a:defRPr sz="2640" b="1" kern="1200">
                          <a:solidFill>
                            <a:schemeClr val="bg1"/>
                          </a:solidFill>
                          <a:latin typeface="Johnson Text"/>
                        </a:defRPr>
                      </a:lvl8pPr>
                      <a:lvl9pPr marL="5364602" algn="l" defTabSz="1341150" rtl="0" eaLnBrk="1" latinLnBrk="0" hangingPunct="1">
                        <a:defRPr sz="2640" b="1" kern="1200">
                          <a:solidFill>
                            <a:schemeClr val="bg1"/>
                          </a:solidFill>
                          <a:latin typeface="Johnson Text"/>
                        </a:defRPr>
                      </a:lvl9pPr>
                    </a:lstStyle>
                    <a:p>
                      <a:endParaRPr/>
                    </a:p>
                  </a:txBody>
                  <a:tcPr anchor="ctr">
                    <a:lnL w="12700"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p>
                      <a:pPr marL="0" indent="0" algn="ctr">
                        <a:lnSpc>
                          <a:spcPct val="100000"/>
                        </a:lnSpc>
                        <a:spcBef>
                          <a:spcPts val="0"/>
                        </a:spcBef>
                        <a:spcAft>
                          <a:spcPts val="0"/>
                        </a:spcAft>
                      </a:pPr>
                      <a:r>
                        <a:rPr lang="en-US" sz="900" b="1" dirty="0">
                          <a:solidFill>
                            <a:schemeClr val="tx1"/>
                          </a:solidFill>
                          <a:latin typeface="Johnson Text" panose="00000500000000000000"/>
                        </a:rPr>
                        <a:t>All</a:t>
                      </a:r>
                    </a:p>
                  </a:txBody>
                  <a:tcPr marL="68580" marR="68580" marT="34290" marB="3429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lnSpc>
                          <a:spcPct val="100000"/>
                        </a:lnSpc>
                        <a:spcBef>
                          <a:spcPts val="0"/>
                        </a:spcBef>
                        <a:spcAft>
                          <a:spcPts val="0"/>
                        </a:spcAft>
                      </a:pPr>
                      <a:r>
                        <a:rPr lang="en-US" sz="900" b="1" dirty="0">
                          <a:solidFill>
                            <a:schemeClr val="tx1"/>
                          </a:solidFill>
                          <a:latin typeface="Johnson Text" panose="00000500000000000000"/>
                        </a:rPr>
                        <a:t>Grade 3 or 4</a:t>
                      </a:r>
                    </a:p>
                  </a:txBody>
                  <a:tcPr marL="68580" marR="68580" marT="34290" marB="34290" anchor="ctr">
                    <a:lnL w="9525"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1341150" rtl="0" eaLnBrk="1" latinLnBrk="0" hangingPunct="1">
                        <a:defRPr sz="2640" b="1" kern="1200">
                          <a:solidFill>
                            <a:schemeClr val="bg1"/>
                          </a:solidFill>
                          <a:latin typeface="Johnson Text"/>
                        </a:defRPr>
                      </a:lvl1pPr>
                      <a:lvl2pPr marL="670575" algn="l" defTabSz="1341150" rtl="0" eaLnBrk="1" latinLnBrk="0" hangingPunct="1">
                        <a:defRPr sz="2640" b="1" kern="1200">
                          <a:solidFill>
                            <a:schemeClr val="bg1"/>
                          </a:solidFill>
                          <a:latin typeface="Johnson Text"/>
                        </a:defRPr>
                      </a:lvl2pPr>
                      <a:lvl3pPr marL="1341150" algn="l" defTabSz="1341150" rtl="0" eaLnBrk="1" latinLnBrk="0" hangingPunct="1">
                        <a:defRPr sz="2640" b="1" kern="1200">
                          <a:solidFill>
                            <a:schemeClr val="bg1"/>
                          </a:solidFill>
                          <a:latin typeface="Johnson Text"/>
                        </a:defRPr>
                      </a:lvl3pPr>
                      <a:lvl4pPr marL="2011726" algn="l" defTabSz="1341150" rtl="0" eaLnBrk="1" latinLnBrk="0" hangingPunct="1">
                        <a:defRPr sz="2640" b="1" kern="1200">
                          <a:solidFill>
                            <a:schemeClr val="bg1"/>
                          </a:solidFill>
                          <a:latin typeface="Johnson Text"/>
                        </a:defRPr>
                      </a:lvl4pPr>
                      <a:lvl5pPr marL="2682301" algn="l" defTabSz="1341150" rtl="0" eaLnBrk="1" latinLnBrk="0" hangingPunct="1">
                        <a:defRPr sz="2640" b="1" kern="1200">
                          <a:solidFill>
                            <a:schemeClr val="bg1"/>
                          </a:solidFill>
                          <a:latin typeface="Johnson Text"/>
                        </a:defRPr>
                      </a:lvl5pPr>
                      <a:lvl6pPr marL="3352876" algn="l" defTabSz="1341150" rtl="0" eaLnBrk="1" latinLnBrk="0" hangingPunct="1">
                        <a:defRPr sz="2640" b="1" kern="1200">
                          <a:solidFill>
                            <a:schemeClr val="bg1"/>
                          </a:solidFill>
                          <a:latin typeface="Johnson Text"/>
                        </a:defRPr>
                      </a:lvl6pPr>
                      <a:lvl7pPr marL="4023451" algn="l" defTabSz="1341150" rtl="0" eaLnBrk="1" latinLnBrk="0" hangingPunct="1">
                        <a:defRPr sz="2640" b="1" kern="1200">
                          <a:solidFill>
                            <a:schemeClr val="bg1"/>
                          </a:solidFill>
                          <a:latin typeface="Johnson Text"/>
                        </a:defRPr>
                      </a:lvl7pPr>
                      <a:lvl8pPr marL="4694027" algn="l" defTabSz="1341150" rtl="0" eaLnBrk="1" latinLnBrk="0" hangingPunct="1">
                        <a:defRPr sz="2640" b="1" kern="1200">
                          <a:solidFill>
                            <a:schemeClr val="bg1"/>
                          </a:solidFill>
                          <a:latin typeface="Johnson Text"/>
                        </a:defRPr>
                      </a:lvl8pPr>
                      <a:lvl9pPr marL="5364602" algn="l" defTabSz="1341150" rtl="0" eaLnBrk="1" latinLnBrk="0" hangingPunct="1">
                        <a:defRPr sz="2640" b="1" kern="1200">
                          <a:solidFill>
                            <a:schemeClr val="bg1"/>
                          </a:solidFill>
                          <a:latin typeface="Johnson Text"/>
                        </a:defRPr>
                      </a:lvl9pPr>
                    </a:lstStyle>
                    <a:p>
                      <a:pPr marL="0" indent="0" algn="ctr">
                        <a:lnSpc>
                          <a:spcPct val="100000"/>
                        </a:lnSpc>
                        <a:spcBef>
                          <a:spcPts val="0"/>
                        </a:spcBef>
                        <a:spcAft>
                          <a:spcPts val="0"/>
                        </a:spcAft>
                      </a:pPr>
                      <a:r>
                        <a:rPr lang="en-US" sz="900" b="1" dirty="0">
                          <a:solidFill>
                            <a:schemeClr val="tx1"/>
                          </a:solidFill>
                          <a:latin typeface="Johnson Text" panose="00000500000000000000"/>
                        </a:rPr>
                        <a:t>All</a:t>
                      </a:r>
                    </a:p>
                  </a:txBody>
                  <a:tcPr marL="68580" marR="68580" marT="34290" marB="34290" anchor="ctr">
                    <a:lnL w="28575" cap="flat" cmpd="sng" algn="ctr">
                      <a:solidFill>
                        <a:schemeClr val="tx1"/>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lnSpc>
                          <a:spcPct val="100000"/>
                        </a:lnSpc>
                        <a:spcBef>
                          <a:spcPts val="0"/>
                        </a:spcBef>
                        <a:spcAft>
                          <a:spcPts val="0"/>
                        </a:spcAft>
                      </a:pPr>
                      <a:r>
                        <a:rPr lang="en-US" sz="900" b="1" dirty="0">
                          <a:solidFill>
                            <a:schemeClr val="tx1"/>
                          </a:solidFill>
                          <a:latin typeface="Johnson Text" panose="00000500000000000000"/>
                        </a:rPr>
                        <a:t>Grade 3 or 4</a:t>
                      </a:r>
                    </a:p>
                  </a:txBody>
                  <a:tcPr marL="68580" marR="68580" marT="34290" marB="34290" anchor="ctr">
                    <a:lnL w="9525" cap="flat" cmpd="sng" algn="ctr">
                      <a:solidFill>
                        <a:srgbClr val="FFFFF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4529750"/>
                  </a:ext>
                </a:extLst>
              </a:tr>
              <a:tr h="205740">
                <a:tc gridSpan="5">
                  <a:txBody>
                    <a:bodyPr/>
                    <a:lstStyle/>
                    <a:p>
                      <a:pPr marL="91440" marR="0" lvl="0" indent="0" algn="l" defTabSz="914396"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900" dirty="0">
                          <a:solidFill>
                            <a:schemeClr val="accent2"/>
                          </a:solidFill>
                          <a:latin typeface="+mn-lt"/>
                          <a:ea typeface="Johnson Text" pitchFamily="34"/>
                          <a:cs typeface="Johnson Text" pitchFamily="34"/>
                        </a:rPr>
                        <a:t>AEs of special interest,</a:t>
                      </a:r>
                      <a:r>
                        <a:rPr lang="en-US" sz="900" baseline="30000" dirty="0">
                          <a:solidFill>
                            <a:schemeClr val="accent2"/>
                          </a:solidFill>
                          <a:latin typeface="+mn-lt"/>
                          <a:ea typeface="Johnson Text" pitchFamily="34"/>
                          <a:cs typeface="Johnson Text" pitchFamily="34"/>
                        </a:rPr>
                        <a:t>a </a:t>
                      </a:r>
                      <a:r>
                        <a:rPr lang="en-US" sz="900" baseline="0" dirty="0">
                          <a:solidFill>
                            <a:schemeClr val="accent2"/>
                          </a:solidFill>
                          <a:latin typeface="+mn-lt"/>
                          <a:ea typeface="Johnson Text" pitchFamily="34"/>
                          <a:cs typeface="Johnson Text" pitchFamily="34"/>
                        </a:rPr>
                        <a:t>n (%)</a:t>
                      </a:r>
                    </a:p>
                  </a:txBody>
                  <a:tcPr marL="68580" marR="68580" marT="34290" marB="3429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AU" sz="1200" dirty="0">
                        <a:solidFill>
                          <a:schemeClr val="accent2"/>
                        </a:solidFill>
                        <a:effectLst/>
                        <a:latin typeface="Johnson Text" panose="0000050000000000000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mpd="sng">
                      <a:noFill/>
                      <a:prstDash val="solid"/>
                    </a:lnT>
                    <a:lnTlToBr w="12700" cmpd="sng">
                      <a:noFill/>
                      <a:prstDash val="solid"/>
                    </a:lnTlToBr>
                    <a:lnBlToTr w="12700" cmpd="sng">
                      <a:noFill/>
                      <a:prstDash val="solid"/>
                    </a:lnBlToTr>
                    <a:solidFill>
                      <a:srgbClr val="FFFFFF"/>
                    </a:solidFill>
                  </a:tcPr>
                </a:tc>
                <a:tc hMerge="1">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endParaRPr lang="en-AU" sz="1200" dirty="0">
                        <a:solidFill>
                          <a:schemeClr val="accent2"/>
                        </a:solidFill>
                        <a:effectLst/>
                        <a:latin typeface="Johnson Text" panose="00000500000000000000"/>
                      </a:endParaRP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prstDash val="solid"/>
                    </a:lnT>
                    <a:lnTlToBr w="12700" cmpd="sng">
                      <a:noFill/>
                      <a:prstDash val="solid"/>
                    </a:lnTlToBr>
                    <a:lnBlToTr w="12700" cmpd="sng">
                      <a:noFill/>
                      <a:prstDash val="solid"/>
                    </a:lnBlToTr>
                    <a:solidFill>
                      <a:srgbClr val="FFFFFF"/>
                    </a:solidFill>
                  </a:tcPr>
                </a:tc>
                <a:tc hMerge="1">
                  <a:txBody>
                    <a:bodyPr/>
                    <a:lstStyle/>
                    <a:p>
                      <a:pPr marL="0" marR="0" lvl="0" indent="0" algn="ctr" defTabSz="1341150" rtl="0" eaLnBrk="1" fontAlgn="b" latinLnBrk="0" hangingPunct="1">
                        <a:lnSpc>
                          <a:spcPct val="100000"/>
                        </a:lnSpc>
                        <a:spcBef>
                          <a:spcPts val="0"/>
                        </a:spcBef>
                        <a:spcAft>
                          <a:spcPts val="0"/>
                        </a:spcAft>
                        <a:buClrTx/>
                        <a:buSzTx/>
                        <a:buFontTx/>
                        <a:buNone/>
                        <a:tabLst/>
                        <a:defRPr/>
                      </a:pPr>
                      <a:endParaRPr lang="en-AU" sz="1200" dirty="0">
                        <a:solidFill>
                          <a:schemeClr val="accent2"/>
                        </a:solidFill>
                        <a:effectLst/>
                        <a:latin typeface="Johnson Text" panose="00000500000000000000"/>
                      </a:endParaRP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1341150" rtl="0" eaLnBrk="1" fontAlgn="b" latinLnBrk="0" hangingPunct="1">
                        <a:lnSpc>
                          <a:spcPct val="100000"/>
                        </a:lnSpc>
                        <a:spcBef>
                          <a:spcPts val="0"/>
                        </a:spcBef>
                        <a:spcAft>
                          <a:spcPts val="0"/>
                        </a:spcAft>
                        <a:buClrTx/>
                        <a:buSzTx/>
                        <a:buFontTx/>
                        <a:buNone/>
                        <a:tabLst/>
                        <a:defRPr/>
                      </a:pPr>
                      <a:endParaRPr lang="en-AU" sz="1200" dirty="0">
                        <a:solidFill>
                          <a:schemeClr val="accent2"/>
                        </a:solidFill>
                        <a:effectLst/>
                        <a:latin typeface="Johnson Text" panose="00000500000000000000"/>
                      </a:endParaRPr>
                    </a:p>
                  </a:txBody>
                  <a:tcPr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56219562"/>
                  </a:ext>
                </a:extLst>
              </a:tr>
              <a:tr h="205740">
                <a:tc>
                  <a:txBody>
                    <a:bodyPr/>
                    <a:lstStyle>
                      <a:lvl1pPr marL="0" algn="l" defTabSz="1341150" rtl="0" eaLnBrk="1" latinLnBrk="0" hangingPunct="1">
                        <a:defRPr sz="2640" kern="1200">
                          <a:solidFill>
                            <a:schemeClr val="tx1"/>
                          </a:solidFill>
                          <a:latin typeface="Johnson Text"/>
                        </a:defRPr>
                      </a:lvl1pPr>
                      <a:lvl2pPr marL="670575" algn="l" defTabSz="1341150" rtl="0" eaLnBrk="1" latinLnBrk="0" hangingPunct="1">
                        <a:defRPr sz="2640" kern="1200">
                          <a:solidFill>
                            <a:schemeClr val="tx1"/>
                          </a:solidFill>
                          <a:latin typeface="Johnson Text"/>
                        </a:defRPr>
                      </a:lvl2pPr>
                      <a:lvl3pPr marL="1341150" algn="l" defTabSz="1341150" rtl="0" eaLnBrk="1" latinLnBrk="0" hangingPunct="1">
                        <a:defRPr sz="2640" kern="1200">
                          <a:solidFill>
                            <a:schemeClr val="tx1"/>
                          </a:solidFill>
                          <a:latin typeface="Johnson Text"/>
                        </a:defRPr>
                      </a:lvl3pPr>
                      <a:lvl4pPr marL="2011726" algn="l" defTabSz="1341150" rtl="0" eaLnBrk="1" latinLnBrk="0" hangingPunct="1">
                        <a:defRPr sz="2640" kern="1200">
                          <a:solidFill>
                            <a:schemeClr val="tx1"/>
                          </a:solidFill>
                          <a:latin typeface="Johnson Text"/>
                        </a:defRPr>
                      </a:lvl4pPr>
                      <a:lvl5pPr marL="2682301" algn="l" defTabSz="1341150" rtl="0" eaLnBrk="1" latinLnBrk="0" hangingPunct="1">
                        <a:defRPr sz="2640" kern="1200">
                          <a:solidFill>
                            <a:schemeClr val="tx1"/>
                          </a:solidFill>
                          <a:latin typeface="Johnson Text"/>
                        </a:defRPr>
                      </a:lvl5pPr>
                      <a:lvl6pPr marL="3352876" algn="l" defTabSz="1341150" rtl="0" eaLnBrk="1" latinLnBrk="0" hangingPunct="1">
                        <a:defRPr sz="2640" kern="1200">
                          <a:solidFill>
                            <a:schemeClr val="tx1"/>
                          </a:solidFill>
                          <a:latin typeface="Johnson Text"/>
                        </a:defRPr>
                      </a:lvl6pPr>
                      <a:lvl7pPr marL="4023451" algn="l" defTabSz="1341150" rtl="0" eaLnBrk="1" latinLnBrk="0" hangingPunct="1">
                        <a:defRPr sz="2640" kern="1200">
                          <a:solidFill>
                            <a:schemeClr val="tx1"/>
                          </a:solidFill>
                          <a:latin typeface="Johnson Text"/>
                        </a:defRPr>
                      </a:lvl7pPr>
                      <a:lvl8pPr marL="4694027" algn="l" defTabSz="1341150" rtl="0" eaLnBrk="1" latinLnBrk="0" hangingPunct="1">
                        <a:defRPr sz="2640" kern="1200">
                          <a:solidFill>
                            <a:schemeClr val="tx1"/>
                          </a:solidFill>
                          <a:latin typeface="Johnson Text"/>
                        </a:defRPr>
                      </a:lvl8pPr>
                      <a:lvl9pPr marL="5364602" algn="l" defTabSz="1341150" rtl="0" eaLnBrk="1" latinLnBrk="0" hangingPunct="1">
                        <a:defRPr sz="2640" kern="1200">
                          <a:solidFill>
                            <a:schemeClr val="tx1"/>
                          </a:solidFill>
                          <a:latin typeface="Johnson Text"/>
                        </a:defRPr>
                      </a:lvl9pPr>
                    </a:lstStyle>
                    <a:p>
                      <a:pPr marL="91440" marR="0" lvl="0" indent="0" algn="l" defTabSz="914396"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GB" sz="900" b="0" kern="1200" baseline="0" dirty="0">
                          <a:ln>
                            <a:noFill/>
                          </a:ln>
                          <a:solidFill>
                            <a:schemeClr val="accent2"/>
                          </a:solidFill>
                          <a:latin typeface="Johnson Text"/>
                          <a:ea typeface="Johnson Text" panose="020B0606030504020204" pitchFamily="34" charset="0"/>
                          <a:cs typeface="Johnson Text" panose="020B0606030504020204" pitchFamily="34" charset="0"/>
                        </a:rPr>
                        <a:t>     CRS</a:t>
                      </a:r>
                    </a:p>
                  </a:txBody>
                  <a:tcPr marL="68580" marR="68580" marT="34290" marB="3429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44 (64.7)</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1 (1.5)</a:t>
                      </a:r>
                    </a:p>
                  </a:txBody>
                  <a:tcPr marL="68580" marR="68580" marT="34290" marB="3429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341150" rtl="0" eaLnBrk="1" latinLnBrk="0" hangingPunct="1">
                        <a:defRPr sz="2640" kern="1200">
                          <a:solidFill>
                            <a:schemeClr val="tx1"/>
                          </a:solidFill>
                          <a:latin typeface="Johnson Text"/>
                        </a:defRPr>
                      </a:lvl1pPr>
                      <a:lvl2pPr marL="670575" algn="l" defTabSz="1341150" rtl="0" eaLnBrk="1" latinLnBrk="0" hangingPunct="1">
                        <a:defRPr sz="2640" kern="1200">
                          <a:solidFill>
                            <a:schemeClr val="tx1"/>
                          </a:solidFill>
                          <a:latin typeface="Johnson Text"/>
                        </a:defRPr>
                      </a:lvl2pPr>
                      <a:lvl3pPr marL="1341150" algn="l" defTabSz="1341150" rtl="0" eaLnBrk="1" latinLnBrk="0" hangingPunct="1">
                        <a:defRPr sz="2640" kern="1200">
                          <a:solidFill>
                            <a:schemeClr val="tx1"/>
                          </a:solidFill>
                          <a:latin typeface="Johnson Text"/>
                        </a:defRPr>
                      </a:lvl3pPr>
                      <a:lvl4pPr marL="2011726" algn="l" defTabSz="1341150" rtl="0" eaLnBrk="1" latinLnBrk="0" hangingPunct="1">
                        <a:defRPr sz="2640" kern="1200">
                          <a:solidFill>
                            <a:schemeClr val="tx1"/>
                          </a:solidFill>
                          <a:latin typeface="Johnson Text"/>
                        </a:defRPr>
                      </a:lvl4pPr>
                      <a:lvl5pPr marL="2682301" algn="l" defTabSz="1341150" rtl="0" eaLnBrk="1" latinLnBrk="0" hangingPunct="1">
                        <a:defRPr sz="2640" kern="1200">
                          <a:solidFill>
                            <a:schemeClr val="tx1"/>
                          </a:solidFill>
                          <a:latin typeface="Johnson Text"/>
                        </a:defRPr>
                      </a:lvl5pPr>
                      <a:lvl6pPr marL="3352876" algn="l" defTabSz="1341150" rtl="0" eaLnBrk="1" latinLnBrk="0" hangingPunct="1">
                        <a:defRPr sz="2640" kern="1200">
                          <a:solidFill>
                            <a:schemeClr val="tx1"/>
                          </a:solidFill>
                          <a:latin typeface="Johnson Text"/>
                        </a:defRPr>
                      </a:lvl6pPr>
                      <a:lvl7pPr marL="4023451" algn="l" defTabSz="1341150" rtl="0" eaLnBrk="1" latinLnBrk="0" hangingPunct="1">
                        <a:defRPr sz="2640" kern="1200">
                          <a:solidFill>
                            <a:schemeClr val="tx1"/>
                          </a:solidFill>
                          <a:latin typeface="Johnson Text"/>
                        </a:defRPr>
                      </a:lvl7pPr>
                      <a:lvl8pPr marL="4694027" algn="l" defTabSz="1341150" rtl="0" eaLnBrk="1" latinLnBrk="0" hangingPunct="1">
                        <a:defRPr sz="2640" kern="1200">
                          <a:solidFill>
                            <a:schemeClr val="tx1"/>
                          </a:solidFill>
                          <a:latin typeface="Johnson Text"/>
                        </a:defRPr>
                      </a:lvl8pPr>
                      <a:lvl9pPr marL="5364602" algn="l" defTabSz="1341150" rtl="0" eaLnBrk="1" latinLnBrk="0" hangingPunct="1">
                        <a:defRPr sz="2640" kern="1200">
                          <a:solidFill>
                            <a:schemeClr val="tx1"/>
                          </a:solidFill>
                          <a:latin typeface="Johnson Text"/>
                        </a:defRPr>
                      </a:lvl9p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25 (62.5)</a:t>
                      </a:r>
                    </a:p>
                  </a:txBody>
                  <a:tcPr marL="68580" marR="68580" marT="34290" marB="3429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76499243"/>
                  </a:ext>
                </a:extLst>
              </a:tr>
              <a:tr h="205740">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91440" marR="0" lvl="0" indent="0" algn="l" defTabSz="914396"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900" b="0" kern="1200" baseline="0" dirty="0">
                          <a:ln>
                            <a:noFill/>
                          </a:ln>
                          <a:solidFill>
                            <a:schemeClr val="accent2"/>
                          </a:solidFill>
                          <a:latin typeface="Johnson Text" panose="00000500000000000000"/>
                          <a:ea typeface="Johnson Text" panose="020B0606030504020204" pitchFamily="34" charset="0"/>
                          <a:cs typeface="Johnson Text" panose="020B0606030504020204" pitchFamily="34" charset="0"/>
                        </a:rPr>
                        <a:t>     ICANS</a:t>
                      </a:r>
                      <a:endParaRPr lang="en-GB" sz="900" b="0" kern="1200" baseline="0" dirty="0">
                        <a:ln>
                          <a:noFill/>
                        </a:ln>
                        <a:solidFill>
                          <a:schemeClr val="accent2"/>
                        </a:solidFill>
                        <a:latin typeface="Johnson Text"/>
                        <a:ea typeface="Johnson Text" panose="020B0606030504020204" pitchFamily="34" charset="0"/>
                        <a:cs typeface="Johnson Text" panose="020B0606030504020204" pitchFamily="34" charset="0"/>
                      </a:endParaRPr>
                    </a:p>
                  </a:txBody>
                  <a:tcPr marL="68580" marR="68580" marT="34290" marB="3429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2 (2.9)</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2 (5.0)</a:t>
                      </a:r>
                    </a:p>
                  </a:txBody>
                  <a:tcPr marL="68580" marR="68580" marT="34290" marB="3429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27515273"/>
                  </a:ext>
                </a:extLst>
              </a:tr>
              <a:tr h="205740">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91440" marR="0" lvl="0" indent="0" algn="l" defTabSz="914396"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GB" sz="900" b="0" kern="1200" baseline="0" dirty="0">
                          <a:ln>
                            <a:noFill/>
                          </a:ln>
                          <a:solidFill>
                            <a:schemeClr val="accent2"/>
                          </a:solidFill>
                          <a:latin typeface="Johnson Text"/>
                          <a:ea typeface="Johnson Text" panose="020B0606030504020204" pitchFamily="34" charset="0"/>
                          <a:cs typeface="Johnson Text" panose="020B0606030504020204" pitchFamily="34" charset="0"/>
                        </a:rPr>
                        <a:t>     CNP</a:t>
                      </a:r>
                      <a:endParaRPr lang="en-GB" sz="900" b="0" strike="sngStrike" kern="1200" baseline="30000" dirty="0">
                        <a:ln>
                          <a:noFill/>
                        </a:ln>
                        <a:solidFill>
                          <a:srgbClr val="FF0000"/>
                        </a:solidFill>
                        <a:latin typeface="Johnson Text"/>
                        <a:ea typeface="Johnson Text" panose="020B0606030504020204" pitchFamily="34" charset="0"/>
                        <a:cs typeface="Johnson Text" panose="020B0606030504020204" pitchFamily="34" charset="0"/>
                      </a:endParaRPr>
                    </a:p>
                  </a:txBody>
                  <a:tcPr marL="68580" marR="68580" marT="34290" marB="3429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6 (8.8)</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2 (2.9)</a:t>
                      </a:r>
                    </a:p>
                  </a:txBody>
                  <a:tcPr marL="68580" marR="68580" marT="34290" marB="3429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3 (7.5)</a:t>
                      </a:r>
                    </a:p>
                  </a:txBody>
                  <a:tcPr marL="68580" marR="68580" marT="34290" marB="3429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6666818"/>
                  </a:ext>
                </a:extLst>
              </a:tr>
              <a:tr h="205740">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91440" marR="0" lvl="0" indent="0" algn="l" defTabSz="914396"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GB" sz="900" b="0" kern="1200" baseline="0" dirty="0">
                          <a:ln>
                            <a:noFill/>
                          </a:ln>
                          <a:solidFill>
                            <a:schemeClr val="accent2"/>
                          </a:solidFill>
                          <a:latin typeface="Johnson Text"/>
                          <a:ea typeface="Johnson Text" panose="020B0606030504020204" pitchFamily="34" charset="0"/>
                          <a:cs typeface="Johnson Text" panose="020B0606030504020204" pitchFamily="34" charset="0"/>
                        </a:rPr>
                        <a:t>     MNTs</a:t>
                      </a:r>
                    </a:p>
                  </a:txBody>
                  <a:tcPr marL="68580" marR="68580" marT="34290" marB="3429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1 (1.5)</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15693391"/>
                  </a:ext>
                </a:extLst>
              </a:tr>
              <a:tr h="205740">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91440" marR="0" lvl="0" indent="0" algn="l" defTabSz="914396"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GB" sz="900" b="0" kern="1200" baseline="0" dirty="0">
                          <a:ln>
                            <a:noFill/>
                          </a:ln>
                          <a:solidFill>
                            <a:schemeClr val="accent2"/>
                          </a:solidFill>
                          <a:latin typeface="Johnson Text"/>
                          <a:ea typeface="Johnson Text" panose="020B0606030504020204" pitchFamily="34" charset="0"/>
                          <a:cs typeface="Johnson Text" panose="020B0606030504020204" pitchFamily="34" charset="0"/>
                        </a:rPr>
                        <a:t>     Peripheral neuropathy</a:t>
                      </a:r>
                      <a:endParaRPr lang="en-GB" sz="900" b="0" strike="sngStrike" kern="1200" baseline="0" dirty="0">
                        <a:ln>
                          <a:noFill/>
                        </a:ln>
                        <a:solidFill>
                          <a:schemeClr val="accent2"/>
                        </a:solidFill>
                        <a:latin typeface="Johnson Text"/>
                        <a:ea typeface="Johnson Text" panose="020B0606030504020204" pitchFamily="34" charset="0"/>
                        <a:cs typeface="Johnson Text" panose="020B0606030504020204" pitchFamily="34" charset="0"/>
                      </a:endParaRPr>
                    </a:p>
                  </a:txBody>
                  <a:tcPr marL="68580" marR="68580" marT="34290" marB="3429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2 (2.9)</a:t>
                      </a:r>
                    </a:p>
                  </a:txBody>
                  <a:tcPr marL="68580" marR="68580" marT="34290" marB="3429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396" rtl="0" eaLnBrk="1" latinLnBrk="0" hangingPunct="1">
                        <a:defRPr sz="1800" kern="1200">
                          <a:solidFill>
                            <a:schemeClr val="tx1"/>
                          </a:solidFill>
                          <a:latin typeface="Johnson Text"/>
                        </a:defRPr>
                      </a:lvl1pPr>
                      <a:lvl2pPr marL="457198" algn="l" defTabSz="914396" rtl="0" eaLnBrk="1" latinLnBrk="0" hangingPunct="1">
                        <a:defRPr sz="1800" kern="1200">
                          <a:solidFill>
                            <a:schemeClr val="tx1"/>
                          </a:solidFill>
                          <a:latin typeface="Johnson Text"/>
                        </a:defRPr>
                      </a:lvl2pPr>
                      <a:lvl3pPr marL="914396" algn="l" defTabSz="914396" rtl="0" eaLnBrk="1" latinLnBrk="0" hangingPunct="1">
                        <a:defRPr sz="1800" kern="1200">
                          <a:solidFill>
                            <a:schemeClr val="tx1"/>
                          </a:solidFill>
                          <a:latin typeface="Johnson Text"/>
                        </a:defRPr>
                      </a:lvl3pPr>
                      <a:lvl4pPr marL="1371595" algn="l" defTabSz="914396" rtl="0" eaLnBrk="1" latinLnBrk="0" hangingPunct="1">
                        <a:defRPr sz="1800" kern="1200">
                          <a:solidFill>
                            <a:schemeClr val="tx1"/>
                          </a:solidFill>
                          <a:latin typeface="Johnson Text"/>
                        </a:defRPr>
                      </a:lvl4pPr>
                      <a:lvl5pPr marL="1828793" algn="l" defTabSz="914396" rtl="0" eaLnBrk="1" latinLnBrk="0" hangingPunct="1">
                        <a:defRPr sz="1800" kern="1200">
                          <a:solidFill>
                            <a:schemeClr val="tx1"/>
                          </a:solidFill>
                          <a:latin typeface="Johnson Text"/>
                        </a:defRPr>
                      </a:lvl5pPr>
                      <a:lvl6pPr marL="2285991" algn="l" defTabSz="914396" rtl="0" eaLnBrk="1" latinLnBrk="0" hangingPunct="1">
                        <a:defRPr sz="1800" kern="1200">
                          <a:solidFill>
                            <a:schemeClr val="tx1"/>
                          </a:solidFill>
                          <a:latin typeface="Johnson Text"/>
                        </a:defRPr>
                      </a:lvl6pPr>
                      <a:lvl7pPr marL="2743189" algn="l" defTabSz="914396" rtl="0" eaLnBrk="1" latinLnBrk="0" hangingPunct="1">
                        <a:defRPr sz="1800" kern="1200">
                          <a:solidFill>
                            <a:schemeClr val="tx1"/>
                          </a:solidFill>
                          <a:latin typeface="Johnson Text"/>
                        </a:defRPr>
                      </a:lvl7pPr>
                      <a:lvl8pPr marL="3200388" algn="l" defTabSz="914396" rtl="0" eaLnBrk="1" latinLnBrk="0" hangingPunct="1">
                        <a:defRPr sz="1800" kern="1200">
                          <a:solidFill>
                            <a:schemeClr val="tx1"/>
                          </a:solidFill>
                          <a:latin typeface="Johnson Text"/>
                        </a:defRPr>
                      </a:lvl8pPr>
                      <a:lvl9pPr marL="3657586" algn="l" defTabSz="914396" rtl="0" eaLnBrk="1" latinLnBrk="0" hangingPunct="1">
                        <a:defRPr sz="1800" kern="1200">
                          <a:solidFill>
                            <a:schemeClr val="tx1"/>
                          </a:solidFill>
                          <a:latin typeface="Johnson Text"/>
                        </a:defRPr>
                      </a:lvl9p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2 (5.0)</a:t>
                      </a:r>
                    </a:p>
                  </a:txBody>
                  <a:tcPr marL="68580" marR="68580" marT="34290" marB="34290"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1341150" rtl="0" eaLnBrk="1" fontAlgn="b" latinLnBrk="0" hangingPunct="1">
                        <a:lnSpc>
                          <a:spcPct val="100000"/>
                        </a:lnSpc>
                        <a:spcBef>
                          <a:spcPts val="0"/>
                        </a:spcBef>
                        <a:spcAft>
                          <a:spcPts val="0"/>
                        </a:spcAft>
                        <a:buClrTx/>
                        <a:buSzTx/>
                        <a:buFontTx/>
                        <a:buNone/>
                        <a:tabLst/>
                        <a:defRPr/>
                      </a:pPr>
                      <a:r>
                        <a:rPr lang="en-AU" sz="900" dirty="0">
                          <a:solidFill>
                            <a:schemeClr val="accent2"/>
                          </a:solidFill>
                          <a:effectLst/>
                          <a:latin typeface="Johnson Text" panose="00000500000000000000"/>
                        </a:rPr>
                        <a:t>0</a:t>
                      </a:r>
                    </a:p>
                  </a:txBody>
                  <a:tcPr marL="68580" marR="68580" marT="34290" marB="3429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37398181"/>
                  </a:ext>
                </a:extLst>
              </a:tr>
            </a:tbl>
          </a:graphicData>
        </a:graphic>
      </p:graphicFrame>
    </p:spTree>
    <p:extLst>
      <p:ext uri="{BB962C8B-B14F-4D97-AF65-F5344CB8AC3E}">
        <p14:creationId xmlns:p14="http://schemas.microsoft.com/office/powerpoint/2010/main" val="18963339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CBFF-8A3D-5B2F-5F91-E1BA74A25E7A}"/>
              </a:ext>
            </a:extLst>
          </p:cNvPr>
          <p:cNvSpPr>
            <a:spLocks noGrp="1"/>
          </p:cNvSpPr>
          <p:nvPr>
            <p:ph type="title"/>
          </p:nvPr>
        </p:nvSpPr>
        <p:spPr>
          <a:xfrm>
            <a:off x="570488" y="138302"/>
            <a:ext cx="7886700" cy="994172"/>
          </a:xfrm>
        </p:spPr>
        <p:txBody>
          <a:bodyPr>
            <a:normAutofit/>
          </a:bodyPr>
          <a:lstStyle/>
          <a:p>
            <a:r>
              <a:rPr lang="en-US" sz="2100" dirty="0">
                <a:solidFill>
                  <a:schemeClr val="bg1">
                    <a:lumMod val="50000"/>
                  </a:schemeClr>
                </a:solidFill>
              </a:rPr>
              <a:t>KarMMa-2 cohort 2c: efficacy and safety of </a:t>
            </a:r>
            <a:r>
              <a:rPr lang="en-US" sz="2100" dirty="0" err="1">
                <a:solidFill>
                  <a:schemeClr val="bg1">
                    <a:lumMod val="50000"/>
                  </a:schemeClr>
                </a:solidFill>
              </a:rPr>
              <a:t>idecabtagene</a:t>
            </a:r>
            <a:r>
              <a:rPr lang="en-US" sz="2100" dirty="0">
                <a:solidFill>
                  <a:schemeClr val="bg1">
                    <a:lumMod val="50000"/>
                  </a:schemeClr>
                </a:solidFill>
              </a:rPr>
              <a:t> </a:t>
            </a:r>
            <a:r>
              <a:rPr lang="en-US" sz="2100" dirty="0" err="1">
                <a:solidFill>
                  <a:schemeClr val="bg1">
                    <a:lumMod val="50000"/>
                  </a:schemeClr>
                </a:solidFill>
              </a:rPr>
              <a:t>vicleucel</a:t>
            </a:r>
            <a:r>
              <a:rPr lang="en-US" sz="2100" dirty="0">
                <a:solidFill>
                  <a:schemeClr val="bg1">
                    <a:lumMod val="50000"/>
                  </a:schemeClr>
                </a:solidFill>
              </a:rPr>
              <a:t> in patients with clinical high-risk multiple myeloma due to inadequate response to frontline autologous stem cell transplantation</a:t>
            </a:r>
          </a:p>
        </p:txBody>
      </p:sp>
      <p:pic>
        <p:nvPicPr>
          <p:cNvPr id="12" name="Content Placeholder 11">
            <a:extLst>
              <a:ext uri="{FF2B5EF4-FFF2-40B4-BE49-F238E27FC236}">
                <a16:creationId xmlns:a16="http://schemas.microsoft.com/office/drawing/2014/main" id="{A961082D-6144-2E40-D59D-46B43C094A7E}"/>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488" y="1512994"/>
            <a:ext cx="3663110" cy="3132438"/>
          </a:xfrm>
          <a:prstGeom prst="rect">
            <a:avLst/>
          </a:prstGeom>
        </p:spPr>
      </p:pic>
      <p:pic>
        <p:nvPicPr>
          <p:cNvPr id="14" name="Graphic 13">
            <a:extLst>
              <a:ext uri="{FF2B5EF4-FFF2-40B4-BE49-F238E27FC236}">
                <a16:creationId xmlns:a16="http://schemas.microsoft.com/office/drawing/2014/main" id="{887A53EE-2847-8041-7F78-CB7FCA0A4C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20742" y="12293665"/>
            <a:ext cx="6537135" cy="2651857"/>
          </a:xfrm>
          <a:prstGeom prst="rect">
            <a:avLst/>
          </a:prstGeom>
        </p:spPr>
      </p:pic>
      <p:pic>
        <p:nvPicPr>
          <p:cNvPr id="15" name="Graphic 14">
            <a:extLst>
              <a:ext uri="{FF2B5EF4-FFF2-40B4-BE49-F238E27FC236}">
                <a16:creationId xmlns:a16="http://schemas.microsoft.com/office/drawing/2014/main" id="{DB400146-0BBA-8DCD-FB8A-64B523FD47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42559" y="5672347"/>
            <a:ext cx="3271636" cy="1931823"/>
          </a:xfrm>
          <a:prstGeom prst="rect">
            <a:avLst/>
          </a:prstGeom>
        </p:spPr>
      </p:pic>
      <p:pic>
        <p:nvPicPr>
          <p:cNvPr id="16" name="Graphic 15">
            <a:extLst>
              <a:ext uri="{FF2B5EF4-FFF2-40B4-BE49-F238E27FC236}">
                <a16:creationId xmlns:a16="http://schemas.microsoft.com/office/drawing/2014/main" id="{12456985-ED7C-3C88-7C5F-9BB75CCC0D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338627" y="7181904"/>
            <a:ext cx="469238" cy="277073"/>
          </a:xfrm>
          <a:prstGeom prst="rect">
            <a:avLst/>
          </a:prstGeom>
        </p:spPr>
      </p:pic>
      <p:pic>
        <p:nvPicPr>
          <p:cNvPr id="17" name="Graphic 16">
            <a:extLst>
              <a:ext uri="{FF2B5EF4-FFF2-40B4-BE49-F238E27FC236}">
                <a16:creationId xmlns:a16="http://schemas.microsoft.com/office/drawing/2014/main" id="{844C4205-1CE0-E614-9540-41D5FC60B0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956859" y="5786647"/>
            <a:ext cx="3271636" cy="1931823"/>
          </a:xfrm>
          <a:prstGeom prst="rect">
            <a:avLst/>
          </a:prstGeom>
        </p:spPr>
      </p:pic>
      <p:pic>
        <p:nvPicPr>
          <p:cNvPr id="18" name="Graphic 17">
            <a:extLst>
              <a:ext uri="{FF2B5EF4-FFF2-40B4-BE49-F238E27FC236}">
                <a16:creationId xmlns:a16="http://schemas.microsoft.com/office/drawing/2014/main" id="{D280BCC7-92BB-9D54-2A75-C3526E355B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49186" y="5948243"/>
            <a:ext cx="3271636" cy="1931823"/>
          </a:xfrm>
          <a:prstGeom prst="rect">
            <a:avLst/>
          </a:prstGeom>
        </p:spPr>
      </p:pic>
      <p:pic>
        <p:nvPicPr>
          <p:cNvPr id="19" name="Graphic 18">
            <a:extLst>
              <a:ext uri="{FF2B5EF4-FFF2-40B4-BE49-F238E27FC236}">
                <a16:creationId xmlns:a16="http://schemas.microsoft.com/office/drawing/2014/main" id="{A4BBDE5C-1C8E-DE33-70B4-363F69019C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185459" y="6015247"/>
            <a:ext cx="3271636" cy="1931823"/>
          </a:xfrm>
          <a:prstGeom prst="rect">
            <a:avLst/>
          </a:prstGeom>
        </p:spPr>
      </p:pic>
      <p:pic>
        <p:nvPicPr>
          <p:cNvPr id="21" name="Graphic 20">
            <a:extLst>
              <a:ext uri="{FF2B5EF4-FFF2-40B4-BE49-F238E27FC236}">
                <a16:creationId xmlns:a16="http://schemas.microsoft.com/office/drawing/2014/main" id="{611643F9-EADA-C59B-A31E-A577168F7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452927" y="7296204"/>
            <a:ext cx="469238" cy="277073"/>
          </a:xfrm>
          <a:prstGeom prst="rect">
            <a:avLst/>
          </a:prstGeom>
        </p:spPr>
      </p:pic>
      <p:sp>
        <p:nvSpPr>
          <p:cNvPr id="23" name="TextBox 22">
            <a:extLst>
              <a:ext uri="{FF2B5EF4-FFF2-40B4-BE49-F238E27FC236}">
                <a16:creationId xmlns:a16="http://schemas.microsoft.com/office/drawing/2014/main" id="{57FB2AA8-850D-8A5B-E39A-99E06A181C70}"/>
              </a:ext>
            </a:extLst>
          </p:cNvPr>
          <p:cNvSpPr txBox="1"/>
          <p:nvPr/>
        </p:nvSpPr>
        <p:spPr>
          <a:xfrm>
            <a:off x="4852240" y="1757890"/>
            <a:ext cx="3663110" cy="2844753"/>
          </a:xfrm>
          <a:prstGeom prst="rect">
            <a:avLst/>
          </a:prstGeom>
          <a:noFill/>
        </p:spPr>
        <p:txBody>
          <a:bodyPr wrap="square" rtlCol="0">
            <a:spAutoFit/>
          </a:bodyPr>
          <a:lstStyle/>
          <a:p>
            <a:pPr marR="53340" defTabSz="685800" fontAlgn="auto">
              <a:spcBef>
                <a:spcPts val="0"/>
              </a:spcBef>
              <a:spcAft>
                <a:spcPts val="0"/>
              </a:spcAft>
            </a:pPr>
            <a:r>
              <a:rPr lang="en-US" sz="1200" b="1" dirty="0">
                <a:solidFill>
                  <a:prstClr val="white">
                    <a:lumMod val="50000"/>
                  </a:prstClr>
                </a:solidFill>
                <a:latin typeface="Calibri" panose="020F0502020204030204"/>
                <a:ea typeface="+mn-ea"/>
                <a:cs typeface="+mn-cs"/>
              </a:rPr>
              <a:t>MRD negativity in all patients and those in ≥ CR</a:t>
            </a:r>
            <a:endParaRPr lang="en-US" sz="1200" dirty="0">
              <a:solidFill>
                <a:prstClr val="white">
                  <a:lumMod val="50000"/>
                </a:prstClr>
              </a:solidFill>
              <a:latin typeface="Calibri" panose="020F0502020204030204"/>
              <a:ea typeface="+mn-ea"/>
              <a:cs typeface="+mn-cs"/>
            </a:endParaRPr>
          </a:p>
          <a:p>
            <a:pPr marL="134779" marR="53340" indent="-134779" defTabSz="685800" fontAlgn="auto">
              <a:lnSpc>
                <a:spcPct val="93000"/>
              </a:lnSpc>
              <a:spcBef>
                <a:spcPts val="0"/>
              </a:spcBef>
              <a:spcAft>
                <a:spcPts val="362"/>
              </a:spcAft>
            </a:pPr>
            <a:r>
              <a:rPr lang="en-US" sz="1200" dirty="0">
                <a:solidFill>
                  <a:prstClr val="white">
                    <a:lumMod val="50000"/>
                  </a:prstClr>
                </a:solidFill>
                <a:latin typeface="Calibri" panose="020F0502020204030204"/>
                <a:ea typeface="+mn-ea"/>
                <a:cs typeface="+mn-cs"/>
              </a:rPr>
              <a:t>In patients who achieved ≥ CR, sustained MRD negativity at 10</a:t>
            </a:r>
            <a:r>
              <a:rPr lang="en-US" sz="1200" baseline="30000" dirty="0">
                <a:solidFill>
                  <a:prstClr val="white">
                    <a:lumMod val="50000"/>
                  </a:prstClr>
                </a:solidFill>
                <a:latin typeface="Calibri" panose="020F0502020204030204"/>
                <a:ea typeface="+mn-ea"/>
                <a:cs typeface="+mn-cs"/>
              </a:rPr>
              <a:t>-5</a:t>
            </a:r>
            <a:r>
              <a:rPr lang="en-US" sz="1200" dirty="0">
                <a:solidFill>
                  <a:prstClr val="white">
                    <a:lumMod val="50000"/>
                  </a:prstClr>
                </a:solidFill>
                <a:latin typeface="Calibri" panose="020F0502020204030204"/>
                <a:ea typeface="+mn-ea"/>
                <a:cs typeface="+mn-cs"/>
              </a:rPr>
              <a:t> was observed in 69.6% (16 of 23, 95% CI 49.1–84.4) at 12 months; of these 16 patients, 11 sustained MRD negativity at 24 months (2 patients had no MRD data available, and 3 were indeterminate)</a:t>
            </a:r>
          </a:p>
          <a:p>
            <a:pPr marL="134779" marR="53340" indent="-134779" defTabSz="685800" fontAlgn="auto">
              <a:lnSpc>
                <a:spcPct val="93000"/>
              </a:lnSpc>
              <a:spcBef>
                <a:spcPts val="0"/>
              </a:spcBef>
              <a:spcAft>
                <a:spcPts val="362"/>
              </a:spcAft>
            </a:pPr>
            <a:r>
              <a:rPr lang="en-US" sz="1200" dirty="0">
                <a:solidFill>
                  <a:prstClr val="white">
                    <a:lumMod val="50000"/>
                  </a:prstClr>
                </a:solidFill>
                <a:latin typeface="Calibri" panose="020F0502020204030204"/>
                <a:ea typeface="+mn-ea"/>
                <a:cs typeface="+mn-cs"/>
              </a:rPr>
              <a:t>In all evaluable patients, sustained MRD negativity at 10</a:t>
            </a:r>
            <a:r>
              <a:rPr lang="en-US" sz="1200" baseline="30000" dirty="0">
                <a:solidFill>
                  <a:prstClr val="white">
                    <a:lumMod val="50000"/>
                  </a:prstClr>
                </a:solidFill>
                <a:latin typeface="Calibri" panose="020F0502020204030204"/>
                <a:ea typeface="+mn-ea"/>
                <a:cs typeface="+mn-cs"/>
              </a:rPr>
              <a:t>-5</a:t>
            </a:r>
            <a:r>
              <a:rPr lang="en-US" sz="1200" dirty="0">
                <a:solidFill>
                  <a:prstClr val="white">
                    <a:lumMod val="50000"/>
                  </a:prstClr>
                </a:solidFill>
                <a:latin typeface="Calibri" panose="020F0502020204030204"/>
                <a:ea typeface="+mn-ea"/>
                <a:cs typeface="+mn-cs"/>
              </a:rPr>
              <a:t> was observed in 60.7% (17 of 28; 95% CI 42.4–76.4) at 12 months</a:t>
            </a:r>
          </a:p>
          <a:p>
            <a:pPr marL="134779" marR="53340" indent="-134779" defTabSz="685800" fontAlgn="auto">
              <a:lnSpc>
                <a:spcPct val="93000"/>
              </a:lnSpc>
              <a:spcBef>
                <a:spcPts val="0"/>
              </a:spcBef>
              <a:spcAft>
                <a:spcPts val="362"/>
              </a:spcAft>
            </a:pPr>
            <a:endParaRPr lang="en-US" sz="1200" dirty="0">
              <a:solidFill>
                <a:prstClr val="black"/>
              </a:solidFill>
              <a:latin typeface="Calibri" panose="020F0502020204030204"/>
              <a:ea typeface="+mn-ea"/>
              <a:cs typeface="+mn-cs"/>
            </a:endParaRPr>
          </a:p>
          <a:p>
            <a:pPr marL="134779" marR="53340" indent="-134779" defTabSz="685800" fontAlgn="auto">
              <a:lnSpc>
                <a:spcPct val="93000"/>
              </a:lnSpc>
              <a:spcBef>
                <a:spcPts val="0"/>
              </a:spcBef>
              <a:spcAft>
                <a:spcPts val="362"/>
              </a:spcAft>
            </a:pPr>
            <a:r>
              <a:rPr lang="en-US" sz="1500" dirty="0">
                <a:solidFill>
                  <a:srgbClr val="ED7D31">
                    <a:lumMod val="75000"/>
                  </a:srgbClr>
                </a:solidFill>
                <a:latin typeface="Calibri" panose="020F0502020204030204"/>
                <a:ea typeface="+mn-ea"/>
                <a:cs typeface="+mn-cs"/>
              </a:rPr>
              <a:t>   24 months PFS of 83.1%</a:t>
            </a:r>
          </a:p>
          <a:p>
            <a:pPr marL="134779" marR="53340" indent="-134779" defTabSz="685800" fontAlgn="auto">
              <a:lnSpc>
                <a:spcPct val="93000"/>
              </a:lnSpc>
              <a:spcBef>
                <a:spcPts val="0"/>
              </a:spcBef>
              <a:spcAft>
                <a:spcPts val="362"/>
              </a:spcAft>
            </a:pPr>
            <a:endParaRPr lang="en-US" sz="1200" dirty="0">
              <a:solidFill>
                <a:prstClr val="black"/>
              </a:solidFill>
              <a:latin typeface="Calibri" panose="020F0502020204030204"/>
              <a:ea typeface="+mn-ea"/>
              <a:cs typeface="+mn-cs"/>
            </a:endParaRP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24" name="TextBox 23">
            <a:extLst>
              <a:ext uri="{FF2B5EF4-FFF2-40B4-BE49-F238E27FC236}">
                <a16:creationId xmlns:a16="http://schemas.microsoft.com/office/drawing/2014/main" id="{A0BAC423-D8E5-249C-3056-0FA78C6B09F8}"/>
              </a:ext>
            </a:extLst>
          </p:cNvPr>
          <p:cNvSpPr txBox="1"/>
          <p:nvPr/>
        </p:nvSpPr>
        <p:spPr>
          <a:xfrm>
            <a:off x="6013153" y="4820366"/>
            <a:ext cx="2824812" cy="253916"/>
          </a:xfrm>
          <a:prstGeom prst="rect">
            <a:avLst/>
          </a:prstGeom>
          <a:noFill/>
        </p:spPr>
        <p:txBody>
          <a:bodyPr wrap="none" rtlCol="0">
            <a:spAutoFit/>
          </a:bodyPr>
          <a:lstStyle/>
          <a:p>
            <a:pPr defTabSz="685800" fontAlgn="auto">
              <a:spcBef>
                <a:spcPts val="0"/>
              </a:spcBef>
              <a:spcAft>
                <a:spcPts val="0"/>
              </a:spcAft>
            </a:pPr>
            <a:r>
              <a:rPr lang="en-US" sz="1050" dirty="0">
                <a:solidFill>
                  <a:srgbClr val="44546A"/>
                </a:solidFill>
                <a:latin typeface="Trebuchet MS"/>
                <a:ea typeface="+mn-ea"/>
                <a:cs typeface="Trebuchet MS"/>
              </a:rPr>
              <a:t>Madhav </a:t>
            </a:r>
            <a:r>
              <a:rPr lang="en-US" sz="1050" dirty="0" err="1">
                <a:solidFill>
                  <a:srgbClr val="44546A"/>
                </a:solidFill>
                <a:latin typeface="Trebuchet MS"/>
                <a:ea typeface="+mn-ea"/>
                <a:cs typeface="Trebuchet MS"/>
              </a:rPr>
              <a:t>Dhodapkar</a:t>
            </a:r>
            <a:r>
              <a:rPr lang="en-US" sz="1050" dirty="0">
                <a:solidFill>
                  <a:srgbClr val="44546A"/>
                </a:solidFill>
                <a:latin typeface="Trebuchet MS"/>
                <a:ea typeface="+mn-ea"/>
                <a:cs typeface="Trebuchet MS"/>
              </a:rPr>
              <a:t>,</a:t>
            </a:r>
            <a:r>
              <a:rPr lang="en-US" sz="1050" baseline="30000" dirty="0">
                <a:solidFill>
                  <a:srgbClr val="44546A"/>
                </a:solidFill>
                <a:latin typeface="Trebuchet MS"/>
                <a:ea typeface="+mn-ea"/>
                <a:cs typeface="Trebuchet MS"/>
              </a:rPr>
              <a:t> </a:t>
            </a:r>
            <a:r>
              <a:rPr lang="en-US" sz="1050" dirty="0">
                <a:solidFill>
                  <a:srgbClr val="44546A"/>
                </a:solidFill>
                <a:latin typeface="Trebuchet MS"/>
                <a:ea typeface="+mn-ea"/>
                <a:cs typeface="Trebuchet MS"/>
              </a:rPr>
              <a:t>Melissa </a:t>
            </a:r>
            <a:r>
              <a:rPr lang="en-US" sz="1050" dirty="0" err="1">
                <a:solidFill>
                  <a:srgbClr val="44546A"/>
                </a:solidFill>
                <a:latin typeface="Trebuchet MS"/>
                <a:ea typeface="+mn-ea"/>
                <a:cs typeface="Trebuchet MS"/>
              </a:rPr>
              <a:t>Alsina,ASH</a:t>
            </a:r>
            <a:r>
              <a:rPr lang="en-US" sz="1050" dirty="0">
                <a:solidFill>
                  <a:srgbClr val="44546A"/>
                </a:solidFill>
                <a:latin typeface="Trebuchet MS"/>
                <a:ea typeface="+mn-ea"/>
                <a:cs typeface="Trebuchet MS"/>
              </a:rPr>
              <a:t> 2023</a:t>
            </a:r>
            <a:endParaRPr lang="en-US" sz="1050" dirty="0">
              <a:solidFill>
                <a:srgbClr val="44546A"/>
              </a:solidFill>
              <a:latin typeface="Calibri" panose="020F0502020204030204"/>
              <a:ea typeface="+mn-ea"/>
              <a:cs typeface="+mn-cs"/>
            </a:endParaRPr>
          </a:p>
        </p:txBody>
      </p:sp>
    </p:spTree>
    <p:extLst>
      <p:ext uri="{BB962C8B-B14F-4D97-AF65-F5344CB8AC3E}">
        <p14:creationId xmlns:p14="http://schemas.microsoft.com/office/powerpoint/2010/main" val="39974939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3233-BE62-61CB-4566-67BD2D3F955B}"/>
              </a:ext>
            </a:extLst>
          </p:cNvPr>
          <p:cNvSpPr>
            <a:spLocks noGrp="1"/>
          </p:cNvSpPr>
          <p:nvPr>
            <p:ph type="title"/>
          </p:nvPr>
        </p:nvSpPr>
        <p:spPr/>
        <p:txBody>
          <a:bodyPr/>
          <a:lstStyle/>
          <a:p>
            <a:r>
              <a:rPr lang="en-US" dirty="0">
                <a:solidFill>
                  <a:schemeClr val="tx2"/>
                </a:solidFill>
              </a:rPr>
              <a:t>Future of CAR-T in MM</a:t>
            </a:r>
          </a:p>
        </p:txBody>
      </p:sp>
      <p:sp>
        <p:nvSpPr>
          <p:cNvPr id="3" name="Content Placeholder 2">
            <a:extLst>
              <a:ext uri="{FF2B5EF4-FFF2-40B4-BE49-F238E27FC236}">
                <a16:creationId xmlns:a16="http://schemas.microsoft.com/office/drawing/2014/main" id="{10D13C3C-971A-3305-93EB-2268C66E5C1E}"/>
              </a:ext>
            </a:extLst>
          </p:cNvPr>
          <p:cNvSpPr>
            <a:spLocks noGrp="1"/>
          </p:cNvSpPr>
          <p:nvPr>
            <p:ph idx="1"/>
          </p:nvPr>
        </p:nvSpPr>
        <p:spPr>
          <a:xfrm>
            <a:off x="526707" y="1133839"/>
            <a:ext cx="7886700" cy="3263504"/>
          </a:xfrm>
        </p:spPr>
        <p:txBody>
          <a:bodyPr>
            <a:normAutofit/>
          </a:bodyPr>
          <a:lstStyle/>
          <a:p>
            <a:pPr lvl="1"/>
            <a:r>
              <a:rPr lang="en-US" sz="3000" dirty="0">
                <a:solidFill>
                  <a:schemeClr val="accent2">
                    <a:lumMod val="75000"/>
                  </a:schemeClr>
                </a:solidFill>
                <a:latin typeface="+mj-lt"/>
                <a:sym typeface="Symbol" panose="05050102010706020507" pitchFamily="18" charset="2"/>
              </a:rPr>
              <a:t>Newly diagnosed transplant eligible </a:t>
            </a:r>
          </a:p>
          <a:p>
            <a:pPr lvl="1"/>
            <a:r>
              <a:rPr lang="en-US" sz="3000" dirty="0">
                <a:solidFill>
                  <a:schemeClr val="accent2">
                    <a:lumMod val="75000"/>
                  </a:schemeClr>
                </a:solidFill>
                <a:latin typeface="+mj-lt"/>
                <a:sym typeface="Symbol" panose="05050102010706020507" pitchFamily="18" charset="2"/>
              </a:rPr>
              <a:t>Newly diagnosed transplant ineligible* </a:t>
            </a:r>
          </a:p>
          <a:p>
            <a:pPr lvl="1"/>
            <a:r>
              <a:rPr lang="en-US" sz="3000" dirty="0">
                <a:solidFill>
                  <a:schemeClr val="accent2">
                    <a:lumMod val="75000"/>
                  </a:schemeClr>
                </a:solidFill>
                <a:latin typeface="+mj-lt"/>
                <a:sym typeface="Symbol" panose="05050102010706020507" pitchFamily="18" charset="2"/>
              </a:rPr>
              <a:t>Novel CAR-T (</a:t>
            </a:r>
            <a:r>
              <a:rPr lang="en-US" sz="3000" b="1" dirty="0">
                <a:solidFill>
                  <a:schemeClr val="accent2">
                    <a:lumMod val="75000"/>
                  </a:schemeClr>
                </a:solidFill>
                <a:latin typeface="+mj-lt"/>
                <a:sym typeface="Symbol" panose="05050102010706020507" pitchFamily="18" charset="2"/>
              </a:rPr>
              <a:t>GPRC5D CAR/Dual BCMA-GPRC5D CAR-T, </a:t>
            </a:r>
            <a:r>
              <a:rPr lang="en-US" sz="3000" b="1" dirty="0" err="1">
                <a:solidFill>
                  <a:schemeClr val="accent2">
                    <a:lumMod val="75000"/>
                  </a:schemeClr>
                </a:solidFill>
                <a:latin typeface="+mj-lt"/>
                <a:sym typeface="Symbol" panose="05050102010706020507" pitchFamily="18" charset="2"/>
              </a:rPr>
              <a:t>ddBCMA</a:t>
            </a:r>
            <a:r>
              <a:rPr lang="en-US" sz="3000" b="1" dirty="0">
                <a:solidFill>
                  <a:schemeClr val="accent2">
                    <a:lumMod val="75000"/>
                  </a:schemeClr>
                </a:solidFill>
                <a:latin typeface="+mj-lt"/>
                <a:sym typeface="Symbol" panose="05050102010706020507" pitchFamily="18" charset="2"/>
              </a:rPr>
              <a:t> CAR</a:t>
            </a:r>
            <a:r>
              <a:rPr lang="en-US" sz="3000" dirty="0">
                <a:solidFill>
                  <a:schemeClr val="accent2">
                    <a:lumMod val="75000"/>
                  </a:schemeClr>
                </a:solidFill>
                <a:latin typeface="+mj-lt"/>
                <a:sym typeface="Symbol" panose="05050102010706020507" pitchFamily="18" charset="2"/>
              </a:rPr>
              <a:t>)*</a:t>
            </a:r>
          </a:p>
          <a:p>
            <a:pPr lvl="1"/>
            <a:r>
              <a:rPr lang="en-US" sz="3000" dirty="0">
                <a:solidFill>
                  <a:schemeClr val="bg1">
                    <a:lumMod val="50000"/>
                  </a:schemeClr>
                </a:solidFill>
                <a:latin typeface="+mj-lt"/>
              </a:rPr>
              <a:t>Consolidation post Auto in suboptimal response and &gt;=1 prior lines</a:t>
            </a:r>
          </a:p>
          <a:p>
            <a:pPr lvl="1"/>
            <a:r>
              <a:rPr lang="en-US" sz="3000" dirty="0">
                <a:solidFill>
                  <a:schemeClr val="bg1">
                    <a:lumMod val="50000"/>
                  </a:schemeClr>
                </a:solidFill>
                <a:latin typeface="+mj-lt"/>
              </a:rPr>
              <a:t>Maintenance strategies</a:t>
            </a:r>
          </a:p>
          <a:p>
            <a:endParaRPr lang="en-US" dirty="0"/>
          </a:p>
        </p:txBody>
      </p:sp>
      <p:sp>
        <p:nvSpPr>
          <p:cNvPr id="4" name="TextBox 3">
            <a:extLst>
              <a:ext uri="{FF2B5EF4-FFF2-40B4-BE49-F238E27FC236}">
                <a16:creationId xmlns:a16="http://schemas.microsoft.com/office/drawing/2014/main" id="{3D36645F-050B-05FC-011A-03DED6B07B02}"/>
              </a:ext>
            </a:extLst>
          </p:cNvPr>
          <p:cNvSpPr txBox="1"/>
          <p:nvPr/>
        </p:nvSpPr>
        <p:spPr>
          <a:xfrm>
            <a:off x="6124904" y="4595038"/>
            <a:ext cx="2047933"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ED7D31">
                    <a:lumMod val="75000"/>
                  </a:srgbClr>
                </a:solidFill>
                <a:latin typeface="Calibri" panose="020F0502020204030204"/>
                <a:ea typeface="+mn-ea"/>
                <a:cs typeface="+mn-cs"/>
              </a:rPr>
              <a:t>* Trials available at Moffitt</a:t>
            </a:r>
          </a:p>
        </p:txBody>
      </p:sp>
    </p:spTree>
    <p:extLst>
      <p:ext uri="{BB962C8B-B14F-4D97-AF65-F5344CB8AC3E}">
        <p14:creationId xmlns:p14="http://schemas.microsoft.com/office/powerpoint/2010/main" val="19874382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F82E-19DF-2C18-3888-5CD988B1064B}"/>
              </a:ext>
            </a:extLst>
          </p:cNvPr>
          <p:cNvSpPr>
            <a:spLocks noGrp="1"/>
          </p:cNvSpPr>
          <p:nvPr>
            <p:ph type="ctrTitle"/>
          </p:nvPr>
        </p:nvSpPr>
        <p:spPr/>
        <p:txBody>
          <a:bodyPr>
            <a:normAutofit/>
          </a:bodyPr>
          <a:lstStyle/>
          <a:p>
            <a:r>
              <a:rPr lang="en-US" dirty="0" err="1">
                <a:solidFill>
                  <a:schemeClr val="accent2">
                    <a:lumMod val="75000"/>
                  </a:schemeClr>
                </a:solidFill>
              </a:rPr>
              <a:t>melissa.alsina@moffitt.org</a:t>
            </a:r>
            <a:endParaRPr lang="en-US" dirty="0">
              <a:solidFill>
                <a:schemeClr val="accent2">
                  <a:lumMod val="75000"/>
                </a:schemeClr>
              </a:solidFill>
            </a:endParaRPr>
          </a:p>
        </p:txBody>
      </p:sp>
      <p:sp>
        <p:nvSpPr>
          <p:cNvPr id="3" name="Subtitle 2">
            <a:extLst>
              <a:ext uri="{FF2B5EF4-FFF2-40B4-BE49-F238E27FC236}">
                <a16:creationId xmlns:a16="http://schemas.microsoft.com/office/drawing/2014/main" id="{00F24839-02B4-D396-9678-4798C9215F4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96249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4230" y="2586820"/>
            <a:ext cx="9121479" cy="369204"/>
          </a:xfrm>
          <a:prstGeom prst="rect">
            <a:avLst/>
          </a:prstGeom>
        </p:spPr>
        <p:txBody>
          <a:bodyPr wrap="square">
            <a:spAutoFit/>
          </a:bodyPr>
          <a:lstStyle/>
          <a:p>
            <a:pPr algn="ctr" defTabSz="685800" fontAlgn="auto">
              <a:spcBef>
                <a:spcPts val="0"/>
              </a:spcBef>
              <a:spcAft>
                <a:spcPts val="0"/>
              </a:spcAft>
            </a:pPr>
            <a:r>
              <a:rPr lang="en-US" sz="1799" spc="599" dirty="0">
                <a:solidFill>
                  <a:srgbClr val="FFC82C"/>
                </a:solidFill>
                <a:latin typeface="Corporate A Medium" panose="02000503080000020004" pitchFamily="2" charset="0"/>
                <a:ea typeface="ＭＳ Ｐゴシック"/>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8292" y="3073434"/>
            <a:ext cx="9121479" cy="338234"/>
          </a:xfrm>
          <a:prstGeom prst="rect">
            <a:avLst/>
          </a:prstGeom>
        </p:spPr>
        <p:txBody>
          <a:bodyPr wrap="square">
            <a:spAutoFit/>
          </a:bodyPr>
          <a:lstStyle/>
          <a:p>
            <a:pPr algn="ctr" defTabSz="685800" fontAlgn="auto">
              <a:spcBef>
                <a:spcPts val="0"/>
              </a:spcBef>
              <a:spcAft>
                <a:spcPts val="0"/>
              </a:spcAft>
            </a:pPr>
            <a:r>
              <a:rPr lang="en-US" sz="1598" dirty="0">
                <a:solidFill>
                  <a:srgbClr val="FFFFFF"/>
                </a:solidFill>
                <a:latin typeface="Corporate S Demi" panose="02020500000000000000" pitchFamily="18" charset="0"/>
                <a:ea typeface="ＭＳ Ｐゴシック"/>
              </a:rPr>
              <a:t>Wednesday, June 19, 2024</a:t>
            </a:r>
          </a:p>
        </p:txBody>
      </p:sp>
      <p:sp>
        <p:nvSpPr>
          <p:cNvPr id="4" name="Rectangle 3">
            <a:extLst>
              <a:ext uri="{FF2B5EF4-FFF2-40B4-BE49-F238E27FC236}">
                <a16:creationId xmlns:a16="http://schemas.microsoft.com/office/drawing/2014/main" id="{5A283613-38E6-4BE5-B1E9-AD123EA014EC}"/>
              </a:ext>
            </a:extLst>
          </p:cNvPr>
          <p:cNvSpPr/>
          <p:nvPr/>
        </p:nvSpPr>
        <p:spPr>
          <a:xfrm>
            <a:off x="7906002" y="426195"/>
            <a:ext cx="499158" cy="244871"/>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799">
              <a:solidFill>
                <a:srgbClr val="FFFFFF"/>
              </a:solidFill>
              <a:latin typeface="Arial"/>
              <a:ea typeface="ＭＳ Ｐゴシック"/>
            </a:endParaRPr>
          </a:p>
        </p:txBody>
      </p:sp>
    </p:spTree>
    <p:extLst>
      <p:ext uri="{BB962C8B-B14F-4D97-AF65-F5344CB8AC3E}">
        <p14:creationId xmlns:p14="http://schemas.microsoft.com/office/powerpoint/2010/main" val="29335355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4561" y="1798783"/>
            <a:ext cx="6394879" cy="2202935"/>
          </a:xfrm>
        </p:spPr>
        <p:txBody>
          <a:bodyPr/>
          <a:lstStyle/>
          <a:p>
            <a:r>
              <a:rPr lang="en-US" b="1" dirty="0">
                <a:solidFill>
                  <a:srgbClr val="002E51"/>
                </a:solidFill>
              </a:rPr>
              <a:t>Craig Hofmeister</a:t>
            </a:r>
          </a:p>
          <a:p>
            <a:r>
              <a:rPr lang="en-US" dirty="0">
                <a:solidFill>
                  <a:srgbClr val="002E51"/>
                </a:solidFill>
              </a:rPr>
              <a:t>Professor</a:t>
            </a:r>
          </a:p>
          <a:p>
            <a:r>
              <a:rPr lang="en-US" dirty="0">
                <a:solidFill>
                  <a:srgbClr val="002E51"/>
                </a:solidFill>
              </a:rPr>
              <a:t>Emory University</a:t>
            </a:r>
          </a:p>
          <a:p>
            <a:r>
              <a:rPr lang="en-US" dirty="0">
                <a:solidFill>
                  <a:srgbClr val="002E51"/>
                </a:solidFill>
              </a:rPr>
              <a:t>Atlanta, GA</a:t>
            </a:r>
          </a:p>
        </p:txBody>
      </p:sp>
      <p:sp>
        <p:nvSpPr>
          <p:cNvPr id="4" name="Title 3"/>
          <p:cNvSpPr>
            <a:spLocks noGrp="1"/>
          </p:cNvSpPr>
          <p:nvPr>
            <p:ph type="title"/>
          </p:nvPr>
        </p:nvSpPr>
        <p:spPr>
          <a:xfrm>
            <a:off x="4229" y="129729"/>
            <a:ext cx="9135542" cy="786208"/>
          </a:xfrm>
        </p:spPr>
        <p:txBody>
          <a:bodyPr/>
          <a:lstStyle/>
          <a:p>
            <a:r>
              <a:rPr lang="en-US" b="1" dirty="0">
                <a:solidFill>
                  <a:srgbClr val="002E51"/>
                </a:solidFill>
              </a:rPr>
              <a:t>AL Amyloidosis &amp; Friends</a:t>
            </a:r>
          </a:p>
        </p:txBody>
      </p:sp>
    </p:spTree>
    <p:extLst>
      <p:ext uri="{BB962C8B-B14F-4D97-AF65-F5344CB8AC3E}">
        <p14:creationId xmlns:p14="http://schemas.microsoft.com/office/powerpoint/2010/main" val="4289777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6068EA-62F9-A121-3992-9634ED10477D}"/>
              </a:ext>
            </a:extLst>
          </p:cNvPr>
          <p:cNvGraphicFramePr>
            <a:graphicFrameLocks noGrp="1"/>
          </p:cNvGraphicFramePr>
          <p:nvPr/>
        </p:nvGraphicFramePr>
        <p:xfrm>
          <a:off x="242455" y="191224"/>
          <a:ext cx="8643128" cy="4110623"/>
        </p:xfrm>
        <a:graphic>
          <a:graphicData uri="http://schemas.openxmlformats.org/drawingml/2006/table">
            <a:tbl>
              <a:tblPr firstRow="1" bandRow="1">
                <a:tableStyleId>{5C22544A-7EE6-4342-B048-85BDC9FD1C3A}</a:tableStyleId>
              </a:tblPr>
              <a:tblGrid>
                <a:gridCol w="4071128">
                  <a:extLst>
                    <a:ext uri="{9D8B030D-6E8A-4147-A177-3AD203B41FA5}">
                      <a16:colId xmlns:a16="http://schemas.microsoft.com/office/drawing/2014/main" val="3539553777"/>
                    </a:ext>
                  </a:extLst>
                </a:gridCol>
                <a:gridCol w="4572000">
                  <a:extLst>
                    <a:ext uri="{9D8B030D-6E8A-4147-A177-3AD203B41FA5}">
                      <a16:colId xmlns:a16="http://schemas.microsoft.com/office/drawing/2014/main" val="1961431607"/>
                    </a:ext>
                  </a:extLst>
                </a:gridCol>
              </a:tblGrid>
              <a:tr h="511623">
                <a:tc>
                  <a:txBody>
                    <a:bodyPr/>
                    <a:lstStyle/>
                    <a:p>
                      <a:r>
                        <a:rPr lang="en-US" sz="2700" dirty="0">
                          <a:solidFill>
                            <a:schemeClr val="accent6"/>
                          </a:solidFill>
                        </a:rPr>
                        <a:t>AL Amyloidosis</a:t>
                      </a:r>
                    </a:p>
                  </a:txBody>
                  <a:tcPr marL="68580" marR="68580" marT="34290" marB="34290">
                    <a:solidFill>
                      <a:schemeClr val="accent6">
                        <a:lumMod val="20000"/>
                        <a:lumOff val="80000"/>
                      </a:schemeClr>
                    </a:solidFill>
                  </a:tcPr>
                </a:tc>
                <a:tc>
                  <a:txBody>
                    <a:bodyPr/>
                    <a:lstStyle/>
                    <a:p>
                      <a:r>
                        <a:rPr lang="en-US" sz="2700" dirty="0">
                          <a:solidFill>
                            <a:schemeClr val="accent5">
                              <a:lumMod val="75000"/>
                            </a:schemeClr>
                          </a:solidFill>
                        </a:rPr>
                        <a:t>TTR Amyloidosis</a:t>
                      </a:r>
                    </a:p>
                  </a:txBody>
                  <a:tcPr marL="68580" marR="68580" marT="34290" marB="34290">
                    <a:solidFill>
                      <a:schemeClr val="accent5">
                        <a:lumMod val="20000"/>
                        <a:lumOff val="80000"/>
                      </a:schemeClr>
                    </a:solidFill>
                  </a:tcPr>
                </a:tc>
                <a:extLst>
                  <a:ext uri="{0D108BD9-81ED-4DB2-BD59-A6C34878D82A}">
                    <a16:rowId xmlns:a16="http://schemas.microsoft.com/office/drawing/2014/main" val="686558400"/>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t>light chains that </a:t>
                      </a:r>
                      <a:r>
                        <a:rPr lang="en-US" sz="1500" b="1" i="1" dirty="0"/>
                        <a:t>misfolds</a:t>
                      </a:r>
                    </a:p>
                  </a:txBody>
                  <a:tcPr marL="68580" marR="68580" marT="34290" marB="34290">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1" dirty="0"/>
                        <a:t>Vit. A transport protein (transthyretin) that </a:t>
                      </a:r>
                      <a:r>
                        <a:rPr lang="en-US" sz="1500" b="1" i="1" dirty="0"/>
                        <a:t>misfolds</a:t>
                      </a:r>
                    </a:p>
                  </a:txBody>
                  <a:tcPr marL="68580" marR="68580" marT="34290" marB="34290">
                    <a:solidFill>
                      <a:schemeClr val="accent5">
                        <a:lumMod val="20000"/>
                        <a:lumOff val="80000"/>
                      </a:schemeClr>
                    </a:solidFill>
                  </a:tcPr>
                </a:tc>
                <a:extLst>
                  <a:ext uri="{0D108BD9-81ED-4DB2-BD59-A6C34878D82A}">
                    <a16:rowId xmlns:a16="http://schemas.microsoft.com/office/drawing/2014/main" val="842455387"/>
                  </a:ext>
                </a:extLst>
              </a:tr>
              <a:tr h="1866245">
                <a:tc>
                  <a:txBody>
                    <a:bodyPr/>
                    <a:lstStyle/>
                    <a:p>
                      <a:pPr marL="342900" indent="-342900">
                        <a:buFont typeface="Arial" panose="020B0604020202020204" pitchFamily="34" charset="0"/>
                        <a:buChar char="•"/>
                      </a:pPr>
                      <a:r>
                        <a:rPr lang="en-US" sz="2100" dirty="0"/>
                        <a:t>Foamy urine (proteinuria)</a:t>
                      </a:r>
                    </a:p>
                    <a:p>
                      <a:pPr marL="342900" indent="-342900">
                        <a:buFont typeface="Arial" panose="020B0604020202020204" pitchFamily="34" charset="0"/>
                        <a:buChar char="•"/>
                      </a:pPr>
                      <a:r>
                        <a:rPr lang="en-US" sz="2100" dirty="0"/>
                        <a:t>Macroglossia</a:t>
                      </a:r>
                    </a:p>
                    <a:p>
                      <a:pPr marL="342900" indent="-342900">
                        <a:buFont typeface="Arial" panose="020B0604020202020204" pitchFamily="34" charset="0"/>
                        <a:buChar char="•"/>
                      </a:pPr>
                      <a:r>
                        <a:rPr lang="en-US" sz="2100" dirty="0"/>
                        <a:t>Purpura (periorbital, neckline)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t>Hepatosplenomegaly</a:t>
                      </a:r>
                    </a:p>
                  </a:txBody>
                  <a:tcPr marL="68580" marR="68580" marT="34290" marB="34290">
                    <a:solidFill>
                      <a:schemeClr val="accent6">
                        <a:lumMod val="20000"/>
                        <a:lumOff val="80000"/>
                      </a:schemeClr>
                    </a:solidFill>
                  </a:tcPr>
                </a:tc>
                <a:tc>
                  <a:txBody>
                    <a:bodyPr/>
                    <a:lstStyle/>
                    <a:p>
                      <a:pPr marL="342900" indent="-342900">
                        <a:buFont typeface="Arial" panose="020B0604020202020204" pitchFamily="34" charset="0"/>
                        <a:buChar char="•"/>
                      </a:pPr>
                      <a:r>
                        <a:rPr lang="en-US" sz="2100" dirty="0"/>
                        <a:t>Bilateral carpal tunnel syndrome</a:t>
                      </a:r>
                    </a:p>
                    <a:p>
                      <a:pPr marL="342900" indent="-342900">
                        <a:buFont typeface="Arial" panose="020B0604020202020204" pitchFamily="34" charset="0"/>
                        <a:buChar char="•"/>
                      </a:pPr>
                      <a:r>
                        <a:rPr lang="en-US" sz="2100" dirty="0"/>
                        <a:t>Biceps tendon rupture</a:t>
                      </a:r>
                    </a:p>
                  </a:txBody>
                  <a:tcPr marL="68580" marR="68580" marT="34290" marB="34290">
                    <a:solidFill>
                      <a:schemeClr val="accent5">
                        <a:lumMod val="20000"/>
                        <a:lumOff val="80000"/>
                      </a:schemeClr>
                    </a:solidFill>
                  </a:tcPr>
                </a:tc>
                <a:extLst>
                  <a:ext uri="{0D108BD9-81ED-4DB2-BD59-A6C34878D82A}">
                    <a16:rowId xmlns:a16="http://schemas.microsoft.com/office/drawing/2014/main" val="132372333"/>
                  </a:ext>
                </a:extLst>
              </a:tr>
              <a:tr h="1435574">
                <a:tc gridSpan="2">
                  <a:txBody>
                    <a:bodyPr/>
                    <a:lstStyle/>
                    <a:p>
                      <a:pPr algn="ctr"/>
                      <a:r>
                        <a:rPr lang="en-US" sz="2100" dirty="0"/>
                        <a:t>Autonomic dysfunction (intestinal motility, orthostatic hypotension)</a:t>
                      </a:r>
                    </a:p>
                    <a:p>
                      <a:pPr algn="ctr"/>
                      <a:r>
                        <a:rPr lang="en-US" sz="2100" dirty="0"/>
                        <a:t>Unexplained weight loss (dysphagia, malabsorption)</a:t>
                      </a:r>
                    </a:p>
                    <a:p>
                      <a:pPr algn="ctr"/>
                      <a:r>
                        <a:rPr lang="en-US" sz="2100" dirty="0"/>
                        <a:t>Polyneuropathy</a:t>
                      </a:r>
                      <a:endParaRPr lang="en-US" sz="1800" dirty="0"/>
                    </a:p>
                  </a:txBody>
                  <a:tcPr marL="68580" marR="68580" marT="34290" marB="34290">
                    <a:solidFill>
                      <a:schemeClr val="accent2">
                        <a:lumMod val="20000"/>
                        <a:lumOff val="80000"/>
                      </a:schemeClr>
                    </a:solidFill>
                  </a:tcPr>
                </a:tc>
                <a:tc hMerge="1">
                  <a:txBody>
                    <a:bodyPr/>
                    <a:lstStyle/>
                    <a:p>
                      <a:endParaRPr lang="en-US" dirty="0"/>
                    </a:p>
                  </a:txBody>
                  <a:tcPr/>
                </a:tc>
                <a:extLst>
                  <a:ext uri="{0D108BD9-81ED-4DB2-BD59-A6C34878D82A}">
                    <a16:rowId xmlns:a16="http://schemas.microsoft.com/office/drawing/2014/main" val="587999913"/>
                  </a:ext>
                </a:extLst>
              </a:tr>
            </a:tbl>
          </a:graphicData>
        </a:graphic>
      </p:graphicFrame>
      <p:pic>
        <p:nvPicPr>
          <p:cNvPr id="2" name="Picture 1" descr="A close-up of a logo&#10;&#10;Description automatically generated">
            <a:extLst>
              <a:ext uri="{FF2B5EF4-FFF2-40B4-BE49-F238E27FC236}">
                <a16:creationId xmlns:a16="http://schemas.microsoft.com/office/drawing/2014/main" id="{34FF4FFB-C830-7E50-008F-70E9BC624862}"/>
              </a:ext>
            </a:extLst>
          </p:cNvPr>
          <p:cNvPicPr>
            <a:picLocks noChangeAspect="1"/>
          </p:cNvPicPr>
          <p:nvPr/>
        </p:nvPicPr>
        <p:blipFill rotWithShape="1">
          <a:blip r:embed="rId3"/>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31682518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958E-5353-8C34-43D2-D12D4427477C}"/>
              </a:ext>
            </a:extLst>
          </p:cNvPr>
          <p:cNvSpPr>
            <a:spLocks noGrp="1"/>
          </p:cNvSpPr>
          <p:nvPr>
            <p:ph type="title"/>
          </p:nvPr>
        </p:nvSpPr>
        <p:spPr/>
        <p:txBody>
          <a:bodyPr/>
          <a:lstStyle/>
          <a:p>
            <a:r>
              <a:rPr lang="en-US" dirty="0"/>
              <a:t>Three steps to diagnose systemic AL Amyloidosis</a:t>
            </a:r>
          </a:p>
        </p:txBody>
      </p:sp>
      <p:sp>
        <p:nvSpPr>
          <p:cNvPr id="4" name="Content Placeholder 2">
            <a:extLst>
              <a:ext uri="{FF2B5EF4-FFF2-40B4-BE49-F238E27FC236}">
                <a16:creationId xmlns:a16="http://schemas.microsoft.com/office/drawing/2014/main" id="{42330655-9BBA-C3F9-366A-BAC148D3170E}"/>
              </a:ext>
            </a:extLst>
          </p:cNvPr>
          <p:cNvSpPr txBox="1">
            <a:spLocks/>
          </p:cNvSpPr>
          <p:nvPr/>
        </p:nvSpPr>
        <p:spPr>
          <a:xfrm>
            <a:off x="655350" y="769748"/>
            <a:ext cx="8488650" cy="384258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4588" indent="-230188" algn="l" defTabSz="914400"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96AF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Clr>
                <a:srgbClr val="BE2C02"/>
              </a:buClr>
              <a:buNone/>
            </a:pPr>
            <a:r>
              <a:rPr lang="en-US" sz="2625" dirty="0">
                <a:solidFill>
                  <a:srgbClr val="000000"/>
                </a:solidFill>
                <a:latin typeface="Arial" panose="020B0604020202020204"/>
              </a:rPr>
              <a:t>Get a biopsy</a:t>
            </a:r>
          </a:p>
          <a:p>
            <a:pPr marL="514350" lvl="1" indent="-171450" defTabSz="685800" fontAlgn="auto">
              <a:spcBef>
                <a:spcPts val="375"/>
              </a:spcBef>
              <a:spcAft>
                <a:spcPts val="0"/>
              </a:spcAft>
              <a:buClr>
                <a:srgbClr val="BE2C02"/>
              </a:buClr>
            </a:pPr>
            <a:r>
              <a:rPr lang="en-US" sz="1800" dirty="0">
                <a:solidFill>
                  <a:srgbClr val="000000"/>
                </a:solidFill>
                <a:latin typeface="Arial" panose="020B0604020202020204"/>
              </a:rPr>
              <a:t>Abdominal fat aspirate / bx</a:t>
            </a:r>
          </a:p>
          <a:p>
            <a:pPr marL="514350" lvl="1" indent="-171450" defTabSz="685800" fontAlgn="auto">
              <a:spcBef>
                <a:spcPts val="375"/>
              </a:spcBef>
              <a:spcAft>
                <a:spcPts val="0"/>
              </a:spcAft>
              <a:buClr>
                <a:srgbClr val="BE2C02"/>
              </a:buClr>
            </a:pPr>
            <a:r>
              <a:rPr lang="en-US" sz="1800" dirty="0">
                <a:solidFill>
                  <a:srgbClr val="000000"/>
                </a:solidFill>
                <a:latin typeface="Arial" panose="020B0604020202020204"/>
              </a:rPr>
              <a:t>Kidney</a:t>
            </a:r>
          </a:p>
          <a:p>
            <a:pPr marL="514350" lvl="1" indent="-171450" defTabSz="685800" fontAlgn="auto">
              <a:spcBef>
                <a:spcPts val="375"/>
              </a:spcBef>
              <a:spcAft>
                <a:spcPts val="0"/>
              </a:spcAft>
              <a:buClr>
                <a:srgbClr val="BE2C02"/>
              </a:buClr>
            </a:pPr>
            <a:r>
              <a:rPr lang="en-US" sz="1800" dirty="0">
                <a:solidFill>
                  <a:srgbClr val="000000"/>
                </a:solidFill>
                <a:latin typeface="Arial" panose="020B0604020202020204"/>
              </a:rPr>
              <a:t>Heart</a:t>
            </a:r>
          </a:p>
          <a:p>
            <a:pPr marL="514350" lvl="1" indent="-171450" defTabSz="685800" fontAlgn="auto">
              <a:spcBef>
                <a:spcPts val="375"/>
              </a:spcBef>
              <a:spcAft>
                <a:spcPts val="0"/>
              </a:spcAft>
              <a:buClr>
                <a:srgbClr val="BE2C02"/>
              </a:buClr>
            </a:pPr>
            <a:r>
              <a:rPr lang="en-US" sz="1800" dirty="0">
                <a:solidFill>
                  <a:srgbClr val="000000"/>
                </a:solidFill>
                <a:latin typeface="Arial" panose="020B0604020202020204"/>
              </a:rPr>
              <a:t>Gut</a:t>
            </a:r>
          </a:p>
          <a:p>
            <a:pPr marL="514350" lvl="1" indent="-171450" defTabSz="685800" fontAlgn="auto">
              <a:spcBef>
                <a:spcPts val="375"/>
              </a:spcBef>
              <a:spcAft>
                <a:spcPts val="0"/>
              </a:spcAft>
              <a:buClr>
                <a:srgbClr val="BE2C02"/>
              </a:buClr>
            </a:pPr>
            <a:r>
              <a:rPr lang="en-US" sz="1800" dirty="0">
                <a:solidFill>
                  <a:srgbClr val="000000"/>
                </a:solidFill>
                <a:latin typeface="Arial" panose="020B0604020202020204"/>
              </a:rPr>
              <a:t>Liver</a:t>
            </a:r>
          </a:p>
          <a:p>
            <a:pPr marL="342900" lvl="1" indent="0" defTabSz="685800" fontAlgn="auto">
              <a:spcBef>
                <a:spcPts val="375"/>
              </a:spcBef>
              <a:spcAft>
                <a:spcPts val="0"/>
              </a:spcAft>
              <a:buClr>
                <a:srgbClr val="BE2C02"/>
              </a:buClr>
              <a:buNone/>
            </a:pPr>
            <a:endParaRPr lang="en-US" sz="1800" dirty="0">
              <a:solidFill>
                <a:srgbClr val="000000"/>
              </a:solidFill>
              <a:latin typeface="Arial" panose="020B0604020202020204"/>
            </a:endParaRPr>
          </a:p>
          <a:p>
            <a:pPr marL="342900" lvl="1" indent="0" defTabSz="685800" fontAlgn="auto">
              <a:spcBef>
                <a:spcPts val="375"/>
              </a:spcBef>
              <a:spcAft>
                <a:spcPts val="0"/>
              </a:spcAft>
              <a:buClr>
                <a:srgbClr val="BE2C02"/>
              </a:buClr>
              <a:buNone/>
            </a:pPr>
            <a:endParaRPr lang="en-US" sz="1800" dirty="0">
              <a:solidFill>
                <a:srgbClr val="000000"/>
              </a:solidFill>
              <a:latin typeface="Arial" panose="020B0604020202020204"/>
            </a:endParaRPr>
          </a:p>
          <a:p>
            <a:pPr marL="171450" indent="-171450" defTabSz="685800" fontAlgn="auto">
              <a:spcBef>
                <a:spcPts val="750"/>
              </a:spcBef>
              <a:spcAft>
                <a:spcPts val="0"/>
              </a:spcAft>
              <a:buClr>
                <a:srgbClr val="BE2C02"/>
              </a:buClr>
            </a:pPr>
            <a:r>
              <a:rPr lang="en-US" sz="1800" b="1" dirty="0">
                <a:solidFill>
                  <a:srgbClr val="000000"/>
                </a:solidFill>
                <a:latin typeface="Arial" panose="020B0604020202020204"/>
              </a:rPr>
              <a:t>Immunohistochemistry</a:t>
            </a:r>
          </a:p>
          <a:p>
            <a:pPr marL="514350" lvl="1" indent="-171450" defTabSz="685800" fontAlgn="auto">
              <a:spcBef>
                <a:spcPts val="375"/>
              </a:spcBef>
              <a:spcAft>
                <a:spcPts val="0"/>
              </a:spcAft>
              <a:buClr>
                <a:srgbClr val="BE2C02"/>
              </a:buClr>
            </a:pPr>
            <a:r>
              <a:rPr lang="en-US" sz="1800" dirty="0">
                <a:solidFill>
                  <a:srgbClr val="000000"/>
                </a:solidFill>
                <a:latin typeface="Arial" panose="020B0604020202020204"/>
              </a:rPr>
              <a:t>Unreliable with commercial antibodies</a:t>
            </a:r>
          </a:p>
          <a:p>
            <a:pPr marL="171450" indent="-171450" defTabSz="685800" fontAlgn="auto">
              <a:spcBef>
                <a:spcPts val="750"/>
              </a:spcBef>
              <a:spcAft>
                <a:spcPts val="0"/>
              </a:spcAft>
              <a:buClr>
                <a:srgbClr val="BE2C02"/>
              </a:buClr>
            </a:pPr>
            <a:r>
              <a:rPr lang="en-US" sz="1800" b="1" dirty="0">
                <a:solidFill>
                  <a:srgbClr val="000000"/>
                </a:solidFill>
                <a:latin typeface="Arial" panose="020B0604020202020204"/>
              </a:rPr>
              <a:t>Immunogold electron microscopy</a:t>
            </a:r>
          </a:p>
          <a:p>
            <a:pPr marL="514350" lvl="1" indent="-171450" defTabSz="685800" fontAlgn="auto">
              <a:spcBef>
                <a:spcPts val="375"/>
              </a:spcBef>
              <a:spcAft>
                <a:spcPts val="0"/>
              </a:spcAft>
              <a:buClr>
                <a:srgbClr val="BE2C02"/>
              </a:buClr>
            </a:pPr>
            <a:r>
              <a:rPr lang="en-US" sz="1800" dirty="0">
                <a:solidFill>
                  <a:srgbClr val="000000"/>
                </a:solidFill>
                <a:latin typeface="Arial" panose="020B0604020202020204"/>
              </a:rPr>
              <a:t>Gold-labeled anti-fibril protein antibodies</a:t>
            </a:r>
          </a:p>
          <a:p>
            <a:pPr marL="514350" lvl="1" indent="-171450" defTabSz="685800" fontAlgn="auto">
              <a:spcBef>
                <a:spcPts val="375"/>
              </a:spcBef>
              <a:spcAft>
                <a:spcPts val="0"/>
              </a:spcAft>
              <a:buClr>
                <a:srgbClr val="BE2C02"/>
              </a:buClr>
            </a:pPr>
            <a:r>
              <a:rPr lang="en-US" sz="1800" dirty="0">
                <a:solidFill>
                  <a:srgbClr val="000000"/>
                </a:solidFill>
                <a:latin typeface="Arial" panose="020B0604020202020204"/>
              </a:rPr>
              <a:t>This is the only test needed on renal biopsy</a:t>
            </a:r>
          </a:p>
          <a:p>
            <a:pPr marL="171450" indent="-171450" defTabSz="685800" fontAlgn="auto">
              <a:spcBef>
                <a:spcPts val="750"/>
              </a:spcBef>
              <a:spcAft>
                <a:spcPts val="0"/>
              </a:spcAft>
              <a:buClr>
                <a:srgbClr val="BE2C02"/>
              </a:buClr>
            </a:pPr>
            <a:r>
              <a:rPr lang="en-US" sz="1800" b="1" dirty="0">
                <a:solidFill>
                  <a:srgbClr val="000000"/>
                </a:solidFill>
                <a:latin typeface="Arial" panose="020B0604020202020204"/>
              </a:rPr>
              <a:t>Laser microdissection and mass spectrometry</a:t>
            </a:r>
          </a:p>
          <a:p>
            <a:pPr marL="514350" lvl="1" indent="-171450" defTabSz="685800" fontAlgn="auto">
              <a:spcBef>
                <a:spcPts val="375"/>
              </a:spcBef>
              <a:spcAft>
                <a:spcPts val="0"/>
              </a:spcAft>
              <a:buClr>
                <a:srgbClr val="BE2C02"/>
              </a:buClr>
            </a:pPr>
            <a:r>
              <a:rPr lang="en-US" sz="1800" dirty="0">
                <a:solidFill>
                  <a:srgbClr val="000000"/>
                </a:solidFill>
                <a:highlight>
                  <a:srgbClr val="FFFF00"/>
                </a:highlight>
                <a:latin typeface="Arial" panose="020B0604020202020204"/>
              </a:rPr>
              <a:t>For everything but the kidneys</a:t>
            </a:r>
          </a:p>
          <a:p>
            <a:pPr marL="171450" indent="-171450" defTabSz="685800" fontAlgn="auto">
              <a:spcBef>
                <a:spcPts val="750"/>
              </a:spcBef>
              <a:spcAft>
                <a:spcPts val="0"/>
              </a:spcAft>
              <a:buClr>
                <a:srgbClr val="BE2C02"/>
              </a:buClr>
            </a:pPr>
            <a:endParaRPr lang="en-US" sz="2100" dirty="0">
              <a:solidFill>
                <a:srgbClr val="000000"/>
              </a:solidFill>
              <a:latin typeface="Arial" panose="020B0604020202020204"/>
            </a:endParaRPr>
          </a:p>
        </p:txBody>
      </p:sp>
      <p:pic>
        <p:nvPicPr>
          <p:cNvPr id="5" name="Picture 4">
            <a:extLst>
              <a:ext uri="{FF2B5EF4-FFF2-40B4-BE49-F238E27FC236}">
                <a16:creationId xmlns:a16="http://schemas.microsoft.com/office/drawing/2014/main" id="{71113992-64AE-6A21-CBDA-26A8BCB95147}"/>
              </a:ext>
            </a:extLst>
          </p:cNvPr>
          <p:cNvPicPr>
            <a:picLocks noChangeAspect="1"/>
          </p:cNvPicPr>
          <p:nvPr/>
        </p:nvPicPr>
        <p:blipFill>
          <a:blip r:embed="rId3"/>
          <a:stretch>
            <a:fillRect/>
          </a:stretch>
        </p:blipFill>
        <p:spPr>
          <a:xfrm>
            <a:off x="4300006" y="1405771"/>
            <a:ext cx="4732782" cy="1457199"/>
          </a:xfrm>
          <a:prstGeom prst="rect">
            <a:avLst/>
          </a:prstGeom>
        </p:spPr>
      </p:pic>
      <p:pic>
        <p:nvPicPr>
          <p:cNvPr id="6" name="Picture 5">
            <a:extLst>
              <a:ext uri="{FF2B5EF4-FFF2-40B4-BE49-F238E27FC236}">
                <a16:creationId xmlns:a16="http://schemas.microsoft.com/office/drawing/2014/main" id="{44AB8263-1D04-E5AF-F4DC-9F9DD1C2B8B1}"/>
              </a:ext>
            </a:extLst>
          </p:cNvPr>
          <p:cNvPicPr>
            <a:picLocks noChangeAspect="1"/>
          </p:cNvPicPr>
          <p:nvPr/>
        </p:nvPicPr>
        <p:blipFill>
          <a:blip r:embed="rId4"/>
          <a:stretch>
            <a:fillRect/>
          </a:stretch>
        </p:blipFill>
        <p:spPr>
          <a:xfrm>
            <a:off x="7338883" y="3409275"/>
            <a:ext cx="1443254" cy="1219187"/>
          </a:xfrm>
          <a:prstGeom prst="rect">
            <a:avLst/>
          </a:prstGeom>
        </p:spPr>
      </p:pic>
      <p:pic>
        <p:nvPicPr>
          <p:cNvPr id="7" name="Picture 6">
            <a:extLst>
              <a:ext uri="{FF2B5EF4-FFF2-40B4-BE49-F238E27FC236}">
                <a16:creationId xmlns:a16="http://schemas.microsoft.com/office/drawing/2014/main" id="{3E4D59A6-E9D9-0013-9202-146F24A8D91E}"/>
              </a:ext>
            </a:extLst>
          </p:cNvPr>
          <p:cNvPicPr>
            <a:picLocks noChangeAspect="1"/>
          </p:cNvPicPr>
          <p:nvPr/>
        </p:nvPicPr>
        <p:blipFill>
          <a:blip r:embed="rId5"/>
          <a:stretch>
            <a:fillRect/>
          </a:stretch>
        </p:blipFill>
        <p:spPr>
          <a:xfrm>
            <a:off x="5711171" y="3409276"/>
            <a:ext cx="1550194" cy="1221581"/>
          </a:xfrm>
          <a:prstGeom prst="rect">
            <a:avLst/>
          </a:prstGeom>
        </p:spPr>
      </p:pic>
      <p:sp>
        <p:nvSpPr>
          <p:cNvPr id="8" name="TextBox 7">
            <a:extLst>
              <a:ext uri="{FF2B5EF4-FFF2-40B4-BE49-F238E27FC236}">
                <a16:creationId xmlns:a16="http://schemas.microsoft.com/office/drawing/2014/main" id="{42E10D81-CD2B-8EBE-618C-0DD559205FC9}"/>
              </a:ext>
            </a:extLst>
          </p:cNvPr>
          <p:cNvSpPr txBox="1"/>
          <p:nvPr/>
        </p:nvSpPr>
        <p:spPr>
          <a:xfrm>
            <a:off x="5936392" y="4612331"/>
            <a:ext cx="1264464" cy="207749"/>
          </a:xfrm>
          <a:prstGeom prst="rect">
            <a:avLst/>
          </a:prstGeom>
          <a:noFill/>
        </p:spPr>
        <p:txBody>
          <a:bodyPr wrap="square" rtlCol="0">
            <a:spAutoFit/>
          </a:bodyPr>
          <a:lstStyle/>
          <a:p>
            <a:pPr defTabSz="685800" fontAlgn="auto">
              <a:spcBef>
                <a:spcPts val="0"/>
              </a:spcBef>
              <a:spcAft>
                <a:spcPts val="0"/>
              </a:spcAft>
            </a:pPr>
            <a:r>
              <a:rPr lang="en-US" sz="750" dirty="0">
                <a:solidFill>
                  <a:srgbClr val="000000"/>
                </a:solidFill>
                <a:latin typeface="Arial" panose="020B0604020202020204"/>
                <a:ea typeface="+mn-ea"/>
                <a:cs typeface="+mn-cs"/>
              </a:rPr>
              <a:t>Amorphous pink material </a:t>
            </a:r>
          </a:p>
        </p:txBody>
      </p:sp>
      <p:sp>
        <p:nvSpPr>
          <p:cNvPr id="9" name="TextBox 8">
            <a:extLst>
              <a:ext uri="{FF2B5EF4-FFF2-40B4-BE49-F238E27FC236}">
                <a16:creationId xmlns:a16="http://schemas.microsoft.com/office/drawing/2014/main" id="{2B5B1B1A-D24D-6213-6679-F5E99D168295}"/>
              </a:ext>
            </a:extLst>
          </p:cNvPr>
          <p:cNvSpPr txBox="1"/>
          <p:nvPr/>
        </p:nvSpPr>
        <p:spPr>
          <a:xfrm>
            <a:off x="7468630" y="4612331"/>
            <a:ext cx="1313507" cy="323165"/>
          </a:xfrm>
          <a:prstGeom prst="rect">
            <a:avLst/>
          </a:prstGeom>
          <a:noFill/>
        </p:spPr>
        <p:txBody>
          <a:bodyPr wrap="square" rtlCol="0">
            <a:spAutoFit/>
          </a:bodyPr>
          <a:lstStyle/>
          <a:p>
            <a:pPr defTabSz="685800" fontAlgn="auto">
              <a:spcBef>
                <a:spcPts val="0"/>
              </a:spcBef>
              <a:spcAft>
                <a:spcPts val="0"/>
              </a:spcAft>
            </a:pPr>
            <a:r>
              <a:rPr lang="en-US" sz="750" dirty="0" err="1">
                <a:solidFill>
                  <a:srgbClr val="000000"/>
                </a:solidFill>
                <a:latin typeface="Arial" panose="020B0604020202020204"/>
                <a:ea typeface="+mn-ea"/>
                <a:cs typeface="+mn-cs"/>
              </a:rPr>
              <a:t>Immunoelectron</a:t>
            </a:r>
            <a:r>
              <a:rPr lang="en-US" sz="750" dirty="0">
                <a:solidFill>
                  <a:srgbClr val="000000"/>
                </a:solidFill>
                <a:latin typeface="Arial" panose="020B0604020202020204"/>
                <a:ea typeface="+mn-ea"/>
                <a:cs typeface="+mn-cs"/>
              </a:rPr>
              <a:t> microscopy</a:t>
            </a:r>
          </a:p>
        </p:txBody>
      </p:sp>
      <p:sp>
        <p:nvSpPr>
          <p:cNvPr id="10" name="Text Box 4">
            <a:extLst>
              <a:ext uri="{FF2B5EF4-FFF2-40B4-BE49-F238E27FC236}">
                <a16:creationId xmlns:a16="http://schemas.microsoft.com/office/drawing/2014/main" id="{4295F172-27B9-FD67-ADCC-A03580897A53}"/>
              </a:ext>
            </a:extLst>
          </p:cNvPr>
          <p:cNvSpPr txBox="1">
            <a:spLocks noChangeArrowheads="1"/>
          </p:cNvSpPr>
          <p:nvPr/>
        </p:nvSpPr>
        <p:spPr bwMode="auto">
          <a:xfrm>
            <a:off x="8036932" y="4842662"/>
            <a:ext cx="935705" cy="191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defTabSz="342900"/>
            <a:r>
              <a:rPr lang="en-GB" altLang="en-US" sz="675" dirty="0">
                <a:solidFill>
                  <a:srgbClr val="000000"/>
                </a:solidFill>
                <a:latin typeface="Arial" panose="020B0604020202020204"/>
              </a:rPr>
              <a:t>Falk Circulation 2011</a:t>
            </a:r>
          </a:p>
        </p:txBody>
      </p:sp>
      <p:pic>
        <p:nvPicPr>
          <p:cNvPr id="11" name="Picture 10" descr="A picture containing font, symbol, number, typography&#10;&#10;Description automatically generated">
            <a:extLst>
              <a:ext uri="{FF2B5EF4-FFF2-40B4-BE49-F238E27FC236}">
                <a16:creationId xmlns:a16="http://schemas.microsoft.com/office/drawing/2014/main" id="{AC238DD9-7FEF-3013-6A5C-701882088B06}"/>
              </a:ext>
            </a:extLst>
          </p:cNvPr>
          <p:cNvPicPr>
            <a:picLocks noChangeAspect="1"/>
          </p:cNvPicPr>
          <p:nvPr/>
        </p:nvPicPr>
        <p:blipFill rotWithShape="1">
          <a:blip r:embed="rId6"/>
          <a:srcRect r="62810"/>
          <a:stretch/>
        </p:blipFill>
        <p:spPr>
          <a:xfrm>
            <a:off x="111213" y="873655"/>
            <a:ext cx="509395" cy="718596"/>
          </a:xfrm>
          <a:prstGeom prst="rect">
            <a:avLst/>
          </a:prstGeom>
        </p:spPr>
      </p:pic>
    </p:spTree>
    <p:extLst>
      <p:ext uri="{BB962C8B-B14F-4D97-AF65-F5344CB8AC3E}">
        <p14:creationId xmlns:p14="http://schemas.microsoft.com/office/powerpoint/2010/main" val="29095834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958E-5353-8C34-43D2-D12D4427477C}"/>
              </a:ext>
            </a:extLst>
          </p:cNvPr>
          <p:cNvSpPr>
            <a:spLocks noGrp="1"/>
          </p:cNvSpPr>
          <p:nvPr>
            <p:ph type="title"/>
          </p:nvPr>
        </p:nvSpPr>
        <p:spPr/>
        <p:txBody>
          <a:bodyPr/>
          <a:lstStyle/>
          <a:p>
            <a:r>
              <a:rPr lang="en-US" dirty="0"/>
              <a:t>Three steps for the diagnosis of AL Amyloidosis</a:t>
            </a:r>
          </a:p>
        </p:txBody>
      </p:sp>
      <p:sp>
        <p:nvSpPr>
          <p:cNvPr id="3" name="Content Placeholder 2">
            <a:extLst>
              <a:ext uri="{FF2B5EF4-FFF2-40B4-BE49-F238E27FC236}">
                <a16:creationId xmlns:a16="http://schemas.microsoft.com/office/drawing/2014/main" id="{46ED170D-835F-CA78-1E90-60C7B4DE1A30}"/>
              </a:ext>
            </a:extLst>
          </p:cNvPr>
          <p:cNvSpPr txBox="1">
            <a:spLocks/>
          </p:cNvSpPr>
          <p:nvPr/>
        </p:nvSpPr>
        <p:spPr>
          <a:xfrm>
            <a:off x="549012" y="1095686"/>
            <a:ext cx="5777301" cy="2200614"/>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4588" indent="-230188" algn="l" defTabSz="914400"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96AF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Clr>
                <a:srgbClr val="BE2C02"/>
              </a:buClr>
              <a:buNone/>
            </a:pPr>
            <a:r>
              <a:rPr lang="en-US" sz="2400" dirty="0">
                <a:solidFill>
                  <a:srgbClr val="000000"/>
                </a:solidFill>
                <a:latin typeface="Arial" panose="020B0604020202020204"/>
              </a:rPr>
              <a:t>Check for a clonal plasma cell disorder</a:t>
            </a:r>
          </a:p>
          <a:p>
            <a:pPr marL="171450" indent="-171450" defTabSz="685800" fontAlgn="auto">
              <a:spcBef>
                <a:spcPts val="750"/>
              </a:spcBef>
              <a:spcAft>
                <a:spcPts val="0"/>
              </a:spcAft>
              <a:buClr>
                <a:srgbClr val="BE2C02"/>
              </a:buClr>
            </a:pPr>
            <a:r>
              <a:rPr lang="en-US" sz="1800" b="1" dirty="0">
                <a:solidFill>
                  <a:srgbClr val="000000"/>
                </a:solidFill>
                <a:latin typeface="Arial" panose="020B0604020202020204"/>
              </a:rPr>
              <a:t>SIFE and UIFE</a:t>
            </a:r>
            <a:endParaRPr lang="en-US" sz="1800" dirty="0">
              <a:solidFill>
                <a:srgbClr val="000000"/>
              </a:solidFill>
              <a:latin typeface="Arial" panose="020B0604020202020204"/>
            </a:endParaRPr>
          </a:p>
          <a:p>
            <a:pPr marL="171450" indent="-171450" defTabSz="685800" fontAlgn="auto">
              <a:spcBef>
                <a:spcPts val="750"/>
              </a:spcBef>
              <a:spcAft>
                <a:spcPts val="0"/>
              </a:spcAft>
              <a:buClr>
                <a:srgbClr val="BE2C02"/>
              </a:buClr>
            </a:pPr>
            <a:r>
              <a:rPr lang="en-US" sz="1800" b="1" dirty="0">
                <a:solidFill>
                  <a:srgbClr val="000000"/>
                </a:solidFill>
                <a:latin typeface="Arial" panose="020B0604020202020204"/>
              </a:rPr>
              <a:t>SPEP and UPEP</a:t>
            </a:r>
            <a:endParaRPr lang="en-US" sz="1800" dirty="0">
              <a:solidFill>
                <a:srgbClr val="000000"/>
              </a:solidFill>
              <a:latin typeface="Arial" panose="020B0604020202020204"/>
            </a:endParaRPr>
          </a:p>
          <a:p>
            <a:pPr marL="171450" indent="-171450" defTabSz="685800" fontAlgn="auto">
              <a:spcBef>
                <a:spcPts val="750"/>
              </a:spcBef>
              <a:spcAft>
                <a:spcPts val="0"/>
              </a:spcAft>
              <a:buClr>
                <a:srgbClr val="BE2C02"/>
              </a:buClr>
            </a:pPr>
            <a:r>
              <a:rPr lang="en-US" sz="1800" b="1" dirty="0">
                <a:solidFill>
                  <a:srgbClr val="000000"/>
                </a:solidFill>
                <a:latin typeface="Arial" panose="020B0604020202020204"/>
              </a:rPr>
              <a:t>Serum Free Light Chains</a:t>
            </a:r>
          </a:p>
          <a:p>
            <a:pPr marL="171450" indent="-171450" defTabSz="685800" fontAlgn="auto">
              <a:spcBef>
                <a:spcPts val="750"/>
              </a:spcBef>
              <a:spcAft>
                <a:spcPts val="0"/>
              </a:spcAft>
              <a:buClr>
                <a:srgbClr val="BE2C02"/>
              </a:buClr>
            </a:pPr>
            <a:r>
              <a:rPr lang="en-US" sz="1800" b="1" dirty="0">
                <a:solidFill>
                  <a:srgbClr val="000000"/>
                </a:solidFill>
                <a:latin typeface="Arial" panose="020B0604020202020204"/>
              </a:rPr>
              <a:t>Bone marrow biopsy </a:t>
            </a:r>
            <a:r>
              <a:rPr lang="en-US" sz="1800" dirty="0">
                <a:solidFill>
                  <a:srgbClr val="000000"/>
                </a:solidFill>
                <a:latin typeface="Arial" panose="020B0604020202020204"/>
              </a:rPr>
              <a:t>with plasma cell FISH panel</a:t>
            </a:r>
          </a:p>
          <a:p>
            <a:pPr marL="0" indent="0" defTabSz="685800" fontAlgn="auto">
              <a:spcBef>
                <a:spcPts val="750"/>
              </a:spcBef>
              <a:spcAft>
                <a:spcPts val="0"/>
              </a:spcAft>
              <a:buClr>
                <a:srgbClr val="BE2C02"/>
              </a:buClr>
              <a:buNone/>
            </a:pPr>
            <a:r>
              <a:rPr lang="en-US" sz="1800" dirty="0">
                <a:solidFill>
                  <a:srgbClr val="000000"/>
                </a:solidFill>
                <a:latin typeface="Arial" panose="020B0604020202020204"/>
              </a:rPr>
              <a:t>Evaluate for myeloma, LPL, and other lymphomas</a:t>
            </a:r>
          </a:p>
          <a:p>
            <a:pPr marL="171450" indent="-171450" defTabSz="685800" fontAlgn="auto">
              <a:spcBef>
                <a:spcPts val="750"/>
              </a:spcBef>
              <a:spcAft>
                <a:spcPts val="0"/>
              </a:spcAft>
              <a:buClr>
                <a:srgbClr val="BE2C02"/>
              </a:buClr>
            </a:pPr>
            <a:endParaRPr lang="en-US" sz="2100" dirty="0">
              <a:solidFill>
                <a:srgbClr val="000000"/>
              </a:solidFill>
              <a:latin typeface="Arial" panose="020B0604020202020204"/>
            </a:endParaRPr>
          </a:p>
        </p:txBody>
      </p:sp>
      <p:sp>
        <p:nvSpPr>
          <p:cNvPr id="11" name="TextBox 10">
            <a:extLst>
              <a:ext uri="{FF2B5EF4-FFF2-40B4-BE49-F238E27FC236}">
                <a16:creationId xmlns:a16="http://schemas.microsoft.com/office/drawing/2014/main" id="{7198F788-22DC-777A-CC6A-E50B0EEDE1DF}"/>
              </a:ext>
            </a:extLst>
          </p:cNvPr>
          <p:cNvSpPr txBox="1"/>
          <p:nvPr/>
        </p:nvSpPr>
        <p:spPr>
          <a:xfrm>
            <a:off x="7147582" y="4679003"/>
            <a:ext cx="2111475" cy="415498"/>
          </a:xfrm>
          <a:prstGeom prst="rect">
            <a:avLst/>
          </a:prstGeom>
          <a:noFill/>
        </p:spPr>
        <p:txBody>
          <a:bodyPr wrap="none" rtlCol="0">
            <a:spAutoFit/>
          </a:bodyPr>
          <a:lstStyle/>
          <a:p>
            <a:pPr defTabSz="685800" fontAlgn="auto">
              <a:spcBef>
                <a:spcPts val="0"/>
              </a:spcBef>
              <a:spcAft>
                <a:spcPts val="0"/>
              </a:spcAft>
            </a:pPr>
            <a:r>
              <a:rPr lang="en-US" sz="1050" dirty="0" err="1">
                <a:solidFill>
                  <a:srgbClr val="000000"/>
                </a:solidFill>
                <a:latin typeface="Arial" panose="020B0604020202020204"/>
                <a:ea typeface="+mn-ea"/>
                <a:cs typeface="+mn-cs"/>
              </a:rPr>
              <a:t>Bochtler</a:t>
            </a:r>
            <a:r>
              <a:rPr lang="en-US" sz="1050" dirty="0">
                <a:solidFill>
                  <a:srgbClr val="000000"/>
                </a:solidFill>
                <a:latin typeface="Arial" panose="020B0604020202020204"/>
                <a:ea typeface="+mn-ea"/>
                <a:cs typeface="+mn-cs"/>
              </a:rPr>
              <a:t>, et al J </a:t>
            </a:r>
            <a:r>
              <a:rPr lang="en-US" sz="1050" dirty="0" err="1">
                <a:solidFill>
                  <a:srgbClr val="000000"/>
                </a:solidFill>
                <a:latin typeface="Arial" panose="020B0604020202020204"/>
                <a:ea typeface="+mn-ea"/>
                <a:cs typeface="+mn-cs"/>
              </a:rPr>
              <a:t>Clin</a:t>
            </a:r>
            <a:r>
              <a:rPr lang="en-US" sz="1050" dirty="0">
                <a:solidFill>
                  <a:srgbClr val="000000"/>
                </a:solidFill>
                <a:latin typeface="Arial" panose="020B0604020202020204"/>
                <a:ea typeface="+mn-ea"/>
                <a:cs typeface="+mn-cs"/>
              </a:rPr>
              <a:t> </a:t>
            </a:r>
            <a:r>
              <a:rPr lang="en-US" sz="1050" dirty="0" err="1">
                <a:solidFill>
                  <a:srgbClr val="000000"/>
                </a:solidFill>
                <a:latin typeface="Arial" panose="020B0604020202020204"/>
                <a:ea typeface="+mn-ea"/>
                <a:cs typeface="+mn-cs"/>
              </a:rPr>
              <a:t>Oncol</a:t>
            </a:r>
            <a:r>
              <a:rPr lang="en-US" sz="1050" dirty="0">
                <a:solidFill>
                  <a:srgbClr val="000000"/>
                </a:solidFill>
                <a:latin typeface="Arial" panose="020B0604020202020204"/>
                <a:ea typeface="+mn-ea"/>
                <a:cs typeface="+mn-cs"/>
              </a:rPr>
              <a:t> 2015</a:t>
            </a:r>
          </a:p>
          <a:p>
            <a:pPr defTabSz="685800" fontAlgn="auto">
              <a:spcBef>
                <a:spcPts val="0"/>
              </a:spcBef>
              <a:spcAft>
                <a:spcPts val="0"/>
              </a:spcAft>
            </a:pPr>
            <a:r>
              <a:rPr lang="en-US" sz="1050" dirty="0" err="1">
                <a:solidFill>
                  <a:srgbClr val="000000"/>
                </a:solidFill>
                <a:latin typeface="Arial" panose="020B0604020202020204"/>
                <a:ea typeface="+mn-ea"/>
                <a:cs typeface="+mn-cs"/>
              </a:rPr>
              <a:t>Kourelis</a:t>
            </a:r>
            <a:r>
              <a:rPr lang="en-US" sz="1050" dirty="0">
                <a:solidFill>
                  <a:srgbClr val="000000"/>
                </a:solidFill>
                <a:latin typeface="Arial" panose="020B0604020202020204"/>
                <a:ea typeface="+mn-ea"/>
                <a:cs typeface="+mn-cs"/>
              </a:rPr>
              <a:t>, et al J </a:t>
            </a:r>
            <a:r>
              <a:rPr lang="en-US" sz="1050" dirty="0" err="1">
                <a:solidFill>
                  <a:srgbClr val="000000"/>
                </a:solidFill>
                <a:latin typeface="Arial" panose="020B0604020202020204"/>
                <a:ea typeface="+mn-ea"/>
                <a:cs typeface="+mn-cs"/>
              </a:rPr>
              <a:t>Clin</a:t>
            </a:r>
            <a:r>
              <a:rPr lang="en-US" sz="1050" dirty="0">
                <a:solidFill>
                  <a:srgbClr val="000000"/>
                </a:solidFill>
                <a:latin typeface="Arial" panose="020B0604020202020204"/>
                <a:ea typeface="+mn-ea"/>
                <a:cs typeface="+mn-cs"/>
              </a:rPr>
              <a:t> </a:t>
            </a:r>
            <a:r>
              <a:rPr lang="en-US" sz="1050" dirty="0" err="1">
                <a:solidFill>
                  <a:srgbClr val="000000"/>
                </a:solidFill>
                <a:latin typeface="Arial" panose="020B0604020202020204"/>
                <a:ea typeface="+mn-ea"/>
                <a:cs typeface="+mn-cs"/>
              </a:rPr>
              <a:t>Oncol</a:t>
            </a:r>
            <a:r>
              <a:rPr lang="en-US" sz="1050" dirty="0">
                <a:solidFill>
                  <a:srgbClr val="000000"/>
                </a:solidFill>
                <a:latin typeface="Arial" panose="020B0604020202020204"/>
                <a:ea typeface="+mn-ea"/>
                <a:cs typeface="+mn-cs"/>
              </a:rPr>
              <a:t> 2013</a:t>
            </a:r>
          </a:p>
        </p:txBody>
      </p:sp>
      <p:sp>
        <p:nvSpPr>
          <p:cNvPr id="12" name="TextBox 11">
            <a:extLst>
              <a:ext uri="{FF2B5EF4-FFF2-40B4-BE49-F238E27FC236}">
                <a16:creationId xmlns:a16="http://schemas.microsoft.com/office/drawing/2014/main" id="{3DA828D4-0D6F-1CD0-4304-2248D0FC46C9}"/>
              </a:ext>
            </a:extLst>
          </p:cNvPr>
          <p:cNvSpPr txBox="1"/>
          <p:nvPr/>
        </p:nvSpPr>
        <p:spPr>
          <a:xfrm>
            <a:off x="549012" y="3408175"/>
            <a:ext cx="7424531" cy="923330"/>
          </a:xfrm>
          <a:prstGeom prst="rect">
            <a:avLst/>
          </a:prstGeom>
          <a:noFill/>
          <a:ln w="28575">
            <a:solidFill>
              <a:srgbClr val="FF0000"/>
            </a:solidFill>
          </a:ln>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Arial" panose="020B0604020202020204"/>
                <a:ea typeface="+mn-ea"/>
                <a:cs typeface="+mn-cs"/>
              </a:rPr>
              <a:t>Typically see &lt; 10% clonal plasma cells on the bone marrow, usually FISH shows t(11;14).</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Arial" panose="020B0604020202020204"/>
                <a:ea typeface="+mn-ea"/>
                <a:cs typeface="+mn-cs"/>
              </a:rPr>
              <a:t>&gt;20% of patients have no measurable M-spike</a:t>
            </a:r>
          </a:p>
          <a:p>
            <a:pPr marL="214313" indent="-214313" defTabSz="685800" fontAlgn="auto">
              <a:spcBef>
                <a:spcPts val="0"/>
              </a:spcBef>
              <a:spcAft>
                <a:spcPts val="0"/>
              </a:spcAft>
              <a:buFont typeface="Arial" panose="020B0604020202020204" pitchFamily="34" charset="0"/>
              <a:buChar char="•"/>
            </a:pPr>
            <a:r>
              <a:rPr lang="en-US" sz="1350" dirty="0">
                <a:solidFill>
                  <a:srgbClr val="000000"/>
                </a:solidFill>
                <a:latin typeface="Arial" panose="020B0604020202020204"/>
                <a:ea typeface="+mn-ea"/>
                <a:cs typeface="+mn-cs"/>
              </a:rPr>
              <a:t>Non-secretory AL Amyloidosis is </a:t>
            </a:r>
            <a:r>
              <a:rPr lang="en-US" sz="1350" i="1" dirty="0">
                <a:solidFill>
                  <a:srgbClr val="000000"/>
                </a:solidFill>
                <a:latin typeface="Arial" panose="020B0604020202020204"/>
                <a:ea typeface="+mn-ea"/>
                <a:cs typeface="+mn-cs"/>
              </a:rPr>
              <a:t>very</a:t>
            </a:r>
            <a:r>
              <a:rPr lang="en-US" sz="1350" dirty="0">
                <a:solidFill>
                  <a:srgbClr val="000000"/>
                </a:solidFill>
                <a:latin typeface="Arial" panose="020B0604020202020204"/>
                <a:ea typeface="+mn-ea"/>
                <a:cs typeface="+mn-cs"/>
              </a:rPr>
              <a:t> rare, requiring a very amyloidogenic light chain and a </a:t>
            </a:r>
            <a:r>
              <a:rPr lang="en-US" sz="1350" dirty="0" err="1">
                <a:solidFill>
                  <a:srgbClr val="000000"/>
                </a:solidFill>
                <a:latin typeface="Arial" panose="020B0604020202020204"/>
                <a:ea typeface="+mn-ea"/>
                <a:cs typeface="+mn-cs"/>
              </a:rPr>
              <a:t>hypoproductive</a:t>
            </a:r>
            <a:r>
              <a:rPr lang="en-US" sz="1350" dirty="0">
                <a:solidFill>
                  <a:srgbClr val="000000"/>
                </a:solidFill>
                <a:latin typeface="Arial" panose="020B0604020202020204"/>
                <a:ea typeface="+mn-ea"/>
                <a:cs typeface="+mn-cs"/>
              </a:rPr>
              <a:t> pathologic plasma cell </a:t>
            </a:r>
          </a:p>
        </p:txBody>
      </p:sp>
      <p:pic>
        <p:nvPicPr>
          <p:cNvPr id="15" name="Picture 14" descr="A picture containing font, symbol, number, typography&#10;&#10;Description automatically generated">
            <a:extLst>
              <a:ext uri="{FF2B5EF4-FFF2-40B4-BE49-F238E27FC236}">
                <a16:creationId xmlns:a16="http://schemas.microsoft.com/office/drawing/2014/main" id="{16AB49F5-C2D0-3B51-B868-A4E73BFA9375}"/>
              </a:ext>
            </a:extLst>
          </p:cNvPr>
          <p:cNvPicPr>
            <a:picLocks noChangeAspect="1"/>
          </p:cNvPicPr>
          <p:nvPr/>
        </p:nvPicPr>
        <p:blipFill rotWithShape="1">
          <a:blip r:embed="rId2"/>
          <a:srcRect l="33242" r="30476"/>
          <a:stretch/>
        </p:blipFill>
        <p:spPr>
          <a:xfrm>
            <a:off x="39756" y="873655"/>
            <a:ext cx="496957" cy="718596"/>
          </a:xfrm>
          <a:prstGeom prst="rect">
            <a:avLst/>
          </a:prstGeom>
        </p:spPr>
      </p:pic>
    </p:spTree>
    <p:extLst>
      <p:ext uri="{BB962C8B-B14F-4D97-AF65-F5344CB8AC3E}">
        <p14:creationId xmlns:p14="http://schemas.microsoft.com/office/powerpoint/2010/main" val="207953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958E-5353-8C34-43D2-D12D4427477C}"/>
              </a:ext>
            </a:extLst>
          </p:cNvPr>
          <p:cNvSpPr>
            <a:spLocks noGrp="1"/>
          </p:cNvSpPr>
          <p:nvPr>
            <p:ph type="title"/>
          </p:nvPr>
        </p:nvSpPr>
        <p:spPr/>
        <p:txBody>
          <a:bodyPr/>
          <a:lstStyle/>
          <a:p>
            <a:r>
              <a:rPr lang="en-US" dirty="0"/>
              <a:t>Three steps for the diagnosis of AL Amyloidosis</a:t>
            </a:r>
          </a:p>
        </p:txBody>
      </p:sp>
      <p:sp>
        <p:nvSpPr>
          <p:cNvPr id="3" name="Content Placeholder 2">
            <a:extLst>
              <a:ext uri="{FF2B5EF4-FFF2-40B4-BE49-F238E27FC236}">
                <a16:creationId xmlns:a16="http://schemas.microsoft.com/office/drawing/2014/main" id="{A7285174-9B10-8546-B489-93C8CB663ED0}"/>
              </a:ext>
            </a:extLst>
          </p:cNvPr>
          <p:cNvSpPr txBox="1">
            <a:spLocks/>
          </p:cNvSpPr>
          <p:nvPr/>
        </p:nvSpPr>
        <p:spPr>
          <a:xfrm>
            <a:off x="1375856" y="1552290"/>
            <a:ext cx="6392288" cy="3433979"/>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4588" indent="-230188" algn="l" defTabSz="914400"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96AF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buClr>
                <a:srgbClr val="BE2C02"/>
              </a:buClr>
            </a:pPr>
            <a:r>
              <a:rPr lang="en-US" sz="1800" dirty="0">
                <a:solidFill>
                  <a:srgbClr val="000000"/>
                </a:solidFill>
                <a:latin typeface="Arial" panose="020B0604020202020204"/>
              </a:rPr>
              <a:t>Kidney (common organ involved)</a:t>
            </a:r>
          </a:p>
          <a:p>
            <a:pPr marL="171450" indent="-171450" defTabSz="685800" fontAlgn="auto">
              <a:spcBef>
                <a:spcPts val="750"/>
              </a:spcBef>
              <a:spcAft>
                <a:spcPts val="0"/>
              </a:spcAft>
              <a:buClr>
                <a:srgbClr val="BE2C02"/>
              </a:buClr>
            </a:pPr>
            <a:r>
              <a:rPr lang="en-US" sz="1800" dirty="0">
                <a:solidFill>
                  <a:srgbClr val="000000"/>
                </a:solidFill>
                <a:latin typeface="Arial" panose="020B0604020202020204"/>
              </a:rPr>
              <a:t>Heart (most common cause of morbidity and mortality)</a:t>
            </a:r>
          </a:p>
          <a:p>
            <a:pPr marL="171450" indent="-171450" defTabSz="685800" fontAlgn="auto">
              <a:spcBef>
                <a:spcPts val="750"/>
              </a:spcBef>
              <a:spcAft>
                <a:spcPts val="0"/>
              </a:spcAft>
              <a:buClr>
                <a:srgbClr val="BE2C02"/>
              </a:buClr>
            </a:pPr>
            <a:r>
              <a:rPr lang="en-US" sz="1800" dirty="0">
                <a:solidFill>
                  <a:srgbClr val="000000"/>
                </a:solidFill>
                <a:latin typeface="Arial" panose="020B0604020202020204"/>
              </a:rPr>
              <a:t>Autonomic nervous system</a:t>
            </a:r>
          </a:p>
          <a:p>
            <a:pPr marL="171450" indent="-171450" defTabSz="685800" fontAlgn="auto">
              <a:spcBef>
                <a:spcPts val="750"/>
              </a:spcBef>
              <a:spcAft>
                <a:spcPts val="0"/>
              </a:spcAft>
              <a:buClr>
                <a:srgbClr val="BE2C02"/>
              </a:buClr>
            </a:pPr>
            <a:r>
              <a:rPr lang="en-US" sz="1800" dirty="0">
                <a:solidFill>
                  <a:srgbClr val="000000"/>
                </a:solidFill>
                <a:latin typeface="Arial" panose="020B0604020202020204"/>
              </a:rPr>
              <a:t>Peripheral nervous system</a:t>
            </a:r>
          </a:p>
          <a:p>
            <a:pPr marL="171450" indent="-171450" defTabSz="685800" fontAlgn="auto">
              <a:spcBef>
                <a:spcPts val="750"/>
              </a:spcBef>
              <a:spcAft>
                <a:spcPts val="0"/>
              </a:spcAft>
              <a:buClr>
                <a:srgbClr val="BE2C02"/>
              </a:buClr>
            </a:pPr>
            <a:r>
              <a:rPr lang="en-US" sz="1800" dirty="0">
                <a:solidFill>
                  <a:srgbClr val="000000"/>
                </a:solidFill>
                <a:latin typeface="Arial" panose="020B0604020202020204"/>
              </a:rPr>
              <a:t>GI tract</a:t>
            </a:r>
          </a:p>
          <a:p>
            <a:pPr marL="171450" indent="-171450" defTabSz="685800" fontAlgn="auto">
              <a:spcBef>
                <a:spcPts val="750"/>
              </a:spcBef>
              <a:spcAft>
                <a:spcPts val="0"/>
              </a:spcAft>
              <a:buClr>
                <a:srgbClr val="BE2C02"/>
              </a:buClr>
            </a:pPr>
            <a:r>
              <a:rPr lang="en-US" sz="1800" dirty="0">
                <a:solidFill>
                  <a:srgbClr val="000000"/>
                </a:solidFill>
                <a:latin typeface="Arial" panose="020B0604020202020204"/>
              </a:rPr>
              <a:t>Soft tissue, including muscle</a:t>
            </a:r>
          </a:p>
          <a:p>
            <a:pPr marL="171450" indent="-171450" defTabSz="685800" fontAlgn="auto">
              <a:spcBef>
                <a:spcPts val="750"/>
              </a:spcBef>
              <a:spcAft>
                <a:spcPts val="0"/>
              </a:spcAft>
              <a:buClr>
                <a:srgbClr val="BE2C02"/>
              </a:buClr>
            </a:pPr>
            <a:r>
              <a:rPr lang="en-US" sz="1800" dirty="0">
                <a:solidFill>
                  <a:srgbClr val="000000"/>
                </a:solidFill>
                <a:latin typeface="Arial" panose="020B0604020202020204"/>
              </a:rPr>
              <a:t>Liver</a:t>
            </a:r>
          </a:p>
          <a:p>
            <a:pPr marL="171450" indent="-171450" defTabSz="685800" fontAlgn="auto">
              <a:spcBef>
                <a:spcPts val="750"/>
              </a:spcBef>
              <a:spcAft>
                <a:spcPts val="0"/>
              </a:spcAft>
              <a:buClr>
                <a:srgbClr val="BE2C02"/>
              </a:buClr>
            </a:pPr>
            <a:r>
              <a:rPr lang="en-US" sz="1800" dirty="0">
                <a:solidFill>
                  <a:srgbClr val="000000"/>
                </a:solidFill>
                <a:latin typeface="Arial" panose="020B0604020202020204"/>
              </a:rPr>
              <a:t>Coagulopathy (Factor X deficiency)</a:t>
            </a:r>
          </a:p>
        </p:txBody>
      </p:sp>
      <p:sp>
        <p:nvSpPr>
          <p:cNvPr id="12" name="TextBox 11">
            <a:extLst>
              <a:ext uri="{FF2B5EF4-FFF2-40B4-BE49-F238E27FC236}">
                <a16:creationId xmlns:a16="http://schemas.microsoft.com/office/drawing/2014/main" id="{CC8BA732-94BC-78C3-8DDD-8AC1A7C5AACC}"/>
              </a:ext>
            </a:extLst>
          </p:cNvPr>
          <p:cNvSpPr txBox="1"/>
          <p:nvPr/>
        </p:nvSpPr>
        <p:spPr>
          <a:xfrm>
            <a:off x="516835" y="1018782"/>
            <a:ext cx="6629400" cy="461665"/>
          </a:xfrm>
          <a:prstGeom prst="rect">
            <a:avLst/>
          </a:prstGeom>
          <a:noFill/>
        </p:spPr>
        <p:txBody>
          <a:bodyPr wrap="square">
            <a:spAutoFit/>
          </a:bodyPr>
          <a:lstStyle/>
          <a:p>
            <a:pPr defTabSz="685800" fontAlgn="auto">
              <a:spcBef>
                <a:spcPts val="0"/>
              </a:spcBef>
              <a:spcAft>
                <a:spcPts val="0"/>
              </a:spcAft>
            </a:pPr>
            <a:r>
              <a:rPr lang="en-US" dirty="0">
                <a:solidFill>
                  <a:srgbClr val="000000"/>
                </a:solidFill>
                <a:latin typeface="Arial" panose="020B0604020202020204"/>
                <a:ea typeface="+mn-ea"/>
                <a:cs typeface="+mn-cs"/>
              </a:rPr>
              <a:t>Find out which organs are involved</a:t>
            </a:r>
          </a:p>
        </p:txBody>
      </p:sp>
      <p:pic>
        <p:nvPicPr>
          <p:cNvPr id="14" name="Picture 13" descr="A picture containing font, symbol, number, typography&#10;&#10;Description automatically generated">
            <a:extLst>
              <a:ext uri="{FF2B5EF4-FFF2-40B4-BE49-F238E27FC236}">
                <a16:creationId xmlns:a16="http://schemas.microsoft.com/office/drawing/2014/main" id="{DD858487-C792-929C-4DC9-F8073380B660}"/>
              </a:ext>
            </a:extLst>
          </p:cNvPr>
          <p:cNvPicPr>
            <a:picLocks noChangeAspect="1"/>
          </p:cNvPicPr>
          <p:nvPr/>
        </p:nvPicPr>
        <p:blipFill rotWithShape="1">
          <a:blip r:embed="rId3"/>
          <a:srcRect l="68072" r="-726"/>
          <a:stretch/>
        </p:blipFill>
        <p:spPr>
          <a:xfrm>
            <a:off x="39756" y="873655"/>
            <a:ext cx="447261" cy="718596"/>
          </a:xfrm>
          <a:prstGeom prst="rect">
            <a:avLst/>
          </a:prstGeom>
        </p:spPr>
      </p:pic>
      <p:pic>
        <p:nvPicPr>
          <p:cNvPr id="4" name="Picture 3" descr="A close-up of a logo&#10;&#10;Description automatically generated">
            <a:extLst>
              <a:ext uri="{FF2B5EF4-FFF2-40B4-BE49-F238E27FC236}">
                <a16:creationId xmlns:a16="http://schemas.microsoft.com/office/drawing/2014/main" id="{572FED0B-54B0-7543-74CD-0F83B5B7F717}"/>
              </a:ext>
            </a:extLst>
          </p:cNvPr>
          <p:cNvPicPr>
            <a:picLocks noChangeAspect="1"/>
          </p:cNvPicPr>
          <p:nvPr/>
        </p:nvPicPr>
        <p:blipFill rotWithShape="1">
          <a:blip r:embed="rId4"/>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416629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
            <a:extLst>
              <a:ext uri="{FF2B5EF4-FFF2-40B4-BE49-F238E27FC236}">
                <a16:creationId xmlns:a16="http://schemas.microsoft.com/office/drawing/2014/main" id="{89BC6AA4-1C53-351E-3BF6-FDE9F55B719F}"/>
              </a:ext>
            </a:extLst>
          </p:cNvPr>
          <p:cNvSpPr>
            <a:spLocks noGrp="1"/>
          </p:cNvSpPr>
          <p:nvPr>
            <p:ph sz="half" idx="1"/>
          </p:nvPr>
        </p:nvSpPr>
        <p:spPr>
          <a:xfrm>
            <a:off x="349857" y="1411040"/>
            <a:ext cx="3268281" cy="1834022"/>
          </a:xfrm>
        </p:spPr>
        <p:txBody>
          <a:bodyPr/>
          <a:lstStyle/>
          <a:p>
            <a:pPr marL="612648" lvl="1" indent="-342900" defTabSz="539496" fontAlgn="auto">
              <a:lnSpc>
                <a:spcPct val="90000"/>
              </a:lnSpc>
              <a:spcBef>
                <a:spcPts val="0"/>
              </a:spcBef>
              <a:spcAft>
                <a:spcPts val="600"/>
              </a:spcAft>
              <a:buFont typeface="Arial" panose="020B0604020202020204" pitchFamily="34" charset="0"/>
              <a:buChar char="•"/>
              <a:defRPr/>
            </a:pPr>
            <a:r>
              <a:rPr kumimoji="0" lang="en-US" sz="1800" b="0" i="0" u="none" strike="noStrike" kern="1200" cap="none" spc="0" normalizeH="0" baseline="0" noProof="0" dirty="0">
                <a:ln>
                  <a:noFill/>
                </a:ln>
                <a:solidFill>
                  <a:srgbClr val="22303F"/>
                </a:solidFill>
                <a:effectLst/>
                <a:uLnTx/>
                <a:uFillTx/>
                <a:latin typeface="Arial" panose="020B0604020202020204" pitchFamily="34" charset="0"/>
                <a:ea typeface="+mn-ea"/>
                <a:cs typeface="Arial" panose="020B0604020202020204" pitchFamily="34" charset="0"/>
              </a:rPr>
              <a:t>Lenalidomide vs. Observation</a:t>
            </a:r>
          </a:p>
          <a:p>
            <a:pPr marL="269748" lvl="1" indent="0" defTabSz="539496" fontAlgn="auto">
              <a:lnSpc>
                <a:spcPct val="90000"/>
              </a:lnSpc>
              <a:spcBef>
                <a:spcPts val="0"/>
              </a:spcBef>
              <a:spcAft>
                <a:spcPts val="600"/>
              </a:spcAft>
              <a:buNone/>
              <a:defRPr/>
            </a:pPr>
            <a:endParaRPr kumimoji="0" lang="en-US" sz="1800" b="0" i="0" u="none" strike="noStrike" kern="1200" cap="none" spc="0" normalizeH="0" baseline="0" noProof="0" dirty="0">
              <a:ln>
                <a:noFill/>
              </a:ln>
              <a:solidFill>
                <a:srgbClr val="22303F"/>
              </a:solidFill>
              <a:effectLst/>
              <a:uLnTx/>
              <a:uFillTx/>
              <a:latin typeface="Arial" panose="020B0604020202020204" pitchFamily="34" charset="0"/>
              <a:ea typeface="+mn-ea"/>
              <a:cs typeface="Arial" panose="020B0604020202020204" pitchFamily="34" charset="0"/>
            </a:endParaRPr>
          </a:p>
          <a:p>
            <a:pPr marL="612648" lvl="1" indent="-342900" defTabSz="539496" fontAlgn="auto">
              <a:lnSpc>
                <a:spcPct val="90000"/>
              </a:lnSpc>
              <a:spcBef>
                <a:spcPts val="0"/>
              </a:spcBef>
              <a:spcAft>
                <a:spcPts val="600"/>
              </a:spcAft>
              <a:buFont typeface="Arial" panose="020B0604020202020204" pitchFamily="34" charset="0"/>
              <a:buChar char="•"/>
              <a:defRPr/>
            </a:pPr>
            <a:r>
              <a:rPr kumimoji="0" lang="en-US" sz="1800" b="0" i="0" u="none" strike="noStrike" kern="1200" cap="none" spc="0" normalizeH="0" baseline="0" noProof="0" dirty="0">
                <a:ln>
                  <a:noFill/>
                </a:ln>
                <a:solidFill>
                  <a:srgbClr val="22303F"/>
                </a:solidFill>
                <a:effectLst/>
                <a:uLnTx/>
                <a:uFillTx/>
                <a:latin typeface="Arial" panose="020B0604020202020204" pitchFamily="34" charset="0"/>
                <a:ea typeface="+mn-ea"/>
                <a:cs typeface="Arial" panose="020B0604020202020204" pitchFamily="34" charset="0"/>
              </a:rPr>
              <a:t>Patients received Lenalidomide 25mg d1-21/28d</a:t>
            </a:r>
          </a:p>
          <a:p>
            <a:pPr marL="0" indent="0">
              <a:buNone/>
            </a:pPr>
            <a:endParaRPr lang="en-US" sz="1800" dirty="0"/>
          </a:p>
        </p:txBody>
      </p:sp>
      <p:sp>
        <p:nvSpPr>
          <p:cNvPr id="10" name="TextBox 9">
            <a:extLst>
              <a:ext uri="{FF2B5EF4-FFF2-40B4-BE49-F238E27FC236}">
                <a16:creationId xmlns:a16="http://schemas.microsoft.com/office/drawing/2014/main" id="{8B031EFF-6D9D-D8EC-9904-740ABA61217A}"/>
              </a:ext>
            </a:extLst>
          </p:cNvPr>
          <p:cNvSpPr txBox="1"/>
          <p:nvPr/>
        </p:nvSpPr>
        <p:spPr>
          <a:xfrm>
            <a:off x="1511222" y="4096904"/>
            <a:ext cx="3354977" cy="250419"/>
          </a:xfrm>
          <a:prstGeom prst="rect">
            <a:avLst/>
          </a:prstGeom>
          <a:noFill/>
        </p:spPr>
        <p:txBody>
          <a:bodyPr wrap="square" rtlCol="0" anchor="t">
            <a:normAutofit/>
          </a:bodyPr>
          <a:lstStyle/>
          <a:p>
            <a:pPr marL="0" marR="0" lvl="0" indent="0" algn="l" defTabSz="539496"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err="1">
                <a:ln>
                  <a:noFill/>
                </a:ln>
                <a:solidFill>
                  <a:srgbClr val="22303F"/>
                </a:solidFill>
                <a:effectLst/>
                <a:uLnTx/>
                <a:uFillTx/>
                <a:latin typeface="Arial" panose="020B0604020202020204" pitchFamily="34" charset="0"/>
                <a:ea typeface="+mn-ea"/>
                <a:cs typeface="Arial" panose="020B0604020202020204" pitchFamily="34" charset="0"/>
              </a:rPr>
              <a:t>Lonial</a:t>
            </a:r>
            <a:r>
              <a:rPr kumimoji="0" lang="en-US" sz="800" b="0" i="0" u="none" strike="noStrike" kern="1200" cap="none" spc="0" normalizeH="0" baseline="0" noProof="0" dirty="0">
                <a:ln>
                  <a:noFill/>
                </a:ln>
                <a:solidFill>
                  <a:srgbClr val="22303F"/>
                </a:solidFill>
                <a:effectLst/>
                <a:uLnTx/>
                <a:uFillTx/>
                <a:latin typeface="Arial" panose="020B0604020202020204" pitchFamily="34" charset="0"/>
                <a:ea typeface="+mn-ea"/>
                <a:cs typeface="Arial" panose="020B0604020202020204" pitchFamily="34" charset="0"/>
              </a:rPr>
              <a:t> et al. J Clin Oncol.</a:t>
            </a:r>
            <a:r>
              <a:rPr kumimoji="0" lang="en-US" altLang="en-US" sz="800" b="0" i="0" u="none" strike="noStrike" kern="1200" cap="none" spc="0" normalizeH="0" baseline="0" noProof="0" dirty="0">
                <a:ln>
                  <a:noFill/>
                </a:ln>
                <a:solidFill>
                  <a:srgbClr val="22303F"/>
                </a:solidFill>
                <a:effectLst/>
                <a:uLnTx/>
                <a:uFillTx/>
                <a:latin typeface="Arial" panose="020B0604020202020204" pitchFamily="34" charset="0"/>
                <a:ea typeface="+mn-ea"/>
                <a:cs typeface="Arial" panose="020B0604020202020204" pitchFamily="34" charset="0"/>
              </a:rPr>
              <a:t> 2020 Apr 10;38(11):1126-1137</a:t>
            </a:r>
            <a:r>
              <a:rPr kumimoji="0" lang="en-US" sz="800" b="0" i="0" u="none" strike="noStrike" kern="1200" cap="none" spc="0" normalizeH="0" baseline="0" noProof="0" dirty="0">
                <a:ln>
                  <a:noFill/>
                </a:ln>
                <a:solidFill>
                  <a:srgbClr val="22303F"/>
                </a:solidFill>
                <a:effectLst/>
                <a:uLnTx/>
                <a:uFillTx/>
                <a:latin typeface="Arial" panose="020B0604020202020204" pitchFamily="34" charset="0"/>
                <a:ea typeface="+mn-ea"/>
                <a:cs typeface="Arial" panose="020B0604020202020204" pitchFamily="34" charset="0"/>
              </a:rPr>
              <a:t>   </a:t>
            </a:r>
          </a:p>
        </p:txBody>
      </p:sp>
      <p:graphicFrame>
        <p:nvGraphicFramePr>
          <p:cNvPr id="12" name="Table 13">
            <a:extLst>
              <a:ext uri="{FF2B5EF4-FFF2-40B4-BE49-F238E27FC236}">
                <a16:creationId xmlns:a16="http://schemas.microsoft.com/office/drawing/2014/main" id="{3EFB03DC-F6AA-9524-B479-1B85F5FF8920}"/>
              </a:ext>
            </a:extLst>
          </p:cNvPr>
          <p:cNvGraphicFramePr>
            <a:graphicFrameLocks noGrp="1"/>
          </p:cNvGraphicFramePr>
          <p:nvPr>
            <p:extLst>
              <p:ext uri="{D42A27DB-BD31-4B8C-83A1-F6EECF244321}">
                <p14:modId xmlns:p14="http://schemas.microsoft.com/office/powerpoint/2010/main" val="1770565950"/>
              </p:ext>
            </p:extLst>
          </p:nvPr>
        </p:nvGraphicFramePr>
        <p:xfrm>
          <a:off x="4238045" y="3544798"/>
          <a:ext cx="3873613" cy="731520"/>
        </p:xfrm>
        <a:graphic>
          <a:graphicData uri="http://schemas.openxmlformats.org/drawingml/2006/table">
            <a:tbl>
              <a:tblPr firstRow="1" bandRow="1">
                <a:tableStyleId>{EB344D84-9AFB-497E-A393-DC336BA19D2E}</a:tableStyleId>
              </a:tblPr>
              <a:tblGrid>
                <a:gridCol w="1063269">
                  <a:extLst>
                    <a:ext uri="{9D8B030D-6E8A-4147-A177-3AD203B41FA5}">
                      <a16:colId xmlns:a16="http://schemas.microsoft.com/office/drawing/2014/main" val="3918989600"/>
                    </a:ext>
                  </a:extLst>
                </a:gridCol>
                <a:gridCol w="873536">
                  <a:extLst>
                    <a:ext uri="{9D8B030D-6E8A-4147-A177-3AD203B41FA5}">
                      <a16:colId xmlns:a16="http://schemas.microsoft.com/office/drawing/2014/main" val="2359699646"/>
                    </a:ext>
                  </a:extLst>
                </a:gridCol>
                <a:gridCol w="968404">
                  <a:extLst>
                    <a:ext uri="{9D8B030D-6E8A-4147-A177-3AD203B41FA5}">
                      <a16:colId xmlns:a16="http://schemas.microsoft.com/office/drawing/2014/main" val="603262333"/>
                    </a:ext>
                  </a:extLst>
                </a:gridCol>
                <a:gridCol w="968404">
                  <a:extLst>
                    <a:ext uri="{9D8B030D-6E8A-4147-A177-3AD203B41FA5}">
                      <a16:colId xmlns:a16="http://schemas.microsoft.com/office/drawing/2014/main" val="2901074636"/>
                    </a:ext>
                  </a:extLst>
                </a:gridCol>
              </a:tblGrid>
              <a:tr h="220651">
                <a:tc>
                  <a:txBody>
                    <a:bodyPr/>
                    <a:lstStyle/>
                    <a:p>
                      <a:r>
                        <a:rPr lang="en-US" sz="1000" dirty="0">
                          <a:solidFill>
                            <a:schemeClr val="tx1"/>
                          </a:solidFill>
                        </a:rPr>
                        <a:t>Arm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solidFill>
                        </a:rPr>
                        <a:t>1-year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solidFill>
                        </a:rPr>
                        <a:t>2-year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solidFill>
                        </a:rPr>
                        <a:t>3-year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7370017"/>
                  </a:ext>
                </a:extLst>
              </a:tr>
              <a:tr h="192949">
                <a:tc>
                  <a:txBody>
                    <a:bodyPr/>
                    <a:lstStyle/>
                    <a:p>
                      <a:r>
                        <a:rPr lang="en-US" sz="1000" b="0" dirty="0">
                          <a:solidFill>
                            <a:schemeClr val="accent2"/>
                          </a:solidFill>
                        </a:rPr>
                        <a:t>Lenalidomide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solidFill>
                            <a:schemeClr val="accent2"/>
                          </a:solidFill>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solidFill>
                            <a:schemeClr val="accent2"/>
                          </a:solidFill>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solidFill>
                            <a:schemeClr val="accent2"/>
                          </a:solidFill>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8768603"/>
                  </a:ext>
                </a:extLst>
              </a:tr>
              <a:tr h="192949">
                <a:tc>
                  <a:txBody>
                    <a:bodyPr/>
                    <a:lstStyle/>
                    <a:p>
                      <a:r>
                        <a:rPr lang="en-US" sz="1000" b="0" dirty="0">
                          <a:solidFill>
                            <a:srgbClr val="FF0000"/>
                          </a:solidFill>
                        </a:rPr>
                        <a:t>Observation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solidFill>
                            <a:srgbClr val="FF0000"/>
                          </a:solidFill>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solidFill>
                            <a:srgbClr val="FF0000"/>
                          </a:solidFill>
                        </a:rPr>
                        <a:t>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a:solidFill>
                            <a:srgbClr val="FF0000"/>
                          </a:solidFill>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0311768"/>
                  </a:ext>
                </a:extLst>
              </a:tr>
            </a:tbl>
          </a:graphicData>
        </a:graphic>
      </p:graphicFrame>
      <p:sp>
        <p:nvSpPr>
          <p:cNvPr id="14" name="Title 13">
            <a:extLst>
              <a:ext uri="{FF2B5EF4-FFF2-40B4-BE49-F238E27FC236}">
                <a16:creationId xmlns:a16="http://schemas.microsoft.com/office/drawing/2014/main" id="{29FC84AD-520D-8FB3-B74C-FC39537BD59A}"/>
              </a:ext>
            </a:extLst>
          </p:cNvPr>
          <p:cNvSpPr>
            <a:spLocks noGrp="1"/>
          </p:cNvSpPr>
          <p:nvPr>
            <p:ph type="title"/>
          </p:nvPr>
        </p:nvSpPr>
        <p:spPr>
          <a:xfrm>
            <a:off x="-71562" y="127465"/>
            <a:ext cx="9215562" cy="744480"/>
          </a:xfr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a:lstStyle/>
          <a:p>
            <a:pPr algn="l"/>
            <a:r>
              <a:rPr kumimoji="0" lang="en-US" sz="2400" i="0" u="none" strike="noStrike" kern="1200" cap="none" spc="0" normalizeH="0" baseline="0" noProof="0" dirty="0">
                <a:ln>
                  <a:noFill/>
                </a:ln>
                <a:solidFill>
                  <a:schemeClr val="accent6">
                    <a:lumMod val="75000"/>
                  </a:schemeClr>
                </a:solidFill>
                <a:effectLst/>
                <a:uLnTx/>
                <a:uFillTx/>
                <a:ea typeface="+mn-ea"/>
                <a:cs typeface="Arial" panose="020B0604020202020204" pitchFamily="34" charset="0"/>
              </a:rPr>
              <a:t>E3A06: Phase III Randomized Trial of Lenalidomide vs. Observation in High-Risk Smoldering Myeloma</a:t>
            </a:r>
            <a:br>
              <a:rPr lang="en-US" sz="2400" dirty="0"/>
            </a:br>
            <a:endParaRPr lang="en-US" sz="2400" dirty="0"/>
          </a:p>
        </p:txBody>
      </p:sp>
      <p:pic>
        <p:nvPicPr>
          <p:cNvPr id="19" name="Picture 18">
            <a:extLst>
              <a:ext uri="{FF2B5EF4-FFF2-40B4-BE49-F238E27FC236}">
                <a16:creationId xmlns:a16="http://schemas.microsoft.com/office/drawing/2014/main" id="{9E90F984-4902-1927-4EF5-96BBAAA29098}"/>
              </a:ext>
            </a:extLst>
          </p:cNvPr>
          <p:cNvPicPr>
            <a:picLocks noChangeAspect="1"/>
          </p:cNvPicPr>
          <p:nvPr/>
        </p:nvPicPr>
        <p:blipFill>
          <a:blip r:embed="rId2"/>
          <a:stretch>
            <a:fillRect/>
          </a:stretch>
        </p:blipFill>
        <p:spPr>
          <a:xfrm>
            <a:off x="4198186" y="978382"/>
            <a:ext cx="3953329" cy="2495411"/>
          </a:xfrm>
          <a:prstGeom prst="rect">
            <a:avLst/>
          </a:prstGeom>
        </p:spPr>
      </p:pic>
    </p:spTree>
    <p:extLst>
      <p:ext uri="{BB962C8B-B14F-4D97-AF65-F5344CB8AC3E}">
        <p14:creationId xmlns:p14="http://schemas.microsoft.com/office/powerpoint/2010/main" val="15019589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0290F-28CB-6774-F2EF-84C0EA21C9B6}"/>
              </a:ext>
            </a:extLst>
          </p:cNvPr>
          <p:cNvSpPr>
            <a:spLocks noGrp="1"/>
          </p:cNvSpPr>
          <p:nvPr>
            <p:ph type="title"/>
          </p:nvPr>
        </p:nvSpPr>
        <p:spPr/>
        <p:txBody>
          <a:bodyPr/>
          <a:lstStyle/>
          <a:p>
            <a:r>
              <a:rPr lang="en-US" dirty="0"/>
              <a:t>Cardiac amyloid involvement</a:t>
            </a:r>
          </a:p>
        </p:txBody>
      </p:sp>
      <p:sp>
        <p:nvSpPr>
          <p:cNvPr id="4" name="Text Placeholder 10">
            <a:extLst>
              <a:ext uri="{FF2B5EF4-FFF2-40B4-BE49-F238E27FC236}">
                <a16:creationId xmlns:a16="http://schemas.microsoft.com/office/drawing/2014/main" id="{EFA446BE-58EE-8A91-8D63-2ED7C2B664D0}"/>
              </a:ext>
            </a:extLst>
          </p:cNvPr>
          <p:cNvSpPr txBox="1">
            <a:spLocks/>
          </p:cNvSpPr>
          <p:nvPr/>
        </p:nvSpPr>
        <p:spPr>
          <a:xfrm>
            <a:off x="474852" y="906930"/>
            <a:ext cx="2901255" cy="617934"/>
          </a:xfrm>
          <a:prstGeom prst="rect">
            <a:avLst/>
          </a:prstGeom>
        </p:spPr>
        <p:txBody>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4588" indent="-230188" algn="l" defTabSz="914400"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96AF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Clr>
                <a:srgbClr val="BE2C02"/>
              </a:buClr>
              <a:buNone/>
            </a:pPr>
            <a:r>
              <a:rPr lang="en-US" sz="2100" dirty="0">
                <a:solidFill>
                  <a:srgbClr val="000000"/>
                </a:solidFill>
                <a:latin typeface="Arial" panose="020B0604020202020204"/>
              </a:rPr>
              <a:t>Low voltage ECG</a:t>
            </a:r>
          </a:p>
        </p:txBody>
      </p:sp>
      <p:pic>
        <p:nvPicPr>
          <p:cNvPr id="7" name="Content Placeholder 8" descr="download.jpg">
            <a:extLst>
              <a:ext uri="{FF2B5EF4-FFF2-40B4-BE49-F238E27FC236}">
                <a16:creationId xmlns:a16="http://schemas.microsoft.com/office/drawing/2014/main" id="{5B2E7EF1-E173-1EC9-E521-BC2525253596}"/>
              </a:ext>
            </a:extLst>
          </p:cNvPr>
          <p:cNvPicPr>
            <a:picLocks noChangeAspect="1"/>
          </p:cNvPicPr>
          <p:nvPr/>
        </p:nvPicPr>
        <p:blipFill rotWithShape="1">
          <a:blip r:embed="rId2">
            <a:extLst>
              <a:ext uri="{28A0092B-C50C-407E-A947-70E740481C1C}">
                <a14:useLocalDpi xmlns:a14="http://schemas.microsoft.com/office/drawing/2010/main" val="0"/>
              </a:ext>
            </a:extLst>
          </a:blip>
          <a:srcRect l="23787" r="23787"/>
          <a:stretch/>
        </p:blipFill>
        <p:spPr>
          <a:xfrm>
            <a:off x="460564" y="1483087"/>
            <a:ext cx="2915543" cy="2763441"/>
          </a:xfrm>
          <a:prstGeom prst="rect">
            <a:avLst/>
          </a:prstGeom>
        </p:spPr>
      </p:pic>
      <p:graphicFrame>
        <p:nvGraphicFramePr>
          <p:cNvPr id="9" name="Table 9">
            <a:extLst>
              <a:ext uri="{FF2B5EF4-FFF2-40B4-BE49-F238E27FC236}">
                <a16:creationId xmlns:a16="http://schemas.microsoft.com/office/drawing/2014/main" id="{9168B021-90CE-643D-EB1A-D81C46AB7533}"/>
              </a:ext>
            </a:extLst>
          </p:cNvPr>
          <p:cNvGraphicFramePr>
            <a:graphicFrameLocks noGrp="1"/>
          </p:cNvGraphicFramePr>
          <p:nvPr/>
        </p:nvGraphicFramePr>
        <p:xfrm>
          <a:off x="3814349" y="906930"/>
          <a:ext cx="5101485" cy="3127684"/>
        </p:xfrm>
        <a:graphic>
          <a:graphicData uri="http://schemas.openxmlformats.org/drawingml/2006/table">
            <a:tbl>
              <a:tblPr firstRow="1" bandRow="1">
                <a:tableStyleId>{5C22544A-7EE6-4342-B048-85BDC9FD1C3A}</a:tableStyleId>
              </a:tblPr>
              <a:tblGrid>
                <a:gridCol w="5101485">
                  <a:extLst>
                    <a:ext uri="{9D8B030D-6E8A-4147-A177-3AD203B41FA5}">
                      <a16:colId xmlns:a16="http://schemas.microsoft.com/office/drawing/2014/main" val="3206165040"/>
                    </a:ext>
                  </a:extLst>
                </a:gridCol>
              </a:tblGrid>
              <a:tr h="520381">
                <a:tc>
                  <a:txBody>
                    <a:bodyPr/>
                    <a:lstStyle/>
                    <a:p>
                      <a:r>
                        <a:rPr lang="en-US" sz="2100" dirty="0"/>
                        <a:t>Imaging &amp; biomarkers</a:t>
                      </a:r>
                      <a:endParaRPr lang="en-US" sz="1500" dirty="0"/>
                    </a:p>
                  </a:txBody>
                  <a:tcPr marL="68580" marR="68580" marT="34290" marB="34290"/>
                </a:tc>
                <a:extLst>
                  <a:ext uri="{0D108BD9-81ED-4DB2-BD59-A6C34878D82A}">
                    <a16:rowId xmlns:a16="http://schemas.microsoft.com/office/drawing/2014/main" val="708058342"/>
                  </a:ext>
                </a:extLst>
              </a:tr>
              <a:tr h="520381">
                <a:tc>
                  <a:txBody>
                    <a:bodyPr/>
                    <a:lstStyle/>
                    <a:p>
                      <a:r>
                        <a:rPr lang="en-US" sz="1500" dirty="0"/>
                        <a:t>Wall thickening, diastolic dysfunction on TTE</a:t>
                      </a:r>
                    </a:p>
                  </a:txBody>
                  <a:tcPr marL="68580" marR="68580" marT="34290" marB="34290"/>
                </a:tc>
                <a:extLst>
                  <a:ext uri="{0D108BD9-81ED-4DB2-BD59-A6C34878D82A}">
                    <a16:rowId xmlns:a16="http://schemas.microsoft.com/office/drawing/2014/main" val="3432821470"/>
                  </a:ext>
                </a:extLst>
              </a:tr>
              <a:tr h="520381">
                <a:tc>
                  <a:txBody>
                    <a:bodyPr/>
                    <a:lstStyle/>
                    <a:p>
                      <a:r>
                        <a:rPr lang="en-US" sz="1500" dirty="0"/>
                        <a:t>Delayed myocardial enhancement on cardiac MRI</a:t>
                      </a:r>
                    </a:p>
                  </a:txBody>
                  <a:tcPr marL="68580" marR="68580" marT="34290" marB="34290"/>
                </a:tc>
                <a:extLst>
                  <a:ext uri="{0D108BD9-81ED-4DB2-BD59-A6C34878D82A}">
                    <a16:rowId xmlns:a16="http://schemas.microsoft.com/office/drawing/2014/main" val="719216606"/>
                  </a:ext>
                </a:extLst>
              </a:tr>
              <a:tr h="520381">
                <a:tc>
                  <a:txBody>
                    <a:bodyPr/>
                    <a:lstStyle/>
                    <a:p>
                      <a:r>
                        <a:rPr lang="en-US" sz="1500" dirty="0"/>
                        <a:t>A normal BNP </a:t>
                      </a:r>
                      <a:r>
                        <a:rPr lang="en-US" sz="1500" i="1" dirty="0"/>
                        <a:t>almost</a:t>
                      </a:r>
                      <a:r>
                        <a:rPr lang="en-US" sz="1500" dirty="0"/>
                        <a:t> rules out amyloid cardiomyopathy</a:t>
                      </a:r>
                    </a:p>
                  </a:txBody>
                  <a:tcPr marL="68580" marR="68580" marT="34290" marB="34290"/>
                </a:tc>
                <a:extLst>
                  <a:ext uri="{0D108BD9-81ED-4DB2-BD59-A6C34878D82A}">
                    <a16:rowId xmlns:a16="http://schemas.microsoft.com/office/drawing/2014/main" val="3999974834"/>
                  </a:ext>
                </a:extLst>
              </a:tr>
              <a:tr h="520381">
                <a:tc>
                  <a:txBody>
                    <a:bodyPr/>
                    <a:lstStyle/>
                    <a:p>
                      <a:pPr marL="0" indent="0">
                        <a:buFontTx/>
                        <a:buNone/>
                      </a:pPr>
                      <a:r>
                        <a:rPr lang="en-US" sz="1500" dirty="0"/>
                        <a:t>Troponin elevations common and persist w/o symptoms</a:t>
                      </a:r>
                    </a:p>
                  </a:txBody>
                  <a:tcPr marL="68580" marR="68580" marT="34290" marB="34290"/>
                </a:tc>
                <a:extLst>
                  <a:ext uri="{0D108BD9-81ED-4DB2-BD59-A6C34878D82A}">
                    <a16:rowId xmlns:a16="http://schemas.microsoft.com/office/drawing/2014/main" val="3925494452"/>
                  </a:ext>
                </a:extLst>
              </a:tr>
              <a:tr h="525780">
                <a:tc>
                  <a:txBody>
                    <a:bodyPr/>
                    <a:lstStyle/>
                    <a:p>
                      <a:pPr marL="0" indent="0">
                        <a:buFontTx/>
                        <a:buNone/>
                      </a:pPr>
                      <a:r>
                        <a:rPr lang="en-US" sz="1500" dirty="0"/>
                        <a:t>10-20% of patients with </a:t>
                      </a:r>
                      <a:r>
                        <a:rPr lang="en-US" sz="1500" dirty="0" err="1"/>
                        <a:t>HFpEF</a:t>
                      </a:r>
                      <a:r>
                        <a:rPr lang="en-US" sz="1500" dirty="0"/>
                        <a:t> have undiagnosed AL and/or TTR amyloid cardiomyopathy</a:t>
                      </a:r>
                    </a:p>
                  </a:txBody>
                  <a:tcPr marL="68580" marR="68580" marT="34290" marB="34290"/>
                </a:tc>
                <a:extLst>
                  <a:ext uri="{0D108BD9-81ED-4DB2-BD59-A6C34878D82A}">
                    <a16:rowId xmlns:a16="http://schemas.microsoft.com/office/drawing/2014/main" val="2985274290"/>
                  </a:ext>
                </a:extLst>
              </a:tr>
            </a:tbl>
          </a:graphicData>
        </a:graphic>
      </p:graphicFrame>
      <p:pic>
        <p:nvPicPr>
          <p:cNvPr id="3" name="Picture 2" descr="A close-up of a logo&#10;&#10;Description automatically generated">
            <a:extLst>
              <a:ext uri="{FF2B5EF4-FFF2-40B4-BE49-F238E27FC236}">
                <a16:creationId xmlns:a16="http://schemas.microsoft.com/office/drawing/2014/main" id="{D26887F6-A3FA-8D4E-AD10-748AA8AE9080}"/>
              </a:ext>
            </a:extLst>
          </p:cNvPr>
          <p:cNvPicPr>
            <a:picLocks noChangeAspect="1"/>
          </p:cNvPicPr>
          <p:nvPr/>
        </p:nvPicPr>
        <p:blipFill rotWithShape="1">
          <a:blip r:embed="rId3"/>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37558242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68B4-0B86-2330-433E-CA4D5323ECAE}"/>
              </a:ext>
            </a:extLst>
          </p:cNvPr>
          <p:cNvSpPr>
            <a:spLocks noGrp="1"/>
          </p:cNvSpPr>
          <p:nvPr>
            <p:ph type="title"/>
          </p:nvPr>
        </p:nvSpPr>
        <p:spPr/>
        <p:txBody>
          <a:bodyPr/>
          <a:lstStyle/>
          <a:p>
            <a:r>
              <a:rPr lang="en-US" dirty="0"/>
              <a:t>So what if you start with heart failure?</a:t>
            </a:r>
          </a:p>
        </p:txBody>
      </p:sp>
      <p:sp>
        <p:nvSpPr>
          <p:cNvPr id="3" name="Text Placeholder 2">
            <a:extLst>
              <a:ext uri="{FF2B5EF4-FFF2-40B4-BE49-F238E27FC236}">
                <a16:creationId xmlns:a16="http://schemas.microsoft.com/office/drawing/2014/main" id="{4AFBC39B-A9B8-1663-AEEA-561FF367DBDF}"/>
              </a:ext>
            </a:extLst>
          </p:cNvPr>
          <p:cNvSpPr>
            <a:spLocks noGrp="1"/>
          </p:cNvSpPr>
          <p:nvPr>
            <p:ph type="body" sz="quarter" idx="13"/>
          </p:nvPr>
        </p:nvSpPr>
        <p:spPr>
          <a:xfrm>
            <a:off x="279161" y="1036561"/>
            <a:ext cx="8658225" cy="3333160"/>
          </a:xfrm>
        </p:spPr>
        <p:txBody>
          <a:bodyPr>
            <a:normAutofit/>
          </a:bodyPr>
          <a:lstStyle/>
          <a:p>
            <a:pPr marL="0" indent="0">
              <a:buNone/>
            </a:pPr>
            <a:r>
              <a:rPr lang="en-US" b="1" dirty="0"/>
              <a:t>First</a:t>
            </a:r>
            <a:r>
              <a:rPr lang="en-US" dirty="0"/>
              <a:t>, think for a second about the DDx for infiltrative </a:t>
            </a:r>
            <a:r>
              <a:rPr lang="en-US" dirty="0" err="1"/>
              <a:t>HFpEF</a:t>
            </a:r>
            <a:r>
              <a:rPr lang="en-US" dirty="0"/>
              <a:t>?</a:t>
            </a:r>
          </a:p>
          <a:p>
            <a:pPr marL="863204" indent="-432197"/>
            <a:r>
              <a:rPr lang="en-US" dirty="0"/>
              <a:t>Thick LV walls: </a:t>
            </a:r>
            <a:r>
              <a:rPr lang="en-US" i="1" dirty="0">
                <a:solidFill>
                  <a:schemeClr val="accent6"/>
                </a:solidFill>
              </a:rPr>
              <a:t>amyloidosis</a:t>
            </a:r>
            <a:r>
              <a:rPr lang="en-US" dirty="0"/>
              <a:t>, storage diseases --&gt; </a:t>
            </a:r>
            <a:r>
              <a:rPr lang="en-US" b="1" dirty="0"/>
              <a:t>abnormal</a:t>
            </a:r>
            <a:r>
              <a:rPr lang="en-US" dirty="0"/>
              <a:t> cardiac biomarkers</a:t>
            </a:r>
          </a:p>
          <a:p>
            <a:pPr marL="863204" indent="-432197"/>
            <a:r>
              <a:rPr lang="en-US" dirty="0"/>
              <a:t>Thick LV walls: HOCM, hypertensive cardiomyopathy </a:t>
            </a:r>
            <a:r>
              <a:rPr lang="en-US" dirty="0">
                <a:sym typeface="Wingdings" pitchFamily="2" charset="2"/>
              </a:rPr>
              <a:t> </a:t>
            </a:r>
            <a:r>
              <a:rPr lang="en-US" b="1" dirty="0">
                <a:sym typeface="Wingdings" pitchFamily="2" charset="2"/>
              </a:rPr>
              <a:t>normal</a:t>
            </a:r>
            <a:r>
              <a:rPr lang="en-US" dirty="0">
                <a:sym typeface="Wingdings" pitchFamily="2" charset="2"/>
              </a:rPr>
              <a:t> cardiac biomarkers</a:t>
            </a:r>
            <a:endParaRPr lang="en-US" dirty="0"/>
          </a:p>
          <a:p>
            <a:pPr marL="863204" indent="-432197"/>
            <a:r>
              <a:rPr lang="en-US" dirty="0"/>
              <a:t>Normal LV wall thickness: Sarcoidosis, hemochromatosis</a:t>
            </a:r>
          </a:p>
          <a:p>
            <a:pPr marL="0" indent="0">
              <a:buNone/>
            </a:pPr>
            <a:r>
              <a:rPr lang="en-US" b="1" dirty="0"/>
              <a:t>Second</a:t>
            </a:r>
            <a:r>
              <a:rPr lang="en-US" dirty="0"/>
              <a:t>, check serum free light chains </a:t>
            </a:r>
            <a:r>
              <a:rPr lang="en-US" u="sng" dirty="0"/>
              <a:t>and</a:t>
            </a:r>
            <a:r>
              <a:rPr lang="en-US" dirty="0"/>
              <a:t> serum immunofixation</a:t>
            </a:r>
          </a:p>
          <a:p>
            <a:pPr lvl="1"/>
            <a:r>
              <a:rPr lang="en-US" dirty="0"/>
              <a:t>If negative </a:t>
            </a:r>
            <a:r>
              <a:rPr lang="en-US" dirty="0">
                <a:sym typeface="Wingdings" pitchFamily="2" charset="2"/>
              </a:rPr>
              <a:t> check pyrophosphate (</a:t>
            </a:r>
            <a:r>
              <a:rPr lang="en-US" baseline="30000" dirty="0">
                <a:sym typeface="Wingdings" pitchFamily="2" charset="2"/>
              </a:rPr>
              <a:t>99m</a:t>
            </a:r>
            <a:r>
              <a:rPr lang="en-US" dirty="0">
                <a:sym typeface="Wingdings" pitchFamily="2" charset="2"/>
              </a:rPr>
              <a:t>Tc-PYP)</a:t>
            </a:r>
          </a:p>
          <a:p>
            <a:pPr lvl="1"/>
            <a:r>
              <a:rPr lang="en-US" dirty="0">
                <a:sym typeface="Wingdings" pitchFamily="2" charset="2"/>
              </a:rPr>
              <a:t>If positive  “Sutton’s Law” </a:t>
            </a:r>
            <a:endParaRPr lang="en-US" dirty="0"/>
          </a:p>
          <a:p>
            <a:pPr marL="0" indent="0">
              <a:buNone/>
            </a:pPr>
            <a:endParaRPr lang="en-US" dirty="0"/>
          </a:p>
        </p:txBody>
      </p:sp>
      <p:pic>
        <p:nvPicPr>
          <p:cNvPr id="4" name="Picture 3" descr="A close-up of a logo&#10;&#10;Description automatically generated">
            <a:extLst>
              <a:ext uri="{FF2B5EF4-FFF2-40B4-BE49-F238E27FC236}">
                <a16:creationId xmlns:a16="http://schemas.microsoft.com/office/drawing/2014/main" id="{72481368-C515-8FFE-CEA4-4BB15C796B6C}"/>
              </a:ext>
            </a:extLst>
          </p:cNvPr>
          <p:cNvPicPr>
            <a:picLocks noChangeAspect="1"/>
          </p:cNvPicPr>
          <p:nvPr/>
        </p:nvPicPr>
        <p:blipFill rotWithShape="1">
          <a:blip r:embed="rId3"/>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36383249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6"/>
          <p:cNvSpPr txBox="1">
            <a:spLocks noGrp="1"/>
          </p:cNvSpPr>
          <p:nvPr>
            <p:ph type="title" idx="4294967295"/>
          </p:nvPr>
        </p:nvSpPr>
        <p:spPr>
          <a:xfrm>
            <a:off x="80575" y="28999"/>
            <a:ext cx="8987100" cy="556800"/>
          </a:xfrm>
          <a:prstGeom prst="rect">
            <a:avLst/>
          </a:prstGeom>
        </p:spPr>
        <p:txBody>
          <a:bodyPr spcFirstLastPara="1" vert="horz" wrap="square" lIns="68575" tIns="34275" rIns="68575" bIns="34275" rtlCol="0" anchor="ctr" anchorCtr="0">
            <a:noAutofit/>
          </a:bodyPr>
          <a:lstStyle/>
          <a:p>
            <a:pPr>
              <a:spcBef>
                <a:spcPts val="0"/>
              </a:spcBef>
            </a:pPr>
            <a:r>
              <a:rPr lang="en" dirty="0"/>
              <a:t>When the monoclonal is the problem (MGCS)</a:t>
            </a:r>
            <a:endParaRPr dirty="0"/>
          </a:p>
        </p:txBody>
      </p:sp>
      <p:grpSp>
        <p:nvGrpSpPr>
          <p:cNvPr id="128" name="Google Shape;128;p26"/>
          <p:cNvGrpSpPr/>
          <p:nvPr/>
        </p:nvGrpSpPr>
        <p:grpSpPr>
          <a:xfrm>
            <a:off x="4056347" y="762116"/>
            <a:ext cx="2421999" cy="2935466"/>
            <a:chOff x="3071457" y="2013875"/>
            <a:chExt cx="1944600" cy="1569600"/>
          </a:xfrm>
        </p:grpSpPr>
        <p:sp>
          <p:nvSpPr>
            <p:cNvPr id="129" name="Google Shape;129;p26"/>
            <p:cNvSpPr/>
            <p:nvPr/>
          </p:nvSpPr>
          <p:spPr>
            <a:xfrm rot="10800000" flipH="1">
              <a:off x="3071457" y="2013875"/>
              <a:ext cx="1944600" cy="1569600"/>
            </a:xfrm>
            <a:prstGeom prst="round2DiagRect">
              <a:avLst>
                <a:gd name="adj1" fmla="val 0"/>
                <a:gd name="adj2" fmla="val 17764"/>
              </a:avLst>
            </a:prstGeom>
            <a:solidFill>
              <a:srgbClr val="0B7743"/>
            </a:solidFill>
            <a:ln>
              <a:noFill/>
            </a:ln>
          </p:spPr>
          <p:txBody>
            <a:bodyPr spcFirstLastPara="1" wrap="square" lIns="91425" tIns="91425" rIns="91425" bIns="91425" anchor="ctr" anchorCtr="0">
              <a:noAutofit/>
            </a:bodyPr>
            <a:lstStyle/>
            <a:p>
              <a:pPr defTabSz="685800" fontAlgn="auto">
                <a:spcBef>
                  <a:spcPts val="0"/>
                </a:spcBef>
                <a:spcAft>
                  <a:spcPts val="0"/>
                </a:spcAft>
              </a:pPr>
              <a:endParaRPr sz="1800">
                <a:solidFill>
                  <a:srgbClr val="000000"/>
                </a:solidFill>
                <a:latin typeface="Arial" panose="020B0604020202020204"/>
                <a:ea typeface="+mn-ea"/>
                <a:cs typeface="+mn-cs"/>
              </a:endParaRPr>
            </a:p>
          </p:txBody>
        </p:sp>
        <p:sp>
          <p:nvSpPr>
            <p:cNvPr id="130" name="Google Shape;130;p26"/>
            <p:cNvSpPr txBox="1"/>
            <p:nvPr/>
          </p:nvSpPr>
          <p:spPr>
            <a:xfrm>
              <a:off x="3210359" y="2452817"/>
              <a:ext cx="1673100" cy="953700"/>
            </a:xfrm>
            <a:prstGeom prst="rect">
              <a:avLst/>
            </a:prstGeom>
            <a:noFill/>
            <a:ln>
              <a:noFill/>
            </a:ln>
          </p:spPr>
          <p:txBody>
            <a:bodyPr spcFirstLastPara="1" wrap="square" lIns="91425" tIns="91425" rIns="91425" bIns="91425" anchor="t" anchorCtr="0">
              <a:noAutofit/>
            </a:bodyPr>
            <a:lstStyle/>
            <a:p>
              <a:pPr marL="171446" indent="-190496" defTabSz="685800" fontAlgn="auto">
                <a:lnSpc>
                  <a:spcPct val="115000"/>
                </a:lnSpc>
                <a:spcBef>
                  <a:spcPts val="0"/>
                </a:spcBef>
                <a:spcAft>
                  <a:spcPts val="0"/>
                </a:spcAft>
                <a:buClr>
                  <a:srgbClr val="F1C232"/>
                </a:buClr>
                <a:buSzPts val="1200"/>
                <a:buFontTx/>
                <a:buChar char="●"/>
              </a:pPr>
              <a:r>
                <a:rPr lang="en" sz="1200" b="1" dirty="0">
                  <a:solidFill>
                    <a:srgbClr val="F1C232"/>
                  </a:solidFill>
                  <a:latin typeface="Arial" panose="020B0604020202020204"/>
                  <a:ea typeface="+mn-ea"/>
                  <a:cs typeface="+mn-cs"/>
                </a:rPr>
                <a:t>AL Amyloidosis</a:t>
              </a:r>
              <a:endParaRPr sz="1200" b="1" dirty="0">
                <a:solidFill>
                  <a:srgbClr val="F1C232"/>
                </a:solidFill>
                <a:latin typeface="Arial" panose="020B0604020202020204"/>
                <a:ea typeface="+mn-ea"/>
                <a:cs typeface="+mn-cs"/>
              </a:endParaRPr>
            </a:p>
            <a:p>
              <a:pPr marL="171446" indent="-190496" defTabSz="685800" fontAlgn="auto">
                <a:lnSpc>
                  <a:spcPct val="115000"/>
                </a:lnSpc>
                <a:spcBef>
                  <a:spcPts val="0"/>
                </a:spcBef>
                <a:spcAft>
                  <a:spcPts val="0"/>
                </a:spcAft>
                <a:buClr>
                  <a:srgbClr val="FFFFFF"/>
                </a:buClr>
                <a:buSzPts val="1200"/>
                <a:buFontTx/>
                <a:buChar char="●"/>
              </a:pPr>
              <a:r>
                <a:rPr lang="en" sz="1200" dirty="0">
                  <a:solidFill>
                    <a:srgbClr val="FFFFFF"/>
                  </a:solidFill>
                  <a:latin typeface="Arial" panose="020B0604020202020204"/>
                  <a:ea typeface="+mn-ea"/>
                  <a:cs typeface="+mn-cs"/>
                </a:rPr>
                <a:t>Polyneuropathy + lambda-monoclonal along with VEGF, endocrinopathy, ± Castleman’s [POEMS]</a:t>
              </a:r>
              <a:endParaRPr sz="1200" dirty="0">
                <a:solidFill>
                  <a:srgbClr val="FFFFFF"/>
                </a:solidFill>
                <a:latin typeface="Arial" panose="020B0604020202020204"/>
                <a:ea typeface="+mn-ea"/>
                <a:cs typeface="+mn-cs"/>
              </a:endParaRPr>
            </a:p>
          </p:txBody>
        </p:sp>
      </p:grpSp>
      <p:grpSp>
        <p:nvGrpSpPr>
          <p:cNvPr id="131" name="Google Shape;131;p26"/>
          <p:cNvGrpSpPr/>
          <p:nvPr/>
        </p:nvGrpSpPr>
        <p:grpSpPr>
          <a:xfrm>
            <a:off x="146988" y="719114"/>
            <a:ext cx="3906896" cy="2997238"/>
            <a:chOff x="1126863" y="1988893"/>
            <a:chExt cx="1944600" cy="1604517"/>
          </a:xfrm>
        </p:grpSpPr>
        <p:sp>
          <p:nvSpPr>
            <p:cNvPr id="132" name="Google Shape;132;p26"/>
            <p:cNvSpPr/>
            <p:nvPr/>
          </p:nvSpPr>
          <p:spPr>
            <a:xfrm>
              <a:off x="1126863" y="2013875"/>
              <a:ext cx="1944600" cy="1569600"/>
            </a:xfrm>
            <a:prstGeom prst="round2DiagRect">
              <a:avLst>
                <a:gd name="adj1" fmla="val 0"/>
                <a:gd name="adj2" fmla="val 17764"/>
              </a:avLst>
            </a:prstGeom>
            <a:solidFill>
              <a:srgbClr val="0E9453"/>
            </a:solidFill>
            <a:ln>
              <a:noFill/>
            </a:ln>
          </p:spPr>
          <p:txBody>
            <a:bodyPr spcFirstLastPara="1" wrap="square" lIns="91425" tIns="91425" rIns="91425" bIns="91425" anchor="ctr" anchorCtr="0">
              <a:noAutofit/>
            </a:bodyPr>
            <a:lstStyle/>
            <a:p>
              <a:pPr defTabSz="685800" fontAlgn="auto">
                <a:spcBef>
                  <a:spcPts val="0"/>
                </a:spcBef>
                <a:spcAft>
                  <a:spcPts val="0"/>
                </a:spcAft>
              </a:pPr>
              <a:endParaRPr sz="1800">
                <a:solidFill>
                  <a:srgbClr val="000000"/>
                </a:solidFill>
                <a:latin typeface="Arial" panose="020B0604020202020204"/>
                <a:ea typeface="+mn-ea"/>
                <a:cs typeface="+mn-cs"/>
              </a:endParaRPr>
            </a:p>
          </p:txBody>
        </p:sp>
        <p:sp>
          <p:nvSpPr>
            <p:cNvPr id="133" name="Google Shape;133;p26"/>
            <p:cNvSpPr txBox="1"/>
            <p:nvPr/>
          </p:nvSpPr>
          <p:spPr>
            <a:xfrm>
              <a:off x="1126863" y="1988893"/>
              <a:ext cx="1944600" cy="222600"/>
            </a:xfrm>
            <a:prstGeom prst="rect">
              <a:avLst/>
            </a:prstGeom>
            <a:noFill/>
            <a:ln>
              <a:noFill/>
            </a:ln>
          </p:spPr>
          <p:txBody>
            <a:bodyPr spcFirstLastPara="1" wrap="square" lIns="91425" tIns="91425" rIns="91425" bIns="91425" anchor="t" anchorCtr="0">
              <a:noAutofit/>
            </a:bodyPr>
            <a:lstStyle/>
            <a:p>
              <a:pPr defTabSz="685800" fontAlgn="auto">
                <a:spcBef>
                  <a:spcPts val="0"/>
                </a:spcBef>
                <a:spcAft>
                  <a:spcPts val="0"/>
                </a:spcAft>
              </a:pPr>
              <a:r>
                <a:rPr lang="en" sz="1300" b="1">
                  <a:solidFill>
                    <a:srgbClr val="FFFFFF"/>
                  </a:solidFill>
                  <a:latin typeface="Arial" panose="020B0604020202020204"/>
                  <a:ea typeface="+mn-ea"/>
                  <a:cs typeface="+mn-cs"/>
                </a:rPr>
                <a:t>Antibodies highly destructive, yet</a:t>
              </a:r>
              <a:endParaRPr sz="1300" b="1">
                <a:solidFill>
                  <a:srgbClr val="FFFFFF"/>
                </a:solidFill>
                <a:latin typeface="Arial" panose="020B0604020202020204"/>
                <a:ea typeface="+mn-ea"/>
                <a:cs typeface="+mn-cs"/>
              </a:endParaRPr>
            </a:p>
            <a:p>
              <a:pPr defTabSz="685800" fontAlgn="auto">
                <a:spcBef>
                  <a:spcPts val="0"/>
                </a:spcBef>
                <a:spcAft>
                  <a:spcPts val="0"/>
                </a:spcAft>
              </a:pPr>
              <a:r>
                <a:rPr lang="en" sz="1300" b="1">
                  <a:solidFill>
                    <a:srgbClr val="FFFFFF"/>
                  </a:solidFill>
                  <a:latin typeface="Arial" panose="020B0604020202020204"/>
                  <a:ea typeface="+mn-ea"/>
                  <a:cs typeface="+mn-cs"/>
                </a:rPr>
                <a:t>abnormal clonal cells are rare (&lt;5%)</a:t>
              </a:r>
              <a:endParaRPr sz="1300" b="1">
                <a:solidFill>
                  <a:srgbClr val="FFFFFF"/>
                </a:solidFill>
                <a:latin typeface="Arial" panose="020B0604020202020204"/>
                <a:ea typeface="+mn-ea"/>
                <a:cs typeface="+mn-cs"/>
              </a:endParaRPr>
            </a:p>
          </p:txBody>
        </p:sp>
        <p:sp>
          <p:nvSpPr>
            <p:cNvPr id="134" name="Google Shape;134;p26"/>
            <p:cNvSpPr txBox="1"/>
            <p:nvPr/>
          </p:nvSpPr>
          <p:spPr>
            <a:xfrm>
              <a:off x="1126869" y="2309710"/>
              <a:ext cx="1863900" cy="1283700"/>
            </a:xfrm>
            <a:prstGeom prst="rect">
              <a:avLst/>
            </a:prstGeom>
            <a:noFill/>
            <a:ln>
              <a:noFill/>
            </a:ln>
          </p:spPr>
          <p:txBody>
            <a:bodyPr spcFirstLastPara="1" wrap="square" lIns="91425" tIns="91425" rIns="91425" bIns="91425" anchor="t" anchorCtr="0">
              <a:noAutofit/>
            </a:bodyPr>
            <a:lstStyle/>
            <a:p>
              <a:pPr marL="215894" indent="-203195" defTabSz="685800" fontAlgn="auto">
                <a:spcBef>
                  <a:spcPts val="0"/>
                </a:spcBef>
                <a:spcAft>
                  <a:spcPts val="0"/>
                </a:spcAft>
                <a:buClr>
                  <a:srgbClr val="FFFFFF"/>
                </a:buClr>
                <a:buSzPts val="1200"/>
                <a:buFontTx/>
                <a:buChar char="•"/>
              </a:pPr>
              <a:r>
                <a:rPr lang="en" sz="1200" dirty="0" err="1">
                  <a:solidFill>
                    <a:srgbClr val="FFFFFF"/>
                  </a:solidFill>
                  <a:latin typeface="Arial" panose="020B0604020202020204"/>
                  <a:ea typeface="+mn-ea"/>
                  <a:cs typeface="+mn-cs"/>
                </a:rPr>
                <a:t>Immunotactoid</a:t>
              </a:r>
              <a:r>
                <a:rPr lang="en" sz="1200" dirty="0">
                  <a:solidFill>
                    <a:srgbClr val="FFFFFF"/>
                  </a:solidFill>
                  <a:latin typeface="Arial" panose="020B0604020202020204"/>
                  <a:ea typeface="+mn-ea"/>
                  <a:cs typeface="+mn-cs"/>
                </a:rPr>
                <a:t> / Type 1 cryoglobulinemic MPGN</a:t>
              </a:r>
              <a:endParaRPr sz="1200" dirty="0">
                <a:solidFill>
                  <a:srgbClr val="FFFFFF"/>
                </a:solidFill>
                <a:latin typeface="Arial" panose="020B0604020202020204"/>
                <a:ea typeface="+mn-ea"/>
                <a:cs typeface="+mn-cs"/>
              </a:endParaRPr>
            </a:p>
            <a:p>
              <a:pPr marL="215894" indent="-203195" defTabSz="685800" fontAlgn="auto">
                <a:spcBef>
                  <a:spcPts val="0"/>
                </a:spcBef>
                <a:spcAft>
                  <a:spcPts val="0"/>
                </a:spcAft>
                <a:buClr>
                  <a:srgbClr val="FFFFFF"/>
                </a:buClr>
                <a:buSzPts val="1200"/>
                <a:buFontTx/>
                <a:buChar char="•"/>
              </a:pPr>
              <a:r>
                <a:rPr lang="en" sz="1200" dirty="0">
                  <a:solidFill>
                    <a:srgbClr val="FFFFFF"/>
                  </a:solidFill>
                  <a:latin typeface="Arial" panose="020B0604020202020204"/>
                  <a:ea typeface="+mn-ea"/>
                  <a:cs typeface="+mn-cs"/>
                </a:rPr>
                <a:t>Proliferative Glomerulonephritis with Monoclonal Immunoglobulin deposits (PGNMID)</a:t>
              </a:r>
              <a:endParaRPr sz="1200" dirty="0">
                <a:solidFill>
                  <a:srgbClr val="FFFFFF"/>
                </a:solidFill>
                <a:latin typeface="Arial" panose="020B0604020202020204"/>
                <a:ea typeface="+mn-ea"/>
                <a:cs typeface="+mn-cs"/>
              </a:endParaRPr>
            </a:p>
            <a:p>
              <a:pPr marL="215894" indent="-203195" defTabSz="685800" fontAlgn="auto">
                <a:spcBef>
                  <a:spcPts val="0"/>
                </a:spcBef>
                <a:spcAft>
                  <a:spcPts val="0"/>
                </a:spcAft>
                <a:buClr>
                  <a:srgbClr val="FFFFFF"/>
                </a:buClr>
                <a:buSzPts val="1200"/>
                <a:buFontTx/>
                <a:buChar char="•"/>
              </a:pPr>
              <a:r>
                <a:rPr lang="en-US" sz="1200" dirty="0">
                  <a:solidFill>
                    <a:srgbClr val="FFFFFF"/>
                  </a:solidFill>
                  <a:latin typeface="Arial" panose="020B0604020202020204"/>
                  <a:ea typeface="+mn-ea"/>
                  <a:cs typeface="+mn-cs"/>
                </a:rPr>
                <a:t>Light chain proximal tubulopathy (LCPT)</a:t>
              </a:r>
              <a:endParaRPr sz="1200" dirty="0">
                <a:solidFill>
                  <a:srgbClr val="FFFFFF"/>
                </a:solidFill>
                <a:latin typeface="Arial" panose="020B0604020202020204"/>
                <a:ea typeface="+mn-ea"/>
                <a:cs typeface="+mn-cs"/>
              </a:endParaRPr>
            </a:p>
            <a:p>
              <a:pPr marL="215894" indent="-203195" defTabSz="685800" fontAlgn="auto">
                <a:spcBef>
                  <a:spcPts val="0"/>
                </a:spcBef>
                <a:spcAft>
                  <a:spcPts val="0"/>
                </a:spcAft>
                <a:buClr>
                  <a:srgbClr val="FFFFFF"/>
                </a:buClr>
                <a:buSzPts val="1200"/>
                <a:buFontTx/>
                <a:buChar char="•"/>
              </a:pPr>
              <a:endParaRPr lang="en" sz="1200" dirty="0">
                <a:solidFill>
                  <a:srgbClr val="FFFFFF"/>
                </a:solidFill>
                <a:latin typeface="Arial" panose="020B0604020202020204"/>
                <a:ea typeface="+mn-ea"/>
                <a:cs typeface="+mn-cs"/>
              </a:endParaRPr>
            </a:p>
            <a:p>
              <a:pPr marL="215894" indent="-203195" defTabSz="685800" fontAlgn="auto">
                <a:spcBef>
                  <a:spcPts val="0"/>
                </a:spcBef>
                <a:spcAft>
                  <a:spcPts val="0"/>
                </a:spcAft>
                <a:buClr>
                  <a:srgbClr val="FFFFFF"/>
                </a:buClr>
                <a:buSzPts val="1200"/>
                <a:buFontTx/>
                <a:buChar char="•"/>
              </a:pPr>
              <a:r>
                <a:rPr lang="en" sz="1200" dirty="0">
                  <a:solidFill>
                    <a:srgbClr val="FFFFFF"/>
                  </a:solidFill>
                  <a:latin typeface="Arial" panose="020B0604020202020204"/>
                  <a:ea typeface="+mn-ea"/>
                  <a:cs typeface="+mn-cs"/>
                </a:rPr>
                <a:t>Acquired von Willebrand (</a:t>
              </a:r>
              <a:r>
                <a:rPr lang="en" sz="1200" dirty="0" err="1">
                  <a:solidFill>
                    <a:srgbClr val="FFFFFF"/>
                  </a:solidFill>
                  <a:latin typeface="Arial" panose="020B0604020202020204"/>
                  <a:ea typeface="+mn-ea"/>
                  <a:cs typeface="+mn-cs"/>
                </a:rPr>
                <a:t>aVWS</a:t>
              </a:r>
              <a:r>
                <a:rPr lang="en" sz="1200" dirty="0">
                  <a:solidFill>
                    <a:srgbClr val="FFFFFF"/>
                  </a:solidFill>
                  <a:latin typeface="Arial" panose="020B0604020202020204"/>
                  <a:ea typeface="+mn-ea"/>
                  <a:cs typeface="+mn-cs"/>
                </a:rPr>
                <a:t>) et al</a:t>
              </a:r>
              <a:endParaRPr sz="1200" dirty="0">
                <a:solidFill>
                  <a:srgbClr val="FFFFFF"/>
                </a:solidFill>
                <a:latin typeface="Arial" panose="020B0604020202020204"/>
                <a:ea typeface="+mn-ea"/>
                <a:cs typeface="+mn-cs"/>
              </a:endParaRPr>
            </a:p>
            <a:p>
              <a:pPr marL="215894" indent="-203195" defTabSz="685800" fontAlgn="auto">
                <a:spcBef>
                  <a:spcPts val="0"/>
                </a:spcBef>
                <a:spcAft>
                  <a:spcPts val="0"/>
                </a:spcAft>
                <a:buClr>
                  <a:srgbClr val="FFFFFF"/>
                </a:buClr>
                <a:buSzPts val="1200"/>
                <a:buFontTx/>
                <a:buChar char="•"/>
              </a:pPr>
              <a:r>
                <a:rPr lang="en" sz="1200" dirty="0">
                  <a:solidFill>
                    <a:srgbClr val="FFFFFF"/>
                  </a:solidFill>
                  <a:latin typeface="Arial" panose="020B0604020202020204"/>
                  <a:ea typeface="+mn-ea"/>
                  <a:cs typeface="+mn-cs"/>
                </a:rPr>
                <a:t>Cold agglutinin disease</a:t>
              </a:r>
              <a:endParaRPr sz="1200" dirty="0">
                <a:solidFill>
                  <a:srgbClr val="FFFFFF"/>
                </a:solidFill>
                <a:latin typeface="Arial" panose="020B0604020202020204"/>
                <a:ea typeface="+mn-ea"/>
                <a:cs typeface="+mn-cs"/>
              </a:endParaRPr>
            </a:p>
            <a:p>
              <a:pPr marL="215894" indent="-203195" defTabSz="685800" fontAlgn="auto">
                <a:spcBef>
                  <a:spcPts val="0"/>
                </a:spcBef>
                <a:spcAft>
                  <a:spcPts val="0"/>
                </a:spcAft>
                <a:buClr>
                  <a:srgbClr val="FFFFFF"/>
                </a:buClr>
                <a:buSzPts val="1200"/>
                <a:buFontTx/>
                <a:buChar char="•"/>
              </a:pPr>
              <a:r>
                <a:rPr lang="en" sz="1200" dirty="0">
                  <a:solidFill>
                    <a:srgbClr val="FFFFFF"/>
                  </a:solidFill>
                  <a:latin typeface="Arial" panose="020B0604020202020204"/>
                  <a:ea typeface="+mn-ea"/>
                  <a:cs typeface="+mn-cs"/>
                </a:rPr>
                <a:t>Anti-MAG / Anti-ganglioside IgM neuropathy</a:t>
              </a:r>
            </a:p>
            <a:p>
              <a:pPr marL="215894" indent="-203195" defTabSz="685800" fontAlgn="auto">
                <a:spcBef>
                  <a:spcPts val="0"/>
                </a:spcBef>
                <a:spcAft>
                  <a:spcPts val="0"/>
                </a:spcAft>
                <a:buClr>
                  <a:srgbClr val="FFFFFF"/>
                </a:buClr>
                <a:buSzPts val="1200"/>
                <a:buFontTx/>
                <a:buChar char="•"/>
              </a:pPr>
              <a:r>
                <a:rPr lang="en" sz="1200" dirty="0">
                  <a:solidFill>
                    <a:srgbClr val="FFFFFF"/>
                  </a:solidFill>
                  <a:latin typeface="Arial" panose="020B0604020202020204"/>
                  <a:ea typeface="+mn-ea"/>
                  <a:cs typeface="+mn-cs"/>
                </a:rPr>
                <a:t>Telangiectasias, erythrocytosis, elevated erythropoietin level, MGUS, perinephric fluid collections, and intrapulmonary shunting (TEMPI)</a:t>
              </a:r>
              <a:endParaRPr sz="1200" dirty="0">
                <a:solidFill>
                  <a:srgbClr val="FFFFFF"/>
                </a:solidFill>
                <a:latin typeface="Arial" panose="020B0604020202020204"/>
                <a:ea typeface="+mn-ea"/>
                <a:cs typeface="+mn-cs"/>
              </a:endParaRPr>
            </a:p>
          </p:txBody>
        </p:sp>
      </p:grpSp>
      <p:grpSp>
        <p:nvGrpSpPr>
          <p:cNvPr id="135" name="Google Shape;135;p26"/>
          <p:cNvGrpSpPr/>
          <p:nvPr/>
        </p:nvGrpSpPr>
        <p:grpSpPr>
          <a:xfrm>
            <a:off x="6477111" y="716586"/>
            <a:ext cx="2571554" cy="3016250"/>
            <a:chOff x="5015938" y="1992458"/>
            <a:chExt cx="3001347" cy="1591017"/>
          </a:xfrm>
        </p:grpSpPr>
        <p:sp>
          <p:nvSpPr>
            <p:cNvPr id="136" name="Google Shape;136;p26"/>
            <p:cNvSpPr/>
            <p:nvPr/>
          </p:nvSpPr>
          <p:spPr>
            <a:xfrm>
              <a:off x="5015938" y="2013875"/>
              <a:ext cx="3001200" cy="1569600"/>
            </a:xfrm>
            <a:prstGeom prst="round2DiagRect">
              <a:avLst>
                <a:gd name="adj1" fmla="val 0"/>
                <a:gd name="adj2" fmla="val 17764"/>
              </a:avLst>
            </a:prstGeom>
            <a:solidFill>
              <a:srgbClr val="085631"/>
            </a:solidFill>
            <a:ln>
              <a:noFill/>
            </a:ln>
          </p:spPr>
          <p:txBody>
            <a:bodyPr spcFirstLastPara="1" wrap="square" lIns="91425" tIns="91425" rIns="91425" bIns="91425" anchor="ctr" anchorCtr="0">
              <a:noAutofit/>
            </a:bodyPr>
            <a:lstStyle/>
            <a:p>
              <a:pPr defTabSz="685800" fontAlgn="auto">
                <a:spcBef>
                  <a:spcPts val="0"/>
                </a:spcBef>
                <a:spcAft>
                  <a:spcPts val="0"/>
                </a:spcAft>
              </a:pPr>
              <a:endParaRPr sz="1800">
                <a:solidFill>
                  <a:srgbClr val="000000"/>
                </a:solidFill>
                <a:latin typeface="Arial" panose="020B0604020202020204"/>
                <a:ea typeface="+mn-ea"/>
                <a:cs typeface="+mn-cs"/>
              </a:endParaRPr>
            </a:p>
            <a:p>
              <a:pPr defTabSz="685800" fontAlgn="auto">
                <a:spcBef>
                  <a:spcPts val="0"/>
                </a:spcBef>
                <a:spcAft>
                  <a:spcPts val="0"/>
                </a:spcAft>
              </a:pPr>
              <a:endParaRPr sz="1800">
                <a:solidFill>
                  <a:srgbClr val="000000"/>
                </a:solidFill>
                <a:latin typeface="Arial" panose="020B0604020202020204"/>
                <a:ea typeface="+mn-ea"/>
                <a:cs typeface="+mn-cs"/>
              </a:endParaRPr>
            </a:p>
            <a:p>
              <a:pPr defTabSz="685800" fontAlgn="auto">
                <a:spcBef>
                  <a:spcPts val="0"/>
                </a:spcBef>
                <a:spcAft>
                  <a:spcPts val="0"/>
                </a:spcAft>
              </a:pPr>
              <a:endParaRPr sz="1800">
                <a:solidFill>
                  <a:srgbClr val="000000"/>
                </a:solidFill>
                <a:latin typeface="Arial" panose="020B0604020202020204"/>
                <a:ea typeface="+mn-ea"/>
                <a:cs typeface="+mn-cs"/>
              </a:endParaRPr>
            </a:p>
            <a:p>
              <a:pPr defTabSz="685800" fontAlgn="auto">
                <a:spcBef>
                  <a:spcPts val="0"/>
                </a:spcBef>
                <a:spcAft>
                  <a:spcPts val="0"/>
                </a:spcAft>
              </a:pPr>
              <a:endParaRPr sz="1800">
                <a:solidFill>
                  <a:srgbClr val="000000"/>
                </a:solidFill>
                <a:latin typeface="Arial" panose="020B0604020202020204"/>
                <a:ea typeface="+mn-ea"/>
                <a:cs typeface="+mn-cs"/>
              </a:endParaRPr>
            </a:p>
          </p:txBody>
        </p:sp>
        <p:sp>
          <p:nvSpPr>
            <p:cNvPr id="137" name="Google Shape;137;p26"/>
            <p:cNvSpPr txBox="1"/>
            <p:nvPr/>
          </p:nvSpPr>
          <p:spPr>
            <a:xfrm>
              <a:off x="5061684" y="1992458"/>
              <a:ext cx="2955600" cy="222600"/>
            </a:xfrm>
            <a:prstGeom prst="rect">
              <a:avLst/>
            </a:prstGeom>
            <a:noFill/>
            <a:ln>
              <a:noFill/>
            </a:ln>
          </p:spPr>
          <p:txBody>
            <a:bodyPr spcFirstLastPara="1" wrap="square" lIns="91425" tIns="91425" rIns="91425" bIns="91425" anchor="t" anchorCtr="0">
              <a:noAutofit/>
            </a:bodyPr>
            <a:lstStyle/>
            <a:p>
              <a:pPr defTabSz="685800" fontAlgn="auto">
                <a:spcBef>
                  <a:spcPts val="0"/>
                </a:spcBef>
                <a:spcAft>
                  <a:spcPts val="0"/>
                </a:spcAft>
              </a:pPr>
              <a:r>
                <a:rPr lang="en" sz="1300" b="1">
                  <a:solidFill>
                    <a:srgbClr val="FFFFFF"/>
                  </a:solidFill>
                  <a:latin typeface="Arial" panose="020B0604020202020204"/>
                  <a:ea typeface="+mn-ea"/>
                  <a:cs typeface="+mn-cs"/>
                </a:rPr>
                <a:t>Abnormal cells ≥10%, </a:t>
              </a:r>
              <a:endParaRPr sz="1300" b="1">
                <a:solidFill>
                  <a:srgbClr val="FFFFFF"/>
                </a:solidFill>
                <a:latin typeface="Arial" panose="020B0604020202020204"/>
                <a:ea typeface="+mn-ea"/>
                <a:cs typeface="+mn-cs"/>
              </a:endParaRPr>
            </a:p>
            <a:p>
              <a:pPr defTabSz="685800" fontAlgn="auto">
                <a:spcBef>
                  <a:spcPts val="0"/>
                </a:spcBef>
                <a:spcAft>
                  <a:spcPts val="0"/>
                </a:spcAft>
              </a:pPr>
              <a:r>
                <a:rPr lang="en" sz="1300" b="1">
                  <a:solidFill>
                    <a:srgbClr val="FFFFFF"/>
                  </a:solidFill>
                  <a:latin typeface="Arial" panose="020B0604020202020204"/>
                  <a:ea typeface="+mn-ea"/>
                  <a:cs typeface="+mn-cs"/>
                </a:rPr>
                <a:t>antibodies not potent</a:t>
              </a:r>
              <a:endParaRPr sz="1300" b="1">
                <a:solidFill>
                  <a:srgbClr val="FFFFFF"/>
                </a:solidFill>
                <a:latin typeface="Arial" panose="020B0604020202020204"/>
                <a:ea typeface="+mn-ea"/>
                <a:cs typeface="+mn-cs"/>
              </a:endParaRPr>
            </a:p>
          </p:txBody>
        </p:sp>
        <p:sp>
          <p:nvSpPr>
            <p:cNvPr id="138" name="Google Shape;138;p26"/>
            <p:cNvSpPr txBox="1"/>
            <p:nvPr/>
          </p:nvSpPr>
          <p:spPr>
            <a:xfrm>
              <a:off x="5197477" y="2428769"/>
              <a:ext cx="2580000" cy="959700"/>
            </a:xfrm>
            <a:prstGeom prst="rect">
              <a:avLst/>
            </a:prstGeom>
            <a:noFill/>
            <a:ln>
              <a:noFill/>
            </a:ln>
          </p:spPr>
          <p:txBody>
            <a:bodyPr spcFirstLastPara="1" wrap="square" lIns="91425" tIns="91425" rIns="91425" bIns="91425" anchor="t" anchorCtr="0">
              <a:noAutofit/>
            </a:bodyPr>
            <a:lstStyle/>
            <a:p>
              <a:pPr marL="215894" indent="-203195" defTabSz="685800" fontAlgn="auto">
                <a:spcBef>
                  <a:spcPts val="0"/>
                </a:spcBef>
                <a:spcAft>
                  <a:spcPts val="0"/>
                </a:spcAft>
                <a:buClr>
                  <a:srgbClr val="FFFFFF"/>
                </a:buClr>
                <a:buSzPts val="1200"/>
                <a:buFontTx/>
                <a:buChar char="•"/>
              </a:pPr>
              <a:r>
                <a:rPr lang="en" sz="1200" dirty="0">
                  <a:solidFill>
                    <a:srgbClr val="FFFFFF"/>
                  </a:solidFill>
                  <a:latin typeface="Arial" panose="020B0604020202020204"/>
                  <a:ea typeface="+mn-ea"/>
                  <a:cs typeface="+mn-cs"/>
                </a:rPr>
                <a:t>Light chain deposition disease (LCDD)</a:t>
              </a:r>
              <a:endParaRPr sz="1200" dirty="0">
                <a:solidFill>
                  <a:srgbClr val="FFFFFF"/>
                </a:solidFill>
                <a:latin typeface="Arial" panose="020B0604020202020204"/>
                <a:ea typeface="+mn-ea"/>
                <a:cs typeface="+mn-cs"/>
              </a:endParaRPr>
            </a:p>
            <a:p>
              <a:pPr marL="215894" indent="-203195" defTabSz="685800" fontAlgn="auto">
                <a:spcBef>
                  <a:spcPts val="0"/>
                </a:spcBef>
                <a:spcAft>
                  <a:spcPts val="0"/>
                </a:spcAft>
                <a:buClr>
                  <a:srgbClr val="FFFFFF"/>
                </a:buClr>
                <a:buSzPts val="1200"/>
                <a:buFontTx/>
                <a:buChar char="•"/>
              </a:pPr>
              <a:r>
                <a:rPr lang="en" sz="1200" b="1" dirty="0">
                  <a:solidFill>
                    <a:srgbClr val="F1C232"/>
                  </a:solidFill>
                  <a:latin typeface="Arial" panose="020B0604020202020204"/>
                  <a:ea typeface="+mn-ea"/>
                  <a:cs typeface="+mn-cs"/>
                </a:rPr>
                <a:t>Multiple myeloma</a:t>
              </a:r>
              <a:r>
                <a:rPr lang="en" sz="1200" dirty="0">
                  <a:solidFill>
                    <a:srgbClr val="FFFFFF"/>
                  </a:solidFill>
                  <a:latin typeface="Arial" panose="020B0604020202020204"/>
                  <a:ea typeface="+mn-ea"/>
                  <a:cs typeface="+mn-cs"/>
                </a:rPr>
                <a:t> ± cast nephropathy</a:t>
              </a:r>
              <a:endParaRPr sz="1200" dirty="0">
                <a:solidFill>
                  <a:srgbClr val="FFFFFF"/>
                </a:solidFill>
                <a:latin typeface="Arial" panose="020B0604020202020204"/>
                <a:ea typeface="+mn-ea"/>
                <a:cs typeface="+mn-cs"/>
              </a:endParaRPr>
            </a:p>
            <a:p>
              <a:pPr marL="215894" indent="-203195" defTabSz="685800" fontAlgn="auto">
                <a:spcBef>
                  <a:spcPts val="0"/>
                </a:spcBef>
                <a:spcAft>
                  <a:spcPts val="0"/>
                </a:spcAft>
                <a:buClr>
                  <a:srgbClr val="FFFFFF"/>
                </a:buClr>
                <a:buSzPts val="1200"/>
                <a:buFontTx/>
                <a:buChar char="•"/>
              </a:pPr>
              <a:r>
                <a:rPr lang="en" sz="1200" b="1" dirty="0" err="1">
                  <a:solidFill>
                    <a:srgbClr val="F1C232"/>
                  </a:solidFill>
                  <a:latin typeface="Arial" panose="020B0604020202020204"/>
                  <a:ea typeface="+mn-ea"/>
                  <a:cs typeface="+mn-cs"/>
                </a:rPr>
                <a:t>Waldenstrom</a:t>
              </a:r>
              <a:r>
                <a:rPr lang="en" sz="1200" b="1" dirty="0">
                  <a:solidFill>
                    <a:srgbClr val="F1C232"/>
                  </a:solidFill>
                  <a:latin typeface="Arial" panose="020B0604020202020204"/>
                  <a:ea typeface="+mn-ea"/>
                  <a:cs typeface="+mn-cs"/>
                </a:rPr>
                <a:t> Macroglobulinemia</a:t>
              </a:r>
              <a:r>
                <a:rPr lang="en" sz="1200" dirty="0">
                  <a:solidFill>
                    <a:srgbClr val="FFFFFF"/>
                  </a:solidFill>
                  <a:latin typeface="Arial" panose="020B0604020202020204"/>
                  <a:ea typeface="+mn-ea"/>
                  <a:cs typeface="+mn-cs"/>
                </a:rPr>
                <a:t> (Lymphoplasmacytic lymphoma)</a:t>
              </a:r>
              <a:endParaRPr sz="1200" dirty="0">
                <a:solidFill>
                  <a:srgbClr val="FFFFFF"/>
                </a:solidFill>
                <a:latin typeface="Arial" panose="020B0604020202020204"/>
                <a:ea typeface="+mn-ea"/>
                <a:cs typeface="+mn-cs"/>
              </a:endParaRPr>
            </a:p>
          </p:txBody>
        </p:sp>
      </p:grpSp>
      <p:grpSp>
        <p:nvGrpSpPr>
          <p:cNvPr id="139" name="Google Shape;139;p26"/>
          <p:cNvGrpSpPr/>
          <p:nvPr/>
        </p:nvGrpSpPr>
        <p:grpSpPr>
          <a:xfrm>
            <a:off x="6313137" y="2242155"/>
            <a:ext cx="325808" cy="556700"/>
            <a:chOff x="4858109" y="2631368"/>
            <a:chExt cx="316442" cy="315000"/>
          </a:xfrm>
        </p:grpSpPr>
        <p:sp>
          <p:nvSpPr>
            <p:cNvPr id="140" name="Google Shape;140;p26"/>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defTabSz="685800" fontAlgn="auto">
                <a:spcBef>
                  <a:spcPts val="0"/>
                </a:spcBef>
                <a:spcAft>
                  <a:spcPts val="0"/>
                </a:spcAft>
              </a:pPr>
              <a:endParaRPr sz="1800">
                <a:solidFill>
                  <a:srgbClr val="000000"/>
                </a:solidFill>
                <a:latin typeface="Arial" panose="020B0604020202020204"/>
                <a:ea typeface="+mn-ea"/>
                <a:cs typeface="+mn-cs"/>
              </a:endParaRPr>
            </a:p>
          </p:txBody>
        </p:sp>
        <p:sp>
          <p:nvSpPr>
            <p:cNvPr id="141" name="Google Shape;141;p26"/>
            <p:cNvSpPr/>
            <p:nvPr/>
          </p:nvSpPr>
          <p:spPr>
            <a:xfrm>
              <a:off x="4858109" y="2739300"/>
              <a:ext cx="239100" cy="99000"/>
            </a:xfrm>
            <a:prstGeom prst="rightArrow">
              <a:avLst>
                <a:gd name="adj1" fmla="val 32020"/>
                <a:gd name="adj2" fmla="val 66970"/>
              </a:avLst>
            </a:prstGeom>
            <a:solidFill>
              <a:srgbClr val="0B7743"/>
            </a:solidFill>
            <a:ln>
              <a:noFill/>
            </a:ln>
          </p:spPr>
          <p:txBody>
            <a:bodyPr spcFirstLastPara="1" wrap="square" lIns="91425" tIns="91425" rIns="91425" bIns="91425" anchor="ctr" anchorCtr="0">
              <a:noAutofit/>
            </a:bodyPr>
            <a:lstStyle/>
            <a:p>
              <a:pPr defTabSz="685800" fontAlgn="auto">
                <a:spcBef>
                  <a:spcPts val="0"/>
                </a:spcBef>
                <a:spcAft>
                  <a:spcPts val="0"/>
                </a:spcAft>
              </a:pPr>
              <a:br>
                <a:rPr lang="en" sz="1800">
                  <a:solidFill>
                    <a:srgbClr val="000000"/>
                  </a:solidFill>
                  <a:latin typeface="Arial" panose="020B0604020202020204"/>
                  <a:ea typeface="+mn-ea"/>
                  <a:cs typeface="+mn-cs"/>
                </a:rPr>
              </a:br>
              <a:endParaRPr sz="1800">
                <a:solidFill>
                  <a:srgbClr val="000000"/>
                </a:solidFill>
                <a:latin typeface="Arial" panose="020B0604020202020204"/>
                <a:ea typeface="+mn-ea"/>
                <a:cs typeface="+mn-cs"/>
              </a:endParaRPr>
            </a:p>
          </p:txBody>
        </p:sp>
      </p:grpSp>
      <p:grpSp>
        <p:nvGrpSpPr>
          <p:cNvPr id="142" name="Google Shape;142;p26"/>
          <p:cNvGrpSpPr/>
          <p:nvPr/>
        </p:nvGrpSpPr>
        <p:grpSpPr>
          <a:xfrm>
            <a:off x="3891340" y="2242155"/>
            <a:ext cx="325808" cy="556700"/>
            <a:chOff x="4858109" y="2631368"/>
            <a:chExt cx="316442" cy="315000"/>
          </a:xfrm>
        </p:grpSpPr>
        <p:sp>
          <p:nvSpPr>
            <p:cNvPr id="143" name="Google Shape;143;p26"/>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defTabSz="685800" fontAlgn="auto">
                <a:spcBef>
                  <a:spcPts val="0"/>
                </a:spcBef>
                <a:spcAft>
                  <a:spcPts val="0"/>
                </a:spcAft>
              </a:pPr>
              <a:endParaRPr sz="1800">
                <a:solidFill>
                  <a:srgbClr val="000000"/>
                </a:solidFill>
                <a:latin typeface="Arial" panose="020B0604020202020204"/>
                <a:ea typeface="+mn-ea"/>
                <a:cs typeface="+mn-cs"/>
              </a:endParaRPr>
            </a:p>
          </p:txBody>
        </p:sp>
        <p:sp>
          <p:nvSpPr>
            <p:cNvPr id="144" name="Google Shape;144;p26"/>
            <p:cNvSpPr/>
            <p:nvPr/>
          </p:nvSpPr>
          <p:spPr>
            <a:xfrm>
              <a:off x="4858109" y="2739300"/>
              <a:ext cx="239100" cy="99000"/>
            </a:xfrm>
            <a:prstGeom prst="rightArrow">
              <a:avLst>
                <a:gd name="adj1" fmla="val 32020"/>
                <a:gd name="adj2" fmla="val 66970"/>
              </a:avLst>
            </a:prstGeom>
            <a:solidFill>
              <a:srgbClr val="0B7743"/>
            </a:solidFill>
            <a:ln>
              <a:noFill/>
            </a:ln>
          </p:spPr>
          <p:txBody>
            <a:bodyPr spcFirstLastPara="1" wrap="square" lIns="91425" tIns="91425" rIns="91425" bIns="91425" anchor="ctr" anchorCtr="0">
              <a:noAutofit/>
            </a:bodyPr>
            <a:lstStyle/>
            <a:p>
              <a:pPr defTabSz="685800" fontAlgn="auto">
                <a:spcBef>
                  <a:spcPts val="0"/>
                </a:spcBef>
                <a:spcAft>
                  <a:spcPts val="0"/>
                </a:spcAft>
              </a:pPr>
              <a:br>
                <a:rPr lang="en" sz="1800">
                  <a:solidFill>
                    <a:srgbClr val="000000"/>
                  </a:solidFill>
                  <a:latin typeface="Arial" panose="020B0604020202020204"/>
                  <a:ea typeface="+mn-ea"/>
                  <a:cs typeface="+mn-cs"/>
                </a:rPr>
              </a:br>
              <a:endParaRPr sz="1800">
                <a:solidFill>
                  <a:srgbClr val="000000"/>
                </a:solidFill>
                <a:latin typeface="Arial" panose="020B0604020202020204"/>
                <a:ea typeface="+mn-ea"/>
                <a:cs typeface="+mn-cs"/>
              </a:endParaRPr>
            </a:p>
          </p:txBody>
        </p:sp>
      </p:grpSp>
      <p:cxnSp>
        <p:nvCxnSpPr>
          <p:cNvPr id="145" name="Google Shape;145;p26"/>
          <p:cNvCxnSpPr/>
          <p:nvPr/>
        </p:nvCxnSpPr>
        <p:spPr>
          <a:xfrm>
            <a:off x="209425" y="1305149"/>
            <a:ext cx="8794500" cy="0"/>
          </a:xfrm>
          <a:prstGeom prst="straightConnector1">
            <a:avLst/>
          </a:prstGeom>
          <a:noFill/>
          <a:ln w="76200" cap="flat" cmpd="sng">
            <a:solidFill>
              <a:srgbClr val="9FC5E8"/>
            </a:solidFill>
            <a:prstDash val="solid"/>
            <a:round/>
            <a:headEnd type="none" w="med" len="med"/>
            <a:tailEnd type="none" w="med" len="med"/>
          </a:ln>
        </p:spPr>
      </p:cxnSp>
      <p:sp>
        <p:nvSpPr>
          <p:cNvPr id="146" name="Google Shape;146;p26"/>
          <p:cNvSpPr/>
          <p:nvPr/>
        </p:nvSpPr>
        <p:spPr>
          <a:xfrm>
            <a:off x="1088300" y="3737670"/>
            <a:ext cx="4287900" cy="556800"/>
          </a:xfrm>
          <a:prstGeom prst="roundRect">
            <a:avLst>
              <a:gd name="adj" fmla="val 16667"/>
            </a:avLst>
          </a:prstGeom>
          <a:solidFill>
            <a:srgbClr val="FFF2CC"/>
          </a:solidFill>
          <a:ln w="9525" cap="flat" cmpd="sng">
            <a:solidFill>
              <a:schemeClr val="dk2"/>
            </a:solidFill>
            <a:prstDash val="solid"/>
            <a:round/>
            <a:headEnd type="none" w="sm" len="sm"/>
            <a:tailEnd type="none" w="sm" len="sm"/>
          </a:ln>
          <a:effectLst>
            <a:outerShdw blurRad="142875" dist="104775" dir="21540000" algn="bl" rotWithShape="0">
              <a:srgbClr val="000000">
                <a:alpha val="46000"/>
              </a:srgbClr>
            </a:outerShdw>
          </a:effectLst>
        </p:spPr>
        <p:txBody>
          <a:bodyPr spcFirstLastPara="1" wrap="square" lIns="91425" tIns="91425" rIns="91425" bIns="91425" anchor="ctr" anchorCtr="0">
            <a:noAutofit/>
          </a:bodyPr>
          <a:lstStyle/>
          <a:p>
            <a:pPr defTabSz="685800" fontAlgn="auto">
              <a:spcBef>
                <a:spcPts val="0"/>
              </a:spcBef>
              <a:spcAft>
                <a:spcPts val="0"/>
              </a:spcAft>
            </a:pPr>
            <a:r>
              <a:rPr lang="en" sz="1100" dirty="0">
                <a:solidFill>
                  <a:srgbClr val="000000"/>
                </a:solidFill>
                <a:latin typeface="Arial" panose="020B0604020202020204"/>
                <a:ea typeface="+mn-ea"/>
                <a:cs typeface="+mn-cs"/>
              </a:rPr>
              <a:t>The symptoms are related to the dangerous B-cell clones producing destructive antibodies, but the plasma cells themselves are not causing symptoms.</a:t>
            </a:r>
            <a:endParaRPr sz="1100" dirty="0">
              <a:solidFill>
                <a:srgbClr val="000000"/>
              </a:solidFill>
              <a:latin typeface="Arial" panose="020B0604020202020204"/>
              <a:ea typeface="+mn-ea"/>
              <a:cs typeface="+mn-cs"/>
            </a:endParaRPr>
          </a:p>
        </p:txBody>
      </p:sp>
      <p:sp>
        <p:nvSpPr>
          <p:cNvPr id="147" name="Google Shape;147;p26"/>
          <p:cNvSpPr/>
          <p:nvPr/>
        </p:nvSpPr>
        <p:spPr>
          <a:xfrm>
            <a:off x="6587525" y="3762844"/>
            <a:ext cx="2356200" cy="797400"/>
          </a:xfrm>
          <a:prstGeom prst="roundRect">
            <a:avLst>
              <a:gd name="adj" fmla="val 16667"/>
            </a:avLst>
          </a:prstGeom>
          <a:solidFill>
            <a:srgbClr val="FFF2CC"/>
          </a:solidFill>
          <a:ln w="9525" cap="flat" cmpd="sng">
            <a:solidFill>
              <a:schemeClr val="dk2"/>
            </a:solidFill>
            <a:prstDash val="solid"/>
            <a:round/>
            <a:headEnd type="none" w="sm" len="sm"/>
            <a:tailEnd type="none" w="sm" len="sm"/>
          </a:ln>
          <a:effectLst>
            <a:outerShdw blurRad="142875" dist="104775" dir="21540000" algn="bl" rotWithShape="0">
              <a:srgbClr val="000000">
                <a:alpha val="46000"/>
              </a:srgbClr>
            </a:outerShdw>
          </a:effectLst>
        </p:spPr>
        <p:txBody>
          <a:bodyPr spcFirstLastPara="1" wrap="square" lIns="91425" tIns="91425" rIns="91425" bIns="91425" anchor="ctr" anchorCtr="0">
            <a:noAutofit/>
          </a:bodyPr>
          <a:lstStyle/>
          <a:p>
            <a:pPr defTabSz="685800" fontAlgn="auto">
              <a:spcBef>
                <a:spcPts val="0"/>
              </a:spcBef>
              <a:spcAft>
                <a:spcPts val="0"/>
              </a:spcAft>
            </a:pPr>
            <a:r>
              <a:rPr lang="en" sz="1100">
                <a:solidFill>
                  <a:srgbClr val="000000"/>
                </a:solidFill>
                <a:latin typeface="Arial" panose="020B0604020202020204"/>
                <a:ea typeface="+mn-ea"/>
                <a:cs typeface="+mn-cs"/>
              </a:rPr>
              <a:t>Lytic bone disease, hypercalcemia, high LDH, extensive adenopathy</a:t>
            </a:r>
            <a:endParaRPr sz="1100">
              <a:solidFill>
                <a:srgbClr val="000000"/>
              </a:solidFill>
              <a:latin typeface="Arial" panose="020B0604020202020204"/>
              <a:ea typeface="+mn-ea"/>
              <a:cs typeface="+mn-cs"/>
            </a:endParaRPr>
          </a:p>
        </p:txBody>
      </p:sp>
      <p:sp>
        <p:nvSpPr>
          <p:cNvPr id="148" name="Google Shape;148;p26"/>
          <p:cNvSpPr txBox="1"/>
          <p:nvPr/>
        </p:nvSpPr>
        <p:spPr>
          <a:xfrm>
            <a:off x="4056350" y="813774"/>
            <a:ext cx="2421900" cy="415800"/>
          </a:xfrm>
          <a:prstGeom prst="rect">
            <a:avLst/>
          </a:prstGeom>
          <a:noFill/>
          <a:ln>
            <a:noFill/>
          </a:ln>
        </p:spPr>
        <p:txBody>
          <a:bodyPr spcFirstLastPara="1" wrap="square" lIns="91425" tIns="91425" rIns="91425" bIns="91425" anchor="t" anchorCtr="0">
            <a:noAutofit/>
          </a:bodyPr>
          <a:lstStyle/>
          <a:p>
            <a:pPr algn="ctr" defTabSz="685800" fontAlgn="auto">
              <a:spcBef>
                <a:spcPts val="0"/>
              </a:spcBef>
              <a:spcAft>
                <a:spcPts val="0"/>
              </a:spcAft>
            </a:pPr>
            <a:r>
              <a:rPr lang="en" sz="1300" b="1">
                <a:solidFill>
                  <a:srgbClr val="FFFFFF"/>
                </a:solidFill>
                <a:latin typeface="Arial" panose="020B0604020202020204"/>
                <a:ea typeface="+mn-ea"/>
                <a:cs typeface="+mn-cs"/>
              </a:rPr>
              <a:t>5-10% abnormal cells</a:t>
            </a:r>
            <a:endParaRPr sz="1300" b="1">
              <a:solidFill>
                <a:srgbClr val="FFFFFF"/>
              </a:solidFill>
              <a:latin typeface="Arial" panose="020B0604020202020204"/>
              <a:ea typeface="+mn-ea"/>
              <a:cs typeface="+mn-cs"/>
            </a:endParaRPr>
          </a:p>
        </p:txBody>
      </p:sp>
      <p:sp>
        <p:nvSpPr>
          <p:cNvPr id="2" name="TextBox 1">
            <a:extLst>
              <a:ext uri="{FF2B5EF4-FFF2-40B4-BE49-F238E27FC236}">
                <a16:creationId xmlns:a16="http://schemas.microsoft.com/office/drawing/2014/main" id="{0608EACA-AC77-364B-A7F4-452C23E349B9}"/>
              </a:ext>
            </a:extLst>
          </p:cNvPr>
          <p:cNvSpPr txBox="1"/>
          <p:nvPr/>
        </p:nvSpPr>
        <p:spPr>
          <a:xfrm rot="16200000">
            <a:off x="-46888" y="1536450"/>
            <a:ext cx="678873" cy="507831"/>
          </a:xfrm>
          <a:prstGeom prst="rect">
            <a:avLst/>
          </a:prstGeom>
          <a:solidFill>
            <a:schemeClr val="bg1"/>
          </a:solidFill>
          <a:ln w="28575">
            <a:solidFill>
              <a:schemeClr val="tx1"/>
            </a:solidFill>
          </a:ln>
        </p:spPr>
        <p:txBody>
          <a:bodyPr wrap="square" rtlCol="0">
            <a:spAutoFit/>
          </a:bodyPr>
          <a:lstStyle/>
          <a:p>
            <a:pPr algn="ctr" defTabSz="685800" fontAlgn="auto">
              <a:spcBef>
                <a:spcPts val="0"/>
              </a:spcBef>
              <a:spcAft>
                <a:spcPts val="0"/>
              </a:spcAft>
            </a:pPr>
            <a:r>
              <a:rPr lang="en-US" sz="1350" dirty="0">
                <a:solidFill>
                  <a:srgbClr val="000000"/>
                </a:solidFill>
                <a:latin typeface="Arial" panose="020B0604020202020204"/>
                <a:ea typeface="+mn-ea"/>
                <a:cs typeface="+mn-cs"/>
              </a:rPr>
              <a:t>MGRS</a:t>
            </a:r>
          </a:p>
        </p:txBody>
      </p:sp>
      <p:cxnSp>
        <p:nvCxnSpPr>
          <p:cNvPr id="4" name="Straight Connector 3">
            <a:extLst>
              <a:ext uri="{FF2B5EF4-FFF2-40B4-BE49-F238E27FC236}">
                <a16:creationId xmlns:a16="http://schemas.microsoft.com/office/drawing/2014/main" id="{34F74116-C15E-4A42-9178-2F80EE0A9CEB}"/>
              </a:ext>
            </a:extLst>
          </p:cNvPr>
          <p:cNvCxnSpPr>
            <a:cxnSpLocks/>
          </p:cNvCxnSpPr>
          <p:nvPr/>
        </p:nvCxnSpPr>
        <p:spPr>
          <a:xfrm>
            <a:off x="154050" y="2237524"/>
            <a:ext cx="37372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9178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6"/>
          <p:cNvSpPr txBox="1">
            <a:spLocks noGrp="1"/>
          </p:cNvSpPr>
          <p:nvPr>
            <p:ph type="title" idx="4294967295"/>
          </p:nvPr>
        </p:nvSpPr>
        <p:spPr>
          <a:xfrm>
            <a:off x="0" y="23235"/>
            <a:ext cx="9144000" cy="556800"/>
          </a:xfrm>
          <a:prstGeom prst="rect">
            <a:avLst/>
          </a:prstGeom>
        </p:spPr>
        <p:txBody>
          <a:bodyPr spcFirstLastPara="1" vert="horz" wrap="square" lIns="68575" tIns="34275" rIns="68575" bIns="34275" rtlCol="0" anchor="ctr" anchorCtr="0">
            <a:noAutofit/>
          </a:bodyPr>
          <a:lstStyle/>
          <a:p>
            <a:pPr>
              <a:spcBef>
                <a:spcPts val="0"/>
              </a:spcBef>
            </a:pPr>
            <a:r>
              <a:rPr lang="en" dirty="0"/>
              <a:t>Monoclonal gammopathy of renal significance (MGRS)</a:t>
            </a:r>
            <a:endParaRPr dirty="0"/>
          </a:p>
        </p:txBody>
      </p:sp>
      <p:graphicFrame>
        <p:nvGraphicFramePr>
          <p:cNvPr id="3" name="Table 2">
            <a:extLst>
              <a:ext uri="{FF2B5EF4-FFF2-40B4-BE49-F238E27FC236}">
                <a16:creationId xmlns:a16="http://schemas.microsoft.com/office/drawing/2014/main" id="{AA1BC3AC-A43B-F814-F858-C347F693C5BE}"/>
              </a:ext>
            </a:extLst>
          </p:cNvPr>
          <p:cNvGraphicFramePr>
            <a:graphicFrameLocks noGrp="1"/>
          </p:cNvGraphicFramePr>
          <p:nvPr/>
        </p:nvGraphicFramePr>
        <p:xfrm>
          <a:off x="76324" y="560961"/>
          <a:ext cx="9067676" cy="3886200"/>
        </p:xfrm>
        <a:graphic>
          <a:graphicData uri="http://schemas.openxmlformats.org/drawingml/2006/table">
            <a:tbl>
              <a:tblPr firstRow="1" bandRow="1">
                <a:tableStyleId>{8A107856-5554-42FB-B03E-39F5DBC370BA}</a:tableStyleId>
              </a:tblPr>
              <a:tblGrid>
                <a:gridCol w="2665130">
                  <a:extLst>
                    <a:ext uri="{9D8B030D-6E8A-4147-A177-3AD203B41FA5}">
                      <a16:colId xmlns:a16="http://schemas.microsoft.com/office/drawing/2014/main" val="1903706988"/>
                    </a:ext>
                  </a:extLst>
                </a:gridCol>
                <a:gridCol w="4256531">
                  <a:extLst>
                    <a:ext uri="{9D8B030D-6E8A-4147-A177-3AD203B41FA5}">
                      <a16:colId xmlns:a16="http://schemas.microsoft.com/office/drawing/2014/main" val="4276266185"/>
                    </a:ext>
                  </a:extLst>
                </a:gridCol>
                <a:gridCol w="2146015">
                  <a:extLst>
                    <a:ext uri="{9D8B030D-6E8A-4147-A177-3AD203B41FA5}">
                      <a16:colId xmlns:a16="http://schemas.microsoft.com/office/drawing/2014/main" val="1143702823"/>
                    </a:ext>
                  </a:extLst>
                </a:gridCol>
              </a:tblGrid>
              <a:tr h="434340">
                <a:tc>
                  <a:txBody>
                    <a:bodyPr/>
                    <a:lstStyle/>
                    <a:p>
                      <a:r>
                        <a:rPr lang="en-US" sz="1200" b="1" dirty="0"/>
                        <a:t>AL Amyloidosis</a:t>
                      </a:r>
                    </a:p>
                  </a:txBody>
                  <a:tcPr marL="68580" marR="68580" marT="34290" marB="34290"/>
                </a:tc>
                <a:tc>
                  <a:txBody>
                    <a:bodyPr/>
                    <a:lstStyle/>
                    <a:p>
                      <a:r>
                        <a:rPr lang="en-US" sz="1200" b="0" dirty="0"/>
                        <a:t>Congo red fibrils</a:t>
                      </a:r>
                    </a:p>
                  </a:txBody>
                  <a:tcPr marL="68580" marR="68580" marT="34290" marB="34290"/>
                </a:tc>
                <a:tc>
                  <a:txBody>
                    <a:bodyPr/>
                    <a:lstStyle/>
                    <a:p>
                      <a:r>
                        <a:rPr lang="en-US" sz="1200" b="0" dirty="0"/>
                        <a:t>AL Amyloid Rx towards cell of origin</a:t>
                      </a:r>
                    </a:p>
                  </a:txBody>
                  <a:tcPr marL="68580" marR="68580" marT="34290" marB="34290"/>
                </a:tc>
                <a:extLst>
                  <a:ext uri="{0D108BD9-81ED-4DB2-BD59-A6C34878D82A}">
                    <a16:rowId xmlns:a16="http://schemas.microsoft.com/office/drawing/2014/main" val="75900529"/>
                  </a:ext>
                </a:extLst>
              </a:tr>
              <a:tr h="617220">
                <a:tc>
                  <a:txBody>
                    <a:bodyPr/>
                    <a:lstStyle/>
                    <a:p>
                      <a:r>
                        <a:rPr lang="en-US" sz="1200" b="1" dirty="0"/>
                        <a:t>MIDD (LCDD, LHCDD, HCDD)</a:t>
                      </a:r>
                    </a:p>
                  </a:txBody>
                  <a:tcPr marL="68580" marR="68580" marT="34290" marB="34290"/>
                </a:tc>
                <a:tc>
                  <a:txBody>
                    <a:bodyPr/>
                    <a:lstStyle/>
                    <a:p>
                      <a:r>
                        <a:rPr lang="en-US" sz="1200" dirty="0"/>
                        <a:t>2 g proteinuria, CKD, hematuria, linear deposits along GBM.  Look for deposits in liver &amp; heart. Abnormal serum free light chain ratio </a:t>
                      </a:r>
                      <a:r>
                        <a:rPr lang="en-US" sz="1200" i="1" dirty="0"/>
                        <a:t>always</a:t>
                      </a:r>
                      <a:endParaRPr lang="en-US" sz="1200" dirty="0"/>
                    </a:p>
                  </a:txBody>
                  <a:tcPr marL="68580" marR="68580" marT="34290" marB="34290"/>
                </a:tc>
                <a:tc>
                  <a:txBody>
                    <a:bodyPr/>
                    <a:lstStyle/>
                    <a:p>
                      <a:r>
                        <a:rPr lang="en-US" sz="1200" dirty="0"/>
                        <a:t>Myeloma or AL Amyloid Rx to cell of origin</a:t>
                      </a:r>
                    </a:p>
                  </a:txBody>
                  <a:tcPr marL="68580" marR="68580" marT="34290" marB="34290"/>
                </a:tc>
                <a:extLst>
                  <a:ext uri="{0D108BD9-81ED-4DB2-BD59-A6C34878D82A}">
                    <a16:rowId xmlns:a16="http://schemas.microsoft.com/office/drawing/2014/main" val="117889326"/>
                  </a:ext>
                </a:extLst>
              </a:tr>
              <a:tr h="278130">
                <a:tc>
                  <a:txBody>
                    <a:bodyPr/>
                    <a:lstStyle/>
                    <a:p>
                      <a:r>
                        <a:rPr lang="en-US" sz="1200" b="1" dirty="0"/>
                        <a:t>Monoclonal </a:t>
                      </a:r>
                      <a:r>
                        <a:rPr lang="en-US" sz="1200" b="1" dirty="0" err="1"/>
                        <a:t>immunotactoid</a:t>
                      </a:r>
                      <a:r>
                        <a:rPr lang="en-US" sz="1200" b="1" dirty="0"/>
                        <a:t> GN</a:t>
                      </a:r>
                    </a:p>
                  </a:txBody>
                  <a:tcPr marL="68580" marR="68580" marT="34290" marB="34290">
                    <a:solidFill>
                      <a:schemeClr val="accent2">
                        <a:lumMod val="20000"/>
                        <a:lumOff val="80000"/>
                      </a:schemeClr>
                    </a:solidFill>
                  </a:tcPr>
                </a:tc>
                <a:tc rowSpan="2">
                  <a:txBody>
                    <a:bodyPr/>
                    <a:lstStyle/>
                    <a:p>
                      <a:r>
                        <a:rPr lang="en-US" sz="1200" dirty="0"/>
                        <a:t>3-6 g proteinuria, CKD;  These are identical pathologically, usually IgG, but cryoglobulinemia leads to low C4, purpuric rash, skin ulcers, peripheral neuropathy, etc.   </a:t>
                      </a:r>
                    </a:p>
                  </a:txBody>
                  <a:tcPr marL="68580" marR="68580" marT="34290" marB="34290">
                    <a:solidFill>
                      <a:schemeClr val="accent2">
                        <a:lumMod val="20000"/>
                        <a:lumOff val="80000"/>
                      </a:schemeClr>
                    </a:solidFill>
                  </a:tcPr>
                </a:tc>
                <a:tc rowSpan="2">
                  <a:txBody>
                    <a:bodyPr/>
                    <a:lstStyle/>
                    <a:p>
                      <a:r>
                        <a:rPr lang="en-US" sz="1200" dirty="0"/>
                        <a:t>Treat underlying LPD if you find it;  if nothing, start with Rituxan; if that fails, move to D-</a:t>
                      </a:r>
                      <a:r>
                        <a:rPr lang="en-US" sz="1200" dirty="0" err="1"/>
                        <a:t>VCd</a:t>
                      </a:r>
                      <a:endParaRPr lang="en-US" sz="1200" dirty="0"/>
                    </a:p>
                  </a:txBody>
                  <a:tcPr marL="68580" marR="68580" marT="34290" marB="34290">
                    <a:solidFill>
                      <a:schemeClr val="accent2">
                        <a:lumMod val="20000"/>
                        <a:lumOff val="80000"/>
                      </a:schemeClr>
                    </a:solidFill>
                  </a:tcPr>
                </a:tc>
                <a:extLst>
                  <a:ext uri="{0D108BD9-81ED-4DB2-BD59-A6C34878D82A}">
                    <a16:rowId xmlns:a16="http://schemas.microsoft.com/office/drawing/2014/main" val="89714064"/>
                  </a:ext>
                </a:extLst>
              </a:tr>
              <a:tr h="521970">
                <a:tc>
                  <a:txBody>
                    <a:bodyPr/>
                    <a:lstStyle/>
                    <a:p>
                      <a:r>
                        <a:rPr lang="en-US" sz="1200" b="1" dirty="0"/>
                        <a:t>Type 1 cryoglobulinemia GN</a:t>
                      </a:r>
                    </a:p>
                  </a:txBody>
                  <a:tcPr marL="68580" marR="68580" marT="34290" marB="34290">
                    <a:solidFill>
                      <a:schemeClr val="accent2">
                        <a:lumMod val="20000"/>
                        <a:lumOff val="80000"/>
                      </a:schemeClr>
                    </a:solidFill>
                  </a:tcPr>
                </a:tc>
                <a:tc vMerge="1">
                  <a:txBody>
                    <a:bodyPr/>
                    <a:lstStyle/>
                    <a:p>
                      <a:endParaRPr lang="en-US" dirty="0"/>
                    </a:p>
                  </a:txBody>
                  <a:tcPr>
                    <a:solidFill>
                      <a:schemeClr val="accent2">
                        <a:lumMod val="20000"/>
                        <a:lumOff val="80000"/>
                      </a:schemeClr>
                    </a:solidFill>
                  </a:tcPr>
                </a:tc>
                <a:tc vMerge="1">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2328145959"/>
                  </a:ext>
                </a:extLst>
              </a:tr>
              <a:tr h="617220">
                <a:tc>
                  <a:txBody>
                    <a:bodyPr/>
                    <a:lstStyle/>
                    <a:p>
                      <a:r>
                        <a:rPr lang="en-US" sz="1200" b="1" dirty="0"/>
                        <a:t>Light chain proximal tubulopathy</a:t>
                      </a:r>
                    </a:p>
                  </a:txBody>
                  <a:tcPr marL="68580" marR="68580" marT="34290" marB="34290"/>
                </a:tc>
                <a:tc>
                  <a:txBody>
                    <a:bodyPr/>
                    <a:lstStyle/>
                    <a:p>
                      <a:r>
                        <a:rPr lang="en-US" sz="1200" dirty="0"/>
                        <a:t>2 g proteinuria, mild CKD, ± Fanconi syndrome (aminoaciduria, normoglycemic glycosuria, low PO4, low urate)</a:t>
                      </a:r>
                    </a:p>
                  </a:txBody>
                  <a:tcPr marL="68580" marR="68580" marT="34290" marB="34290"/>
                </a:tc>
                <a:tc>
                  <a:txBody>
                    <a:bodyPr/>
                    <a:lstStyle/>
                    <a:p>
                      <a:r>
                        <a:rPr lang="en-US" sz="1200" dirty="0"/>
                        <a:t>AL Amyloid Rx</a:t>
                      </a:r>
                    </a:p>
                  </a:txBody>
                  <a:tcPr marL="68580" marR="68580" marT="34290" marB="34290"/>
                </a:tc>
                <a:extLst>
                  <a:ext uri="{0D108BD9-81ED-4DB2-BD59-A6C34878D82A}">
                    <a16:rowId xmlns:a16="http://schemas.microsoft.com/office/drawing/2014/main" val="2586272003"/>
                  </a:ext>
                </a:extLst>
              </a:tr>
              <a:tr h="800100">
                <a:tc>
                  <a:txBody>
                    <a:bodyPr/>
                    <a:lstStyle/>
                    <a:p>
                      <a:r>
                        <a:rPr lang="en-US" sz="1200" b="1" dirty="0"/>
                        <a:t>Proliferative GN with monoclonal Ig deposits (PGNMID)</a:t>
                      </a:r>
                    </a:p>
                  </a:txBody>
                  <a:tcPr marL="68580" marR="68580" marT="34290" marB="34290"/>
                </a:tc>
                <a:tc>
                  <a:txBody>
                    <a:bodyPr/>
                    <a:lstStyle/>
                    <a:p>
                      <a:r>
                        <a:rPr lang="en-US" sz="1200" dirty="0"/>
                        <a:t>6 g proteinuria, CKD. IgG3-kappa deposits</a:t>
                      </a:r>
                    </a:p>
                  </a:txBody>
                  <a:tcPr marL="68580" marR="68580" marT="34290" marB="34290"/>
                </a:tc>
                <a:tc>
                  <a:txBody>
                    <a:bodyPr/>
                    <a:lstStyle/>
                    <a:p>
                      <a:r>
                        <a:rPr lang="en-US" sz="1200" dirty="0"/>
                        <a:t>Treat underlying LPD, but you won’t find it;  if nothing, start with Rituxan; if that fails, move to D-</a:t>
                      </a:r>
                      <a:r>
                        <a:rPr lang="en-US" sz="1200" dirty="0" err="1"/>
                        <a:t>VCd</a:t>
                      </a:r>
                      <a:endParaRPr lang="en-US" sz="1200" dirty="0"/>
                    </a:p>
                  </a:txBody>
                  <a:tcPr marL="68580" marR="68580" marT="34290" marB="34290"/>
                </a:tc>
                <a:extLst>
                  <a:ext uri="{0D108BD9-81ED-4DB2-BD59-A6C34878D82A}">
                    <a16:rowId xmlns:a16="http://schemas.microsoft.com/office/drawing/2014/main" val="475005535"/>
                  </a:ext>
                </a:extLst>
              </a:tr>
              <a:tr h="617220">
                <a:tc>
                  <a:txBody>
                    <a:bodyPr/>
                    <a:lstStyle/>
                    <a:p>
                      <a:r>
                        <a:rPr lang="en-US" sz="1200" b="1" dirty="0"/>
                        <a:t>C3 glomerulopathy with monoclonal gammopathy</a:t>
                      </a:r>
                    </a:p>
                  </a:txBody>
                  <a:tcPr marL="68580" marR="68580" marT="34290" marB="34290"/>
                </a:tc>
                <a:tc>
                  <a:txBody>
                    <a:bodyPr/>
                    <a:lstStyle/>
                    <a:p>
                      <a:r>
                        <a:rPr lang="en-US" sz="1200" dirty="0"/>
                        <a:t>3 g proteinuria, mild CKD, hematuria.  Test for C3, C4, CH50, AH50; if low, look for auto-antibodies to factors H, I, C3 nephritic factor (C3NeF), and MAC.</a:t>
                      </a:r>
                    </a:p>
                  </a:txBody>
                  <a:tcPr marL="68580" marR="68580" marT="34290" marB="34290"/>
                </a:tc>
                <a:tc>
                  <a:txBody>
                    <a:bodyPr/>
                    <a:lstStyle/>
                    <a:p>
                      <a:r>
                        <a:rPr lang="en-US" sz="1200" dirty="0"/>
                        <a:t>Unless you find an LPD, don’t touch.</a:t>
                      </a:r>
                    </a:p>
                  </a:txBody>
                  <a:tcPr marL="68580" marR="68580" marT="34290" marB="34290"/>
                </a:tc>
                <a:extLst>
                  <a:ext uri="{0D108BD9-81ED-4DB2-BD59-A6C34878D82A}">
                    <a16:rowId xmlns:a16="http://schemas.microsoft.com/office/drawing/2014/main" val="3567020165"/>
                  </a:ext>
                </a:extLst>
              </a:tr>
            </a:tbl>
          </a:graphicData>
        </a:graphic>
      </p:graphicFrame>
      <p:sp>
        <p:nvSpPr>
          <p:cNvPr id="6" name="TextBox 5">
            <a:extLst>
              <a:ext uri="{FF2B5EF4-FFF2-40B4-BE49-F238E27FC236}">
                <a16:creationId xmlns:a16="http://schemas.microsoft.com/office/drawing/2014/main" id="{9CADBC26-5900-153D-D7FD-4966DB8B9A04}"/>
              </a:ext>
            </a:extLst>
          </p:cNvPr>
          <p:cNvSpPr txBox="1"/>
          <p:nvPr/>
        </p:nvSpPr>
        <p:spPr>
          <a:xfrm>
            <a:off x="3387436" y="4532987"/>
            <a:ext cx="5610359" cy="646331"/>
          </a:xfrm>
          <a:prstGeom prst="rect">
            <a:avLst/>
          </a:prstGeom>
          <a:noFill/>
        </p:spPr>
        <p:txBody>
          <a:bodyPr wrap="square">
            <a:spAutoFit/>
          </a:bodyPr>
          <a:lstStyle/>
          <a:p>
            <a:pPr defTabSz="685800" fontAlgn="auto">
              <a:spcBef>
                <a:spcPts val="0"/>
              </a:spcBef>
              <a:spcAft>
                <a:spcPts val="0"/>
              </a:spcAft>
            </a:pPr>
            <a:r>
              <a:rPr lang="en-US" sz="1200" b="1" dirty="0">
                <a:solidFill>
                  <a:srgbClr val="000000"/>
                </a:solidFill>
                <a:latin typeface="Times"/>
                <a:ea typeface="+mn-ea"/>
                <a:cs typeface="+mn-cs"/>
              </a:rPr>
              <a:t>MGRS</a:t>
            </a:r>
            <a:r>
              <a:rPr lang="en-US" sz="1200" dirty="0">
                <a:solidFill>
                  <a:srgbClr val="000000"/>
                </a:solidFill>
                <a:latin typeface="Times"/>
                <a:ea typeface="+mn-ea"/>
                <a:cs typeface="+mn-cs"/>
              </a:rPr>
              <a:t> represents any B-cell clonal disorder that does not meet other criteria for treatment but produces a nephrotoxic monoclonal immunoglobulin that directly or indirectly results in kidney disease or injury per Nelson Leung</a:t>
            </a:r>
          </a:p>
        </p:txBody>
      </p:sp>
    </p:spTree>
    <p:extLst>
      <p:ext uri="{BB962C8B-B14F-4D97-AF65-F5344CB8AC3E}">
        <p14:creationId xmlns:p14="http://schemas.microsoft.com/office/powerpoint/2010/main" val="21033372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6"/>
          <p:cNvSpPr txBox="1">
            <a:spLocks noGrp="1"/>
          </p:cNvSpPr>
          <p:nvPr>
            <p:ph type="title" idx="4294967295"/>
          </p:nvPr>
        </p:nvSpPr>
        <p:spPr>
          <a:xfrm>
            <a:off x="80575" y="66304"/>
            <a:ext cx="8987100" cy="556800"/>
          </a:xfrm>
          <a:prstGeom prst="rect">
            <a:avLst/>
          </a:prstGeom>
        </p:spPr>
        <p:txBody>
          <a:bodyPr spcFirstLastPara="1" vert="horz" wrap="square" lIns="68575" tIns="34275" rIns="68575" bIns="34275" rtlCol="0" anchor="ctr" anchorCtr="0">
            <a:noAutofit/>
          </a:bodyPr>
          <a:lstStyle/>
          <a:p>
            <a:pPr>
              <a:spcBef>
                <a:spcPts val="0"/>
              </a:spcBef>
            </a:pPr>
            <a:r>
              <a:rPr lang="en" dirty="0"/>
              <a:t>Pathologic monoclonal protein </a:t>
            </a:r>
            <a:r>
              <a:rPr lang="en" dirty="0">
                <a:sym typeface="Wingdings" pitchFamily="2" charset="2"/>
              </a:rPr>
              <a:t> Pathologic cells</a:t>
            </a:r>
            <a:endParaRPr dirty="0"/>
          </a:p>
        </p:txBody>
      </p:sp>
      <p:graphicFrame>
        <p:nvGraphicFramePr>
          <p:cNvPr id="3" name="Diagram 2">
            <a:extLst>
              <a:ext uri="{FF2B5EF4-FFF2-40B4-BE49-F238E27FC236}">
                <a16:creationId xmlns:a16="http://schemas.microsoft.com/office/drawing/2014/main" id="{6A831FBF-EA55-263D-C9BF-EEFC9A291361}"/>
              </a:ext>
            </a:extLst>
          </p:cNvPr>
          <p:cNvGraphicFramePr/>
          <p:nvPr/>
        </p:nvGraphicFramePr>
        <p:xfrm>
          <a:off x="1270001" y="127508"/>
          <a:ext cx="6311900" cy="4342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85703BD-67A0-448A-C15A-BA1D6BEBD442}"/>
              </a:ext>
            </a:extLst>
          </p:cNvPr>
          <p:cNvSpPr txBox="1"/>
          <p:nvPr/>
        </p:nvSpPr>
        <p:spPr>
          <a:xfrm>
            <a:off x="1397000" y="3247801"/>
            <a:ext cx="1854200" cy="1154162"/>
          </a:xfrm>
          <a:prstGeom prst="rect">
            <a:avLst/>
          </a:prstGeom>
          <a:noFill/>
        </p:spPr>
        <p:txBody>
          <a:bodyPr wrap="square" rtlCol="0">
            <a:spAutoFit/>
          </a:bodyPr>
          <a:lstStyle/>
          <a:p>
            <a:pPr defTabSz="685800" fontAlgn="auto">
              <a:spcBef>
                <a:spcPts val="0"/>
              </a:spcBef>
              <a:spcAft>
                <a:spcPts val="0"/>
              </a:spcAft>
            </a:pPr>
            <a:r>
              <a:rPr lang="en-US" sz="1500" b="1" u="sng" dirty="0">
                <a:solidFill>
                  <a:srgbClr val="00B050"/>
                </a:solidFill>
                <a:latin typeface="Arial" panose="020B0604020202020204"/>
                <a:ea typeface="+mn-ea"/>
                <a:cs typeface="+mn-cs"/>
              </a:rPr>
              <a:t>Vessels</a:t>
            </a:r>
            <a:endParaRPr lang="en-US" sz="1350" dirty="0">
              <a:solidFill>
                <a:srgbClr val="00B050"/>
              </a:solidFill>
              <a:latin typeface="Arial" panose="020B0604020202020204"/>
              <a:ea typeface="+mn-ea"/>
              <a:cs typeface="+mn-cs"/>
            </a:endParaRPr>
          </a:p>
          <a:p>
            <a:pPr defTabSz="685800" fontAlgn="auto">
              <a:spcBef>
                <a:spcPts val="0"/>
              </a:spcBef>
              <a:spcAft>
                <a:spcPts val="0"/>
              </a:spcAft>
            </a:pPr>
            <a:r>
              <a:rPr lang="en-US" sz="1350" b="1" dirty="0">
                <a:solidFill>
                  <a:srgbClr val="00B050"/>
                </a:solidFill>
                <a:latin typeface="Arial" panose="020B0604020202020204"/>
                <a:ea typeface="+mn-ea"/>
                <a:cs typeface="+mn-cs"/>
              </a:rPr>
              <a:t>AL Amyloidosis</a:t>
            </a:r>
          </a:p>
          <a:p>
            <a:pPr defTabSz="685800" fontAlgn="auto">
              <a:spcBef>
                <a:spcPts val="0"/>
              </a:spcBef>
              <a:spcAft>
                <a:spcPts val="0"/>
              </a:spcAft>
            </a:pPr>
            <a:r>
              <a:rPr lang="en-US" sz="1350" dirty="0">
                <a:solidFill>
                  <a:srgbClr val="00B050"/>
                </a:solidFill>
                <a:latin typeface="Arial" panose="020B0604020202020204"/>
                <a:ea typeface="+mn-ea"/>
                <a:cs typeface="+mn-cs"/>
              </a:rPr>
              <a:t>Type 1 Cryoglobulins</a:t>
            </a:r>
          </a:p>
          <a:p>
            <a:pPr defTabSz="685800" fontAlgn="auto">
              <a:spcBef>
                <a:spcPts val="0"/>
              </a:spcBef>
              <a:spcAft>
                <a:spcPts val="0"/>
              </a:spcAft>
            </a:pPr>
            <a:r>
              <a:rPr lang="en-US" sz="1350" dirty="0">
                <a:solidFill>
                  <a:srgbClr val="00B050"/>
                </a:solidFill>
                <a:latin typeface="Arial" panose="020B0604020202020204"/>
                <a:ea typeface="+mn-ea"/>
                <a:cs typeface="+mn-cs"/>
              </a:rPr>
              <a:t>Cold agglutinin</a:t>
            </a:r>
          </a:p>
          <a:p>
            <a:pPr defTabSz="685800" fontAlgn="auto">
              <a:spcBef>
                <a:spcPts val="0"/>
              </a:spcBef>
              <a:spcAft>
                <a:spcPts val="0"/>
              </a:spcAft>
            </a:pPr>
            <a:r>
              <a:rPr lang="en-US" sz="1350" dirty="0">
                <a:solidFill>
                  <a:srgbClr val="00B050"/>
                </a:solidFill>
                <a:latin typeface="Arial" panose="020B0604020202020204"/>
                <a:ea typeface="+mn-ea"/>
                <a:cs typeface="+mn-cs"/>
              </a:rPr>
              <a:t>Platelet dysfunction</a:t>
            </a:r>
          </a:p>
        </p:txBody>
      </p:sp>
      <p:sp>
        <p:nvSpPr>
          <p:cNvPr id="6" name="TextBox 5">
            <a:extLst>
              <a:ext uri="{FF2B5EF4-FFF2-40B4-BE49-F238E27FC236}">
                <a16:creationId xmlns:a16="http://schemas.microsoft.com/office/drawing/2014/main" id="{160124A1-86E1-994F-7402-5A59A4E48CEC}"/>
              </a:ext>
            </a:extLst>
          </p:cNvPr>
          <p:cNvSpPr txBox="1"/>
          <p:nvPr/>
        </p:nvSpPr>
        <p:spPr>
          <a:xfrm>
            <a:off x="1619257" y="1864546"/>
            <a:ext cx="1498604" cy="1569660"/>
          </a:xfrm>
          <a:prstGeom prst="rect">
            <a:avLst/>
          </a:prstGeom>
          <a:noFill/>
        </p:spPr>
        <p:txBody>
          <a:bodyPr wrap="square" rtlCol="0">
            <a:spAutoFit/>
          </a:bodyPr>
          <a:lstStyle/>
          <a:p>
            <a:pPr defTabSz="685800" fontAlgn="auto">
              <a:spcBef>
                <a:spcPts val="0"/>
              </a:spcBef>
              <a:spcAft>
                <a:spcPts val="0"/>
              </a:spcAft>
            </a:pPr>
            <a:r>
              <a:rPr lang="en-US" sz="1500" b="1" u="sng" dirty="0">
                <a:solidFill>
                  <a:srgbClr val="00B050"/>
                </a:solidFill>
                <a:latin typeface="Arial" panose="020B0604020202020204"/>
                <a:ea typeface="+mn-ea"/>
                <a:cs typeface="+mn-cs"/>
              </a:rPr>
              <a:t>Nerves</a:t>
            </a:r>
            <a:endParaRPr lang="en-US" sz="1350" b="1" u="sng" dirty="0">
              <a:solidFill>
                <a:srgbClr val="00B050"/>
              </a:solidFill>
              <a:latin typeface="Arial" panose="020B0604020202020204"/>
              <a:ea typeface="+mn-ea"/>
              <a:cs typeface="+mn-cs"/>
            </a:endParaRPr>
          </a:p>
          <a:p>
            <a:pPr defTabSz="685800" fontAlgn="auto">
              <a:spcBef>
                <a:spcPts val="0"/>
              </a:spcBef>
              <a:spcAft>
                <a:spcPts val="0"/>
              </a:spcAft>
            </a:pPr>
            <a:r>
              <a:rPr lang="en-US" sz="1350" dirty="0">
                <a:solidFill>
                  <a:srgbClr val="00B050"/>
                </a:solidFill>
                <a:latin typeface="Arial" panose="020B0604020202020204"/>
                <a:ea typeface="+mn-ea"/>
                <a:cs typeface="+mn-cs"/>
              </a:rPr>
              <a:t>POEMS</a:t>
            </a:r>
          </a:p>
          <a:p>
            <a:pPr defTabSz="685800" fontAlgn="auto">
              <a:spcBef>
                <a:spcPts val="0"/>
              </a:spcBef>
              <a:spcAft>
                <a:spcPts val="0"/>
              </a:spcAft>
            </a:pPr>
            <a:r>
              <a:rPr lang="en-US" sz="1350" dirty="0">
                <a:solidFill>
                  <a:srgbClr val="00B050"/>
                </a:solidFill>
                <a:latin typeface="Arial" panose="020B0604020202020204"/>
                <a:ea typeface="+mn-ea"/>
                <a:cs typeface="+mn-cs"/>
              </a:rPr>
              <a:t>Anti-MAG</a:t>
            </a:r>
          </a:p>
          <a:p>
            <a:pPr defTabSz="685800" fontAlgn="auto">
              <a:spcBef>
                <a:spcPts val="0"/>
              </a:spcBef>
              <a:spcAft>
                <a:spcPts val="0"/>
              </a:spcAft>
            </a:pPr>
            <a:r>
              <a:rPr lang="en-US" sz="1350" dirty="0">
                <a:solidFill>
                  <a:srgbClr val="00B050"/>
                </a:solidFill>
                <a:latin typeface="Arial" panose="020B0604020202020204"/>
                <a:ea typeface="+mn-ea"/>
                <a:cs typeface="+mn-cs"/>
              </a:rPr>
              <a:t>Anti-ganglioside</a:t>
            </a:r>
          </a:p>
          <a:p>
            <a:pPr defTabSz="685800" fontAlgn="auto">
              <a:spcBef>
                <a:spcPts val="0"/>
              </a:spcBef>
              <a:spcAft>
                <a:spcPts val="0"/>
              </a:spcAft>
            </a:pPr>
            <a:r>
              <a:rPr lang="en-US" sz="1350" dirty="0">
                <a:solidFill>
                  <a:srgbClr val="00B050"/>
                </a:solidFill>
                <a:latin typeface="Arial" panose="020B0604020202020204"/>
                <a:ea typeface="+mn-ea"/>
                <a:cs typeface="+mn-cs"/>
              </a:rPr>
              <a:t>CANOMAD</a:t>
            </a:r>
          </a:p>
          <a:p>
            <a:pPr defTabSz="685800" fontAlgn="auto">
              <a:spcBef>
                <a:spcPts val="0"/>
              </a:spcBef>
              <a:spcAft>
                <a:spcPts val="0"/>
              </a:spcAft>
            </a:pPr>
            <a:r>
              <a:rPr lang="en-US" sz="1350" b="1" dirty="0">
                <a:solidFill>
                  <a:srgbClr val="00B050"/>
                </a:solidFill>
                <a:latin typeface="Arial" panose="020B0604020202020204"/>
                <a:ea typeface="+mn-ea"/>
                <a:cs typeface="+mn-cs"/>
              </a:rPr>
              <a:t>AL Amyloidosis</a:t>
            </a:r>
          </a:p>
          <a:p>
            <a:pPr defTabSz="685800" fontAlgn="auto">
              <a:spcBef>
                <a:spcPts val="0"/>
              </a:spcBef>
              <a:spcAft>
                <a:spcPts val="0"/>
              </a:spcAft>
            </a:pPr>
            <a:endParaRPr lang="en-US" sz="1350" dirty="0">
              <a:solidFill>
                <a:srgbClr val="00B050"/>
              </a:solidFill>
              <a:latin typeface="Arial" panose="020B0604020202020204"/>
              <a:ea typeface="+mn-ea"/>
              <a:cs typeface="+mn-cs"/>
            </a:endParaRPr>
          </a:p>
        </p:txBody>
      </p:sp>
      <p:sp>
        <p:nvSpPr>
          <p:cNvPr id="7" name="TextBox 6">
            <a:extLst>
              <a:ext uri="{FF2B5EF4-FFF2-40B4-BE49-F238E27FC236}">
                <a16:creationId xmlns:a16="http://schemas.microsoft.com/office/drawing/2014/main" id="{11A95AF7-1DA5-92B6-28FF-7A81FB365404}"/>
              </a:ext>
            </a:extLst>
          </p:cNvPr>
          <p:cNvSpPr txBox="1"/>
          <p:nvPr/>
        </p:nvSpPr>
        <p:spPr>
          <a:xfrm>
            <a:off x="2736218" y="1337945"/>
            <a:ext cx="1498604" cy="1154162"/>
          </a:xfrm>
          <a:prstGeom prst="rect">
            <a:avLst/>
          </a:prstGeom>
          <a:noFill/>
        </p:spPr>
        <p:txBody>
          <a:bodyPr wrap="square" rtlCol="0">
            <a:spAutoFit/>
          </a:bodyPr>
          <a:lstStyle/>
          <a:p>
            <a:pPr defTabSz="685800" fontAlgn="auto">
              <a:spcBef>
                <a:spcPts val="0"/>
              </a:spcBef>
              <a:spcAft>
                <a:spcPts val="0"/>
              </a:spcAft>
            </a:pPr>
            <a:r>
              <a:rPr lang="en-US" sz="1500" b="1" u="sng" dirty="0">
                <a:solidFill>
                  <a:srgbClr val="00B050"/>
                </a:solidFill>
                <a:latin typeface="Arial" panose="020B0604020202020204"/>
                <a:ea typeface="+mn-ea"/>
                <a:cs typeface="+mn-cs"/>
              </a:rPr>
              <a:t>Skin</a:t>
            </a:r>
            <a:endParaRPr lang="en-US" sz="1350" b="1" u="sng" dirty="0">
              <a:solidFill>
                <a:srgbClr val="00B050"/>
              </a:solidFill>
              <a:latin typeface="Arial" panose="020B0604020202020204"/>
              <a:ea typeface="+mn-ea"/>
              <a:cs typeface="+mn-cs"/>
            </a:endParaRPr>
          </a:p>
          <a:p>
            <a:pPr defTabSz="685800" fontAlgn="auto">
              <a:spcBef>
                <a:spcPts val="0"/>
              </a:spcBef>
              <a:spcAft>
                <a:spcPts val="0"/>
              </a:spcAft>
            </a:pPr>
            <a:r>
              <a:rPr lang="en-US" sz="1350" dirty="0" err="1">
                <a:solidFill>
                  <a:srgbClr val="00B050"/>
                </a:solidFill>
                <a:latin typeface="Arial" panose="020B0604020202020204"/>
                <a:ea typeface="+mn-ea"/>
                <a:cs typeface="+mn-cs"/>
              </a:rPr>
              <a:t>Xanthomatosis</a:t>
            </a:r>
            <a:endParaRPr lang="en-US" sz="1350" dirty="0">
              <a:solidFill>
                <a:srgbClr val="00B050"/>
              </a:solidFill>
              <a:latin typeface="Arial" panose="020B0604020202020204"/>
              <a:ea typeface="+mn-ea"/>
              <a:cs typeface="+mn-cs"/>
            </a:endParaRPr>
          </a:p>
          <a:p>
            <a:pPr defTabSz="685800" fontAlgn="auto">
              <a:spcBef>
                <a:spcPts val="0"/>
              </a:spcBef>
              <a:spcAft>
                <a:spcPts val="0"/>
              </a:spcAft>
            </a:pPr>
            <a:r>
              <a:rPr lang="en-US" sz="1350" dirty="0" err="1">
                <a:solidFill>
                  <a:srgbClr val="00B050"/>
                </a:solidFill>
                <a:latin typeface="Arial" panose="020B0604020202020204"/>
                <a:ea typeface="+mn-ea"/>
                <a:cs typeface="+mn-cs"/>
              </a:rPr>
              <a:t>Scleromyxedema</a:t>
            </a:r>
            <a:endParaRPr lang="en-US" sz="1350" dirty="0">
              <a:solidFill>
                <a:srgbClr val="00B050"/>
              </a:solidFill>
              <a:latin typeface="Arial" panose="020B0604020202020204"/>
              <a:ea typeface="+mn-ea"/>
              <a:cs typeface="+mn-cs"/>
            </a:endParaRPr>
          </a:p>
          <a:p>
            <a:pPr defTabSz="685800" fontAlgn="auto">
              <a:spcBef>
                <a:spcPts val="0"/>
              </a:spcBef>
              <a:spcAft>
                <a:spcPts val="0"/>
              </a:spcAft>
            </a:pPr>
            <a:endParaRPr lang="en-US" sz="1350" dirty="0">
              <a:solidFill>
                <a:srgbClr val="00B050"/>
              </a:solidFill>
              <a:latin typeface="Arial" panose="020B0604020202020204"/>
              <a:ea typeface="+mn-ea"/>
              <a:cs typeface="+mn-cs"/>
            </a:endParaRPr>
          </a:p>
        </p:txBody>
      </p:sp>
      <p:sp>
        <p:nvSpPr>
          <p:cNvPr id="8" name="TextBox 7">
            <a:extLst>
              <a:ext uri="{FF2B5EF4-FFF2-40B4-BE49-F238E27FC236}">
                <a16:creationId xmlns:a16="http://schemas.microsoft.com/office/drawing/2014/main" id="{8CC27784-7A7B-2B19-BC7C-FCF5C8B55B98}"/>
              </a:ext>
            </a:extLst>
          </p:cNvPr>
          <p:cNvSpPr txBox="1"/>
          <p:nvPr/>
        </p:nvSpPr>
        <p:spPr>
          <a:xfrm>
            <a:off x="3032123" y="2375337"/>
            <a:ext cx="1683548" cy="946413"/>
          </a:xfrm>
          <a:prstGeom prst="rect">
            <a:avLst/>
          </a:prstGeom>
          <a:noFill/>
        </p:spPr>
        <p:txBody>
          <a:bodyPr wrap="square" rtlCol="0">
            <a:spAutoFit/>
          </a:bodyPr>
          <a:lstStyle/>
          <a:p>
            <a:pPr defTabSz="685800" fontAlgn="auto">
              <a:spcBef>
                <a:spcPts val="0"/>
              </a:spcBef>
              <a:spcAft>
                <a:spcPts val="0"/>
              </a:spcAft>
            </a:pPr>
            <a:r>
              <a:rPr lang="en-US" sz="1500" b="1" u="sng" dirty="0">
                <a:solidFill>
                  <a:srgbClr val="00B050"/>
                </a:solidFill>
                <a:latin typeface="Arial" panose="020B0604020202020204"/>
                <a:ea typeface="+mn-ea"/>
                <a:cs typeface="+mn-cs"/>
              </a:rPr>
              <a:t>Glomerulus</a:t>
            </a:r>
          </a:p>
          <a:p>
            <a:pPr defTabSz="685800" fontAlgn="auto">
              <a:spcBef>
                <a:spcPts val="0"/>
              </a:spcBef>
              <a:spcAft>
                <a:spcPts val="0"/>
              </a:spcAft>
            </a:pPr>
            <a:r>
              <a:rPr lang="en-US" sz="1350" dirty="0">
                <a:solidFill>
                  <a:srgbClr val="00B050"/>
                </a:solidFill>
                <a:latin typeface="Arial" panose="020B0604020202020204"/>
                <a:ea typeface="+mn-ea"/>
                <a:cs typeface="+mn-cs"/>
              </a:rPr>
              <a:t>MPGN/MN</a:t>
            </a:r>
          </a:p>
          <a:p>
            <a:pPr defTabSz="685800" fontAlgn="auto">
              <a:spcBef>
                <a:spcPts val="0"/>
              </a:spcBef>
              <a:spcAft>
                <a:spcPts val="0"/>
              </a:spcAft>
            </a:pPr>
            <a:r>
              <a:rPr lang="en-US" sz="1350" b="1" dirty="0">
                <a:solidFill>
                  <a:srgbClr val="00B050"/>
                </a:solidFill>
                <a:latin typeface="Arial" panose="020B0604020202020204"/>
                <a:ea typeface="+mn-ea"/>
                <a:cs typeface="+mn-cs"/>
              </a:rPr>
              <a:t>AL Amyloidosis</a:t>
            </a:r>
          </a:p>
          <a:p>
            <a:pPr defTabSz="685800" fontAlgn="auto">
              <a:spcBef>
                <a:spcPts val="0"/>
              </a:spcBef>
              <a:spcAft>
                <a:spcPts val="0"/>
              </a:spcAft>
            </a:pPr>
            <a:r>
              <a:rPr lang="en-US" sz="1350" b="1" dirty="0">
                <a:solidFill>
                  <a:srgbClr val="00B050"/>
                </a:solidFill>
                <a:latin typeface="Arial" panose="020B0604020202020204"/>
                <a:ea typeface="+mn-ea"/>
                <a:cs typeface="+mn-cs"/>
              </a:rPr>
              <a:t>LCDD</a:t>
            </a:r>
          </a:p>
        </p:txBody>
      </p:sp>
      <p:sp>
        <p:nvSpPr>
          <p:cNvPr id="9" name="TextBox 8">
            <a:extLst>
              <a:ext uri="{FF2B5EF4-FFF2-40B4-BE49-F238E27FC236}">
                <a16:creationId xmlns:a16="http://schemas.microsoft.com/office/drawing/2014/main" id="{C7DD0F94-9360-7723-1741-1A77796E5889}"/>
              </a:ext>
            </a:extLst>
          </p:cNvPr>
          <p:cNvSpPr txBox="1"/>
          <p:nvPr/>
        </p:nvSpPr>
        <p:spPr>
          <a:xfrm>
            <a:off x="4688299" y="620265"/>
            <a:ext cx="1727111" cy="738664"/>
          </a:xfrm>
          <a:prstGeom prst="rect">
            <a:avLst/>
          </a:prstGeom>
          <a:noFill/>
        </p:spPr>
        <p:txBody>
          <a:bodyPr wrap="square" rtlCol="0">
            <a:spAutoFit/>
          </a:bodyPr>
          <a:lstStyle/>
          <a:p>
            <a:pPr defTabSz="685800" fontAlgn="auto">
              <a:spcBef>
                <a:spcPts val="0"/>
              </a:spcBef>
              <a:spcAft>
                <a:spcPts val="0"/>
              </a:spcAft>
            </a:pPr>
            <a:r>
              <a:rPr lang="en-US" sz="1500" b="1" u="sng" dirty="0">
                <a:solidFill>
                  <a:srgbClr val="00B050"/>
                </a:solidFill>
                <a:latin typeface="Arial" panose="020B0604020202020204"/>
                <a:ea typeface="+mn-ea"/>
                <a:cs typeface="+mn-cs"/>
              </a:rPr>
              <a:t>Renal tubule</a:t>
            </a:r>
            <a:endParaRPr lang="en-US" sz="1350" b="1" u="sng" dirty="0">
              <a:solidFill>
                <a:srgbClr val="00B050"/>
              </a:solidFill>
              <a:latin typeface="Arial" panose="020B0604020202020204"/>
              <a:ea typeface="+mn-ea"/>
              <a:cs typeface="+mn-cs"/>
            </a:endParaRPr>
          </a:p>
          <a:p>
            <a:pPr defTabSz="685800" fontAlgn="auto">
              <a:spcBef>
                <a:spcPts val="0"/>
              </a:spcBef>
              <a:spcAft>
                <a:spcPts val="0"/>
              </a:spcAft>
            </a:pPr>
            <a:r>
              <a:rPr lang="en-US" sz="1350" b="1" dirty="0">
                <a:solidFill>
                  <a:srgbClr val="00B050"/>
                </a:solidFill>
                <a:latin typeface="Arial" panose="020B0604020202020204"/>
                <a:ea typeface="+mn-ea"/>
                <a:cs typeface="+mn-cs"/>
              </a:rPr>
              <a:t>LCDD</a:t>
            </a:r>
          </a:p>
          <a:p>
            <a:pPr defTabSz="685800" fontAlgn="auto">
              <a:spcBef>
                <a:spcPts val="0"/>
              </a:spcBef>
              <a:spcAft>
                <a:spcPts val="0"/>
              </a:spcAft>
            </a:pPr>
            <a:endParaRPr lang="en-US" sz="1350" dirty="0">
              <a:solidFill>
                <a:srgbClr val="00B050"/>
              </a:solidFill>
              <a:latin typeface="Arial" panose="020B0604020202020204"/>
              <a:ea typeface="+mn-ea"/>
              <a:cs typeface="+mn-cs"/>
            </a:endParaRPr>
          </a:p>
        </p:txBody>
      </p:sp>
      <p:sp>
        <p:nvSpPr>
          <p:cNvPr id="10" name="TextBox 9">
            <a:extLst>
              <a:ext uri="{FF2B5EF4-FFF2-40B4-BE49-F238E27FC236}">
                <a16:creationId xmlns:a16="http://schemas.microsoft.com/office/drawing/2014/main" id="{1F6A4756-1C40-1509-105E-7B8D62494490}"/>
              </a:ext>
            </a:extLst>
          </p:cNvPr>
          <p:cNvSpPr txBox="1"/>
          <p:nvPr/>
        </p:nvSpPr>
        <p:spPr>
          <a:xfrm>
            <a:off x="4425951" y="1799609"/>
            <a:ext cx="1720849" cy="738664"/>
          </a:xfrm>
          <a:prstGeom prst="rect">
            <a:avLst/>
          </a:prstGeom>
          <a:noFill/>
        </p:spPr>
        <p:txBody>
          <a:bodyPr wrap="square" rtlCol="0">
            <a:spAutoFit/>
          </a:bodyPr>
          <a:lstStyle/>
          <a:p>
            <a:pPr defTabSz="685800" fontAlgn="auto">
              <a:spcBef>
                <a:spcPts val="0"/>
              </a:spcBef>
              <a:spcAft>
                <a:spcPts val="0"/>
              </a:spcAft>
            </a:pPr>
            <a:r>
              <a:rPr lang="en-US" sz="1500" b="1" u="sng" dirty="0">
                <a:solidFill>
                  <a:srgbClr val="00B050"/>
                </a:solidFill>
                <a:latin typeface="Arial" panose="020B0604020202020204"/>
                <a:ea typeface="+mn-ea"/>
                <a:cs typeface="+mn-cs"/>
              </a:rPr>
              <a:t>Plasma</a:t>
            </a:r>
          </a:p>
          <a:p>
            <a:pPr defTabSz="685800" fontAlgn="auto">
              <a:spcBef>
                <a:spcPts val="0"/>
              </a:spcBef>
              <a:spcAft>
                <a:spcPts val="0"/>
              </a:spcAft>
            </a:pPr>
            <a:r>
              <a:rPr lang="en-US" sz="1350" dirty="0">
                <a:solidFill>
                  <a:srgbClr val="00B050"/>
                </a:solidFill>
                <a:latin typeface="Arial" panose="020B0604020202020204"/>
                <a:ea typeface="+mn-ea"/>
                <a:cs typeface="+mn-cs"/>
              </a:rPr>
              <a:t>Coagulopathy</a:t>
            </a:r>
          </a:p>
          <a:p>
            <a:pPr defTabSz="685800" fontAlgn="auto">
              <a:spcBef>
                <a:spcPts val="0"/>
              </a:spcBef>
              <a:spcAft>
                <a:spcPts val="0"/>
              </a:spcAft>
            </a:pPr>
            <a:endParaRPr lang="en-US" sz="1350" dirty="0">
              <a:solidFill>
                <a:srgbClr val="00B050"/>
              </a:solidFill>
              <a:latin typeface="Arial" panose="020B0604020202020204"/>
              <a:ea typeface="+mn-ea"/>
              <a:cs typeface="+mn-cs"/>
            </a:endParaRPr>
          </a:p>
        </p:txBody>
      </p:sp>
      <p:sp>
        <p:nvSpPr>
          <p:cNvPr id="11" name="TextBox 10">
            <a:extLst>
              <a:ext uri="{FF2B5EF4-FFF2-40B4-BE49-F238E27FC236}">
                <a16:creationId xmlns:a16="http://schemas.microsoft.com/office/drawing/2014/main" id="{55A6EB3D-CE01-599B-DD45-CEEECF43A660}"/>
              </a:ext>
            </a:extLst>
          </p:cNvPr>
          <p:cNvSpPr txBox="1"/>
          <p:nvPr/>
        </p:nvSpPr>
        <p:spPr>
          <a:xfrm>
            <a:off x="6195221" y="1583303"/>
            <a:ext cx="1720849" cy="1131079"/>
          </a:xfrm>
          <a:prstGeom prst="rect">
            <a:avLst/>
          </a:prstGeom>
          <a:noFill/>
        </p:spPr>
        <p:txBody>
          <a:bodyPr wrap="square" rtlCol="0">
            <a:spAutoFit/>
          </a:bodyPr>
          <a:lstStyle/>
          <a:p>
            <a:pPr defTabSz="685800" fontAlgn="auto">
              <a:spcBef>
                <a:spcPts val="0"/>
              </a:spcBef>
              <a:spcAft>
                <a:spcPts val="0"/>
              </a:spcAft>
            </a:pPr>
            <a:r>
              <a:rPr lang="en-US" sz="1350" b="1" u="sng" dirty="0">
                <a:solidFill>
                  <a:srgbClr val="7030A0"/>
                </a:solidFill>
                <a:latin typeface="Arial" panose="020B0604020202020204"/>
                <a:ea typeface="+mn-ea"/>
                <a:cs typeface="+mn-cs"/>
              </a:rPr>
              <a:t>Marrow</a:t>
            </a:r>
          </a:p>
          <a:p>
            <a:pPr defTabSz="685800" fontAlgn="auto">
              <a:spcBef>
                <a:spcPts val="0"/>
              </a:spcBef>
              <a:spcAft>
                <a:spcPts val="0"/>
              </a:spcAft>
            </a:pPr>
            <a:r>
              <a:rPr lang="en-US" sz="1350" dirty="0">
                <a:solidFill>
                  <a:srgbClr val="7030A0"/>
                </a:solidFill>
                <a:latin typeface="Arial" panose="020B0604020202020204"/>
                <a:ea typeface="+mn-ea"/>
                <a:cs typeface="+mn-cs"/>
              </a:rPr>
              <a:t>Anemia</a:t>
            </a:r>
          </a:p>
          <a:p>
            <a:pPr defTabSz="685800" fontAlgn="auto">
              <a:spcBef>
                <a:spcPts val="0"/>
              </a:spcBef>
              <a:spcAft>
                <a:spcPts val="0"/>
              </a:spcAft>
            </a:pPr>
            <a:r>
              <a:rPr lang="en-US" sz="1350" dirty="0">
                <a:solidFill>
                  <a:srgbClr val="7030A0"/>
                </a:solidFill>
                <a:latin typeface="Arial" panose="020B0604020202020204"/>
                <a:ea typeface="+mn-ea"/>
                <a:cs typeface="+mn-cs"/>
              </a:rPr>
              <a:t>Thrombocytopenia</a:t>
            </a:r>
          </a:p>
          <a:p>
            <a:pPr defTabSz="685800" fontAlgn="auto">
              <a:spcBef>
                <a:spcPts val="0"/>
              </a:spcBef>
              <a:spcAft>
                <a:spcPts val="0"/>
              </a:spcAft>
            </a:pPr>
            <a:r>
              <a:rPr lang="en-US" sz="1350" dirty="0">
                <a:solidFill>
                  <a:srgbClr val="7030A0"/>
                </a:solidFill>
                <a:latin typeface="Arial" panose="020B0604020202020204"/>
                <a:ea typeface="+mn-ea"/>
                <a:cs typeface="+mn-cs"/>
              </a:rPr>
              <a:t>Leukopenia</a:t>
            </a:r>
          </a:p>
          <a:p>
            <a:pPr defTabSz="685800" fontAlgn="auto">
              <a:spcBef>
                <a:spcPts val="0"/>
              </a:spcBef>
              <a:spcAft>
                <a:spcPts val="0"/>
              </a:spcAft>
            </a:pPr>
            <a:endParaRPr lang="en-US" sz="1350" dirty="0">
              <a:solidFill>
                <a:srgbClr val="7030A0"/>
              </a:solidFill>
              <a:latin typeface="Arial" panose="020B0604020202020204"/>
              <a:ea typeface="+mn-ea"/>
              <a:cs typeface="+mn-cs"/>
            </a:endParaRPr>
          </a:p>
        </p:txBody>
      </p:sp>
      <p:sp>
        <p:nvSpPr>
          <p:cNvPr id="12" name="TextBox 11">
            <a:extLst>
              <a:ext uri="{FF2B5EF4-FFF2-40B4-BE49-F238E27FC236}">
                <a16:creationId xmlns:a16="http://schemas.microsoft.com/office/drawing/2014/main" id="{DCE7043C-37EF-AA12-AC11-973FB086703C}"/>
              </a:ext>
            </a:extLst>
          </p:cNvPr>
          <p:cNvSpPr txBox="1"/>
          <p:nvPr/>
        </p:nvSpPr>
        <p:spPr>
          <a:xfrm>
            <a:off x="6586741" y="776292"/>
            <a:ext cx="1490661" cy="715581"/>
          </a:xfrm>
          <a:prstGeom prst="rect">
            <a:avLst/>
          </a:prstGeom>
          <a:noFill/>
        </p:spPr>
        <p:txBody>
          <a:bodyPr wrap="square" rtlCol="0">
            <a:spAutoFit/>
          </a:bodyPr>
          <a:lstStyle/>
          <a:p>
            <a:pPr defTabSz="685800" fontAlgn="auto">
              <a:spcBef>
                <a:spcPts val="0"/>
              </a:spcBef>
              <a:spcAft>
                <a:spcPts val="0"/>
              </a:spcAft>
            </a:pPr>
            <a:r>
              <a:rPr lang="en-US" sz="1350" b="1" u="sng" dirty="0">
                <a:solidFill>
                  <a:srgbClr val="FF0000"/>
                </a:solidFill>
                <a:latin typeface="Arial" panose="020B0604020202020204"/>
                <a:ea typeface="+mn-ea"/>
                <a:cs typeface="+mn-cs"/>
              </a:rPr>
              <a:t>Bone</a:t>
            </a:r>
          </a:p>
          <a:p>
            <a:pPr defTabSz="685800" fontAlgn="auto">
              <a:spcBef>
                <a:spcPts val="0"/>
              </a:spcBef>
              <a:spcAft>
                <a:spcPts val="0"/>
              </a:spcAft>
            </a:pPr>
            <a:r>
              <a:rPr lang="en-US" sz="1350" dirty="0">
                <a:solidFill>
                  <a:srgbClr val="FF0000"/>
                </a:solidFill>
                <a:latin typeface="Arial" panose="020B0604020202020204"/>
                <a:ea typeface="+mn-ea"/>
                <a:cs typeface="+mn-cs"/>
              </a:rPr>
              <a:t>Lytic lesions</a:t>
            </a:r>
          </a:p>
          <a:p>
            <a:pPr defTabSz="685800" fontAlgn="auto">
              <a:spcBef>
                <a:spcPts val="0"/>
              </a:spcBef>
              <a:spcAft>
                <a:spcPts val="0"/>
              </a:spcAft>
            </a:pPr>
            <a:r>
              <a:rPr lang="en-US" sz="1350" dirty="0">
                <a:solidFill>
                  <a:srgbClr val="FF0000"/>
                </a:solidFill>
                <a:latin typeface="Arial" panose="020B0604020202020204"/>
                <a:ea typeface="+mn-ea"/>
                <a:cs typeface="+mn-cs"/>
              </a:rPr>
              <a:t>Sclerotic lesions</a:t>
            </a:r>
          </a:p>
        </p:txBody>
      </p:sp>
      <p:graphicFrame>
        <p:nvGraphicFramePr>
          <p:cNvPr id="13" name="Table 12">
            <a:extLst>
              <a:ext uri="{FF2B5EF4-FFF2-40B4-BE49-F238E27FC236}">
                <a16:creationId xmlns:a16="http://schemas.microsoft.com/office/drawing/2014/main" id="{5D2E4027-5F2A-3FAA-F5F8-869B8093D63A}"/>
              </a:ext>
            </a:extLst>
          </p:cNvPr>
          <p:cNvGraphicFramePr>
            <a:graphicFrameLocks noGrp="1"/>
          </p:cNvGraphicFramePr>
          <p:nvPr/>
        </p:nvGraphicFramePr>
        <p:xfrm>
          <a:off x="6013550" y="3184845"/>
          <a:ext cx="3632204" cy="1112520"/>
        </p:xfrm>
        <a:graphic>
          <a:graphicData uri="http://schemas.openxmlformats.org/drawingml/2006/table">
            <a:tbl>
              <a:tblPr firstRow="1" bandRow="1">
                <a:tableStyleId>{5940675A-B579-460E-94D1-54222C63F5DA}</a:tableStyleId>
              </a:tblPr>
              <a:tblGrid>
                <a:gridCol w="716351">
                  <a:extLst>
                    <a:ext uri="{9D8B030D-6E8A-4147-A177-3AD203B41FA5}">
                      <a16:colId xmlns:a16="http://schemas.microsoft.com/office/drawing/2014/main" val="20000"/>
                    </a:ext>
                  </a:extLst>
                </a:gridCol>
                <a:gridCol w="2915853">
                  <a:extLst>
                    <a:ext uri="{9D8B030D-6E8A-4147-A177-3AD203B41FA5}">
                      <a16:colId xmlns:a16="http://schemas.microsoft.com/office/drawing/2014/main" val="20001"/>
                    </a:ext>
                  </a:extLst>
                </a:gridCol>
              </a:tblGrid>
              <a:tr h="278130">
                <a:tc>
                  <a:txBody>
                    <a:bodyPr/>
                    <a:lstStyle/>
                    <a:p>
                      <a:endParaRPr lang="en-US" sz="1000" b="0" dirty="0">
                        <a:solidFill>
                          <a:srgbClr val="00B050"/>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000" b="1" dirty="0">
                          <a:solidFill>
                            <a:schemeClr val="tx1"/>
                          </a:solidFill>
                        </a:rPr>
                        <a:t>Who is to blame?</a:t>
                      </a: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5268414"/>
                  </a:ext>
                </a:extLst>
              </a:tr>
              <a:tr h="278130">
                <a:tc>
                  <a:txBody>
                    <a:bodyPr/>
                    <a:lstStyle/>
                    <a:p>
                      <a:r>
                        <a:rPr lang="en-US" sz="1000" dirty="0">
                          <a:solidFill>
                            <a:srgbClr val="00B050"/>
                          </a:solidFill>
                        </a:rPr>
                        <a:t>Green</a:t>
                      </a:r>
                      <a:endParaRPr lang="en-US" sz="1000" b="0" dirty="0">
                        <a:solidFill>
                          <a:srgbClr val="00B050"/>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000" dirty="0"/>
                        <a:t>Immunoglobulin or light chain</a:t>
                      </a:r>
                      <a:endParaRPr lang="en-US" sz="1000" b="0" dirty="0">
                        <a:solidFill>
                          <a:srgbClr val="00B050"/>
                        </a:solidFill>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8130">
                <a:tc>
                  <a:txBody>
                    <a:bodyPr/>
                    <a:lstStyle/>
                    <a:p>
                      <a:r>
                        <a:rPr lang="en-US" sz="1000" dirty="0">
                          <a:solidFill>
                            <a:srgbClr val="7030A0"/>
                          </a:solidFill>
                        </a:rPr>
                        <a:t>Purple</a:t>
                      </a:r>
                      <a:endParaRPr lang="en-US" sz="1000" b="0" dirty="0">
                        <a:solidFill>
                          <a:srgbClr val="7030A0"/>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000" dirty="0"/>
                        <a:t>Plasma</a:t>
                      </a:r>
                      <a:r>
                        <a:rPr lang="en-US" sz="1000" baseline="0" dirty="0"/>
                        <a:t> cells</a:t>
                      </a:r>
                      <a:endParaRPr lang="en-US" sz="1000" b="0" dirty="0">
                        <a:solidFill>
                          <a:srgbClr val="7030A0"/>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8130">
                <a:tc>
                  <a:txBody>
                    <a:bodyPr/>
                    <a:lstStyle/>
                    <a:p>
                      <a:r>
                        <a:rPr lang="en-US" sz="1000" dirty="0">
                          <a:solidFill>
                            <a:srgbClr val="FF0000"/>
                          </a:solidFill>
                        </a:rPr>
                        <a:t>Bone</a:t>
                      </a:r>
                      <a:endParaRPr lang="en-US" sz="1000" b="0" dirty="0">
                        <a:solidFill>
                          <a:srgbClr val="FF0000"/>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000" dirty="0" err="1"/>
                        <a:t>Cytokines+plasma</a:t>
                      </a:r>
                      <a:r>
                        <a:rPr lang="en-US" sz="1000" dirty="0"/>
                        <a:t> cells</a:t>
                      </a:r>
                      <a:endParaRPr lang="en-US" sz="1000" b="0" dirty="0">
                        <a:solidFill>
                          <a:srgbClr val="FF0000"/>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4" name="TextBox 13">
            <a:extLst>
              <a:ext uri="{FF2B5EF4-FFF2-40B4-BE49-F238E27FC236}">
                <a16:creationId xmlns:a16="http://schemas.microsoft.com/office/drawing/2014/main" id="{87CD4C05-EAFD-2204-E896-B925EACD80A0}"/>
              </a:ext>
            </a:extLst>
          </p:cNvPr>
          <p:cNvSpPr txBox="1"/>
          <p:nvPr/>
        </p:nvSpPr>
        <p:spPr>
          <a:xfrm>
            <a:off x="3725322" y="1024745"/>
            <a:ext cx="1727111" cy="738664"/>
          </a:xfrm>
          <a:prstGeom prst="rect">
            <a:avLst/>
          </a:prstGeom>
          <a:noFill/>
        </p:spPr>
        <p:txBody>
          <a:bodyPr wrap="square" rtlCol="0">
            <a:spAutoFit/>
          </a:bodyPr>
          <a:lstStyle/>
          <a:p>
            <a:pPr defTabSz="685800" fontAlgn="auto">
              <a:spcBef>
                <a:spcPts val="0"/>
              </a:spcBef>
              <a:spcAft>
                <a:spcPts val="0"/>
              </a:spcAft>
            </a:pPr>
            <a:r>
              <a:rPr lang="en-US" sz="1500" b="1" u="sng" dirty="0">
                <a:solidFill>
                  <a:srgbClr val="00B050"/>
                </a:solidFill>
                <a:latin typeface="Arial" panose="020B0604020202020204"/>
                <a:ea typeface="+mn-ea"/>
                <a:cs typeface="+mn-cs"/>
              </a:rPr>
              <a:t>Muscle</a:t>
            </a:r>
            <a:endParaRPr lang="en-US" sz="1350" b="1" u="sng" dirty="0">
              <a:solidFill>
                <a:srgbClr val="00B050"/>
              </a:solidFill>
              <a:latin typeface="Arial" panose="020B0604020202020204"/>
              <a:ea typeface="+mn-ea"/>
              <a:cs typeface="+mn-cs"/>
            </a:endParaRPr>
          </a:p>
          <a:p>
            <a:pPr defTabSz="685800" fontAlgn="auto">
              <a:spcBef>
                <a:spcPts val="0"/>
              </a:spcBef>
              <a:spcAft>
                <a:spcPts val="0"/>
              </a:spcAft>
            </a:pPr>
            <a:r>
              <a:rPr lang="en-US" sz="1350" b="1" dirty="0">
                <a:solidFill>
                  <a:srgbClr val="00B050"/>
                </a:solidFill>
                <a:latin typeface="Arial" panose="020B0604020202020204"/>
                <a:ea typeface="+mn-ea"/>
                <a:cs typeface="+mn-cs"/>
              </a:rPr>
              <a:t>AL Amyloidosis</a:t>
            </a:r>
          </a:p>
          <a:p>
            <a:pPr defTabSz="685800" fontAlgn="auto">
              <a:spcBef>
                <a:spcPts val="0"/>
              </a:spcBef>
              <a:spcAft>
                <a:spcPts val="0"/>
              </a:spcAft>
            </a:pPr>
            <a:endParaRPr lang="en-US" sz="1350" dirty="0">
              <a:solidFill>
                <a:srgbClr val="00B050"/>
              </a:solidFill>
              <a:latin typeface="Arial" panose="020B0604020202020204"/>
              <a:ea typeface="+mn-ea"/>
              <a:cs typeface="+mn-cs"/>
            </a:endParaRPr>
          </a:p>
        </p:txBody>
      </p:sp>
      <p:pic>
        <p:nvPicPr>
          <p:cNvPr id="2" name="Picture 1" descr="A close-up of a logo&#10;&#10;Description automatically generated">
            <a:extLst>
              <a:ext uri="{FF2B5EF4-FFF2-40B4-BE49-F238E27FC236}">
                <a16:creationId xmlns:a16="http://schemas.microsoft.com/office/drawing/2014/main" id="{4A139576-064A-967D-6A46-328E5F465D58}"/>
              </a:ext>
            </a:extLst>
          </p:cNvPr>
          <p:cNvPicPr>
            <a:picLocks noChangeAspect="1"/>
          </p:cNvPicPr>
          <p:nvPr/>
        </p:nvPicPr>
        <p:blipFill rotWithShape="1">
          <a:blip r:embed="rId8"/>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29933231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p:nvPr/>
        </p:nvSpPr>
        <p:spPr>
          <a:xfrm>
            <a:off x="23075" y="857606"/>
            <a:ext cx="5096700" cy="4199700"/>
          </a:xfrm>
          <a:prstGeom prst="rect">
            <a:avLst/>
          </a:prstGeom>
          <a:solidFill>
            <a:srgbClr val="D9D9D9"/>
          </a:solidFill>
          <a:ln>
            <a:noFill/>
          </a:ln>
        </p:spPr>
        <p:txBody>
          <a:bodyPr spcFirstLastPara="1" wrap="square" lIns="91425" tIns="91425" rIns="91425" bIns="91425" anchor="ctr" anchorCtr="0">
            <a:noAutofit/>
          </a:bodyPr>
          <a:lstStyle/>
          <a:p>
            <a:pPr defTabSz="685800" fontAlgn="auto">
              <a:spcBef>
                <a:spcPts val="0"/>
              </a:spcBef>
              <a:spcAft>
                <a:spcPts val="0"/>
              </a:spcAft>
            </a:pPr>
            <a:endParaRPr sz="1800">
              <a:solidFill>
                <a:srgbClr val="000000"/>
              </a:solidFill>
              <a:latin typeface="Arial" panose="020B0604020202020204"/>
              <a:ea typeface="+mn-ea"/>
              <a:cs typeface="+mn-cs"/>
            </a:endParaRPr>
          </a:p>
        </p:txBody>
      </p:sp>
      <p:sp>
        <p:nvSpPr>
          <p:cNvPr id="154" name="Google Shape;154;p27"/>
          <p:cNvSpPr txBox="1">
            <a:spLocks noGrp="1"/>
          </p:cNvSpPr>
          <p:nvPr>
            <p:ph type="title" idx="4294967295"/>
          </p:nvPr>
        </p:nvSpPr>
        <p:spPr>
          <a:xfrm>
            <a:off x="80575" y="195256"/>
            <a:ext cx="8987100" cy="556800"/>
          </a:xfrm>
          <a:prstGeom prst="rect">
            <a:avLst/>
          </a:prstGeom>
        </p:spPr>
        <p:txBody>
          <a:bodyPr spcFirstLastPara="1" vert="horz" wrap="square" lIns="68575" tIns="34275" rIns="68575" bIns="34275" rtlCol="0" anchor="ctr" anchorCtr="0">
            <a:noAutofit/>
          </a:bodyPr>
          <a:lstStyle/>
          <a:p>
            <a:pPr>
              <a:spcBef>
                <a:spcPts val="0"/>
              </a:spcBef>
            </a:pPr>
            <a:r>
              <a:rPr lang="en" dirty="0"/>
              <a:t>AL Amyloid Diagnosis Remains Challenging</a:t>
            </a:r>
            <a:endParaRPr dirty="0"/>
          </a:p>
        </p:txBody>
      </p:sp>
      <p:sp>
        <p:nvSpPr>
          <p:cNvPr id="155" name="Google Shape;155;p27"/>
          <p:cNvSpPr txBox="1"/>
          <p:nvPr/>
        </p:nvSpPr>
        <p:spPr>
          <a:xfrm>
            <a:off x="23200" y="886456"/>
            <a:ext cx="5096700" cy="454800"/>
          </a:xfrm>
          <a:prstGeom prst="rect">
            <a:avLst/>
          </a:prstGeom>
          <a:noFill/>
          <a:ln>
            <a:noFill/>
          </a:ln>
        </p:spPr>
        <p:txBody>
          <a:bodyPr spcFirstLastPara="1" wrap="square" lIns="91425" tIns="91425" rIns="91425" bIns="91425" anchor="t" anchorCtr="0">
            <a:noAutofit/>
          </a:bodyPr>
          <a:lstStyle/>
          <a:p>
            <a:pPr algn="ctr" defTabSz="685800" fontAlgn="auto">
              <a:spcBef>
                <a:spcPts val="0"/>
              </a:spcBef>
              <a:spcAft>
                <a:spcPts val="0"/>
              </a:spcAft>
            </a:pPr>
            <a:r>
              <a:rPr lang="en" sz="1500">
                <a:solidFill>
                  <a:srgbClr val="000000"/>
                </a:solidFill>
                <a:latin typeface="Arial" panose="020B0604020202020204"/>
                <a:ea typeface="+mn-ea"/>
                <a:cs typeface="+mn-cs"/>
              </a:rPr>
              <a:t>Don’t wait for rare pathognomonic signs</a:t>
            </a:r>
            <a:endParaRPr sz="1500">
              <a:solidFill>
                <a:srgbClr val="000000"/>
              </a:solidFill>
              <a:latin typeface="Arial" panose="020B0604020202020204"/>
              <a:ea typeface="+mn-ea"/>
              <a:cs typeface="+mn-cs"/>
            </a:endParaRPr>
          </a:p>
          <a:p>
            <a:pPr defTabSz="685800" fontAlgn="auto">
              <a:spcBef>
                <a:spcPts val="0"/>
              </a:spcBef>
              <a:spcAft>
                <a:spcPts val="0"/>
              </a:spcAft>
            </a:pPr>
            <a:endParaRPr sz="1800">
              <a:solidFill>
                <a:srgbClr val="000000"/>
              </a:solidFill>
              <a:latin typeface="Arial" panose="020B0604020202020204"/>
              <a:ea typeface="+mn-ea"/>
              <a:cs typeface="+mn-cs"/>
            </a:endParaRPr>
          </a:p>
        </p:txBody>
      </p:sp>
      <p:sp>
        <p:nvSpPr>
          <p:cNvPr id="156" name="Google Shape;156;p27"/>
          <p:cNvSpPr txBox="1"/>
          <p:nvPr/>
        </p:nvSpPr>
        <p:spPr>
          <a:xfrm>
            <a:off x="5333225" y="896181"/>
            <a:ext cx="3734400" cy="1397400"/>
          </a:xfrm>
          <a:prstGeom prst="rect">
            <a:avLst/>
          </a:prstGeom>
          <a:noFill/>
          <a:ln>
            <a:noFill/>
          </a:ln>
        </p:spPr>
        <p:txBody>
          <a:bodyPr spcFirstLastPara="1" wrap="square" lIns="91425" tIns="91425" rIns="91425" bIns="91425" anchor="t" anchorCtr="0">
            <a:noAutofit/>
          </a:bodyPr>
          <a:lstStyle/>
          <a:p>
            <a:pPr defTabSz="685800" fontAlgn="auto">
              <a:spcBef>
                <a:spcPts val="0"/>
              </a:spcBef>
              <a:spcAft>
                <a:spcPts val="0"/>
              </a:spcAft>
            </a:pPr>
            <a:r>
              <a:rPr lang="en" sz="1500" b="1" dirty="0">
                <a:solidFill>
                  <a:srgbClr val="000000"/>
                </a:solidFill>
                <a:latin typeface="Arial" panose="020B0604020202020204"/>
                <a:ea typeface="+mn-ea"/>
                <a:cs typeface="+mn-cs"/>
              </a:rPr>
              <a:t>High level of suspicion</a:t>
            </a:r>
            <a:r>
              <a:rPr lang="en" sz="1500" dirty="0">
                <a:solidFill>
                  <a:srgbClr val="000000"/>
                </a:solidFill>
                <a:latin typeface="Arial" panose="020B0604020202020204"/>
                <a:ea typeface="+mn-ea"/>
                <a:cs typeface="+mn-cs"/>
              </a:rPr>
              <a:t>: think about TTR cardiac amyloidosis in: </a:t>
            </a:r>
            <a:endParaRPr sz="1500" dirty="0">
              <a:solidFill>
                <a:srgbClr val="000000"/>
              </a:solidFill>
              <a:latin typeface="Arial" panose="020B0604020202020204"/>
              <a:ea typeface="+mn-ea"/>
              <a:cs typeface="+mn-cs"/>
            </a:endParaRPr>
          </a:p>
          <a:p>
            <a:pPr marL="457189" indent="-317492" defTabSz="685800" fontAlgn="auto">
              <a:spcBef>
                <a:spcPts val="0"/>
              </a:spcBef>
              <a:spcAft>
                <a:spcPts val="0"/>
              </a:spcAft>
              <a:buSzPts val="1400"/>
              <a:buFontTx/>
              <a:buChar char="●"/>
            </a:pPr>
            <a:r>
              <a:rPr lang="en" sz="1350" dirty="0">
                <a:solidFill>
                  <a:srgbClr val="000000"/>
                </a:solidFill>
                <a:latin typeface="Arial" panose="020B0604020202020204"/>
                <a:ea typeface="+mn-ea"/>
                <a:cs typeface="+mn-cs"/>
              </a:rPr>
              <a:t>16% with </a:t>
            </a:r>
            <a:r>
              <a:rPr lang="en" sz="1350" u="sng" dirty="0">
                <a:solidFill>
                  <a:srgbClr val="418AB3"/>
                </a:solidFill>
                <a:latin typeface="Arial" panose="020B0604020202020204"/>
                <a:ea typeface="+mn-ea"/>
                <a:cs typeface="+mn-cs"/>
                <a:hlinkClick r:id="rId3">
                  <a:extLst>
                    <a:ext uri="{A12FA001-AC4F-418D-AE19-62706E023703}">
                      <ahyp:hlinkClr xmlns:ahyp="http://schemas.microsoft.com/office/drawing/2018/hyperlinkcolor" val="tx"/>
                    </a:ext>
                  </a:extLst>
                </a:hlinkClick>
              </a:rPr>
              <a:t>degenerative aortic stenosis</a:t>
            </a:r>
            <a:r>
              <a:rPr lang="en" sz="1350" dirty="0">
                <a:solidFill>
                  <a:srgbClr val="418AB3"/>
                </a:solidFill>
                <a:latin typeface="Arial" panose="020B0604020202020204"/>
                <a:ea typeface="+mn-ea"/>
                <a:cs typeface="+mn-cs"/>
              </a:rPr>
              <a:t> </a:t>
            </a:r>
            <a:endParaRPr sz="1350" dirty="0">
              <a:solidFill>
                <a:srgbClr val="418AB3"/>
              </a:solidFill>
              <a:latin typeface="Arial" panose="020B0604020202020204"/>
              <a:ea typeface="+mn-ea"/>
              <a:cs typeface="+mn-cs"/>
            </a:endParaRPr>
          </a:p>
          <a:p>
            <a:pPr marL="457189" indent="-317492" defTabSz="685800" fontAlgn="auto">
              <a:spcBef>
                <a:spcPts val="0"/>
              </a:spcBef>
              <a:spcAft>
                <a:spcPts val="0"/>
              </a:spcAft>
              <a:buSzPts val="1400"/>
              <a:buFontTx/>
              <a:buChar char="●"/>
            </a:pPr>
            <a:r>
              <a:rPr lang="en" sz="1350" dirty="0">
                <a:solidFill>
                  <a:srgbClr val="000000"/>
                </a:solidFill>
                <a:latin typeface="Arial" panose="020B0604020202020204"/>
                <a:ea typeface="+mn-ea"/>
                <a:cs typeface="+mn-cs"/>
              </a:rPr>
              <a:t>15% with </a:t>
            </a:r>
            <a:r>
              <a:rPr lang="en" sz="1350" u="sng" dirty="0">
                <a:solidFill>
                  <a:srgbClr val="418AB3"/>
                </a:solidFill>
                <a:latin typeface="Arial" panose="020B0604020202020204"/>
                <a:ea typeface="+mn-ea"/>
                <a:cs typeface="+mn-cs"/>
                <a:hlinkClick r:id="rId4">
                  <a:extLst>
                    <a:ext uri="{A12FA001-AC4F-418D-AE19-62706E023703}">
                      <ahyp:hlinkClr xmlns:ahyp="http://schemas.microsoft.com/office/drawing/2018/hyperlinkcolor" val="tx"/>
                    </a:ext>
                  </a:extLst>
                </a:hlinkClick>
              </a:rPr>
              <a:t>HFpEF</a:t>
            </a:r>
            <a:endParaRPr sz="1350" dirty="0">
              <a:solidFill>
                <a:srgbClr val="418AB3"/>
              </a:solidFill>
              <a:latin typeface="Arial" panose="020B0604020202020204"/>
              <a:ea typeface="+mn-ea"/>
              <a:cs typeface="+mn-cs"/>
            </a:endParaRPr>
          </a:p>
          <a:p>
            <a:pPr marL="457189" indent="-317492" defTabSz="685800" fontAlgn="auto">
              <a:spcBef>
                <a:spcPts val="0"/>
              </a:spcBef>
              <a:spcAft>
                <a:spcPts val="0"/>
              </a:spcAft>
              <a:buSzPts val="1400"/>
              <a:buFontTx/>
              <a:buChar char="●"/>
            </a:pPr>
            <a:r>
              <a:rPr lang="en" sz="1350" dirty="0">
                <a:solidFill>
                  <a:srgbClr val="000000"/>
                </a:solidFill>
                <a:latin typeface="Arial" panose="020B0604020202020204"/>
                <a:ea typeface="+mn-ea"/>
                <a:cs typeface="+mn-cs"/>
              </a:rPr>
              <a:t>10% with </a:t>
            </a:r>
            <a:r>
              <a:rPr lang="en" sz="1350" u="sng" dirty="0">
                <a:solidFill>
                  <a:srgbClr val="418AB3"/>
                </a:solidFill>
                <a:latin typeface="Arial" panose="020B0604020202020204"/>
                <a:ea typeface="+mn-ea"/>
                <a:cs typeface="+mn-cs"/>
                <a:hlinkClick r:id="rId5">
                  <a:extLst>
                    <a:ext uri="{A12FA001-AC4F-418D-AE19-62706E023703}">
                      <ahyp:hlinkClr xmlns:ahyp="http://schemas.microsoft.com/office/drawing/2018/hyperlinkcolor" val="tx"/>
                    </a:ext>
                  </a:extLst>
                </a:hlinkClick>
              </a:rPr>
              <a:t>carpal tunnel syndrome</a:t>
            </a:r>
            <a:r>
              <a:rPr lang="en" sz="1350" dirty="0">
                <a:solidFill>
                  <a:srgbClr val="418AB3"/>
                </a:solidFill>
                <a:latin typeface="Arial" panose="020B0604020202020204"/>
                <a:ea typeface="+mn-ea"/>
                <a:cs typeface="+mn-cs"/>
              </a:rPr>
              <a:t> </a:t>
            </a:r>
            <a:endParaRPr sz="1350" dirty="0">
              <a:solidFill>
                <a:srgbClr val="418AB3"/>
              </a:solidFill>
              <a:latin typeface="Arial" panose="020B0604020202020204"/>
              <a:ea typeface="+mn-ea"/>
              <a:cs typeface="+mn-cs"/>
            </a:endParaRPr>
          </a:p>
          <a:p>
            <a:pPr marL="457189" indent="-317492" defTabSz="685800" fontAlgn="auto">
              <a:spcBef>
                <a:spcPts val="0"/>
              </a:spcBef>
              <a:spcAft>
                <a:spcPts val="0"/>
              </a:spcAft>
              <a:buSzPts val="1400"/>
              <a:buFontTx/>
              <a:buChar char="●"/>
            </a:pPr>
            <a:r>
              <a:rPr lang="en" sz="1350" dirty="0">
                <a:solidFill>
                  <a:srgbClr val="000000"/>
                </a:solidFill>
                <a:latin typeface="Arial" panose="020B0604020202020204"/>
                <a:ea typeface="+mn-ea"/>
                <a:cs typeface="+mn-cs"/>
              </a:rPr>
              <a:t>HR 12 with </a:t>
            </a:r>
            <a:r>
              <a:rPr lang="en" sz="1350" u="sng" dirty="0">
                <a:solidFill>
                  <a:srgbClr val="418AB3"/>
                </a:solidFill>
                <a:latin typeface="Arial" panose="020B0604020202020204"/>
                <a:ea typeface="+mn-ea"/>
                <a:cs typeface="+mn-cs"/>
                <a:hlinkClick r:id="rId6">
                  <a:extLst>
                    <a:ext uri="{A12FA001-AC4F-418D-AE19-62706E023703}">
                      <ahyp:hlinkClr xmlns:ahyp="http://schemas.microsoft.com/office/drawing/2018/hyperlinkcolor" val="tx"/>
                    </a:ext>
                  </a:extLst>
                </a:hlinkClick>
              </a:rPr>
              <a:t>ruptured biceps tendon</a:t>
            </a:r>
            <a:r>
              <a:rPr lang="en" sz="1350" dirty="0">
                <a:solidFill>
                  <a:srgbClr val="418AB3"/>
                </a:solidFill>
                <a:latin typeface="Arial" panose="020B0604020202020204"/>
                <a:ea typeface="+mn-ea"/>
                <a:cs typeface="+mn-cs"/>
              </a:rPr>
              <a:t> </a:t>
            </a:r>
            <a:endParaRPr sz="1350" dirty="0">
              <a:solidFill>
                <a:srgbClr val="418AB3"/>
              </a:solidFill>
              <a:latin typeface="Arial" panose="020B0604020202020204"/>
              <a:ea typeface="+mn-ea"/>
              <a:cs typeface="+mn-cs"/>
            </a:endParaRPr>
          </a:p>
        </p:txBody>
      </p:sp>
      <p:pic>
        <p:nvPicPr>
          <p:cNvPr id="157" name="Google Shape;157;p27"/>
          <p:cNvPicPr preferRelativeResize="0"/>
          <p:nvPr/>
        </p:nvPicPr>
        <p:blipFill>
          <a:blip r:embed="rId7">
            <a:alphaModFix/>
          </a:blip>
          <a:stretch>
            <a:fillRect/>
          </a:stretch>
        </p:blipFill>
        <p:spPr>
          <a:xfrm>
            <a:off x="228601" y="1341257"/>
            <a:ext cx="2054675" cy="1960051"/>
          </a:xfrm>
          <a:prstGeom prst="rect">
            <a:avLst/>
          </a:prstGeom>
          <a:noFill/>
          <a:ln w="28575" cap="flat" cmpd="sng">
            <a:solidFill>
              <a:srgbClr val="FFFFFF"/>
            </a:solidFill>
            <a:prstDash val="solid"/>
            <a:round/>
            <a:headEnd type="none" w="sm" len="sm"/>
            <a:tailEnd type="none" w="sm" len="sm"/>
          </a:ln>
        </p:spPr>
      </p:pic>
      <p:pic>
        <p:nvPicPr>
          <p:cNvPr id="158" name="Google Shape;158;p27"/>
          <p:cNvPicPr preferRelativeResize="0"/>
          <p:nvPr/>
        </p:nvPicPr>
        <p:blipFill>
          <a:blip r:embed="rId8">
            <a:alphaModFix/>
          </a:blip>
          <a:stretch>
            <a:fillRect/>
          </a:stretch>
        </p:blipFill>
        <p:spPr>
          <a:xfrm>
            <a:off x="2435676" y="1265056"/>
            <a:ext cx="2054675" cy="1947249"/>
          </a:xfrm>
          <a:prstGeom prst="rect">
            <a:avLst/>
          </a:prstGeom>
          <a:noFill/>
          <a:ln w="28575" cap="flat" cmpd="sng">
            <a:solidFill>
              <a:srgbClr val="FFFFFF"/>
            </a:solidFill>
            <a:prstDash val="solid"/>
            <a:round/>
            <a:headEnd type="none" w="sm" len="sm"/>
            <a:tailEnd type="none" w="sm" len="sm"/>
          </a:ln>
        </p:spPr>
      </p:pic>
      <p:sp>
        <p:nvSpPr>
          <p:cNvPr id="159" name="Google Shape;159;p27"/>
          <p:cNvSpPr txBox="1"/>
          <p:nvPr/>
        </p:nvSpPr>
        <p:spPr>
          <a:xfrm>
            <a:off x="5414600" y="4333181"/>
            <a:ext cx="3606000" cy="812700"/>
          </a:xfrm>
          <a:prstGeom prst="rect">
            <a:avLst/>
          </a:prstGeom>
          <a:noFill/>
          <a:ln>
            <a:noFill/>
          </a:ln>
        </p:spPr>
        <p:txBody>
          <a:bodyPr spcFirstLastPara="1" wrap="square" lIns="91425" tIns="91425" rIns="91425" bIns="91425" anchor="t" anchorCtr="0">
            <a:noAutofit/>
          </a:bodyPr>
          <a:lstStyle/>
          <a:p>
            <a:pPr defTabSz="685800" fontAlgn="auto">
              <a:spcBef>
                <a:spcPts val="0"/>
              </a:spcBef>
              <a:spcAft>
                <a:spcPts val="0"/>
              </a:spcAft>
            </a:pPr>
            <a:r>
              <a:rPr lang="en" sz="1350" b="1" dirty="0">
                <a:solidFill>
                  <a:srgbClr val="000000"/>
                </a:solidFill>
                <a:latin typeface="Arial" panose="020B0604020202020204"/>
                <a:ea typeface="+mn-ea"/>
                <a:cs typeface="+mn-cs"/>
              </a:rPr>
              <a:t>Most troubling myth:</a:t>
            </a:r>
            <a:r>
              <a:rPr lang="en" sz="1350" dirty="0">
                <a:solidFill>
                  <a:srgbClr val="000000"/>
                </a:solidFill>
                <a:latin typeface="Arial" panose="020B0604020202020204"/>
                <a:ea typeface="+mn-ea"/>
                <a:cs typeface="+mn-cs"/>
              </a:rPr>
              <a:t> “If this were amyloidosis, the light chains would be more elevated and increase over time”</a:t>
            </a:r>
            <a:endParaRPr sz="1350" dirty="0">
              <a:solidFill>
                <a:srgbClr val="000000"/>
              </a:solidFill>
              <a:latin typeface="Arial" panose="020B0604020202020204"/>
              <a:ea typeface="+mn-ea"/>
              <a:cs typeface="+mn-cs"/>
            </a:endParaRPr>
          </a:p>
        </p:txBody>
      </p:sp>
      <p:pic>
        <p:nvPicPr>
          <p:cNvPr id="160" name="Google Shape;160;p27"/>
          <p:cNvPicPr preferRelativeResize="0"/>
          <p:nvPr/>
        </p:nvPicPr>
        <p:blipFill>
          <a:blip r:embed="rId9">
            <a:alphaModFix/>
          </a:blip>
          <a:stretch>
            <a:fillRect/>
          </a:stretch>
        </p:blipFill>
        <p:spPr>
          <a:xfrm>
            <a:off x="152400" y="3529906"/>
            <a:ext cx="1585854" cy="1328700"/>
          </a:xfrm>
          <a:prstGeom prst="rect">
            <a:avLst/>
          </a:prstGeom>
          <a:noFill/>
          <a:ln w="28575" cap="flat" cmpd="sng">
            <a:solidFill>
              <a:srgbClr val="FFFFFF"/>
            </a:solidFill>
            <a:prstDash val="solid"/>
            <a:round/>
            <a:headEnd type="none" w="sm" len="sm"/>
            <a:tailEnd type="none" w="sm" len="sm"/>
          </a:ln>
        </p:spPr>
      </p:pic>
      <p:pic>
        <p:nvPicPr>
          <p:cNvPr id="161" name="Google Shape;161;p27"/>
          <p:cNvPicPr preferRelativeResize="0"/>
          <p:nvPr/>
        </p:nvPicPr>
        <p:blipFill>
          <a:blip r:embed="rId10">
            <a:alphaModFix/>
          </a:blip>
          <a:stretch>
            <a:fillRect/>
          </a:stretch>
        </p:blipFill>
        <p:spPr>
          <a:xfrm>
            <a:off x="1926401" y="3488330"/>
            <a:ext cx="3000425" cy="1397350"/>
          </a:xfrm>
          <a:prstGeom prst="rect">
            <a:avLst/>
          </a:prstGeom>
          <a:noFill/>
          <a:ln w="28575" cap="flat" cmpd="sng">
            <a:solidFill>
              <a:srgbClr val="FFFFFF"/>
            </a:solidFill>
            <a:prstDash val="solid"/>
            <a:round/>
            <a:headEnd type="none" w="sm" len="sm"/>
            <a:tailEnd type="none" w="sm" len="sm"/>
          </a:ln>
        </p:spPr>
      </p:pic>
      <p:graphicFrame>
        <p:nvGraphicFramePr>
          <p:cNvPr id="162" name="Google Shape;162;p27"/>
          <p:cNvGraphicFramePr/>
          <p:nvPr/>
        </p:nvGraphicFramePr>
        <p:xfrm>
          <a:off x="5409425" y="2409731"/>
          <a:ext cx="3606000" cy="1645294"/>
        </p:xfrm>
        <a:graphic>
          <a:graphicData uri="http://schemas.openxmlformats.org/drawingml/2006/table">
            <a:tbl>
              <a:tblPr>
                <a:noFill/>
              </a:tblPr>
              <a:tblGrid>
                <a:gridCol w="2780201">
                  <a:extLst>
                    <a:ext uri="{9D8B030D-6E8A-4147-A177-3AD203B41FA5}">
                      <a16:colId xmlns:a16="http://schemas.microsoft.com/office/drawing/2014/main" val="20000"/>
                    </a:ext>
                  </a:extLst>
                </a:gridCol>
                <a:gridCol w="825799">
                  <a:extLst>
                    <a:ext uri="{9D8B030D-6E8A-4147-A177-3AD203B41FA5}">
                      <a16:colId xmlns:a16="http://schemas.microsoft.com/office/drawing/2014/main" val="20001"/>
                    </a:ext>
                  </a:extLst>
                </a:gridCol>
              </a:tblGrid>
              <a:tr h="329107">
                <a:tc>
                  <a:txBody>
                    <a:bodyPr/>
                    <a:lstStyle/>
                    <a:p>
                      <a:pPr marL="0" lvl="0" indent="0" algn="l" rtl="0">
                        <a:lnSpc>
                          <a:spcPct val="60000"/>
                        </a:lnSpc>
                        <a:spcBef>
                          <a:spcPts val="0"/>
                        </a:spcBef>
                        <a:spcAft>
                          <a:spcPts val="0"/>
                        </a:spcAft>
                        <a:buNone/>
                      </a:pPr>
                      <a:r>
                        <a:rPr lang="en" sz="1500" dirty="0"/>
                        <a:t>Fatigue</a:t>
                      </a:r>
                      <a:endParaRPr sz="1500"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lnSpc>
                          <a:spcPct val="60000"/>
                        </a:lnSpc>
                        <a:spcBef>
                          <a:spcPts val="0"/>
                        </a:spcBef>
                        <a:spcAft>
                          <a:spcPts val="0"/>
                        </a:spcAft>
                        <a:buNone/>
                      </a:pPr>
                      <a:r>
                        <a:rPr lang="en" sz="1500" b="1" dirty="0"/>
                        <a:t>68%</a:t>
                      </a:r>
                      <a:endParaRPr sz="1500" b="1"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29107">
                <a:tc>
                  <a:txBody>
                    <a:bodyPr/>
                    <a:lstStyle/>
                    <a:p>
                      <a:pPr marL="0" lvl="0" indent="0" algn="l" rtl="0">
                        <a:lnSpc>
                          <a:spcPct val="60000"/>
                        </a:lnSpc>
                        <a:spcBef>
                          <a:spcPts val="0"/>
                        </a:spcBef>
                        <a:spcAft>
                          <a:spcPts val="0"/>
                        </a:spcAft>
                        <a:buNone/>
                      </a:pPr>
                      <a:r>
                        <a:rPr lang="en" sz="1500" dirty="0"/>
                        <a:t>Peripheral edema</a:t>
                      </a:r>
                      <a:endParaRPr sz="1500"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lnSpc>
                          <a:spcPct val="60000"/>
                        </a:lnSpc>
                        <a:spcBef>
                          <a:spcPts val="0"/>
                        </a:spcBef>
                        <a:spcAft>
                          <a:spcPts val="0"/>
                        </a:spcAft>
                        <a:buNone/>
                      </a:pPr>
                      <a:r>
                        <a:rPr lang="en" sz="1500" b="1"/>
                        <a:t>62%</a:t>
                      </a:r>
                      <a:endParaRPr sz="1500" b="1"/>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329107">
                <a:tc>
                  <a:txBody>
                    <a:bodyPr/>
                    <a:lstStyle/>
                    <a:p>
                      <a:pPr marL="0" lvl="0" indent="0" algn="l" rtl="0">
                        <a:lnSpc>
                          <a:spcPct val="60000"/>
                        </a:lnSpc>
                        <a:spcBef>
                          <a:spcPts val="0"/>
                        </a:spcBef>
                        <a:spcAft>
                          <a:spcPts val="0"/>
                        </a:spcAft>
                        <a:buNone/>
                      </a:pPr>
                      <a:r>
                        <a:rPr lang="en" sz="1500" dirty="0"/>
                        <a:t>Orthostatic hypotension</a:t>
                      </a:r>
                      <a:endParaRPr sz="1500"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lnSpc>
                          <a:spcPct val="60000"/>
                        </a:lnSpc>
                        <a:spcBef>
                          <a:spcPts val="0"/>
                        </a:spcBef>
                        <a:spcAft>
                          <a:spcPts val="0"/>
                        </a:spcAft>
                        <a:buNone/>
                      </a:pPr>
                      <a:r>
                        <a:rPr lang="en" sz="1500" b="1" dirty="0"/>
                        <a:t>27%</a:t>
                      </a:r>
                      <a:endParaRPr sz="1500" b="1"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29107">
                <a:tc>
                  <a:txBody>
                    <a:bodyPr/>
                    <a:lstStyle/>
                    <a:p>
                      <a:pPr marL="0" lvl="0" indent="0" algn="l" rtl="0">
                        <a:lnSpc>
                          <a:spcPct val="60000"/>
                        </a:lnSpc>
                        <a:spcBef>
                          <a:spcPts val="0"/>
                        </a:spcBef>
                        <a:spcAft>
                          <a:spcPts val="0"/>
                        </a:spcAft>
                        <a:buNone/>
                      </a:pPr>
                      <a:r>
                        <a:rPr lang="en" sz="1500"/>
                        <a:t>Paresthesias</a:t>
                      </a:r>
                      <a:endParaRPr sz="150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lnSpc>
                          <a:spcPct val="60000"/>
                        </a:lnSpc>
                        <a:spcBef>
                          <a:spcPts val="0"/>
                        </a:spcBef>
                        <a:spcAft>
                          <a:spcPts val="0"/>
                        </a:spcAft>
                        <a:buNone/>
                      </a:pPr>
                      <a:r>
                        <a:rPr lang="en" sz="1500" b="1" dirty="0"/>
                        <a:t>23%</a:t>
                      </a:r>
                      <a:endParaRPr sz="1500" b="1"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29107">
                <a:tc>
                  <a:txBody>
                    <a:bodyPr/>
                    <a:lstStyle/>
                    <a:p>
                      <a:pPr marL="0" lvl="0" indent="0" algn="l" rtl="0">
                        <a:lnSpc>
                          <a:spcPct val="60000"/>
                        </a:lnSpc>
                        <a:spcBef>
                          <a:spcPts val="0"/>
                        </a:spcBef>
                        <a:spcAft>
                          <a:spcPts val="0"/>
                        </a:spcAft>
                        <a:buNone/>
                      </a:pPr>
                      <a:r>
                        <a:rPr lang="en" sz="1500"/>
                        <a:t>Dysgeusia</a:t>
                      </a:r>
                      <a:endParaRPr sz="150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tcPr>
                </a:tc>
                <a:tc>
                  <a:txBody>
                    <a:bodyPr/>
                    <a:lstStyle/>
                    <a:p>
                      <a:pPr marL="0" lvl="0" indent="0" algn="ctr" rtl="0">
                        <a:lnSpc>
                          <a:spcPct val="60000"/>
                        </a:lnSpc>
                        <a:spcBef>
                          <a:spcPts val="0"/>
                        </a:spcBef>
                        <a:spcAft>
                          <a:spcPts val="0"/>
                        </a:spcAft>
                        <a:buNone/>
                      </a:pPr>
                      <a:r>
                        <a:rPr lang="en" sz="1500" b="1" dirty="0"/>
                        <a:t>18%</a:t>
                      </a:r>
                      <a:endParaRPr sz="1500" b="1" dirty="0"/>
                    </a:p>
                  </a:txBody>
                  <a:tcPr marL="91425" marR="91425" marT="91425" marB="91425">
                    <a:lnL w="28575" cap="flat" cmpd="sng">
                      <a:solidFill>
                        <a:srgbClr val="0000FF"/>
                      </a:solidFill>
                      <a:prstDash val="solid"/>
                      <a:round/>
                      <a:headEnd type="none" w="sm" len="sm"/>
                      <a:tailEnd type="none" w="sm" len="sm"/>
                    </a:lnL>
                    <a:lnR w="28575" cap="flat" cmpd="sng">
                      <a:solidFill>
                        <a:srgbClr val="0000FF"/>
                      </a:solidFill>
                      <a:prstDash val="solid"/>
                      <a:round/>
                      <a:headEnd type="none" w="sm" len="sm"/>
                      <a:tailEnd type="none" w="sm" len="sm"/>
                    </a:lnR>
                    <a:lnT w="28575" cap="flat" cmpd="sng">
                      <a:solidFill>
                        <a:srgbClr val="0000FF"/>
                      </a:solidFill>
                      <a:prstDash val="solid"/>
                      <a:round/>
                      <a:headEnd type="none" w="sm" len="sm"/>
                      <a:tailEnd type="none" w="sm" len="sm"/>
                    </a:lnT>
                    <a:lnB w="28575" cap="flat" cmpd="sng">
                      <a:solidFill>
                        <a:srgbClr val="0000F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112627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1"/>
          <p:cNvSpPr txBox="1">
            <a:spLocks noGrp="1"/>
          </p:cNvSpPr>
          <p:nvPr>
            <p:ph type="title" idx="4294967295"/>
          </p:nvPr>
        </p:nvSpPr>
        <p:spPr>
          <a:xfrm>
            <a:off x="1" y="163116"/>
            <a:ext cx="8604647" cy="508397"/>
          </a:xfrm>
          <a:prstGeom prst="rect">
            <a:avLst/>
          </a:prstGeom>
          <a:noFill/>
          <a:ln>
            <a:noFill/>
          </a:ln>
        </p:spPr>
        <p:txBody>
          <a:bodyPr spcFirstLastPara="1" vert="horz" wrap="square" lIns="68575" tIns="34275" rIns="68575" bIns="34275" rtlCol="0" anchor="ctr" anchorCtr="0">
            <a:noAutofit/>
          </a:bodyPr>
          <a:lstStyle/>
          <a:p>
            <a:pPr>
              <a:buSzPts val="3000"/>
            </a:pPr>
            <a:r>
              <a:rPr lang="en" b="1" dirty="0">
                <a:latin typeface="Calibri"/>
                <a:ea typeface="Calibri"/>
                <a:cs typeface="Calibri"/>
                <a:sym typeface="Calibri"/>
              </a:rPr>
              <a:t>Revised IMWG Diagnostic Criteria</a:t>
            </a:r>
            <a:endParaRPr b="1" dirty="0">
              <a:latin typeface="Calibri"/>
              <a:ea typeface="Calibri"/>
              <a:cs typeface="Calibri"/>
              <a:sym typeface="Calibri"/>
            </a:endParaRPr>
          </a:p>
        </p:txBody>
      </p:sp>
      <p:sp>
        <p:nvSpPr>
          <p:cNvPr id="235" name="Google Shape;235;p41"/>
          <p:cNvSpPr/>
          <p:nvPr/>
        </p:nvSpPr>
        <p:spPr>
          <a:xfrm>
            <a:off x="114934" y="726217"/>
            <a:ext cx="1984788" cy="411372"/>
          </a:xfrm>
          <a:custGeom>
            <a:avLst/>
            <a:gdLst/>
            <a:ahLst/>
            <a:cxnLst/>
            <a:rect l="l" t="t" r="r" b="b"/>
            <a:pathLst>
              <a:path w="1792134" h="561600" extrusionOk="0">
                <a:moveTo>
                  <a:pt x="0" y="56160"/>
                </a:moveTo>
                <a:cubicBezTo>
                  <a:pt x="0" y="25144"/>
                  <a:pt x="25144" y="0"/>
                  <a:pt x="56160" y="0"/>
                </a:cubicBezTo>
                <a:lnTo>
                  <a:pt x="1735974" y="0"/>
                </a:lnTo>
                <a:cubicBezTo>
                  <a:pt x="1766990" y="0"/>
                  <a:pt x="1792134" y="25144"/>
                  <a:pt x="1792134" y="56160"/>
                </a:cubicBezTo>
                <a:lnTo>
                  <a:pt x="1792134" y="505440"/>
                </a:lnTo>
                <a:cubicBezTo>
                  <a:pt x="1792134" y="536456"/>
                  <a:pt x="1766990" y="561600"/>
                  <a:pt x="1735974" y="561600"/>
                </a:cubicBezTo>
                <a:lnTo>
                  <a:pt x="56160" y="561600"/>
                </a:lnTo>
                <a:cubicBezTo>
                  <a:pt x="25144" y="561600"/>
                  <a:pt x="0" y="536456"/>
                  <a:pt x="0" y="505440"/>
                </a:cubicBezTo>
                <a:lnTo>
                  <a:pt x="0" y="56160"/>
                </a:lnTo>
                <a:close/>
              </a:path>
            </a:pathLst>
          </a:custGeom>
          <a:solidFill>
            <a:srgbClr val="5C0C7E"/>
          </a:solidFill>
          <a:ln w="12700" cap="flat" cmpd="sng">
            <a:solidFill>
              <a:schemeClr val="accent6"/>
            </a:solidFill>
            <a:prstDash val="solid"/>
            <a:miter lim="800000"/>
            <a:headEnd type="none" w="sm" len="sm"/>
            <a:tailEnd type="none" w="sm" len="sm"/>
          </a:ln>
        </p:spPr>
        <p:txBody>
          <a:bodyPr spcFirstLastPara="1" wrap="square" lIns="69350" tIns="34275" rIns="69350" bIns="177550" anchor="t" anchorCtr="0">
            <a:noAutofit/>
          </a:bodyPr>
          <a:lstStyle/>
          <a:p>
            <a:pPr algn="ctr" defTabSz="685800" fontAlgn="auto">
              <a:lnSpc>
                <a:spcPct val="90000"/>
              </a:lnSpc>
              <a:spcBef>
                <a:spcPts val="0"/>
              </a:spcBef>
              <a:spcAft>
                <a:spcPts val="0"/>
              </a:spcAft>
            </a:pPr>
            <a:r>
              <a:rPr lang="en" sz="1400" b="1" dirty="0">
                <a:solidFill>
                  <a:srgbClr val="FFFFFF"/>
                </a:solidFill>
                <a:latin typeface="Calibri"/>
                <a:ea typeface="Calibri"/>
                <a:cs typeface="Calibri"/>
                <a:sym typeface="Calibri"/>
              </a:rPr>
              <a:t>MGUS</a:t>
            </a:r>
            <a:endParaRPr sz="1100" dirty="0">
              <a:solidFill>
                <a:srgbClr val="000000"/>
              </a:solidFill>
              <a:latin typeface="Arial" panose="020B0604020202020204"/>
              <a:ea typeface="+mn-ea"/>
              <a:cs typeface="+mn-cs"/>
            </a:endParaRPr>
          </a:p>
        </p:txBody>
      </p:sp>
      <p:sp>
        <p:nvSpPr>
          <p:cNvPr id="236" name="Google Shape;236;p41"/>
          <p:cNvSpPr/>
          <p:nvPr/>
        </p:nvSpPr>
        <p:spPr>
          <a:xfrm>
            <a:off x="111363" y="990801"/>
            <a:ext cx="1989269" cy="1193299"/>
          </a:xfrm>
          <a:custGeom>
            <a:avLst/>
            <a:gdLst/>
            <a:ahLst/>
            <a:cxnLst/>
            <a:rect l="l" t="t" r="r" b="b"/>
            <a:pathLst>
              <a:path w="1792134" h="3161056" extrusionOk="0">
                <a:moveTo>
                  <a:pt x="0" y="179213"/>
                </a:moveTo>
                <a:cubicBezTo>
                  <a:pt x="0" y="80236"/>
                  <a:pt x="80236" y="0"/>
                  <a:pt x="179213" y="0"/>
                </a:cubicBezTo>
                <a:lnTo>
                  <a:pt x="1612921" y="0"/>
                </a:lnTo>
                <a:cubicBezTo>
                  <a:pt x="1711898" y="0"/>
                  <a:pt x="1792134" y="80236"/>
                  <a:pt x="1792134" y="179213"/>
                </a:cubicBezTo>
                <a:lnTo>
                  <a:pt x="1792134" y="2981843"/>
                </a:lnTo>
                <a:cubicBezTo>
                  <a:pt x="1792134" y="3080820"/>
                  <a:pt x="1711898" y="3161056"/>
                  <a:pt x="1612921" y="3161056"/>
                </a:cubicBezTo>
                <a:lnTo>
                  <a:pt x="179213" y="3161056"/>
                </a:lnTo>
                <a:cubicBezTo>
                  <a:pt x="80236" y="3161056"/>
                  <a:pt x="0" y="3080820"/>
                  <a:pt x="0" y="2981843"/>
                </a:cubicBezTo>
                <a:lnTo>
                  <a:pt x="0" y="179213"/>
                </a:lnTo>
                <a:close/>
              </a:path>
            </a:pathLst>
          </a:custGeom>
          <a:solidFill>
            <a:srgbClr val="F2F2F2"/>
          </a:solidFill>
          <a:ln w="12700" cap="flat" cmpd="sng">
            <a:solidFill>
              <a:srgbClr val="5C0C7E"/>
            </a:solidFill>
            <a:prstDash val="solid"/>
            <a:miter lim="800000"/>
            <a:headEnd type="none" w="sm" len="sm"/>
            <a:tailEnd type="none" w="sm" len="sm"/>
          </a:ln>
        </p:spPr>
        <p:txBody>
          <a:bodyPr spcFirstLastPara="1" wrap="square" lIns="108700" tIns="108700" rIns="108700" bIns="108700" anchor="t" anchorCtr="0">
            <a:noAutofit/>
          </a:bodyPr>
          <a:lstStyle/>
          <a:p>
            <a:pPr marL="88898" lvl="1" indent="-95248" defTabSz="685800" fontAlgn="auto">
              <a:lnSpc>
                <a:spcPct val="90000"/>
              </a:lnSpc>
              <a:spcBef>
                <a:spcPts val="0"/>
              </a:spcBef>
              <a:spcAft>
                <a:spcPts val="0"/>
              </a:spcAft>
              <a:buClr>
                <a:srgbClr val="251C00"/>
              </a:buClr>
              <a:buSzPts val="1100"/>
              <a:buFont typeface="Noto Sans Symbols"/>
              <a:buChar char="▪"/>
            </a:pPr>
            <a:r>
              <a:rPr lang="en" sz="1100">
                <a:solidFill>
                  <a:srgbClr val="251C00"/>
                </a:solidFill>
                <a:latin typeface="Calibri"/>
                <a:ea typeface="Calibri"/>
                <a:cs typeface="Calibri"/>
                <a:sym typeface="Calibri"/>
              </a:rPr>
              <a:t>M protein &lt; 3 g/dL</a:t>
            </a:r>
            <a:endParaRPr sz="1100">
              <a:solidFill>
                <a:srgbClr val="000000"/>
              </a:solidFill>
              <a:latin typeface="Arial" panose="020B0604020202020204"/>
              <a:ea typeface="+mn-ea"/>
              <a:cs typeface="+mn-cs"/>
            </a:endParaRPr>
          </a:p>
          <a:p>
            <a:pPr marL="88898" lvl="1" indent="-95248" defTabSz="685800" fontAlgn="auto">
              <a:lnSpc>
                <a:spcPct val="90000"/>
              </a:lnSpc>
              <a:spcBef>
                <a:spcPts val="300"/>
              </a:spcBef>
              <a:spcAft>
                <a:spcPts val="0"/>
              </a:spcAft>
              <a:buClr>
                <a:srgbClr val="251C00"/>
              </a:buClr>
              <a:buSzPts val="1100"/>
              <a:buFont typeface="Noto Sans Symbols"/>
              <a:buChar char="▪"/>
            </a:pPr>
            <a:r>
              <a:rPr lang="en" sz="1100">
                <a:solidFill>
                  <a:srgbClr val="251C00"/>
                </a:solidFill>
                <a:latin typeface="Calibri"/>
                <a:ea typeface="Calibri"/>
                <a:cs typeface="Calibri"/>
                <a:sym typeface="Calibri"/>
              </a:rPr>
              <a:t>Clonal plasma cells in marrow</a:t>
            </a:r>
            <a:br>
              <a:rPr lang="en" sz="1100">
                <a:solidFill>
                  <a:srgbClr val="251C00"/>
                </a:solidFill>
                <a:latin typeface="Calibri"/>
                <a:ea typeface="Calibri"/>
                <a:cs typeface="Calibri"/>
                <a:sym typeface="Calibri"/>
              </a:rPr>
            </a:br>
            <a:r>
              <a:rPr lang="en" sz="1100">
                <a:solidFill>
                  <a:srgbClr val="251C00"/>
                </a:solidFill>
                <a:latin typeface="Calibri"/>
                <a:ea typeface="Calibri"/>
                <a:cs typeface="Calibri"/>
                <a:sym typeface="Calibri"/>
              </a:rPr>
              <a:t>&lt; 10%</a:t>
            </a:r>
            <a:endParaRPr sz="1100">
              <a:solidFill>
                <a:srgbClr val="000000"/>
              </a:solidFill>
              <a:latin typeface="Arial" panose="020B0604020202020204"/>
              <a:ea typeface="+mn-ea"/>
              <a:cs typeface="+mn-cs"/>
            </a:endParaRPr>
          </a:p>
          <a:p>
            <a:pPr marL="88898" lvl="1" indent="-95248" defTabSz="685800" fontAlgn="auto">
              <a:lnSpc>
                <a:spcPct val="90000"/>
              </a:lnSpc>
              <a:spcBef>
                <a:spcPts val="300"/>
              </a:spcBef>
              <a:spcAft>
                <a:spcPts val="0"/>
              </a:spcAft>
              <a:buClr>
                <a:srgbClr val="251C00"/>
              </a:buClr>
              <a:buSzPts val="1100"/>
              <a:buFont typeface="Noto Sans Symbols"/>
              <a:buChar char="▪"/>
            </a:pPr>
            <a:r>
              <a:rPr lang="en" sz="1100">
                <a:solidFill>
                  <a:srgbClr val="251C00"/>
                </a:solidFill>
                <a:latin typeface="Calibri"/>
                <a:ea typeface="Calibri"/>
                <a:cs typeface="Calibri"/>
                <a:sym typeface="Calibri"/>
              </a:rPr>
              <a:t>No SLiM-CRAB criteria</a:t>
            </a:r>
            <a:endParaRPr sz="1100">
              <a:solidFill>
                <a:srgbClr val="000000"/>
              </a:solidFill>
              <a:latin typeface="Arial" panose="020B0604020202020204"/>
              <a:ea typeface="+mn-ea"/>
              <a:cs typeface="+mn-cs"/>
            </a:endParaRPr>
          </a:p>
        </p:txBody>
      </p:sp>
      <p:sp>
        <p:nvSpPr>
          <p:cNvPr id="237" name="Google Shape;237;p41"/>
          <p:cNvSpPr/>
          <p:nvPr/>
        </p:nvSpPr>
        <p:spPr>
          <a:xfrm>
            <a:off x="2190586" y="726217"/>
            <a:ext cx="1989269" cy="411372"/>
          </a:xfrm>
          <a:custGeom>
            <a:avLst/>
            <a:gdLst/>
            <a:ahLst/>
            <a:cxnLst/>
            <a:rect l="l" t="t" r="r" b="b"/>
            <a:pathLst>
              <a:path w="1792134" h="561600" extrusionOk="0">
                <a:moveTo>
                  <a:pt x="0" y="56160"/>
                </a:moveTo>
                <a:cubicBezTo>
                  <a:pt x="0" y="25144"/>
                  <a:pt x="25144" y="0"/>
                  <a:pt x="56160" y="0"/>
                </a:cubicBezTo>
                <a:lnTo>
                  <a:pt x="1735974" y="0"/>
                </a:lnTo>
                <a:cubicBezTo>
                  <a:pt x="1766990" y="0"/>
                  <a:pt x="1792134" y="25144"/>
                  <a:pt x="1792134" y="56160"/>
                </a:cubicBezTo>
                <a:lnTo>
                  <a:pt x="1792134" y="505440"/>
                </a:lnTo>
                <a:cubicBezTo>
                  <a:pt x="1792134" y="536456"/>
                  <a:pt x="1766990" y="561600"/>
                  <a:pt x="1735974" y="561600"/>
                </a:cubicBezTo>
                <a:lnTo>
                  <a:pt x="56160" y="561600"/>
                </a:lnTo>
                <a:cubicBezTo>
                  <a:pt x="25144" y="561600"/>
                  <a:pt x="0" y="536456"/>
                  <a:pt x="0" y="505440"/>
                </a:cubicBezTo>
                <a:lnTo>
                  <a:pt x="0" y="56160"/>
                </a:lnTo>
                <a:close/>
              </a:path>
            </a:pathLst>
          </a:custGeom>
          <a:solidFill>
            <a:srgbClr val="5C0C7E"/>
          </a:solidFill>
          <a:ln w="12700" cap="flat" cmpd="sng">
            <a:solidFill>
              <a:schemeClr val="accent6"/>
            </a:solidFill>
            <a:prstDash val="solid"/>
            <a:miter lim="800000"/>
            <a:headEnd type="none" w="sm" len="sm"/>
            <a:tailEnd type="none" w="sm" len="sm"/>
          </a:ln>
        </p:spPr>
        <p:txBody>
          <a:bodyPr spcFirstLastPara="1" wrap="square" lIns="69350" tIns="34275" rIns="69350" bIns="177550" anchor="t" anchorCtr="0">
            <a:noAutofit/>
          </a:bodyPr>
          <a:lstStyle/>
          <a:p>
            <a:pPr algn="ctr" defTabSz="685800" fontAlgn="auto">
              <a:lnSpc>
                <a:spcPct val="90000"/>
              </a:lnSpc>
              <a:spcBef>
                <a:spcPts val="0"/>
              </a:spcBef>
              <a:spcAft>
                <a:spcPts val="0"/>
              </a:spcAft>
            </a:pPr>
            <a:r>
              <a:rPr lang="en" sz="1400" b="1">
                <a:solidFill>
                  <a:srgbClr val="FFFFFF"/>
                </a:solidFill>
                <a:latin typeface="Calibri"/>
                <a:ea typeface="Calibri"/>
                <a:cs typeface="Calibri"/>
                <a:sym typeface="Calibri"/>
              </a:rPr>
              <a:t>Smoldering Myeloma</a:t>
            </a:r>
            <a:endParaRPr sz="1100">
              <a:solidFill>
                <a:srgbClr val="000000"/>
              </a:solidFill>
              <a:latin typeface="Arial" panose="020B0604020202020204"/>
              <a:ea typeface="+mn-ea"/>
              <a:cs typeface="+mn-cs"/>
            </a:endParaRPr>
          </a:p>
        </p:txBody>
      </p:sp>
      <p:sp>
        <p:nvSpPr>
          <p:cNvPr id="238" name="Google Shape;238;p41"/>
          <p:cNvSpPr/>
          <p:nvPr/>
        </p:nvSpPr>
        <p:spPr>
          <a:xfrm>
            <a:off x="2190586" y="990801"/>
            <a:ext cx="1989269" cy="1193299"/>
          </a:xfrm>
          <a:custGeom>
            <a:avLst/>
            <a:gdLst/>
            <a:ahLst/>
            <a:cxnLst/>
            <a:rect l="l" t="t" r="r" b="b"/>
            <a:pathLst>
              <a:path w="1792134" h="3161056" extrusionOk="0">
                <a:moveTo>
                  <a:pt x="0" y="179213"/>
                </a:moveTo>
                <a:cubicBezTo>
                  <a:pt x="0" y="80236"/>
                  <a:pt x="80236" y="0"/>
                  <a:pt x="179213" y="0"/>
                </a:cubicBezTo>
                <a:lnTo>
                  <a:pt x="1612921" y="0"/>
                </a:lnTo>
                <a:cubicBezTo>
                  <a:pt x="1711898" y="0"/>
                  <a:pt x="1792134" y="80236"/>
                  <a:pt x="1792134" y="179213"/>
                </a:cubicBezTo>
                <a:lnTo>
                  <a:pt x="1792134" y="2981843"/>
                </a:lnTo>
                <a:cubicBezTo>
                  <a:pt x="1792134" y="3080820"/>
                  <a:pt x="1711898" y="3161056"/>
                  <a:pt x="1612921" y="3161056"/>
                </a:cubicBezTo>
                <a:lnTo>
                  <a:pt x="179213" y="3161056"/>
                </a:lnTo>
                <a:cubicBezTo>
                  <a:pt x="80236" y="3161056"/>
                  <a:pt x="0" y="3080820"/>
                  <a:pt x="0" y="2981843"/>
                </a:cubicBezTo>
                <a:lnTo>
                  <a:pt x="0" y="179213"/>
                </a:lnTo>
                <a:close/>
              </a:path>
            </a:pathLst>
          </a:custGeom>
          <a:solidFill>
            <a:srgbClr val="F2F2F2"/>
          </a:solidFill>
          <a:ln w="12700" cap="flat" cmpd="sng">
            <a:solidFill>
              <a:srgbClr val="5C0C7E"/>
            </a:solidFill>
            <a:prstDash val="solid"/>
            <a:miter lim="800000"/>
            <a:headEnd type="none" w="sm" len="sm"/>
            <a:tailEnd type="none" w="sm" len="sm"/>
          </a:ln>
        </p:spPr>
        <p:txBody>
          <a:bodyPr spcFirstLastPara="1" wrap="square" lIns="108700" tIns="108700" rIns="108700" bIns="108700" anchor="t" anchorCtr="0">
            <a:noAutofit/>
          </a:bodyPr>
          <a:lstStyle/>
          <a:p>
            <a:pPr marL="88898" lvl="1" indent="-95248" defTabSz="685800" fontAlgn="auto">
              <a:lnSpc>
                <a:spcPct val="90000"/>
              </a:lnSpc>
              <a:spcBef>
                <a:spcPts val="0"/>
              </a:spcBef>
              <a:spcAft>
                <a:spcPts val="0"/>
              </a:spcAft>
              <a:buClr>
                <a:srgbClr val="141415"/>
              </a:buClr>
              <a:buSzPts val="1100"/>
              <a:buFont typeface="Noto Sans Symbols"/>
              <a:buChar char="▪"/>
            </a:pPr>
            <a:r>
              <a:rPr lang="en" sz="1100" dirty="0">
                <a:solidFill>
                  <a:srgbClr val="141415"/>
                </a:solidFill>
                <a:latin typeface="Arial"/>
                <a:ea typeface="Arial"/>
                <a:cs typeface="Arial"/>
                <a:sym typeface="Arial"/>
              </a:rPr>
              <a:t>M protein ≥ 3 g/dL (serum) or ≥ 500 mg/24 </a:t>
            </a:r>
            <a:r>
              <a:rPr lang="en" sz="1100" dirty="0" err="1">
                <a:solidFill>
                  <a:srgbClr val="141415"/>
                </a:solidFill>
                <a:latin typeface="Arial"/>
                <a:ea typeface="Arial"/>
                <a:cs typeface="Arial"/>
                <a:sym typeface="Arial"/>
              </a:rPr>
              <a:t>hrs</a:t>
            </a:r>
            <a:r>
              <a:rPr lang="en" sz="1100" dirty="0">
                <a:solidFill>
                  <a:srgbClr val="141415"/>
                </a:solidFill>
                <a:latin typeface="Arial"/>
                <a:ea typeface="Arial"/>
                <a:cs typeface="Arial"/>
                <a:sym typeface="Arial"/>
              </a:rPr>
              <a:t> (urine)</a:t>
            </a:r>
            <a:endParaRPr sz="1100" dirty="0">
              <a:solidFill>
                <a:srgbClr val="000000"/>
              </a:solidFill>
              <a:latin typeface="Arial" panose="020B0604020202020204"/>
              <a:ea typeface="+mn-ea"/>
              <a:cs typeface="+mn-cs"/>
            </a:endParaRPr>
          </a:p>
          <a:p>
            <a:pPr marL="88898" lvl="1" indent="-95248" defTabSz="685800" fontAlgn="auto">
              <a:lnSpc>
                <a:spcPct val="90000"/>
              </a:lnSpc>
              <a:spcBef>
                <a:spcPts val="300"/>
              </a:spcBef>
              <a:spcAft>
                <a:spcPts val="0"/>
              </a:spcAft>
              <a:buClr>
                <a:srgbClr val="141415"/>
              </a:buClr>
              <a:buSzPts val="1100"/>
              <a:buFont typeface="Noto Sans Symbols"/>
              <a:buChar char="▪"/>
            </a:pPr>
            <a:r>
              <a:rPr lang="en" sz="1100" dirty="0">
                <a:solidFill>
                  <a:srgbClr val="141415"/>
                </a:solidFill>
                <a:latin typeface="Arial"/>
                <a:ea typeface="Arial"/>
                <a:cs typeface="Arial"/>
                <a:sym typeface="Arial"/>
              </a:rPr>
              <a:t>Clonal plasma cells in marrow 10-60%</a:t>
            </a:r>
            <a:endParaRPr sz="1100" dirty="0">
              <a:solidFill>
                <a:srgbClr val="000000"/>
              </a:solidFill>
              <a:latin typeface="Arial" panose="020B0604020202020204"/>
              <a:ea typeface="+mn-ea"/>
              <a:cs typeface="+mn-cs"/>
            </a:endParaRPr>
          </a:p>
          <a:p>
            <a:pPr marL="88898" lvl="1" indent="-95248" defTabSz="685800" fontAlgn="auto">
              <a:lnSpc>
                <a:spcPct val="90000"/>
              </a:lnSpc>
              <a:spcBef>
                <a:spcPts val="300"/>
              </a:spcBef>
              <a:spcAft>
                <a:spcPts val="0"/>
              </a:spcAft>
              <a:buClr>
                <a:srgbClr val="141415"/>
              </a:buClr>
              <a:buSzPts val="1100"/>
              <a:buFont typeface="Noto Sans Symbols"/>
              <a:buChar char="▪"/>
            </a:pPr>
            <a:r>
              <a:rPr lang="en" sz="1100" dirty="0">
                <a:solidFill>
                  <a:srgbClr val="141415"/>
                </a:solidFill>
                <a:latin typeface="Arial"/>
                <a:ea typeface="Arial"/>
                <a:cs typeface="Arial"/>
                <a:sym typeface="Arial"/>
              </a:rPr>
              <a:t>No </a:t>
            </a:r>
            <a:r>
              <a:rPr lang="en" sz="1100" dirty="0" err="1">
                <a:solidFill>
                  <a:srgbClr val="141415"/>
                </a:solidFill>
                <a:latin typeface="Arial"/>
                <a:ea typeface="Arial"/>
                <a:cs typeface="Arial"/>
                <a:sym typeface="Arial"/>
              </a:rPr>
              <a:t>SLiM</a:t>
            </a:r>
            <a:r>
              <a:rPr lang="en" sz="1100" dirty="0">
                <a:solidFill>
                  <a:srgbClr val="141415"/>
                </a:solidFill>
                <a:latin typeface="Arial"/>
                <a:ea typeface="Arial"/>
                <a:cs typeface="Arial"/>
                <a:sym typeface="Arial"/>
              </a:rPr>
              <a:t>-CRAB criteria</a:t>
            </a:r>
            <a:endParaRPr sz="1100" dirty="0">
              <a:solidFill>
                <a:srgbClr val="000000"/>
              </a:solidFill>
              <a:latin typeface="Arial" panose="020B0604020202020204"/>
              <a:ea typeface="+mn-ea"/>
              <a:cs typeface="+mn-cs"/>
            </a:endParaRPr>
          </a:p>
        </p:txBody>
      </p:sp>
      <p:sp>
        <p:nvSpPr>
          <p:cNvPr id="239" name="Google Shape;239;p41"/>
          <p:cNvSpPr/>
          <p:nvPr/>
        </p:nvSpPr>
        <p:spPr>
          <a:xfrm>
            <a:off x="4292021" y="726217"/>
            <a:ext cx="2459704" cy="411372"/>
          </a:xfrm>
          <a:custGeom>
            <a:avLst/>
            <a:gdLst/>
            <a:ahLst/>
            <a:cxnLst/>
            <a:rect l="l" t="t" r="r" b="b"/>
            <a:pathLst>
              <a:path w="1792134" h="561600" extrusionOk="0">
                <a:moveTo>
                  <a:pt x="0" y="56160"/>
                </a:moveTo>
                <a:cubicBezTo>
                  <a:pt x="0" y="25144"/>
                  <a:pt x="25144" y="0"/>
                  <a:pt x="56160" y="0"/>
                </a:cubicBezTo>
                <a:lnTo>
                  <a:pt x="1735974" y="0"/>
                </a:lnTo>
                <a:cubicBezTo>
                  <a:pt x="1766990" y="0"/>
                  <a:pt x="1792134" y="25144"/>
                  <a:pt x="1792134" y="56160"/>
                </a:cubicBezTo>
                <a:lnTo>
                  <a:pt x="1792134" y="505440"/>
                </a:lnTo>
                <a:cubicBezTo>
                  <a:pt x="1792134" y="536456"/>
                  <a:pt x="1766990" y="561600"/>
                  <a:pt x="1735974" y="561600"/>
                </a:cubicBezTo>
                <a:lnTo>
                  <a:pt x="56160" y="561600"/>
                </a:lnTo>
                <a:cubicBezTo>
                  <a:pt x="25144" y="561600"/>
                  <a:pt x="0" y="536456"/>
                  <a:pt x="0" y="505440"/>
                </a:cubicBezTo>
                <a:lnTo>
                  <a:pt x="0" y="56160"/>
                </a:lnTo>
                <a:close/>
              </a:path>
            </a:pathLst>
          </a:custGeom>
          <a:solidFill>
            <a:srgbClr val="5C0C7E"/>
          </a:solidFill>
          <a:ln w="12700" cap="flat" cmpd="sng">
            <a:solidFill>
              <a:schemeClr val="accent6"/>
            </a:solidFill>
            <a:prstDash val="solid"/>
            <a:miter lim="800000"/>
            <a:headEnd type="none" w="sm" len="sm"/>
            <a:tailEnd type="none" w="sm" len="sm"/>
          </a:ln>
        </p:spPr>
        <p:txBody>
          <a:bodyPr spcFirstLastPara="1" wrap="square" lIns="69350" tIns="34275" rIns="69350" bIns="177550" anchor="t" anchorCtr="0">
            <a:noAutofit/>
          </a:bodyPr>
          <a:lstStyle/>
          <a:p>
            <a:pPr algn="ctr" defTabSz="685800" fontAlgn="auto">
              <a:lnSpc>
                <a:spcPct val="90000"/>
              </a:lnSpc>
              <a:spcBef>
                <a:spcPts val="0"/>
              </a:spcBef>
              <a:spcAft>
                <a:spcPts val="0"/>
              </a:spcAft>
            </a:pPr>
            <a:r>
              <a:rPr lang="en" sz="1400" b="1">
                <a:solidFill>
                  <a:srgbClr val="FFFFFF"/>
                </a:solidFill>
                <a:latin typeface="Calibri"/>
                <a:ea typeface="Calibri"/>
                <a:cs typeface="Calibri"/>
                <a:sym typeface="Calibri"/>
              </a:rPr>
              <a:t>Multiple Myeloma</a:t>
            </a:r>
            <a:endParaRPr sz="1100">
              <a:solidFill>
                <a:srgbClr val="000000"/>
              </a:solidFill>
              <a:latin typeface="Arial" panose="020B0604020202020204"/>
              <a:ea typeface="+mn-ea"/>
              <a:cs typeface="+mn-cs"/>
            </a:endParaRPr>
          </a:p>
        </p:txBody>
      </p:sp>
      <p:sp>
        <p:nvSpPr>
          <p:cNvPr id="240" name="Google Shape;240;p41"/>
          <p:cNvSpPr/>
          <p:nvPr/>
        </p:nvSpPr>
        <p:spPr>
          <a:xfrm>
            <a:off x="4294770" y="991641"/>
            <a:ext cx="2459704" cy="1185396"/>
          </a:xfrm>
          <a:custGeom>
            <a:avLst/>
            <a:gdLst/>
            <a:ahLst/>
            <a:cxnLst/>
            <a:rect l="l" t="t" r="r" b="b"/>
            <a:pathLst>
              <a:path w="1792134" h="3161056" extrusionOk="0">
                <a:moveTo>
                  <a:pt x="0" y="179213"/>
                </a:moveTo>
                <a:cubicBezTo>
                  <a:pt x="0" y="80236"/>
                  <a:pt x="80236" y="0"/>
                  <a:pt x="179213" y="0"/>
                </a:cubicBezTo>
                <a:lnTo>
                  <a:pt x="1612921" y="0"/>
                </a:lnTo>
                <a:cubicBezTo>
                  <a:pt x="1711898" y="0"/>
                  <a:pt x="1792134" y="80236"/>
                  <a:pt x="1792134" y="179213"/>
                </a:cubicBezTo>
                <a:lnTo>
                  <a:pt x="1792134" y="2981843"/>
                </a:lnTo>
                <a:cubicBezTo>
                  <a:pt x="1792134" y="3080820"/>
                  <a:pt x="1711898" y="3161056"/>
                  <a:pt x="1612921" y="3161056"/>
                </a:cubicBezTo>
                <a:lnTo>
                  <a:pt x="179213" y="3161056"/>
                </a:lnTo>
                <a:cubicBezTo>
                  <a:pt x="80236" y="3161056"/>
                  <a:pt x="0" y="3080820"/>
                  <a:pt x="0" y="2981843"/>
                </a:cubicBezTo>
                <a:lnTo>
                  <a:pt x="0" y="179213"/>
                </a:lnTo>
                <a:close/>
              </a:path>
            </a:pathLst>
          </a:custGeom>
          <a:solidFill>
            <a:srgbClr val="F2F2F2"/>
          </a:solidFill>
          <a:ln w="12700" cap="flat" cmpd="sng">
            <a:solidFill>
              <a:srgbClr val="5C0C7E"/>
            </a:solidFill>
            <a:prstDash val="solid"/>
            <a:miter lim="800000"/>
            <a:headEnd type="none" w="sm" len="sm"/>
            <a:tailEnd type="none" w="sm" len="sm"/>
          </a:ln>
        </p:spPr>
        <p:txBody>
          <a:bodyPr spcFirstLastPara="1" wrap="square" lIns="108700" tIns="108700" rIns="108700" bIns="108700" anchor="t" anchorCtr="0">
            <a:noAutofit/>
          </a:bodyPr>
          <a:lstStyle/>
          <a:p>
            <a:pPr marL="88898" lvl="1" indent="-88898" defTabSz="685800" fontAlgn="auto">
              <a:lnSpc>
                <a:spcPct val="90000"/>
              </a:lnSpc>
              <a:spcBef>
                <a:spcPts val="0"/>
              </a:spcBef>
              <a:spcAft>
                <a:spcPts val="0"/>
              </a:spcAft>
              <a:buClr>
                <a:srgbClr val="141415"/>
              </a:buClr>
              <a:buSzPts val="1200"/>
              <a:buFont typeface="Noto Sans Symbols"/>
              <a:buChar char="▪"/>
            </a:pPr>
            <a:r>
              <a:rPr lang="en" sz="1200">
                <a:solidFill>
                  <a:srgbClr val="141415"/>
                </a:solidFill>
                <a:latin typeface="Arial"/>
                <a:ea typeface="Arial"/>
                <a:cs typeface="Arial"/>
                <a:sym typeface="Arial"/>
              </a:rPr>
              <a:t>Clonal marrow plasma cells </a:t>
            </a:r>
            <a:br>
              <a:rPr lang="en" sz="1200">
                <a:solidFill>
                  <a:srgbClr val="141415"/>
                </a:solidFill>
                <a:latin typeface="Arial"/>
                <a:ea typeface="Arial"/>
                <a:cs typeface="Arial"/>
                <a:sym typeface="Arial"/>
              </a:rPr>
            </a:br>
            <a:r>
              <a:rPr lang="en" sz="1200">
                <a:solidFill>
                  <a:srgbClr val="141415"/>
                </a:solidFill>
                <a:latin typeface="Arial"/>
                <a:ea typeface="Arial"/>
                <a:cs typeface="Arial"/>
                <a:sym typeface="Arial"/>
              </a:rPr>
              <a:t>≥ 10% or ≥ 1 biopsy-proven plasmacytoma</a:t>
            </a:r>
            <a:endParaRPr sz="1100">
              <a:solidFill>
                <a:srgbClr val="000000"/>
              </a:solidFill>
              <a:latin typeface="Arial" panose="020B0604020202020204"/>
              <a:ea typeface="+mn-ea"/>
              <a:cs typeface="+mn-cs"/>
            </a:endParaRPr>
          </a:p>
          <a:p>
            <a:pPr marL="88898" lvl="1" indent="-88898" defTabSz="685800" fontAlgn="auto">
              <a:lnSpc>
                <a:spcPct val="90000"/>
              </a:lnSpc>
              <a:spcBef>
                <a:spcPts val="300"/>
              </a:spcBef>
              <a:spcAft>
                <a:spcPts val="0"/>
              </a:spcAft>
              <a:buClr>
                <a:srgbClr val="141415"/>
              </a:buClr>
              <a:buSzPts val="1200"/>
              <a:buFont typeface="Noto Sans Symbols"/>
              <a:buChar char="▪"/>
            </a:pPr>
            <a:r>
              <a:rPr lang="en" sz="1200">
                <a:solidFill>
                  <a:srgbClr val="141415"/>
                </a:solidFill>
                <a:latin typeface="Arial"/>
                <a:ea typeface="Arial"/>
                <a:cs typeface="Arial"/>
                <a:sym typeface="Arial"/>
              </a:rPr>
              <a:t>SLiM-CRAB criteria </a:t>
            </a:r>
            <a:endParaRPr sz="1200">
              <a:solidFill>
                <a:srgbClr val="FFFFFF"/>
              </a:solidFill>
              <a:latin typeface="Arial"/>
              <a:ea typeface="Arial"/>
              <a:cs typeface="Arial"/>
              <a:sym typeface="Arial"/>
            </a:endParaRPr>
          </a:p>
          <a:p>
            <a:pPr marL="88898" lvl="1" indent="-12700" defTabSz="685800" fontAlgn="auto">
              <a:lnSpc>
                <a:spcPct val="90000"/>
              </a:lnSpc>
              <a:spcBef>
                <a:spcPts val="300"/>
              </a:spcBef>
              <a:spcAft>
                <a:spcPts val="0"/>
              </a:spcAft>
              <a:buClr>
                <a:srgbClr val="000000"/>
              </a:buClr>
              <a:buSzPts val="1200"/>
            </a:pPr>
            <a:endParaRPr sz="1200">
              <a:solidFill>
                <a:srgbClr val="CDCDCF"/>
              </a:solidFill>
              <a:latin typeface="Arial"/>
              <a:ea typeface="Arial"/>
              <a:cs typeface="Arial"/>
              <a:sym typeface="Arial"/>
            </a:endParaRPr>
          </a:p>
        </p:txBody>
      </p:sp>
      <p:graphicFrame>
        <p:nvGraphicFramePr>
          <p:cNvPr id="241" name="Google Shape;241;p41"/>
          <p:cNvGraphicFramePr/>
          <p:nvPr/>
        </p:nvGraphicFramePr>
        <p:xfrm>
          <a:off x="111361" y="2246395"/>
          <a:ext cx="6643100" cy="1864654"/>
        </p:xfrm>
        <a:graphic>
          <a:graphicData uri="http://schemas.openxmlformats.org/drawingml/2006/table">
            <a:tbl>
              <a:tblPr firstRow="1" bandRow="1">
                <a:noFill/>
              </a:tblPr>
              <a:tblGrid>
                <a:gridCol w="2567125">
                  <a:extLst>
                    <a:ext uri="{9D8B030D-6E8A-4147-A177-3AD203B41FA5}">
                      <a16:colId xmlns:a16="http://schemas.microsoft.com/office/drawing/2014/main" val="20000"/>
                    </a:ext>
                  </a:extLst>
                </a:gridCol>
                <a:gridCol w="4075975">
                  <a:extLst>
                    <a:ext uri="{9D8B030D-6E8A-4147-A177-3AD203B41FA5}">
                      <a16:colId xmlns:a16="http://schemas.microsoft.com/office/drawing/2014/main" val="20001"/>
                    </a:ext>
                  </a:extLst>
                </a:gridCol>
              </a:tblGrid>
              <a:tr h="285770">
                <a:tc>
                  <a:txBody>
                    <a:bodyPr/>
                    <a:lstStyle/>
                    <a:p>
                      <a:pPr marL="0" marR="0" lvl="0" indent="0" algn="l" rtl="0">
                        <a:spcBef>
                          <a:spcPts val="0"/>
                        </a:spcBef>
                        <a:spcAft>
                          <a:spcPts val="0"/>
                        </a:spcAft>
                        <a:buNone/>
                      </a:pPr>
                      <a:r>
                        <a:rPr lang="en" sz="1400" u="none" strike="noStrike" cap="none"/>
                        <a:t>SLiM</a:t>
                      </a:r>
                      <a:endParaRPr sz="1400"/>
                    </a:p>
                  </a:txBody>
                  <a:tcPr marL="68600" marR="68600" marT="34300" marB="34300"/>
                </a:tc>
                <a:tc>
                  <a:txBody>
                    <a:bodyPr/>
                    <a:lstStyle/>
                    <a:p>
                      <a:pPr marL="0" marR="0" lvl="0" indent="0" algn="l" rtl="0">
                        <a:spcBef>
                          <a:spcPts val="0"/>
                        </a:spcBef>
                        <a:spcAft>
                          <a:spcPts val="0"/>
                        </a:spcAft>
                        <a:buNone/>
                      </a:pPr>
                      <a:r>
                        <a:rPr lang="en" sz="1400"/>
                        <a:t>CRAB</a:t>
                      </a:r>
                      <a:endParaRPr sz="1100"/>
                    </a:p>
                  </a:txBody>
                  <a:tcPr marL="68600" marR="68600" marT="34300" marB="34300"/>
                </a:tc>
                <a:extLst>
                  <a:ext uri="{0D108BD9-81ED-4DB2-BD59-A6C34878D82A}">
                    <a16:rowId xmlns:a16="http://schemas.microsoft.com/office/drawing/2014/main" val="10000"/>
                  </a:ext>
                </a:extLst>
              </a:tr>
              <a:tr h="1578884">
                <a:tc>
                  <a:txBody>
                    <a:bodyPr/>
                    <a:lstStyle/>
                    <a:p>
                      <a:pPr marL="0" marR="0" lvl="2" indent="0" algn="l" rtl="0">
                        <a:lnSpc>
                          <a:spcPct val="90000"/>
                        </a:lnSpc>
                        <a:spcBef>
                          <a:spcPts val="0"/>
                        </a:spcBef>
                        <a:spcAft>
                          <a:spcPts val="0"/>
                        </a:spcAft>
                        <a:buClr>
                          <a:srgbClr val="FF0000"/>
                        </a:buClr>
                        <a:buSzPts val="1100"/>
                        <a:buFont typeface="Arial"/>
                        <a:buNone/>
                      </a:pPr>
                      <a:r>
                        <a:rPr lang="en" sz="1100" b="1" u="none" strike="noStrike" cap="none">
                          <a:solidFill>
                            <a:srgbClr val="FF0000"/>
                          </a:solidFill>
                          <a:latin typeface="Arial"/>
                          <a:ea typeface="Arial"/>
                          <a:cs typeface="Arial"/>
                          <a:sym typeface="Arial"/>
                        </a:rPr>
                        <a:t>S</a:t>
                      </a:r>
                      <a:r>
                        <a:rPr lang="en" sz="1100" b="1" u="none" strike="noStrike" cap="none">
                          <a:solidFill>
                            <a:srgbClr val="141415"/>
                          </a:solidFill>
                          <a:latin typeface="Arial"/>
                          <a:ea typeface="Arial"/>
                          <a:cs typeface="Arial"/>
                          <a:sym typeface="Arial"/>
                        </a:rPr>
                        <a:t>  </a:t>
                      </a:r>
                      <a:r>
                        <a:rPr lang="en" sz="1100" u="none" strike="noStrike" cap="none">
                          <a:solidFill>
                            <a:srgbClr val="141415"/>
                          </a:solidFill>
                          <a:latin typeface="Arial"/>
                          <a:ea typeface="Arial"/>
                          <a:cs typeface="Arial"/>
                          <a:sym typeface="Arial"/>
                        </a:rPr>
                        <a:t>   Clonal plasma cells in BM ≥ 60%</a:t>
                      </a:r>
                      <a:endParaRPr sz="1100"/>
                    </a:p>
                    <a:p>
                      <a:pPr marL="0" marR="0" lvl="2" indent="0" algn="l" rtl="0">
                        <a:lnSpc>
                          <a:spcPct val="90000"/>
                        </a:lnSpc>
                        <a:spcBef>
                          <a:spcPts val="300"/>
                        </a:spcBef>
                        <a:spcAft>
                          <a:spcPts val="0"/>
                        </a:spcAft>
                        <a:buClr>
                          <a:srgbClr val="FF0000"/>
                        </a:buClr>
                        <a:buSzPts val="1100"/>
                        <a:buFont typeface="Arial"/>
                        <a:buNone/>
                      </a:pPr>
                      <a:r>
                        <a:rPr lang="en" sz="1100" b="1" u="none" strike="noStrike" cap="none">
                          <a:solidFill>
                            <a:srgbClr val="FF0000"/>
                          </a:solidFill>
                          <a:latin typeface="Arial"/>
                          <a:ea typeface="Arial"/>
                          <a:cs typeface="Arial"/>
                          <a:sym typeface="Arial"/>
                        </a:rPr>
                        <a:t>Li</a:t>
                      </a:r>
                      <a:r>
                        <a:rPr lang="en" sz="1100" u="none" strike="noStrike" cap="none">
                          <a:solidFill>
                            <a:srgbClr val="FF0000"/>
                          </a:solidFill>
                          <a:latin typeface="Arial"/>
                          <a:ea typeface="Arial"/>
                          <a:cs typeface="Arial"/>
                          <a:sym typeface="Arial"/>
                        </a:rPr>
                        <a:t> </a:t>
                      </a:r>
                      <a:r>
                        <a:rPr lang="en" sz="1100" u="none" strike="noStrike" cap="none">
                          <a:solidFill>
                            <a:srgbClr val="141415"/>
                          </a:solidFill>
                          <a:latin typeface="Arial"/>
                          <a:ea typeface="Arial"/>
                          <a:cs typeface="Arial"/>
                          <a:sym typeface="Arial"/>
                        </a:rPr>
                        <a:t>   Serum FLC ratio ≥ 100</a:t>
                      </a:r>
                      <a:endParaRPr sz="1100"/>
                    </a:p>
                    <a:p>
                      <a:pPr marL="0" marR="0" lvl="2" indent="0" algn="l" rtl="0">
                        <a:lnSpc>
                          <a:spcPct val="90000"/>
                        </a:lnSpc>
                        <a:spcBef>
                          <a:spcPts val="300"/>
                        </a:spcBef>
                        <a:spcAft>
                          <a:spcPts val="0"/>
                        </a:spcAft>
                        <a:buClr>
                          <a:srgbClr val="FF0000"/>
                        </a:buClr>
                        <a:buSzPts val="1100"/>
                        <a:buFont typeface="Arial"/>
                        <a:buNone/>
                      </a:pPr>
                      <a:r>
                        <a:rPr lang="en" sz="1100" b="1" u="none" strike="noStrike" cap="none">
                          <a:solidFill>
                            <a:srgbClr val="FF0000"/>
                          </a:solidFill>
                          <a:latin typeface="Arial"/>
                          <a:ea typeface="Arial"/>
                          <a:cs typeface="Arial"/>
                          <a:sym typeface="Arial"/>
                        </a:rPr>
                        <a:t>M </a:t>
                      </a:r>
                      <a:r>
                        <a:rPr lang="en" sz="1100" u="none" strike="noStrike" cap="none">
                          <a:solidFill>
                            <a:srgbClr val="141415"/>
                          </a:solidFill>
                          <a:latin typeface="Arial"/>
                          <a:ea typeface="Arial"/>
                          <a:cs typeface="Arial"/>
                          <a:sym typeface="Arial"/>
                        </a:rPr>
                        <a:t>    &gt;1 MRI focal lesion ≥ 5 mm on MRI</a:t>
                      </a:r>
                      <a:endParaRPr sz="1100"/>
                    </a:p>
                    <a:p>
                      <a:pPr marL="0" marR="0" lvl="2" indent="0" algn="l" rtl="0">
                        <a:lnSpc>
                          <a:spcPct val="90000"/>
                        </a:lnSpc>
                        <a:spcBef>
                          <a:spcPts val="300"/>
                        </a:spcBef>
                        <a:spcAft>
                          <a:spcPts val="0"/>
                        </a:spcAft>
                        <a:buClr>
                          <a:schemeClr val="dk1"/>
                        </a:buClr>
                        <a:buSzPts val="1100"/>
                        <a:buFont typeface="Arial"/>
                        <a:buNone/>
                      </a:pPr>
                      <a:endParaRPr sz="1100" u="none" strike="noStrike" cap="none">
                        <a:solidFill>
                          <a:srgbClr val="141415"/>
                        </a:solidFill>
                        <a:latin typeface="Arial"/>
                        <a:ea typeface="Arial"/>
                        <a:cs typeface="Arial"/>
                        <a:sym typeface="Arial"/>
                      </a:endParaRPr>
                    </a:p>
                    <a:p>
                      <a:pPr marL="0" marR="0" lvl="2" indent="0" algn="l" rtl="0">
                        <a:lnSpc>
                          <a:spcPct val="90000"/>
                        </a:lnSpc>
                        <a:spcBef>
                          <a:spcPts val="300"/>
                        </a:spcBef>
                        <a:spcAft>
                          <a:spcPts val="0"/>
                        </a:spcAft>
                        <a:buClr>
                          <a:srgbClr val="141415"/>
                        </a:buClr>
                        <a:buSzPts val="1100"/>
                        <a:buFont typeface="Arial"/>
                        <a:buNone/>
                      </a:pPr>
                      <a:r>
                        <a:rPr lang="en" sz="1100" u="none" strike="noStrike" cap="none">
                          <a:solidFill>
                            <a:srgbClr val="141415"/>
                          </a:solidFill>
                          <a:latin typeface="Arial"/>
                          <a:ea typeface="Arial"/>
                          <a:cs typeface="Arial"/>
                          <a:sym typeface="Arial"/>
                        </a:rPr>
                        <a:t>Any of these criteria is associated with 75-95% risk of progression to development of CRAB criteria in 2 years</a:t>
                      </a:r>
                      <a:endParaRPr sz="1100"/>
                    </a:p>
                  </a:txBody>
                  <a:tcPr marL="68600" marR="68600" marT="34300" marB="34300"/>
                </a:tc>
                <a:tc>
                  <a:txBody>
                    <a:bodyPr/>
                    <a:lstStyle/>
                    <a:p>
                      <a:pPr marL="215900" marR="0" lvl="0" indent="-215900" algn="l" rtl="0">
                        <a:lnSpc>
                          <a:spcPct val="100000"/>
                        </a:lnSpc>
                        <a:spcBef>
                          <a:spcPts val="0"/>
                        </a:spcBef>
                        <a:spcAft>
                          <a:spcPts val="0"/>
                        </a:spcAft>
                        <a:buClr>
                          <a:srgbClr val="FF0000"/>
                        </a:buClr>
                        <a:buSzPts val="1100"/>
                        <a:buFont typeface="Arial"/>
                        <a:buNone/>
                      </a:pPr>
                      <a:r>
                        <a:rPr lang="en" sz="1100" b="1" dirty="0">
                          <a:solidFill>
                            <a:srgbClr val="FF0000"/>
                          </a:solidFill>
                          <a:latin typeface="Arial"/>
                          <a:ea typeface="Arial"/>
                          <a:cs typeface="Arial"/>
                          <a:sym typeface="Arial"/>
                        </a:rPr>
                        <a:t>C   </a:t>
                      </a:r>
                      <a:r>
                        <a:rPr lang="en" sz="1100" dirty="0">
                          <a:latin typeface="Arial"/>
                          <a:ea typeface="Arial"/>
                          <a:cs typeface="Arial"/>
                          <a:sym typeface="Arial"/>
                        </a:rPr>
                        <a:t>Calcium elevation (&gt; 11 mg/dL or &gt; 1 mg/dL higher than ULN)</a:t>
                      </a:r>
                      <a:endParaRPr sz="1100" dirty="0"/>
                    </a:p>
                    <a:p>
                      <a:pPr marL="215900" marR="0" lvl="0" indent="-215900" algn="l" rtl="0">
                        <a:lnSpc>
                          <a:spcPct val="100000"/>
                        </a:lnSpc>
                        <a:spcBef>
                          <a:spcPts val="0"/>
                        </a:spcBef>
                        <a:spcAft>
                          <a:spcPts val="0"/>
                        </a:spcAft>
                        <a:buClr>
                          <a:srgbClr val="FF0000"/>
                        </a:buClr>
                        <a:buSzPts val="1100"/>
                        <a:buFont typeface="Arial"/>
                        <a:buNone/>
                      </a:pPr>
                      <a:r>
                        <a:rPr lang="en" sz="1100" b="1" dirty="0">
                          <a:solidFill>
                            <a:srgbClr val="FF0000"/>
                          </a:solidFill>
                          <a:latin typeface="Arial"/>
                          <a:ea typeface="Arial"/>
                          <a:cs typeface="Arial"/>
                          <a:sym typeface="Arial"/>
                        </a:rPr>
                        <a:t>R   </a:t>
                      </a:r>
                      <a:r>
                        <a:rPr lang="en" sz="1100" dirty="0">
                          <a:latin typeface="Arial"/>
                          <a:ea typeface="Arial"/>
                          <a:cs typeface="Arial"/>
                          <a:sym typeface="Arial"/>
                        </a:rPr>
                        <a:t>Renal insufficiency (</a:t>
                      </a:r>
                      <a:r>
                        <a:rPr lang="en" sz="1100" dirty="0" err="1">
                          <a:latin typeface="Arial"/>
                          <a:ea typeface="Arial"/>
                          <a:cs typeface="Arial"/>
                          <a:sym typeface="Arial"/>
                        </a:rPr>
                        <a:t>CrCl</a:t>
                      </a:r>
                      <a:r>
                        <a:rPr lang="en" sz="1100" dirty="0">
                          <a:latin typeface="Arial"/>
                          <a:ea typeface="Arial"/>
                          <a:cs typeface="Arial"/>
                          <a:sym typeface="Arial"/>
                        </a:rPr>
                        <a:t> &lt; 40 mL/min or serum creatinine &gt; 2 mg/dL)</a:t>
                      </a:r>
                      <a:endParaRPr sz="1100" dirty="0"/>
                    </a:p>
                    <a:p>
                      <a:pPr marL="215900" marR="0" lvl="0" indent="-215900" algn="l" rtl="0">
                        <a:lnSpc>
                          <a:spcPct val="100000"/>
                        </a:lnSpc>
                        <a:spcBef>
                          <a:spcPts val="0"/>
                        </a:spcBef>
                        <a:spcAft>
                          <a:spcPts val="0"/>
                        </a:spcAft>
                        <a:buClr>
                          <a:srgbClr val="FF0000"/>
                        </a:buClr>
                        <a:buSzPts val="1100"/>
                        <a:buFont typeface="Arial"/>
                        <a:buNone/>
                      </a:pPr>
                      <a:r>
                        <a:rPr lang="en" sz="1100" b="1" dirty="0">
                          <a:solidFill>
                            <a:srgbClr val="FF0000"/>
                          </a:solidFill>
                          <a:latin typeface="Arial"/>
                          <a:ea typeface="Arial"/>
                          <a:cs typeface="Arial"/>
                          <a:sym typeface="Arial"/>
                        </a:rPr>
                        <a:t>A   </a:t>
                      </a:r>
                      <a:r>
                        <a:rPr lang="en" sz="1100" dirty="0">
                          <a:latin typeface="Arial"/>
                          <a:ea typeface="Arial"/>
                          <a:cs typeface="Arial"/>
                          <a:sym typeface="Arial"/>
                        </a:rPr>
                        <a:t>Anemia (Hb &lt; 10 g/dL or 2 g/dL &lt; normal)</a:t>
                      </a:r>
                      <a:endParaRPr sz="1100" dirty="0"/>
                    </a:p>
                    <a:p>
                      <a:pPr marL="215900" marR="0" lvl="0" indent="-215900" algn="l" rtl="0">
                        <a:lnSpc>
                          <a:spcPct val="100000"/>
                        </a:lnSpc>
                        <a:spcBef>
                          <a:spcPts val="0"/>
                        </a:spcBef>
                        <a:spcAft>
                          <a:spcPts val="0"/>
                        </a:spcAft>
                        <a:buClr>
                          <a:srgbClr val="FF0000"/>
                        </a:buClr>
                        <a:buSzPts val="1100"/>
                        <a:buFont typeface="Arial"/>
                        <a:buNone/>
                      </a:pPr>
                      <a:r>
                        <a:rPr lang="en" sz="1100" b="1" dirty="0">
                          <a:solidFill>
                            <a:srgbClr val="FF0000"/>
                          </a:solidFill>
                          <a:latin typeface="Arial"/>
                          <a:ea typeface="Arial"/>
                          <a:cs typeface="Arial"/>
                          <a:sym typeface="Arial"/>
                        </a:rPr>
                        <a:t>B   </a:t>
                      </a:r>
                      <a:r>
                        <a:rPr lang="en" sz="1100" dirty="0">
                          <a:latin typeface="Arial"/>
                          <a:ea typeface="Arial"/>
                          <a:cs typeface="Arial"/>
                          <a:sym typeface="Arial"/>
                        </a:rPr>
                        <a:t>Bone disease (≥ 1 lytic lesions on skeletal radiography, CT, or PET/CT)</a:t>
                      </a:r>
                      <a:endParaRPr sz="1100" dirty="0"/>
                    </a:p>
                  </a:txBody>
                  <a:tcPr marL="68600" marR="68600" marT="34300" marB="34300"/>
                </a:tc>
                <a:extLst>
                  <a:ext uri="{0D108BD9-81ED-4DB2-BD59-A6C34878D82A}">
                    <a16:rowId xmlns:a16="http://schemas.microsoft.com/office/drawing/2014/main" val="10001"/>
                  </a:ext>
                </a:extLst>
              </a:tr>
            </a:tbl>
          </a:graphicData>
        </a:graphic>
      </p:graphicFrame>
      <p:sp>
        <p:nvSpPr>
          <p:cNvPr id="242" name="Google Shape;242;p41"/>
          <p:cNvSpPr/>
          <p:nvPr/>
        </p:nvSpPr>
        <p:spPr>
          <a:xfrm>
            <a:off x="6870504" y="726216"/>
            <a:ext cx="2199844" cy="411372"/>
          </a:xfrm>
          <a:custGeom>
            <a:avLst/>
            <a:gdLst/>
            <a:ahLst/>
            <a:cxnLst/>
            <a:rect l="l" t="t" r="r" b="b"/>
            <a:pathLst>
              <a:path w="1792134" h="561600" extrusionOk="0">
                <a:moveTo>
                  <a:pt x="0" y="56160"/>
                </a:moveTo>
                <a:cubicBezTo>
                  <a:pt x="0" y="25144"/>
                  <a:pt x="25144" y="0"/>
                  <a:pt x="56160" y="0"/>
                </a:cubicBezTo>
                <a:lnTo>
                  <a:pt x="1735974" y="0"/>
                </a:lnTo>
                <a:cubicBezTo>
                  <a:pt x="1766990" y="0"/>
                  <a:pt x="1792134" y="25144"/>
                  <a:pt x="1792134" y="56160"/>
                </a:cubicBezTo>
                <a:lnTo>
                  <a:pt x="1792134" y="505440"/>
                </a:lnTo>
                <a:cubicBezTo>
                  <a:pt x="1792134" y="536456"/>
                  <a:pt x="1766990" y="561600"/>
                  <a:pt x="1735974" y="561600"/>
                </a:cubicBezTo>
                <a:lnTo>
                  <a:pt x="56160" y="561600"/>
                </a:lnTo>
                <a:cubicBezTo>
                  <a:pt x="25144" y="561600"/>
                  <a:pt x="0" y="536456"/>
                  <a:pt x="0" y="505440"/>
                </a:cubicBezTo>
                <a:lnTo>
                  <a:pt x="0" y="56160"/>
                </a:lnTo>
                <a:close/>
              </a:path>
            </a:pathLst>
          </a:custGeom>
          <a:solidFill>
            <a:srgbClr val="5C0C7E"/>
          </a:solidFill>
          <a:ln w="12700" cap="flat" cmpd="sng">
            <a:solidFill>
              <a:schemeClr val="accent6"/>
            </a:solidFill>
            <a:prstDash val="solid"/>
            <a:miter lim="800000"/>
            <a:headEnd type="none" w="sm" len="sm"/>
            <a:tailEnd type="none" w="sm" len="sm"/>
          </a:ln>
        </p:spPr>
        <p:txBody>
          <a:bodyPr spcFirstLastPara="1" wrap="square" lIns="69350" tIns="34275" rIns="69350" bIns="177550" anchor="t" anchorCtr="0">
            <a:noAutofit/>
          </a:bodyPr>
          <a:lstStyle/>
          <a:p>
            <a:pPr algn="ctr" defTabSz="685800" fontAlgn="auto">
              <a:lnSpc>
                <a:spcPct val="90000"/>
              </a:lnSpc>
              <a:spcBef>
                <a:spcPts val="0"/>
              </a:spcBef>
              <a:spcAft>
                <a:spcPts val="0"/>
              </a:spcAft>
            </a:pPr>
            <a:r>
              <a:rPr lang="en" sz="1400" b="1">
                <a:solidFill>
                  <a:srgbClr val="FFFFFF"/>
                </a:solidFill>
                <a:latin typeface="Calibri"/>
                <a:ea typeface="Calibri"/>
                <a:cs typeface="Calibri"/>
                <a:sym typeface="Calibri"/>
              </a:rPr>
              <a:t>AL Amyloidosis</a:t>
            </a:r>
            <a:endParaRPr sz="1100">
              <a:solidFill>
                <a:srgbClr val="000000"/>
              </a:solidFill>
              <a:latin typeface="Arial" panose="020B0604020202020204"/>
              <a:ea typeface="+mn-ea"/>
              <a:cs typeface="+mn-cs"/>
            </a:endParaRPr>
          </a:p>
        </p:txBody>
      </p:sp>
      <p:sp>
        <p:nvSpPr>
          <p:cNvPr id="243" name="Google Shape;243;p41"/>
          <p:cNvSpPr/>
          <p:nvPr/>
        </p:nvSpPr>
        <p:spPr>
          <a:xfrm>
            <a:off x="6870504" y="990801"/>
            <a:ext cx="2199844" cy="2623676"/>
          </a:xfrm>
          <a:custGeom>
            <a:avLst/>
            <a:gdLst/>
            <a:ahLst/>
            <a:cxnLst/>
            <a:rect l="l" t="t" r="r" b="b"/>
            <a:pathLst>
              <a:path w="1792134" h="3161056" extrusionOk="0">
                <a:moveTo>
                  <a:pt x="0" y="179213"/>
                </a:moveTo>
                <a:cubicBezTo>
                  <a:pt x="0" y="80236"/>
                  <a:pt x="80236" y="0"/>
                  <a:pt x="179213" y="0"/>
                </a:cubicBezTo>
                <a:lnTo>
                  <a:pt x="1612921" y="0"/>
                </a:lnTo>
                <a:cubicBezTo>
                  <a:pt x="1711898" y="0"/>
                  <a:pt x="1792134" y="80236"/>
                  <a:pt x="1792134" y="179213"/>
                </a:cubicBezTo>
                <a:lnTo>
                  <a:pt x="1792134" y="2981843"/>
                </a:lnTo>
                <a:cubicBezTo>
                  <a:pt x="1792134" y="3080820"/>
                  <a:pt x="1711898" y="3161056"/>
                  <a:pt x="1612921" y="3161056"/>
                </a:cubicBezTo>
                <a:lnTo>
                  <a:pt x="179213" y="3161056"/>
                </a:lnTo>
                <a:cubicBezTo>
                  <a:pt x="80236" y="3161056"/>
                  <a:pt x="0" y="3080820"/>
                  <a:pt x="0" y="2981843"/>
                </a:cubicBezTo>
                <a:lnTo>
                  <a:pt x="0" y="179213"/>
                </a:lnTo>
                <a:close/>
              </a:path>
            </a:pathLst>
          </a:custGeom>
          <a:solidFill>
            <a:srgbClr val="F2F2F2"/>
          </a:solidFill>
          <a:ln w="12700" cap="flat" cmpd="sng">
            <a:solidFill>
              <a:srgbClr val="5C0C7E"/>
            </a:solidFill>
            <a:prstDash val="solid"/>
            <a:miter lim="800000"/>
            <a:headEnd type="none" w="sm" len="sm"/>
            <a:tailEnd type="none" w="sm" len="sm"/>
          </a:ln>
        </p:spPr>
        <p:txBody>
          <a:bodyPr spcFirstLastPara="1" wrap="square" lIns="108700" tIns="108700" rIns="108700" bIns="108700" anchor="t" anchorCtr="0">
            <a:noAutofit/>
          </a:bodyPr>
          <a:lstStyle/>
          <a:p>
            <a:pPr marL="88898" lvl="1" indent="-88898" defTabSz="685800" fontAlgn="auto">
              <a:lnSpc>
                <a:spcPct val="90000"/>
              </a:lnSpc>
              <a:spcBef>
                <a:spcPts val="0"/>
              </a:spcBef>
              <a:spcAft>
                <a:spcPts val="0"/>
              </a:spcAft>
              <a:buClr>
                <a:srgbClr val="141415"/>
              </a:buClr>
              <a:buSzPts val="1200"/>
              <a:buFont typeface="Noto Sans Symbols"/>
              <a:buChar char="▪"/>
            </a:pPr>
            <a:r>
              <a:rPr lang="en" sz="1200">
                <a:solidFill>
                  <a:srgbClr val="141415"/>
                </a:solidFill>
                <a:latin typeface="Arial"/>
                <a:ea typeface="Arial"/>
                <a:cs typeface="Arial"/>
                <a:sym typeface="Arial"/>
              </a:rPr>
              <a:t>Amyloid-related systemic syndrome (renal, liver, heart, GI, PNS)</a:t>
            </a:r>
            <a:endParaRPr sz="1100">
              <a:solidFill>
                <a:srgbClr val="000000"/>
              </a:solidFill>
              <a:latin typeface="Arial" panose="020B0604020202020204"/>
              <a:ea typeface="+mn-ea"/>
              <a:cs typeface="+mn-cs"/>
            </a:endParaRPr>
          </a:p>
          <a:p>
            <a:pPr marL="88898" lvl="1" indent="-88898" defTabSz="685800" fontAlgn="auto">
              <a:lnSpc>
                <a:spcPct val="90000"/>
              </a:lnSpc>
              <a:spcBef>
                <a:spcPts val="300"/>
              </a:spcBef>
              <a:spcAft>
                <a:spcPts val="0"/>
              </a:spcAft>
              <a:buClr>
                <a:srgbClr val="141415"/>
              </a:buClr>
              <a:buSzPts val="1200"/>
              <a:buFont typeface="Noto Sans Symbols"/>
              <a:buChar char="▪"/>
            </a:pPr>
            <a:r>
              <a:rPr lang="en" sz="1200">
                <a:solidFill>
                  <a:srgbClr val="141415"/>
                </a:solidFill>
                <a:latin typeface="Arial"/>
                <a:ea typeface="Arial"/>
                <a:cs typeface="Arial"/>
                <a:sym typeface="Arial"/>
              </a:rPr>
              <a:t>Congo red in any tissue established to be light-chain related (mass spec or immunoelectron microscopy)</a:t>
            </a:r>
            <a:endParaRPr sz="1100">
              <a:solidFill>
                <a:srgbClr val="000000"/>
              </a:solidFill>
              <a:latin typeface="Arial" panose="020B0604020202020204"/>
              <a:ea typeface="+mn-ea"/>
              <a:cs typeface="+mn-cs"/>
            </a:endParaRPr>
          </a:p>
          <a:p>
            <a:pPr marL="88898" lvl="1" indent="-88898" defTabSz="685800" fontAlgn="auto">
              <a:lnSpc>
                <a:spcPct val="90000"/>
              </a:lnSpc>
              <a:spcBef>
                <a:spcPts val="300"/>
              </a:spcBef>
              <a:spcAft>
                <a:spcPts val="0"/>
              </a:spcAft>
              <a:buClr>
                <a:srgbClr val="141415"/>
              </a:buClr>
              <a:buSzPts val="1200"/>
              <a:buFont typeface="Noto Sans Symbols"/>
              <a:buChar char="▪"/>
            </a:pPr>
            <a:r>
              <a:rPr lang="en" sz="1200">
                <a:solidFill>
                  <a:srgbClr val="141415"/>
                </a:solidFill>
                <a:latin typeface="Arial"/>
                <a:ea typeface="Arial"/>
                <a:cs typeface="Arial"/>
                <a:sym typeface="Arial"/>
              </a:rPr>
              <a:t>SPEP+ve, UPEP+ve, abnl SFLC-R, or clonal marrow plasma cells</a:t>
            </a:r>
            <a:endParaRPr sz="1100">
              <a:solidFill>
                <a:srgbClr val="000000"/>
              </a:solidFill>
              <a:latin typeface="Arial" panose="020B0604020202020204"/>
              <a:ea typeface="+mn-ea"/>
              <a:cs typeface="+mn-cs"/>
            </a:endParaRPr>
          </a:p>
        </p:txBody>
      </p:sp>
      <p:sp>
        <p:nvSpPr>
          <p:cNvPr id="244" name="Google Shape;244;p41"/>
          <p:cNvSpPr/>
          <p:nvPr/>
        </p:nvSpPr>
        <p:spPr>
          <a:xfrm>
            <a:off x="3369999" y="3879060"/>
            <a:ext cx="5700348" cy="1114344"/>
          </a:xfrm>
          <a:prstGeom prst="cloud">
            <a:avLst/>
          </a:prstGeom>
          <a:solidFill>
            <a:schemeClr val="accent4"/>
          </a:solidFill>
          <a:ln w="12700" cap="flat" cmpd="sng">
            <a:solidFill>
              <a:srgbClr val="A8790E"/>
            </a:solidFill>
            <a:prstDash val="solid"/>
            <a:miter lim="800000"/>
            <a:headEnd type="none" w="sm" len="sm"/>
            <a:tailEnd type="none" w="sm" len="sm"/>
          </a:ln>
        </p:spPr>
        <p:txBody>
          <a:bodyPr spcFirstLastPara="1" wrap="square" lIns="68575" tIns="34275" rIns="68575" bIns="34275" anchor="ctr" anchorCtr="0">
            <a:noAutofit/>
          </a:bodyPr>
          <a:lstStyle/>
          <a:p>
            <a:pPr algn="ctr" defTabSz="685800" fontAlgn="auto">
              <a:spcBef>
                <a:spcPts val="0"/>
              </a:spcBef>
              <a:spcAft>
                <a:spcPts val="0"/>
              </a:spcAft>
            </a:pPr>
            <a:r>
              <a:rPr lang="en" sz="1400" dirty="0">
                <a:solidFill>
                  <a:srgbClr val="000000"/>
                </a:solidFill>
                <a:latin typeface="Calibri"/>
                <a:ea typeface="Calibri"/>
                <a:cs typeface="Calibri"/>
                <a:sym typeface="Calibri"/>
              </a:rPr>
              <a:t>Myeloma and AL Amyloidosis are still clinical diagnoses so don’t get stuck with the numbers.  </a:t>
            </a:r>
            <a:endParaRPr sz="1100" dirty="0">
              <a:solidFill>
                <a:srgbClr val="000000"/>
              </a:solidFill>
              <a:latin typeface="Arial" panose="020B0604020202020204"/>
              <a:ea typeface="+mn-ea"/>
              <a:cs typeface="+mn-cs"/>
            </a:endParaRPr>
          </a:p>
          <a:p>
            <a:pPr algn="ctr" defTabSz="685800" fontAlgn="auto">
              <a:spcBef>
                <a:spcPts val="0"/>
              </a:spcBef>
              <a:spcAft>
                <a:spcPts val="0"/>
              </a:spcAft>
            </a:pPr>
            <a:r>
              <a:rPr lang="en" sz="1400" i="1" dirty="0">
                <a:solidFill>
                  <a:srgbClr val="000000"/>
                </a:solidFill>
                <a:latin typeface="Calibri"/>
                <a:ea typeface="Calibri"/>
                <a:cs typeface="Calibri"/>
                <a:sym typeface="Calibri"/>
              </a:rPr>
              <a:t>8% clonal plasma cells with extensive lytic lesions is obviously myeloma. </a:t>
            </a:r>
            <a:endParaRPr sz="1100" dirty="0">
              <a:solidFill>
                <a:srgbClr val="000000"/>
              </a:solidFill>
              <a:latin typeface="Arial" panose="020B0604020202020204"/>
              <a:ea typeface="+mn-ea"/>
              <a:cs typeface="+mn-cs"/>
            </a:endParaRPr>
          </a:p>
        </p:txBody>
      </p:sp>
      <p:sp>
        <p:nvSpPr>
          <p:cNvPr id="245" name="Google Shape;245;p41"/>
          <p:cNvSpPr txBox="1"/>
          <p:nvPr/>
        </p:nvSpPr>
        <p:spPr>
          <a:xfrm>
            <a:off x="3185220" y="4938132"/>
            <a:ext cx="2874297" cy="207749"/>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900" b="1" dirty="0">
                <a:solidFill>
                  <a:srgbClr val="333F7F"/>
                </a:solidFill>
                <a:latin typeface="Calibri"/>
                <a:ea typeface="Calibri"/>
                <a:cs typeface="Calibri"/>
                <a:sym typeface="Calibri"/>
              </a:rPr>
              <a:t>Rajkumar SV, et al. </a:t>
            </a:r>
            <a:r>
              <a:rPr lang="en" sz="900" b="1" i="1" dirty="0">
                <a:solidFill>
                  <a:srgbClr val="333F7F"/>
                </a:solidFill>
                <a:latin typeface="Calibri"/>
                <a:ea typeface="Calibri"/>
                <a:cs typeface="Calibri"/>
                <a:sym typeface="Calibri"/>
              </a:rPr>
              <a:t>Lancet Oncol.</a:t>
            </a:r>
            <a:r>
              <a:rPr lang="en" sz="900" b="1" dirty="0">
                <a:solidFill>
                  <a:srgbClr val="333F7F"/>
                </a:solidFill>
                <a:latin typeface="Calibri"/>
                <a:ea typeface="Calibri"/>
                <a:cs typeface="Calibri"/>
                <a:sym typeface="Calibri"/>
              </a:rPr>
              <a:t> 2014;15(12):e538-e548.</a:t>
            </a:r>
            <a:endParaRPr sz="1100" dirty="0">
              <a:solidFill>
                <a:srgbClr val="000000"/>
              </a:solidFill>
              <a:latin typeface="Arial" panose="020B0604020202020204"/>
              <a:ea typeface="+mn-ea"/>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6F818387-9BDE-1E8C-8EC1-3924C1473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6129"/>
            <a:ext cx="9144000" cy="2334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39497F-F028-AD54-F917-0FB83ABFAABA}"/>
              </a:ext>
            </a:extLst>
          </p:cNvPr>
          <p:cNvSpPr txBox="1"/>
          <p:nvPr/>
        </p:nvSpPr>
        <p:spPr>
          <a:xfrm>
            <a:off x="3522519" y="4585380"/>
            <a:ext cx="5621482" cy="456087"/>
          </a:xfrm>
          <a:prstGeom prst="rect">
            <a:avLst/>
          </a:prstGeom>
          <a:noFill/>
        </p:spPr>
        <p:txBody>
          <a:bodyPr wrap="square">
            <a:spAutoFit/>
          </a:bodyPr>
          <a:lstStyle/>
          <a:p>
            <a:pPr defTabSz="685800" fontAlgn="auto">
              <a:spcBef>
                <a:spcPts val="0"/>
              </a:spcBef>
              <a:spcAft>
                <a:spcPts val="0"/>
              </a:spcAft>
              <a:defRPr/>
            </a:pPr>
            <a:r>
              <a:rPr lang="en-US" sz="788" dirty="0">
                <a:solidFill>
                  <a:prstClr val="black"/>
                </a:solidFill>
                <a:latin typeface="Calibri" panose="020F0502020204030204"/>
                <a:ea typeface="+mn-ea"/>
                <a:cs typeface="+mn-cs"/>
                <a:hlinkClick r:id="rId4"/>
              </a:rPr>
              <a:t>https://www.nature.com/articles/s41408-022-00732-3.epdf?sharing_token=be_jyr5_H0n0KX4Ae9Tl4tRgN0jAjWel9jnR3ZoTv0OhZ7TA_7WiBKrFOCJxMthJbyzHLTvYped-D9O_r3sEwUciwYize6yB4vNfAdOUgpUowNt8hvVF0HRLK5VyCU63JAo6rUjGdycaq4FC3pxeL8hc33kkWkxAJpLGZAd_nw4%3D</a:t>
            </a:r>
            <a:r>
              <a:rPr lang="en-US" sz="788" dirty="0">
                <a:solidFill>
                  <a:prstClr val="black"/>
                </a:solidFill>
                <a:latin typeface="Calibri" panose="020F0502020204030204"/>
                <a:ea typeface="+mn-ea"/>
                <a:cs typeface="+mn-cs"/>
              </a:rPr>
              <a:t> </a:t>
            </a:r>
          </a:p>
        </p:txBody>
      </p:sp>
      <p:sp>
        <p:nvSpPr>
          <p:cNvPr id="6" name="Title 1">
            <a:extLst>
              <a:ext uri="{FF2B5EF4-FFF2-40B4-BE49-F238E27FC236}">
                <a16:creationId xmlns:a16="http://schemas.microsoft.com/office/drawing/2014/main" id="{B65805D8-6A6B-0EE0-0BF7-92FEACD4C86F}"/>
              </a:ext>
            </a:extLst>
          </p:cNvPr>
          <p:cNvSpPr txBox="1">
            <a:spLocks/>
          </p:cNvSpPr>
          <p:nvPr/>
        </p:nvSpPr>
        <p:spPr>
          <a:xfrm>
            <a:off x="0" y="130073"/>
            <a:ext cx="9144000" cy="5932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US" sz="3300" b="1" dirty="0" err="1">
                <a:solidFill>
                  <a:prstClr val="black"/>
                </a:solidFill>
                <a:latin typeface="Calibri Light" panose="020F0302020204030204"/>
              </a:rPr>
              <a:t>iStopMM</a:t>
            </a:r>
            <a:r>
              <a:rPr lang="en-US" sz="3300" dirty="0">
                <a:solidFill>
                  <a:prstClr val="black"/>
                </a:solidFill>
                <a:latin typeface="Calibri Light" panose="020F0302020204030204"/>
              </a:rPr>
              <a:t> – new reference range for </a:t>
            </a:r>
            <a:r>
              <a:rPr lang="en-US" sz="3300" b="1" dirty="0">
                <a:solidFill>
                  <a:srgbClr val="FF0000"/>
                </a:solidFill>
                <a:latin typeface="Calibri Light" panose="020F0302020204030204"/>
              </a:rPr>
              <a:t>CKD</a:t>
            </a:r>
            <a:r>
              <a:rPr lang="en-US" sz="3300" dirty="0">
                <a:solidFill>
                  <a:prstClr val="black"/>
                </a:solidFill>
                <a:latin typeface="Calibri Light" panose="020F0302020204030204"/>
              </a:rPr>
              <a:t> (</a:t>
            </a:r>
            <a:r>
              <a:rPr lang="en-US" sz="3300" dirty="0" err="1">
                <a:solidFill>
                  <a:prstClr val="black"/>
                </a:solidFill>
                <a:latin typeface="Calibri Light" panose="020F0302020204030204"/>
              </a:rPr>
              <a:t>FreeLite</a:t>
            </a:r>
            <a:r>
              <a:rPr lang="en-US" sz="3300" dirty="0">
                <a:solidFill>
                  <a:prstClr val="black"/>
                </a:solidFill>
                <a:latin typeface="Calibri Light" panose="020F0302020204030204"/>
              </a:rPr>
              <a:t>)</a:t>
            </a:r>
          </a:p>
        </p:txBody>
      </p:sp>
    </p:spTree>
    <p:extLst>
      <p:ext uri="{BB962C8B-B14F-4D97-AF65-F5344CB8AC3E}">
        <p14:creationId xmlns:p14="http://schemas.microsoft.com/office/powerpoint/2010/main" val="24224185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D53BA6E8-2120-1963-8910-69461427D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12" y="1230247"/>
            <a:ext cx="8614505" cy="26399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ABDD942-C95A-7A30-B3B3-F5BBC0CA16BC}"/>
              </a:ext>
            </a:extLst>
          </p:cNvPr>
          <p:cNvSpPr txBox="1">
            <a:spLocks/>
          </p:cNvSpPr>
          <p:nvPr/>
        </p:nvSpPr>
        <p:spPr>
          <a:xfrm>
            <a:off x="0" y="130073"/>
            <a:ext cx="9144000" cy="5932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US" sz="3300" b="1" dirty="0" err="1">
                <a:solidFill>
                  <a:prstClr val="black"/>
                </a:solidFill>
                <a:latin typeface="Calibri Light" panose="020F0302020204030204"/>
              </a:rPr>
              <a:t>iStopMM</a:t>
            </a:r>
            <a:r>
              <a:rPr lang="en-US" sz="3300" dirty="0">
                <a:solidFill>
                  <a:prstClr val="black"/>
                </a:solidFill>
                <a:latin typeface="Calibri Light" panose="020F0302020204030204"/>
              </a:rPr>
              <a:t> – new reference range for </a:t>
            </a:r>
            <a:r>
              <a:rPr lang="en-US" sz="3300" b="1" dirty="0">
                <a:solidFill>
                  <a:srgbClr val="FF0000"/>
                </a:solidFill>
                <a:latin typeface="Calibri Light" panose="020F0302020204030204"/>
              </a:rPr>
              <a:t>age</a:t>
            </a:r>
            <a:r>
              <a:rPr lang="en-US" sz="3300" dirty="0">
                <a:solidFill>
                  <a:prstClr val="black"/>
                </a:solidFill>
                <a:latin typeface="Calibri Light" panose="020F0302020204030204"/>
              </a:rPr>
              <a:t> (</a:t>
            </a:r>
            <a:r>
              <a:rPr lang="en-US" sz="3300" dirty="0" err="1">
                <a:solidFill>
                  <a:prstClr val="black"/>
                </a:solidFill>
                <a:latin typeface="Calibri Light" panose="020F0302020204030204"/>
              </a:rPr>
              <a:t>FreeLite</a:t>
            </a:r>
            <a:r>
              <a:rPr lang="en-US" sz="3300" dirty="0">
                <a:solidFill>
                  <a:prstClr val="black"/>
                </a:solidFill>
                <a:latin typeface="Calibri Light" panose="020F0302020204030204"/>
              </a:rPr>
              <a:t>)</a:t>
            </a:r>
          </a:p>
        </p:txBody>
      </p:sp>
      <p:sp>
        <p:nvSpPr>
          <p:cNvPr id="6" name="TextBox 5">
            <a:extLst>
              <a:ext uri="{FF2B5EF4-FFF2-40B4-BE49-F238E27FC236}">
                <a16:creationId xmlns:a16="http://schemas.microsoft.com/office/drawing/2014/main" id="{D155EF7F-A409-BF77-F78A-6BBC62FE6B7F}"/>
              </a:ext>
            </a:extLst>
          </p:cNvPr>
          <p:cNvSpPr txBox="1"/>
          <p:nvPr/>
        </p:nvSpPr>
        <p:spPr>
          <a:xfrm>
            <a:off x="4315803" y="4868882"/>
            <a:ext cx="4921668"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latin typeface="Calibri" panose="020F0502020204030204"/>
                <a:ea typeface="+mn-ea"/>
                <a:cs typeface="+mn-cs"/>
                <a:hlinkClick r:id="rId3"/>
              </a:rPr>
              <a:t>https://ash.confex.com/ash/2023/webprogram/Paper188547.html</a:t>
            </a:r>
            <a:r>
              <a:rPr lang="en-US" sz="135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42598024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CA00-6412-39EB-0B2F-0D9AC1D02E45}"/>
              </a:ext>
            </a:extLst>
          </p:cNvPr>
          <p:cNvSpPr txBox="1">
            <a:spLocks/>
          </p:cNvSpPr>
          <p:nvPr/>
        </p:nvSpPr>
        <p:spPr>
          <a:xfrm>
            <a:off x="0" y="130073"/>
            <a:ext cx="9144000" cy="5932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US" sz="3300" b="1" dirty="0" err="1">
                <a:solidFill>
                  <a:prstClr val="black"/>
                </a:solidFill>
                <a:latin typeface="Calibri Light" panose="020F0302020204030204"/>
              </a:rPr>
              <a:t>iStopMM</a:t>
            </a:r>
            <a:r>
              <a:rPr lang="en-US" sz="3300" dirty="0">
                <a:solidFill>
                  <a:prstClr val="black"/>
                </a:solidFill>
                <a:latin typeface="Calibri Light" panose="020F0302020204030204"/>
              </a:rPr>
              <a:t> – Light Chain MGUS Work-up</a:t>
            </a:r>
          </a:p>
        </p:txBody>
      </p:sp>
      <p:pic>
        <p:nvPicPr>
          <p:cNvPr id="3074" name="Picture 2">
            <a:extLst>
              <a:ext uri="{FF2B5EF4-FFF2-40B4-BE49-F238E27FC236}">
                <a16:creationId xmlns:a16="http://schemas.microsoft.com/office/drawing/2014/main" id="{98BA0F82-8789-3BA2-E9AD-6E99C8261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6" t="41709" r="6869" b="21787"/>
          <a:stretch/>
        </p:blipFill>
        <p:spPr bwMode="auto">
          <a:xfrm>
            <a:off x="1386552" y="630819"/>
            <a:ext cx="6184735" cy="35694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logo&#10;&#10;Description automatically generated">
            <a:extLst>
              <a:ext uri="{FF2B5EF4-FFF2-40B4-BE49-F238E27FC236}">
                <a16:creationId xmlns:a16="http://schemas.microsoft.com/office/drawing/2014/main" id="{173D19BB-7482-9406-72D4-33F25D909461}"/>
              </a:ext>
            </a:extLst>
          </p:cNvPr>
          <p:cNvPicPr>
            <a:picLocks noChangeAspect="1"/>
          </p:cNvPicPr>
          <p:nvPr/>
        </p:nvPicPr>
        <p:blipFill rotWithShape="1">
          <a:blip r:embed="rId3"/>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4157960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5952870-E492-8D01-767E-3E096AE8D3F4}"/>
              </a:ext>
            </a:extLst>
          </p:cNvPr>
          <p:cNvSpPr>
            <a:spLocks noGrp="1"/>
          </p:cNvSpPr>
          <p:nvPr>
            <p:ph sz="half" idx="1"/>
          </p:nvPr>
        </p:nvSpPr>
        <p:spPr>
          <a:xfrm>
            <a:off x="93133" y="1221317"/>
            <a:ext cx="5223934" cy="3368969"/>
          </a:xfrm>
        </p:spPr>
        <p:txBody>
          <a:bodyPr vert="horz" lIns="91440" tIns="45720" rIns="91440" bIns="45720" rtlCol="0" anchor="ctr">
            <a:normAutofit/>
          </a:bodyPr>
          <a:lstStyle/>
          <a:p>
            <a:pPr indent="-228600">
              <a:buFont typeface="Arial" panose="020B0604020202020204" pitchFamily="34" charset="0"/>
              <a:buChar char="•"/>
            </a:pPr>
            <a:r>
              <a:rPr lang="en-US" sz="1800" dirty="0"/>
              <a:t>Patients received lenalidomide 25mg d1-21 plus </a:t>
            </a:r>
            <a:r>
              <a:rPr lang="en-US" sz="1800" dirty="0" err="1"/>
              <a:t>dex</a:t>
            </a:r>
            <a:r>
              <a:rPr lang="en-US" sz="1800" dirty="0"/>
              <a:t> 20mg on days 1 to 4 and days 12 to 15 q28d x 9 cycles, followed by a maintenance </a:t>
            </a:r>
            <a:r>
              <a:rPr lang="en-US" sz="1800" dirty="0" err="1"/>
              <a:t>len</a:t>
            </a:r>
            <a:r>
              <a:rPr lang="en-US" sz="1800" dirty="0"/>
              <a:t> 10mg d1-21/28d for 2 years</a:t>
            </a:r>
          </a:p>
          <a:p>
            <a:pPr marL="114300" indent="0">
              <a:buNone/>
            </a:pPr>
            <a:endParaRPr lang="en-US" sz="1800" dirty="0"/>
          </a:p>
          <a:p>
            <a:pPr indent="-228600">
              <a:buFont typeface="Arial" panose="020B0604020202020204" pitchFamily="34" charset="0"/>
              <a:buChar char="•"/>
            </a:pPr>
            <a:r>
              <a:rPr lang="en-US" sz="1800" dirty="0"/>
              <a:t>At 40 months, PFS was 21 months in the observation group and not reached in the </a:t>
            </a:r>
            <a:r>
              <a:rPr lang="en-US" sz="1800" dirty="0" err="1"/>
              <a:t>LenDex</a:t>
            </a:r>
            <a:r>
              <a:rPr lang="en-US" sz="1800" dirty="0"/>
              <a:t> group.</a:t>
            </a:r>
          </a:p>
          <a:p>
            <a:pPr indent="-228600">
              <a:buFont typeface="Arial" panose="020B0604020202020204" pitchFamily="34" charset="0"/>
              <a:buChar char="•"/>
            </a:pPr>
            <a:r>
              <a:rPr lang="en-US" sz="1800" dirty="0"/>
              <a:t>The 3-year survival rate was 94% in the </a:t>
            </a:r>
            <a:r>
              <a:rPr lang="en-US" sz="1800" dirty="0" err="1"/>
              <a:t>LenDex</a:t>
            </a:r>
            <a:r>
              <a:rPr lang="en-US" sz="1800" dirty="0"/>
              <a:t> group vs. 80% in the observation group</a:t>
            </a:r>
          </a:p>
          <a:p>
            <a:pPr indent="-228600">
              <a:buFont typeface="Arial" panose="020B0604020202020204" pitchFamily="34" charset="0"/>
              <a:buChar char="•"/>
            </a:pPr>
            <a:endParaRPr lang="en-US" sz="1800" dirty="0"/>
          </a:p>
        </p:txBody>
      </p:sp>
      <p:sp>
        <p:nvSpPr>
          <p:cNvPr id="4" name="Title 1">
            <a:extLst>
              <a:ext uri="{FF2B5EF4-FFF2-40B4-BE49-F238E27FC236}">
                <a16:creationId xmlns:a16="http://schemas.microsoft.com/office/drawing/2014/main" id="{5C104B0C-9612-561C-C04C-A0145BA099BA}"/>
              </a:ext>
            </a:extLst>
          </p:cNvPr>
          <p:cNvSpPr>
            <a:spLocks noGrp="1"/>
          </p:cNvSpPr>
          <p:nvPr>
            <p:ph type="title"/>
          </p:nvPr>
        </p:nvSpPr>
        <p:spPr>
          <a:xfrm>
            <a:off x="-1" y="130198"/>
            <a:ext cx="5317067" cy="855557"/>
          </a:xfrm>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p:spPr>
        <p:txBody>
          <a:bodyPr vert="horz" lIns="91440" tIns="45720" rIns="91440" bIns="45720" rtlCol="0" anchor="b">
            <a:noAutofit/>
          </a:bodyPr>
          <a:lstStyle/>
          <a:p>
            <a:pPr algn="l"/>
            <a:br>
              <a:rPr lang="en-US" sz="2000" kern="1200" dirty="0">
                <a:solidFill>
                  <a:schemeClr val="tx1"/>
                </a:solidFill>
              </a:rPr>
            </a:br>
            <a:br>
              <a:rPr lang="en-US" sz="2000" kern="1200" dirty="0">
                <a:solidFill>
                  <a:schemeClr val="tx1"/>
                </a:solidFill>
              </a:rPr>
            </a:br>
            <a:br>
              <a:rPr lang="en-US" sz="2600" kern="1200" dirty="0">
                <a:solidFill>
                  <a:schemeClr val="tx1"/>
                </a:solidFill>
              </a:rPr>
            </a:br>
            <a:r>
              <a:rPr lang="en-US" sz="2400" kern="1200" dirty="0">
                <a:solidFill>
                  <a:schemeClr val="accent6">
                    <a:lumMod val="75000"/>
                  </a:schemeClr>
                </a:solidFill>
              </a:rPr>
              <a:t>Phase III Randomized Spanish trial comparing </a:t>
            </a:r>
            <a:r>
              <a:rPr lang="en-US" sz="2400" kern="1200" dirty="0" err="1">
                <a:solidFill>
                  <a:schemeClr val="accent6">
                    <a:lumMod val="75000"/>
                  </a:schemeClr>
                </a:solidFill>
              </a:rPr>
              <a:t>LenDex</a:t>
            </a:r>
            <a:r>
              <a:rPr lang="en-US" sz="2400" kern="1200" dirty="0">
                <a:solidFill>
                  <a:schemeClr val="accent6">
                    <a:lumMod val="75000"/>
                  </a:schemeClr>
                </a:solidFill>
              </a:rPr>
              <a:t> to Observation</a:t>
            </a:r>
            <a:endParaRPr lang="en-US" sz="2000" kern="1200" dirty="0">
              <a:solidFill>
                <a:schemeClr val="tx1"/>
              </a:solidFill>
            </a:endParaRPr>
          </a:p>
        </p:txBody>
      </p:sp>
      <p:sp>
        <p:nvSpPr>
          <p:cNvPr id="5" name="TextBox 4">
            <a:extLst>
              <a:ext uri="{FF2B5EF4-FFF2-40B4-BE49-F238E27FC236}">
                <a16:creationId xmlns:a16="http://schemas.microsoft.com/office/drawing/2014/main" id="{6A92E4B8-AC03-DB56-7ED8-D744B2A65843}"/>
              </a:ext>
            </a:extLst>
          </p:cNvPr>
          <p:cNvSpPr txBox="1"/>
          <p:nvPr/>
        </p:nvSpPr>
        <p:spPr>
          <a:xfrm>
            <a:off x="3275936" y="4718126"/>
            <a:ext cx="29098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22303F"/>
                </a:solidFill>
                <a:effectLst/>
                <a:uLnTx/>
                <a:uFillTx/>
                <a:latin typeface="Arial" panose="020B0604020202020204" pitchFamily="34" charset="0"/>
                <a:ea typeface="+mn-ea"/>
                <a:cs typeface="Arial" panose="020B0604020202020204" pitchFamily="34" charset="0"/>
              </a:rPr>
              <a:t>Mateos</a:t>
            </a:r>
            <a:r>
              <a:rPr kumimoji="0" lang="en-US" sz="800" b="0" i="0" u="none" strike="noStrike" kern="1200" cap="none" spc="0" normalizeH="0" baseline="0" noProof="0" dirty="0">
                <a:ln>
                  <a:noFill/>
                </a:ln>
                <a:solidFill>
                  <a:srgbClr val="22303F"/>
                </a:solidFill>
                <a:effectLst/>
                <a:uLnTx/>
                <a:uFillTx/>
                <a:latin typeface="Arial" panose="020B0604020202020204" pitchFamily="34" charset="0"/>
                <a:ea typeface="+mn-ea"/>
                <a:cs typeface="Arial" panose="020B0604020202020204" pitchFamily="34" charset="0"/>
              </a:rPr>
              <a:t> et al. N Engl J Med. 2013 Aug 1;369(5):438-47</a:t>
            </a:r>
          </a:p>
        </p:txBody>
      </p:sp>
      <p:pic>
        <p:nvPicPr>
          <p:cNvPr id="8" name="Picture 7">
            <a:extLst>
              <a:ext uri="{FF2B5EF4-FFF2-40B4-BE49-F238E27FC236}">
                <a16:creationId xmlns:a16="http://schemas.microsoft.com/office/drawing/2014/main" id="{5253E500-8A9B-9F42-F10B-68DAF609F2D9}"/>
              </a:ext>
            </a:extLst>
          </p:cNvPr>
          <p:cNvPicPr>
            <a:picLocks noChangeAspect="1"/>
          </p:cNvPicPr>
          <p:nvPr/>
        </p:nvPicPr>
        <p:blipFill>
          <a:blip r:embed="rId2"/>
          <a:stretch>
            <a:fillRect/>
          </a:stretch>
        </p:blipFill>
        <p:spPr>
          <a:xfrm>
            <a:off x="5669280" y="2516073"/>
            <a:ext cx="3053301" cy="2133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476FC342-E5F3-C320-F912-80EA8577F144}"/>
              </a:ext>
            </a:extLst>
          </p:cNvPr>
          <p:cNvPicPr>
            <a:picLocks noChangeAspect="1"/>
          </p:cNvPicPr>
          <p:nvPr/>
        </p:nvPicPr>
        <p:blipFill>
          <a:blip r:embed="rId3"/>
          <a:stretch>
            <a:fillRect/>
          </a:stretch>
        </p:blipFill>
        <p:spPr>
          <a:xfrm>
            <a:off x="5669279" y="250184"/>
            <a:ext cx="3053302" cy="2167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86620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2D73-7F2A-7EE2-4ED7-0D8823B1BDB6}"/>
              </a:ext>
            </a:extLst>
          </p:cNvPr>
          <p:cNvSpPr>
            <a:spLocks noGrp="1"/>
          </p:cNvSpPr>
          <p:nvPr>
            <p:ph type="title"/>
          </p:nvPr>
        </p:nvSpPr>
        <p:spPr/>
        <p:txBody>
          <a:bodyPr/>
          <a:lstStyle/>
          <a:p>
            <a:r>
              <a:rPr lang="en-US" dirty="0"/>
              <a:t>Diagnosis games for plasma cell disorders</a:t>
            </a:r>
          </a:p>
        </p:txBody>
      </p:sp>
      <p:sp>
        <p:nvSpPr>
          <p:cNvPr id="3" name="TextBox 2">
            <a:extLst>
              <a:ext uri="{FF2B5EF4-FFF2-40B4-BE49-F238E27FC236}">
                <a16:creationId xmlns:a16="http://schemas.microsoft.com/office/drawing/2014/main" id="{4887E8F1-27C5-A241-E3FE-0AB0B4DFAD63}"/>
              </a:ext>
            </a:extLst>
          </p:cNvPr>
          <p:cNvSpPr txBox="1"/>
          <p:nvPr/>
        </p:nvSpPr>
        <p:spPr>
          <a:xfrm>
            <a:off x="242455" y="735657"/>
            <a:ext cx="8796614" cy="923330"/>
          </a:xfrm>
          <a:prstGeom prst="rect">
            <a:avLst/>
          </a:prstGeom>
          <a:noFill/>
        </p:spPr>
        <p:txBody>
          <a:bodyPr wrap="square" rtlCol="0">
            <a:spAutoFit/>
          </a:bodyPr>
          <a:lstStyle/>
          <a:p>
            <a:pPr defTabSz="685800" fontAlgn="auto">
              <a:spcBef>
                <a:spcPts val="0"/>
              </a:spcBef>
              <a:spcAft>
                <a:spcPts val="0"/>
              </a:spcAft>
            </a:pPr>
            <a:r>
              <a:rPr lang="en-US" sz="1350" dirty="0">
                <a:solidFill>
                  <a:srgbClr val="000000"/>
                </a:solidFill>
                <a:latin typeface="Arial" panose="020B0604020202020204"/>
                <a:ea typeface="+mn-ea"/>
                <a:cs typeface="+mn-cs"/>
              </a:rPr>
              <a:t>66 </a:t>
            </a:r>
            <a:r>
              <a:rPr lang="en-US" sz="1350" dirty="0" err="1">
                <a:solidFill>
                  <a:srgbClr val="000000"/>
                </a:solidFill>
                <a:latin typeface="Arial" panose="020B0604020202020204"/>
                <a:ea typeface="+mn-ea"/>
                <a:cs typeface="+mn-cs"/>
              </a:rPr>
              <a:t>y.o</a:t>
            </a:r>
            <a:r>
              <a:rPr lang="en-US" sz="1350" dirty="0">
                <a:solidFill>
                  <a:srgbClr val="000000"/>
                </a:solidFill>
                <a:latin typeface="Arial" panose="020B0604020202020204"/>
                <a:ea typeface="+mn-ea"/>
                <a:cs typeface="+mn-cs"/>
              </a:rPr>
              <a:t>. female presents with fatigue, hemoglobin 11 g/dL, eGFR 41 mL/min.  eGFR 2 years ago 54 mL/min. Bone marrow biopsy shows 10-15% lambda clonal plasma cells.  KLC 90 mg/L, LLC 20 mg/L, IgA 2200 mg/dL, IgA-K 2300 mg/dL.  Kidney biopsy shows lambda light chains, </a:t>
            </a:r>
            <a:r>
              <a:rPr lang="en-US" sz="1350" dirty="0" err="1">
                <a:solidFill>
                  <a:srgbClr val="000000"/>
                </a:solidFill>
                <a:latin typeface="Arial" panose="020B0604020202020204"/>
                <a:ea typeface="+mn-ea"/>
                <a:cs typeface="+mn-cs"/>
              </a:rPr>
              <a:t>congo</a:t>
            </a:r>
            <a:r>
              <a:rPr lang="en-US" sz="1350" dirty="0">
                <a:solidFill>
                  <a:srgbClr val="000000"/>
                </a:solidFill>
                <a:latin typeface="Arial" panose="020B0604020202020204"/>
                <a:ea typeface="+mn-ea"/>
                <a:cs typeface="+mn-cs"/>
              </a:rPr>
              <a:t> red positivity predominantly around the glomerulus with concomitant cast nephropathy. Cardiac MRI normal.</a:t>
            </a:r>
          </a:p>
        </p:txBody>
      </p:sp>
      <p:pic>
        <p:nvPicPr>
          <p:cNvPr id="5" name="Picture 4">
            <a:extLst>
              <a:ext uri="{FF2B5EF4-FFF2-40B4-BE49-F238E27FC236}">
                <a16:creationId xmlns:a16="http://schemas.microsoft.com/office/drawing/2014/main" id="{49500BAD-206B-5EE6-F453-FC0652DEA8F9}"/>
              </a:ext>
            </a:extLst>
          </p:cNvPr>
          <p:cNvPicPr>
            <a:picLocks noChangeAspect="1"/>
          </p:cNvPicPr>
          <p:nvPr/>
        </p:nvPicPr>
        <p:blipFill>
          <a:blip r:embed="rId3"/>
          <a:stretch>
            <a:fillRect/>
          </a:stretch>
        </p:blipFill>
        <p:spPr>
          <a:xfrm>
            <a:off x="923500" y="1650419"/>
            <a:ext cx="3382424" cy="2547433"/>
          </a:xfrm>
          <a:prstGeom prst="rect">
            <a:avLst/>
          </a:prstGeom>
        </p:spPr>
      </p:pic>
      <p:pic>
        <p:nvPicPr>
          <p:cNvPr id="6" name="Picture 5">
            <a:extLst>
              <a:ext uri="{FF2B5EF4-FFF2-40B4-BE49-F238E27FC236}">
                <a16:creationId xmlns:a16="http://schemas.microsoft.com/office/drawing/2014/main" id="{96BC95A8-94F9-F83F-5B3D-095662317371}"/>
              </a:ext>
            </a:extLst>
          </p:cNvPr>
          <p:cNvPicPr>
            <a:picLocks noChangeAspect="1"/>
          </p:cNvPicPr>
          <p:nvPr/>
        </p:nvPicPr>
        <p:blipFill>
          <a:blip r:embed="rId4"/>
          <a:stretch>
            <a:fillRect/>
          </a:stretch>
        </p:blipFill>
        <p:spPr>
          <a:xfrm>
            <a:off x="5029200" y="1650418"/>
            <a:ext cx="3485482" cy="2603081"/>
          </a:xfrm>
          <a:prstGeom prst="rect">
            <a:avLst/>
          </a:prstGeom>
        </p:spPr>
      </p:pic>
      <p:sp>
        <p:nvSpPr>
          <p:cNvPr id="4" name="TextBox 3">
            <a:extLst>
              <a:ext uri="{FF2B5EF4-FFF2-40B4-BE49-F238E27FC236}">
                <a16:creationId xmlns:a16="http://schemas.microsoft.com/office/drawing/2014/main" id="{87361DE0-F3BC-EDF8-BC5E-60793DFB8E82}"/>
              </a:ext>
            </a:extLst>
          </p:cNvPr>
          <p:cNvSpPr txBox="1"/>
          <p:nvPr/>
        </p:nvSpPr>
        <p:spPr>
          <a:xfrm>
            <a:off x="3532909" y="4501340"/>
            <a:ext cx="5611091" cy="553998"/>
          </a:xfrm>
          <a:prstGeom prst="rect">
            <a:avLst/>
          </a:prstGeom>
          <a:noFill/>
        </p:spPr>
        <p:txBody>
          <a:bodyPr wrap="square" rtlCol="0">
            <a:spAutoFit/>
          </a:bodyPr>
          <a:lstStyle/>
          <a:p>
            <a:pPr algn="ctr" defTabSz="685800" fontAlgn="auto">
              <a:spcBef>
                <a:spcPts val="0"/>
              </a:spcBef>
              <a:spcAft>
                <a:spcPts val="0"/>
              </a:spcAft>
            </a:pPr>
            <a:r>
              <a:rPr lang="en-US" sz="1500" b="1" dirty="0">
                <a:solidFill>
                  <a:srgbClr val="000000"/>
                </a:solidFill>
                <a:latin typeface="Arial" panose="020B0604020202020204"/>
                <a:ea typeface="+mn-ea"/>
                <a:cs typeface="+mn-cs"/>
              </a:rPr>
              <a:t>Myeloma due to cast nephropathy along with renal AL Amyloidosis</a:t>
            </a:r>
          </a:p>
        </p:txBody>
      </p:sp>
    </p:spTree>
    <p:extLst>
      <p:ext uri="{BB962C8B-B14F-4D97-AF65-F5344CB8AC3E}">
        <p14:creationId xmlns:p14="http://schemas.microsoft.com/office/powerpoint/2010/main" val="34008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2D73-7F2A-7EE2-4ED7-0D8823B1BDB6}"/>
              </a:ext>
            </a:extLst>
          </p:cNvPr>
          <p:cNvSpPr>
            <a:spLocks noGrp="1"/>
          </p:cNvSpPr>
          <p:nvPr>
            <p:ph type="title"/>
          </p:nvPr>
        </p:nvSpPr>
        <p:spPr/>
        <p:txBody>
          <a:bodyPr/>
          <a:lstStyle/>
          <a:p>
            <a:r>
              <a:rPr lang="en-US" dirty="0"/>
              <a:t>Diagnosis games for plasma cell disorders</a:t>
            </a:r>
          </a:p>
        </p:txBody>
      </p:sp>
      <p:sp>
        <p:nvSpPr>
          <p:cNvPr id="3" name="TextBox 2">
            <a:extLst>
              <a:ext uri="{FF2B5EF4-FFF2-40B4-BE49-F238E27FC236}">
                <a16:creationId xmlns:a16="http://schemas.microsoft.com/office/drawing/2014/main" id="{4887E8F1-27C5-A241-E3FE-0AB0B4DFAD63}"/>
              </a:ext>
            </a:extLst>
          </p:cNvPr>
          <p:cNvSpPr txBox="1"/>
          <p:nvPr/>
        </p:nvSpPr>
        <p:spPr>
          <a:xfrm>
            <a:off x="242455" y="675973"/>
            <a:ext cx="8796614" cy="923330"/>
          </a:xfrm>
          <a:prstGeom prst="rect">
            <a:avLst/>
          </a:prstGeom>
          <a:noFill/>
        </p:spPr>
        <p:txBody>
          <a:bodyPr wrap="square" rtlCol="0">
            <a:spAutoFit/>
          </a:bodyPr>
          <a:lstStyle/>
          <a:p>
            <a:pPr defTabSz="685800" fontAlgn="auto">
              <a:spcBef>
                <a:spcPts val="0"/>
              </a:spcBef>
              <a:spcAft>
                <a:spcPts val="0"/>
              </a:spcAft>
            </a:pPr>
            <a:r>
              <a:rPr lang="en-US" sz="1350" dirty="0">
                <a:solidFill>
                  <a:srgbClr val="000000"/>
                </a:solidFill>
                <a:latin typeface="Arial" panose="020B0604020202020204"/>
                <a:ea typeface="+mn-ea"/>
                <a:cs typeface="+mn-cs"/>
              </a:rPr>
              <a:t>55 </a:t>
            </a:r>
            <a:r>
              <a:rPr lang="en-US" sz="1350" dirty="0" err="1">
                <a:solidFill>
                  <a:srgbClr val="000000"/>
                </a:solidFill>
                <a:latin typeface="Arial" panose="020B0604020202020204"/>
                <a:ea typeface="+mn-ea"/>
                <a:cs typeface="+mn-cs"/>
              </a:rPr>
              <a:t>y.o</a:t>
            </a:r>
            <a:r>
              <a:rPr lang="en-US" sz="1350" dirty="0">
                <a:solidFill>
                  <a:srgbClr val="000000"/>
                </a:solidFill>
                <a:latin typeface="Arial" panose="020B0604020202020204"/>
                <a:ea typeface="+mn-ea"/>
                <a:cs typeface="+mn-cs"/>
              </a:rPr>
              <a:t>. male presents to nephrology with foamy urine and 4 grams proteinuria, creatinine 1.6 mg/dL.  Renal biopsy is shown below.  He is referred to hematology, total protein 11 g/dL, and myeloma labs are pending. X-rays revealed extensive lytic bone disease with lesions in the skull, bilateral humeri, pelvis, and right femur.  Bone marrow biopsy showed 8% lambda clonal cells and myeloma FISH panel revealed 1q gain and t(11;14).</a:t>
            </a:r>
          </a:p>
        </p:txBody>
      </p:sp>
      <p:pic>
        <p:nvPicPr>
          <p:cNvPr id="4" name="Picture 3">
            <a:extLst>
              <a:ext uri="{FF2B5EF4-FFF2-40B4-BE49-F238E27FC236}">
                <a16:creationId xmlns:a16="http://schemas.microsoft.com/office/drawing/2014/main" id="{C1EACA59-1D68-82DA-2ABC-7F991F732559}"/>
              </a:ext>
            </a:extLst>
          </p:cNvPr>
          <p:cNvPicPr>
            <a:picLocks noChangeAspect="1"/>
          </p:cNvPicPr>
          <p:nvPr/>
        </p:nvPicPr>
        <p:blipFill>
          <a:blip r:embed="rId3"/>
          <a:stretch>
            <a:fillRect/>
          </a:stretch>
        </p:blipFill>
        <p:spPr>
          <a:xfrm>
            <a:off x="862445" y="1542186"/>
            <a:ext cx="3657087" cy="2777534"/>
          </a:xfrm>
          <a:prstGeom prst="rect">
            <a:avLst/>
          </a:prstGeom>
        </p:spPr>
      </p:pic>
      <p:pic>
        <p:nvPicPr>
          <p:cNvPr id="7" name="Picture 6">
            <a:extLst>
              <a:ext uri="{FF2B5EF4-FFF2-40B4-BE49-F238E27FC236}">
                <a16:creationId xmlns:a16="http://schemas.microsoft.com/office/drawing/2014/main" id="{90B2DCCC-0986-ABD7-97EA-43C300869FF5}"/>
              </a:ext>
            </a:extLst>
          </p:cNvPr>
          <p:cNvPicPr>
            <a:picLocks noChangeAspect="1"/>
          </p:cNvPicPr>
          <p:nvPr/>
        </p:nvPicPr>
        <p:blipFill>
          <a:blip r:embed="rId4"/>
          <a:stretch>
            <a:fillRect/>
          </a:stretch>
        </p:blipFill>
        <p:spPr>
          <a:xfrm>
            <a:off x="5122199" y="1542186"/>
            <a:ext cx="3657087" cy="2750498"/>
          </a:xfrm>
          <a:prstGeom prst="rect">
            <a:avLst/>
          </a:prstGeom>
        </p:spPr>
      </p:pic>
      <p:sp>
        <p:nvSpPr>
          <p:cNvPr id="5" name="TextBox 4">
            <a:extLst>
              <a:ext uri="{FF2B5EF4-FFF2-40B4-BE49-F238E27FC236}">
                <a16:creationId xmlns:a16="http://schemas.microsoft.com/office/drawing/2014/main" id="{47BA8C19-EAA3-3D08-B3E2-D0B510394A15}"/>
              </a:ext>
            </a:extLst>
          </p:cNvPr>
          <p:cNvSpPr txBox="1"/>
          <p:nvPr/>
        </p:nvSpPr>
        <p:spPr>
          <a:xfrm>
            <a:off x="3564082" y="4541134"/>
            <a:ext cx="5579918" cy="323165"/>
          </a:xfrm>
          <a:prstGeom prst="rect">
            <a:avLst/>
          </a:prstGeom>
          <a:noFill/>
        </p:spPr>
        <p:txBody>
          <a:bodyPr wrap="square" rtlCol="0">
            <a:spAutoFit/>
          </a:bodyPr>
          <a:lstStyle/>
          <a:p>
            <a:pPr algn="ctr" defTabSz="685800" fontAlgn="auto">
              <a:spcBef>
                <a:spcPts val="0"/>
              </a:spcBef>
              <a:spcAft>
                <a:spcPts val="0"/>
              </a:spcAft>
            </a:pPr>
            <a:r>
              <a:rPr lang="en-US" sz="1500" b="1" dirty="0">
                <a:solidFill>
                  <a:srgbClr val="000000"/>
                </a:solidFill>
                <a:latin typeface="Arial" panose="020B0604020202020204"/>
                <a:ea typeface="+mn-ea"/>
                <a:cs typeface="+mn-cs"/>
              </a:rPr>
              <a:t>Myeloma with light chain deposition disease</a:t>
            </a:r>
          </a:p>
        </p:txBody>
      </p:sp>
    </p:spTree>
    <p:extLst>
      <p:ext uri="{BB962C8B-B14F-4D97-AF65-F5344CB8AC3E}">
        <p14:creationId xmlns:p14="http://schemas.microsoft.com/office/powerpoint/2010/main" val="7535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2D73-7F2A-7EE2-4ED7-0D8823B1BDB6}"/>
              </a:ext>
            </a:extLst>
          </p:cNvPr>
          <p:cNvSpPr>
            <a:spLocks noGrp="1"/>
          </p:cNvSpPr>
          <p:nvPr>
            <p:ph type="title"/>
          </p:nvPr>
        </p:nvSpPr>
        <p:spPr/>
        <p:txBody>
          <a:bodyPr/>
          <a:lstStyle/>
          <a:p>
            <a:r>
              <a:rPr lang="en-US" dirty="0"/>
              <a:t>Diagnosis games for plasma cell disorders</a:t>
            </a:r>
          </a:p>
        </p:txBody>
      </p:sp>
      <p:sp>
        <p:nvSpPr>
          <p:cNvPr id="3" name="TextBox 2">
            <a:extLst>
              <a:ext uri="{FF2B5EF4-FFF2-40B4-BE49-F238E27FC236}">
                <a16:creationId xmlns:a16="http://schemas.microsoft.com/office/drawing/2014/main" id="{4887E8F1-27C5-A241-E3FE-0AB0B4DFAD63}"/>
              </a:ext>
            </a:extLst>
          </p:cNvPr>
          <p:cNvSpPr txBox="1"/>
          <p:nvPr/>
        </p:nvSpPr>
        <p:spPr>
          <a:xfrm>
            <a:off x="242455" y="727130"/>
            <a:ext cx="8796614" cy="1131079"/>
          </a:xfrm>
          <a:prstGeom prst="rect">
            <a:avLst/>
          </a:prstGeom>
          <a:noFill/>
        </p:spPr>
        <p:txBody>
          <a:bodyPr wrap="square" rtlCol="0">
            <a:spAutoFit/>
          </a:bodyPr>
          <a:lstStyle/>
          <a:p>
            <a:pPr defTabSz="685800" fontAlgn="auto">
              <a:spcBef>
                <a:spcPts val="0"/>
              </a:spcBef>
              <a:spcAft>
                <a:spcPts val="0"/>
              </a:spcAft>
            </a:pPr>
            <a:r>
              <a:rPr lang="en-US" sz="1350" dirty="0">
                <a:solidFill>
                  <a:srgbClr val="000000"/>
                </a:solidFill>
                <a:latin typeface="Arial" panose="020B0604020202020204"/>
                <a:ea typeface="+mn-ea"/>
                <a:cs typeface="+mn-cs"/>
              </a:rPr>
              <a:t>45 </a:t>
            </a:r>
            <a:r>
              <a:rPr lang="en-US" sz="1350" dirty="0" err="1">
                <a:solidFill>
                  <a:srgbClr val="000000"/>
                </a:solidFill>
                <a:latin typeface="Arial" panose="020B0604020202020204"/>
                <a:ea typeface="+mn-ea"/>
                <a:cs typeface="+mn-cs"/>
              </a:rPr>
              <a:t>y.o</a:t>
            </a:r>
            <a:r>
              <a:rPr lang="en-US" sz="1350" dirty="0">
                <a:solidFill>
                  <a:srgbClr val="000000"/>
                </a:solidFill>
                <a:latin typeface="Arial" panose="020B0604020202020204"/>
                <a:ea typeface="+mn-ea"/>
                <a:cs typeface="+mn-cs"/>
              </a:rPr>
              <a:t>. presents with shortness of breath, weight gain, leg swelling, SBP 86/60, and was admitted to the cardiac ICU.  Patient was started on </a:t>
            </a:r>
            <a:r>
              <a:rPr lang="en-US" sz="1350" dirty="0" err="1">
                <a:solidFill>
                  <a:srgbClr val="000000"/>
                </a:solidFill>
                <a:latin typeface="Arial" panose="020B0604020202020204"/>
                <a:ea typeface="+mn-ea"/>
                <a:cs typeface="+mn-cs"/>
              </a:rPr>
              <a:t>lasix</a:t>
            </a:r>
            <a:r>
              <a:rPr lang="en-US" sz="1350" dirty="0">
                <a:solidFill>
                  <a:srgbClr val="000000"/>
                </a:solidFill>
                <a:latin typeface="Arial" panose="020B0604020202020204"/>
                <a:ea typeface="+mn-ea"/>
                <a:cs typeface="+mn-cs"/>
              </a:rPr>
              <a:t> and dobutamine drips and hematology was consulted. </a:t>
            </a:r>
            <a:r>
              <a:rPr lang="en-US" sz="1350" dirty="0" err="1">
                <a:solidFill>
                  <a:srgbClr val="000000"/>
                </a:solidFill>
                <a:latin typeface="Arial" panose="020B0604020202020204"/>
                <a:ea typeface="+mn-ea"/>
                <a:cs typeface="+mn-cs"/>
              </a:rPr>
              <a:t>ECHOcardiogram</a:t>
            </a:r>
            <a:r>
              <a:rPr lang="en-US" sz="1350" dirty="0">
                <a:solidFill>
                  <a:srgbClr val="000000"/>
                </a:solidFill>
                <a:latin typeface="Arial" panose="020B0604020202020204"/>
                <a:ea typeface="+mn-ea"/>
                <a:cs typeface="+mn-cs"/>
              </a:rPr>
              <a:t> (shown below) demonstrates LVEF 35%, increased LV wall thickness, and myocardial ‘sparkling’.  </a:t>
            </a:r>
            <a:r>
              <a:rPr lang="en-US" sz="1350" dirty="0" err="1">
                <a:solidFill>
                  <a:srgbClr val="000000"/>
                </a:solidFill>
                <a:latin typeface="Arial" panose="020B0604020202020204"/>
                <a:ea typeface="+mn-ea"/>
                <a:cs typeface="+mn-cs"/>
              </a:rPr>
              <a:t>BmBx</a:t>
            </a:r>
            <a:r>
              <a:rPr lang="en-US" sz="1350" dirty="0">
                <a:solidFill>
                  <a:srgbClr val="000000"/>
                </a:solidFill>
                <a:latin typeface="Arial" panose="020B0604020202020204"/>
                <a:ea typeface="+mn-ea"/>
                <a:cs typeface="+mn-cs"/>
              </a:rPr>
              <a:t> showed 8% clonal plasma cells, normal serum immunoglobulins, kappa light chains 150 mg/L, and lambda light chains 20 mg/L.  Endomyocardial biopsy was </a:t>
            </a:r>
            <a:r>
              <a:rPr lang="en-US" sz="1350" dirty="0" err="1">
                <a:solidFill>
                  <a:srgbClr val="000000"/>
                </a:solidFill>
                <a:latin typeface="Arial" panose="020B0604020202020204"/>
                <a:ea typeface="+mn-ea"/>
                <a:cs typeface="+mn-cs"/>
              </a:rPr>
              <a:t>congo</a:t>
            </a:r>
            <a:r>
              <a:rPr lang="en-US" sz="1350" dirty="0">
                <a:solidFill>
                  <a:srgbClr val="000000"/>
                </a:solidFill>
                <a:latin typeface="Arial" panose="020B0604020202020204"/>
                <a:ea typeface="+mn-ea"/>
                <a:cs typeface="+mn-cs"/>
              </a:rPr>
              <a:t> red positive;  mass spec showed kappa light chains.</a:t>
            </a:r>
          </a:p>
        </p:txBody>
      </p:sp>
      <p:pic>
        <p:nvPicPr>
          <p:cNvPr id="5" name="Picture 4">
            <a:extLst>
              <a:ext uri="{FF2B5EF4-FFF2-40B4-BE49-F238E27FC236}">
                <a16:creationId xmlns:a16="http://schemas.microsoft.com/office/drawing/2014/main" id="{8865C845-31F3-D212-B8E0-4CD55C001B25}"/>
              </a:ext>
            </a:extLst>
          </p:cNvPr>
          <p:cNvPicPr>
            <a:picLocks noChangeAspect="1"/>
          </p:cNvPicPr>
          <p:nvPr/>
        </p:nvPicPr>
        <p:blipFill>
          <a:blip r:embed="rId3"/>
          <a:stretch>
            <a:fillRect/>
          </a:stretch>
        </p:blipFill>
        <p:spPr>
          <a:xfrm>
            <a:off x="282796" y="1927092"/>
            <a:ext cx="2772956" cy="2497112"/>
          </a:xfrm>
          <a:prstGeom prst="rect">
            <a:avLst/>
          </a:prstGeom>
        </p:spPr>
      </p:pic>
      <p:pic>
        <p:nvPicPr>
          <p:cNvPr id="8" name="Picture 7">
            <a:extLst>
              <a:ext uri="{FF2B5EF4-FFF2-40B4-BE49-F238E27FC236}">
                <a16:creationId xmlns:a16="http://schemas.microsoft.com/office/drawing/2014/main" id="{3B03AA81-604B-3A92-E252-43E57D3EB364}"/>
              </a:ext>
            </a:extLst>
          </p:cNvPr>
          <p:cNvPicPr>
            <a:picLocks noChangeAspect="1"/>
          </p:cNvPicPr>
          <p:nvPr/>
        </p:nvPicPr>
        <p:blipFill>
          <a:blip r:embed="rId4"/>
          <a:stretch>
            <a:fillRect/>
          </a:stretch>
        </p:blipFill>
        <p:spPr>
          <a:xfrm>
            <a:off x="3109579" y="1927092"/>
            <a:ext cx="3034281" cy="2497112"/>
          </a:xfrm>
          <a:prstGeom prst="rect">
            <a:avLst/>
          </a:prstGeom>
        </p:spPr>
      </p:pic>
      <p:pic>
        <p:nvPicPr>
          <p:cNvPr id="9" name="Picture 8">
            <a:extLst>
              <a:ext uri="{FF2B5EF4-FFF2-40B4-BE49-F238E27FC236}">
                <a16:creationId xmlns:a16="http://schemas.microsoft.com/office/drawing/2014/main" id="{F4EE7644-040A-D494-6864-B813CE11FAF5}"/>
              </a:ext>
            </a:extLst>
          </p:cNvPr>
          <p:cNvPicPr>
            <a:picLocks noChangeAspect="1"/>
          </p:cNvPicPr>
          <p:nvPr/>
        </p:nvPicPr>
        <p:blipFill>
          <a:blip r:embed="rId5"/>
          <a:stretch>
            <a:fillRect/>
          </a:stretch>
        </p:blipFill>
        <p:spPr>
          <a:xfrm>
            <a:off x="6202457" y="1927093"/>
            <a:ext cx="2685894" cy="2797226"/>
          </a:xfrm>
          <a:prstGeom prst="rect">
            <a:avLst/>
          </a:prstGeom>
        </p:spPr>
      </p:pic>
      <p:sp>
        <p:nvSpPr>
          <p:cNvPr id="4" name="TextBox 3">
            <a:extLst>
              <a:ext uri="{FF2B5EF4-FFF2-40B4-BE49-F238E27FC236}">
                <a16:creationId xmlns:a16="http://schemas.microsoft.com/office/drawing/2014/main" id="{63029686-2B9E-49C4-9D18-978A0A741D81}"/>
              </a:ext>
            </a:extLst>
          </p:cNvPr>
          <p:cNvSpPr txBox="1"/>
          <p:nvPr/>
        </p:nvSpPr>
        <p:spPr>
          <a:xfrm>
            <a:off x="4572000" y="3252477"/>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LV</a:t>
            </a:r>
          </a:p>
        </p:txBody>
      </p:sp>
      <p:sp>
        <p:nvSpPr>
          <p:cNvPr id="6" name="TextBox 5">
            <a:extLst>
              <a:ext uri="{FF2B5EF4-FFF2-40B4-BE49-F238E27FC236}">
                <a16:creationId xmlns:a16="http://schemas.microsoft.com/office/drawing/2014/main" id="{A8081739-33FA-7AD8-3528-0B0C4D145320}"/>
              </a:ext>
            </a:extLst>
          </p:cNvPr>
          <p:cNvSpPr txBox="1"/>
          <p:nvPr/>
        </p:nvSpPr>
        <p:spPr>
          <a:xfrm>
            <a:off x="3925956" y="2765459"/>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RV</a:t>
            </a:r>
          </a:p>
        </p:txBody>
      </p:sp>
      <p:sp>
        <p:nvSpPr>
          <p:cNvPr id="7" name="TextBox 6">
            <a:extLst>
              <a:ext uri="{FF2B5EF4-FFF2-40B4-BE49-F238E27FC236}">
                <a16:creationId xmlns:a16="http://schemas.microsoft.com/office/drawing/2014/main" id="{C1784DA0-0F35-ED3D-546C-85ACBA8A327B}"/>
              </a:ext>
            </a:extLst>
          </p:cNvPr>
          <p:cNvSpPr txBox="1"/>
          <p:nvPr/>
        </p:nvSpPr>
        <p:spPr>
          <a:xfrm>
            <a:off x="1628933" y="2574131"/>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RV</a:t>
            </a:r>
          </a:p>
        </p:txBody>
      </p:sp>
      <p:sp>
        <p:nvSpPr>
          <p:cNvPr id="10" name="TextBox 9">
            <a:extLst>
              <a:ext uri="{FF2B5EF4-FFF2-40B4-BE49-F238E27FC236}">
                <a16:creationId xmlns:a16="http://schemas.microsoft.com/office/drawing/2014/main" id="{6D247005-9230-212E-2D45-011951F7B447}"/>
              </a:ext>
            </a:extLst>
          </p:cNvPr>
          <p:cNvSpPr txBox="1"/>
          <p:nvPr/>
        </p:nvSpPr>
        <p:spPr>
          <a:xfrm>
            <a:off x="884582" y="3063633"/>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LV</a:t>
            </a:r>
          </a:p>
        </p:txBody>
      </p:sp>
      <p:sp>
        <p:nvSpPr>
          <p:cNvPr id="11" name="TextBox 10">
            <a:extLst>
              <a:ext uri="{FF2B5EF4-FFF2-40B4-BE49-F238E27FC236}">
                <a16:creationId xmlns:a16="http://schemas.microsoft.com/office/drawing/2014/main" id="{81518C03-D42A-9548-9F2A-3C5EAD9A33BC}"/>
              </a:ext>
            </a:extLst>
          </p:cNvPr>
          <p:cNvSpPr txBox="1"/>
          <p:nvPr/>
        </p:nvSpPr>
        <p:spPr>
          <a:xfrm>
            <a:off x="1848678" y="3620225"/>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LA</a:t>
            </a:r>
          </a:p>
        </p:txBody>
      </p:sp>
      <p:sp>
        <p:nvSpPr>
          <p:cNvPr id="12" name="TextBox 11">
            <a:extLst>
              <a:ext uri="{FF2B5EF4-FFF2-40B4-BE49-F238E27FC236}">
                <a16:creationId xmlns:a16="http://schemas.microsoft.com/office/drawing/2014/main" id="{A1F8C139-AF22-DB18-99FB-21657137C21A}"/>
              </a:ext>
            </a:extLst>
          </p:cNvPr>
          <p:cNvSpPr txBox="1"/>
          <p:nvPr/>
        </p:nvSpPr>
        <p:spPr>
          <a:xfrm>
            <a:off x="7772400" y="2854911"/>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LV</a:t>
            </a:r>
          </a:p>
        </p:txBody>
      </p:sp>
      <p:sp>
        <p:nvSpPr>
          <p:cNvPr id="13" name="TextBox 12">
            <a:extLst>
              <a:ext uri="{FF2B5EF4-FFF2-40B4-BE49-F238E27FC236}">
                <a16:creationId xmlns:a16="http://schemas.microsoft.com/office/drawing/2014/main" id="{0DE84245-83CC-B21D-F9F1-3F3BAF56945E}"/>
              </a:ext>
            </a:extLst>
          </p:cNvPr>
          <p:cNvSpPr txBox="1"/>
          <p:nvPr/>
        </p:nvSpPr>
        <p:spPr>
          <a:xfrm>
            <a:off x="7871792" y="4256328"/>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LA</a:t>
            </a:r>
          </a:p>
        </p:txBody>
      </p:sp>
      <p:sp>
        <p:nvSpPr>
          <p:cNvPr id="14" name="TextBox 13">
            <a:extLst>
              <a:ext uri="{FF2B5EF4-FFF2-40B4-BE49-F238E27FC236}">
                <a16:creationId xmlns:a16="http://schemas.microsoft.com/office/drawing/2014/main" id="{3EEDDB9F-C1F9-8BB2-A0E7-8A00A6740FD2}"/>
              </a:ext>
            </a:extLst>
          </p:cNvPr>
          <p:cNvSpPr txBox="1"/>
          <p:nvPr/>
        </p:nvSpPr>
        <p:spPr>
          <a:xfrm>
            <a:off x="6808304" y="3997911"/>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RA</a:t>
            </a:r>
          </a:p>
        </p:txBody>
      </p:sp>
      <p:sp>
        <p:nvSpPr>
          <p:cNvPr id="15" name="TextBox 14">
            <a:extLst>
              <a:ext uri="{FF2B5EF4-FFF2-40B4-BE49-F238E27FC236}">
                <a16:creationId xmlns:a16="http://schemas.microsoft.com/office/drawing/2014/main" id="{7BB3BA4C-D1A4-286E-2B4E-03438C4E2ACE}"/>
              </a:ext>
            </a:extLst>
          </p:cNvPr>
          <p:cNvSpPr txBox="1"/>
          <p:nvPr/>
        </p:nvSpPr>
        <p:spPr>
          <a:xfrm>
            <a:off x="6917635" y="3163025"/>
            <a:ext cx="457200"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FFFF"/>
                </a:solidFill>
                <a:latin typeface="Arial" panose="020B0604020202020204"/>
                <a:ea typeface="+mn-ea"/>
                <a:cs typeface="+mn-cs"/>
              </a:rPr>
              <a:t>RV</a:t>
            </a:r>
          </a:p>
        </p:txBody>
      </p:sp>
      <p:sp>
        <p:nvSpPr>
          <p:cNvPr id="16" name="TextBox 15">
            <a:extLst>
              <a:ext uri="{FF2B5EF4-FFF2-40B4-BE49-F238E27FC236}">
                <a16:creationId xmlns:a16="http://schemas.microsoft.com/office/drawing/2014/main" id="{A785F18A-8CD2-9E55-9A4F-ECE40C2833A5}"/>
              </a:ext>
            </a:extLst>
          </p:cNvPr>
          <p:cNvSpPr txBox="1"/>
          <p:nvPr/>
        </p:nvSpPr>
        <p:spPr>
          <a:xfrm>
            <a:off x="3055751" y="4813067"/>
            <a:ext cx="6088249" cy="323165"/>
          </a:xfrm>
          <a:prstGeom prst="rect">
            <a:avLst/>
          </a:prstGeom>
          <a:noFill/>
        </p:spPr>
        <p:txBody>
          <a:bodyPr wrap="square" rtlCol="0">
            <a:spAutoFit/>
          </a:bodyPr>
          <a:lstStyle/>
          <a:p>
            <a:pPr algn="ctr" defTabSz="685800" fontAlgn="auto">
              <a:spcBef>
                <a:spcPts val="0"/>
              </a:spcBef>
              <a:spcAft>
                <a:spcPts val="0"/>
              </a:spcAft>
            </a:pPr>
            <a:r>
              <a:rPr lang="en-US" sz="1500" b="1" dirty="0">
                <a:solidFill>
                  <a:srgbClr val="000000"/>
                </a:solidFill>
                <a:latin typeface="Arial" panose="020B0604020202020204"/>
                <a:ea typeface="+mn-ea"/>
                <a:cs typeface="+mn-cs"/>
              </a:rPr>
              <a:t>MGUS with AL </a:t>
            </a:r>
            <a:r>
              <a:rPr lang="en-US" sz="1500" b="1" dirty="0" err="1">
                <a:solidFill>
                  <a:srgbClr val="000000"/>
                </a:solidFill>
                <a:latin typeface="Arial" panose="020B0604020202020204"/>
                <a:ea typeface="+mn-ea"/>
                <a:cs typeface="+mn-cs"/>
              </a:rPr>
              <a:t>Amyoidosis</a:t>
            </a:r>
            <a:r>
              <a:rPr lang="en-US" sz="1500" b="1" dirty="0">
                <a:solidFill>
                  <a:srgbClr val="000000"/>
                </a:solidFill>
                <a:latin typeface="Arial" panose="020B0604020202020204"/>
                <a:ea typeface="+mn-ea"/>
                <a:cs typeface="+mn-cs"/>
              </a:rPr>
              <a:t> involving the heart</a:t>
            </a:r>
          </a:p>
        </p:txBody>
      </p:sp>
    </p:spTree>
    <p:extLst>
      <p:ext uri="{BB962C8B-B14F-4D97-AF65-F5344CB8AC3E}">
        <p14:creationId xmlns:p14="http://schemas.microsoft.com/office/powerpoint/2010/main" val="212473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6227-8336-5315-E85F-19A38E843752}"/>
              </a:ext>
            </a:extLst>
          </p:cNvPr>
          <p:cNvSpPr>
            <a:spLocks noGrp="1"/>
          </p:cNvSpPr>
          <p:nvPr>
            <p:ph type="title"/>
          </p:nvPr>
        </p:nvSpPr>
        <p:spPr/>
        <p:txBody>
          <a:bodyPr/>
          <a:lstStyle/>
          <a:p>
            <a:r>
              <a:rPr lang="en-US" dirty="0"/>
              <a:t>The presence of a monoclonal protein does not guarantee a diagnosis of AL Amyloidosis</a:t>
            </a:r>
          </a:p>
        </p:txBody>
      </p:sp>
      <p:pic>
        <p:nvPicPr>
          <p:cNvPr id="4" name="Picture 3">
            <a:extLst>
              <a:ext uri="{FF2B5EF4-FFF2-40B4-BE49-F238E27FC236}">
                <a16:creationId xmlns:a16="http://schemas.microsoft.com/office/drawing/2014/main" id="{2C45EC11-31A4-72F8-F165-696C3F11A4DD}"/>
              </a:ext>
            </a:extLst>
          </p:cNvPr>
          <p:cNvPicPr>
            <a:picLocks noChangeAspect="1"/>
          </p:cNvPicPr>
          <p:nvPr/>
        </p:nvPicPr>
        <p:blipFill>
          <a:blip r:embed="rId2"/>
          <a:stretch>
            <a:fillRect/>
          </a:stretch>
        </p:blipFill>
        <p:spPr>
          <a:xfrm>
            <a:off x="2681194" y="880227"/>
            <a:ext cx="3626087" cy="3299300"/>
          </a:xfrm>
          <a:prstGeom prst="rect">
            <a:avLst/>
          </a:prstGeom>
        </p:spPr>
      </p:pic>
      <p:pic>
        <p:nvPicPr>
          <p:cNvPr id="3" name="Picture 2" descr="A close-up of a logo&#10;&#10;Description automatically generated">
            <a:extLst>
              <a:ext uri="{FF2B5EF4-FFF2-40B4-BE49-F238E27FC236}">
                <a16:creationId xmlns:a16="http://schemas.microsoft.com/office/drawing/2014/main" id="{E51FA14D-AEFE-01A8-673A-57CEA8EC87B4}"/>
              </a:ext>
            </a:extLst>
          </p:cNvPr>
          <p:cNvPicPr>
            <a:picLocks noChangeAspect="1"/>
          </p:cNvPicPr>
          <p:nvPr/>
        </p:nvPicPr>
        <p:blipFill rotWithShape="1">
          <a:blip r:embed="rId3"/>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28275052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idx="4294967295"/>
          </p:nvPr>
        </p:nvSpPr>
        <p:spPr>
          <a:xfrm>
            <a:off x="80575" y="28999"/>
            <a:ext cx="8987100" cy="556800"/>
          </a:xfrm>
          <a:prstGeom prst="rect">
            <a:avLst/>
          </a:prstGeom>
        </p:spPr>
        <p:txBody>
          <a:bodyPr spcFirstLastPara="1" vert="horz" wrap="square" lIns="68575" tIns="34275" rIns="68575" bIns="34275" rtlCol="0" anchor="ctr" anchorCtr="0">
            <a:noAutofit/>
          </a:bodyPr>
          <a:lstStyle/>
          <a:p>
            <a:pPr>
              <a:spcBef>
                <a:spcPts val="0"/>
              </a:spcBef>
            </a:pPr>
            <a:r>
              <a:rPr lang="en" dirty="0"/>
              <a:t>AL Amyloidosis Staging is Focused on the Heart</a:t>
            </a:r>
            <a:endParaRPr dirty="0"/>
          </a:p>
        </p:txBody>
      </p:sp>
      <p:pic>
        <p:nvPicPr>
          <p:cNvPr id="168" name="Google Shape;168;p28"/>
          <p:cNvPicPr preferRelativeResize="0"/>
          <p:nvPr/>
        </p:nvPicPr>
        <p:blipFill rotWithShape="1">
          <a:blip r:embed="rId3">
            <a:alphaModFix/>
          </a:blip>
          <a:srcRect/>
          <a:stretch/>
        </p:blipFill>
        <p:spPr>
          <a:xfrm>
            <a:off x="290350" y="1165460"/>
            <a:ext cx="3507572" cy="2768498"/>
          </a:xfrm>
          <a:prstGeom prst="rect">
            <a:avLst/>
          </a:prstGeom>
          <a:noFill/>
          <a:ln>
            <a:noFill/>
          </a:ln>
        </p:spPr>
      </p:pic>
      <p:sp>
        <p:nvSpPr>
          <p:cNvPr id="169" name="Google Shape;169;p28"/>
          <p:cNvSpPr txBox="1"/>
          <p:nvPr/>
        </p:nvSpPr>
        <p:spPr>
          <a:xfrm>
            <a:off x="822362" y="820492"/>
            <a:ext cx="3371700" cy="392400"/>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2100" b="1" dirty="0">
                <a:solidFill>
                  <a:srgbClr val="BE2C02"/>
                </a:solidFill>
                <a:latin typeface="Arial" panose="020B0604020202020204"/>
                <a:ea typeface="+mn-ea"/>
                <a:cs typeface="+mn-cs"/>
              </a:rPr>
              <a:t>Boston University</a:t>
            </a:r>
            <a:r>
              <a:rPr lang="en" sz="2100" b="1" dirty="0">
                <a:solidFill>
                  <a:srgbClr val="BE2C02"/>
                </a:solidFill>
                <a:latin typeface="Arial"/>
                <a:ea typeface="Arial"/>
                <a:cs typeface="Arial"/>
                <a:sym typeface="Arial"/>
              </a:rPr>
              <a:t> 2019</a:t>
            </a:r>
            <a:endParaRPr sz="1100" dirty="0">
              <a:solidFill>
                <a:srgbClr val="BE2C02"/>
              </a:solidFill>
              <a:latin typeface="Arial" panose="020B0604020202020204"/>
              <a:ea typeface="+mn-ea"/>
              <a:cs typeface="+mn-cs"/>
            </a:endParaRPr>
          </a:p>
        </p:txBody>
      </p:sp>
      <p:sp>
        <p:nvSpPr>
          <p:cNvPr id="170" name="Google Shape;170;p28"/>
          <p:cNvSpPr/>
          <p:nvPr/>
        </p:nvSpPr>
        <p:spPr>
          <a:xfrm rot="10800000" flipH="1">
            <a:off x="4837747" y="1235347"/>
            <a:ext cx="281100" cy="2133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defTabSz="685800" fontAlgn="auto">
              <a:spcBef>
                <a:spcPts val="0"/>
              </a:spcBef>
              <a:spcAft>
                <a:spcPts val="0"/>
              </a:spcAft>
            </a:pPr>
            <a:endParaRPr sz="1400">
              <a:solidFill>
                <a:srgbClr val="FFFFFF"/>
              </a:solidFill>
              <a:latin typeface="Calibri"/>
              <a:ea typeface="Calibri"/>
              <a:cs typeface="Calibri"/>
              <a:sym typeface="Calibri"/>
            </a:endParaRPr>
          </a:p>
        </p:txBody>
      </p:sp>
      <p:sp>
        <p:nvSpPr>
          <p:cNvPr id="171" name="Google Shape;171;p28"/>
          <p:cNvSpPr txBox="1"/>
          <p:nvPr/>
        </p:nvSpPr>
        <p:spPr>
          <a:xfrm>
            <a:off x="5469603" y="860824"/>
            <a:ext cx="2364900" cy="392400"/>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2100" b="1" dirty="0">
                <a:solidFill>
                  <a:srgbClr val="BE2C02"/>
                </a:solidFill>
                <a:latin typeface="Arial"/>
                <a:ea typeface="Arial"/>
                <a:cs typeface="Arial"/>
                <a:sym typeface="Arial"/>
              </a:rPr>
              <a:t>Mayo </a:t>
            </a:r>
            <a:r>
              <a:rPr lang="en" sz="2100" b="1" dirty="0">
                <a:solidFill>
                  <a:srgbClr val="BE2C02"/>
                </a:solidFill>
                <a:latin typeface="Arial" panose="020B0604020202020204"/>
                <a:ea typeface="+mn-ea"/>
                <a:cs typeface="+mn-cs"/>
              </a:rPr>
              <a:t>Clinic</a:t>
            </a:r>
            <a:r>
              <a:rPr lang="en" sz="2100" b="1" dirty="0">
                <a:solidFill>
                  <a:srgbClr val="BE2C02"/>
                </a:solidFill>
                <a:latin typeface="Arial"/>
                <a:ea typeface="Arial"/>
                <a:cs typeface="Arial"/>
                <a:sym typeface="Arial"/>
              </a:rPr>
              <a:t> 2012</a:t>
            </a:r>
            <a:endParaRPr sz="1100" dirty="0">
              <a:solidFill>
                <a:srgbClr val="BE2C02"/>
              </a:solidFill>
              <a:latin typeface="Arial" panose="020B0604020202020204"/>
              <a:ea typeface="+mn-ea"/>
              <a:cs typeface="+mn-cs"/>
            </a:endParaRPr>
          </a:p>
        </p:txBody>
      </p:sp>
      <p:sp>
        <p:nvSpPr>
          <p:cNvPr id="172" name="Google Shape;172;p28"/>
          <p:cNvSpPr txBox="1"/>
          <p:nvPr/>
        </p:nvSpPr>
        <p:spPr>
          <a:xfrm>
            <a:off x="3706425" y="1952041"/>
            <a:ext cx="1224600" cy="196200"/>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800" b="1">
                <a:solidFill>
                  <a:srgbClr val="000000"/>
                </a:solidFill>
                <a:latin typeface="Calibri"/>
                <a:ea typeface="Calibri"/>
                <a:cs typeface="Calibri"/>
                <a:sym typeface="Calibri"/>
              </a:rPr>
              <a:t>BU Stage 2: 9.4 yrs</a:t>
            </a:r>
            <a:endParaRPr sz="800" b="1">
              <a:solidFill>
                <a:srgbClr val="000000"/>
              </a:solidFill>
              <a:latin typeface="Calibri"/>
              <a:ea typeface="Calibri"/>
              <a:cs typeface="Calibri"/>
              <a:sym typeface="Calibri"/>
            </a:endParaRPr>
          </a:p>
        </p:txBody>
      </p:sp>
      <p:sp>
        <p:nvSpPr>
          <p:cNvPr id="173" name="Google Shape;173;p28"/>
          <p:cNvSpPr txBox="1"/>
          <p:nvPr/>
        </p:nvSpPr>
        <p:spPr>
          <a:xfrm>
            <a:off x="3697054" y="2301610"/>
            <a:ext cx="1224600" cy="196200"/>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800" b="1">
                <a:solidFill>
                  <a:srgbClr val="000000"/>
                </a:solidFill>
                <a:latin typeface="Calibri"/>
                <a:ea typeface="Calibri"/>
                <a:cs typeface="Calibri"/>
                <a:sym typeface="Calibri"/>
              </a:rPr>
              <a:t>BU Stage 3: 4.3 yrs</a:t>
            </a:r>
            <a:endParaRPr sz="800" b="1">
              <a:solidFill>
                <a:srgbClr val="000000"/>
              </a:solidFill>
              <a:latin typeface="Calibri"/>
              <a:ea typeface="Calibri"/>
              <a:cs typeface="Calibri"/>
              <a:sym typeface="Calibri"/>
            </a:endParaRPr>
          </a:p>
        </p:txBody>
      </p:sp>
      <p:sp>
        <p:nvSpPr>
          <p:cNvPr id="174" name="Google Shape;174;p28"/>
          <p:cNvSpPr txBox="1"/>
          <p:nvPr/>
        </p:nvSpPr>
        <p:spPr>
          <a:xfrm>
            <a:off x="3695886" y="2767790"/>
            <a:ext cx="1224600" cy="196200"/>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800" b="1">
                <a:solidFill>
                  <a:srgbClr val="000000"/>
                </a:solidFill>
                <a:latin typeface="Calibri"/>
                <a:ea typeface="Calibri"/>
                <a:cs typeface="Calibri"/>
                <a:sym typeface="Calibri"/>
              </a:rPr>
              <a:t>BU Stage 3b: 1 yr</a:t>
            </a:r>
            <a:endParaRPr sz="800" b="1">
              <a:solidFill>
                <a:srgbClr val="000000"/>
              </a:solidFill>
              <a:latin typeface="Calibri"/>
              <a:ea typeface="Calibri"/>
              <a:cs typeface="Calibri"/>
              <a:sym typeface="Calibri"/>
            </a:endParaRPr>
          </a:p>
        </p:txBody>
      </p:sp>
      <p:pic>
        <p:nvPicPr>
          <p:cNvPr id="175" name="Google Shape;175;p28"/>
          <p:cNvPicPr preferRelativeResize="0"/>
          <p:nvPr/>
        </p:nvPicPr>
        <p:blipFill rotWithShape="1">
          <a:blip r:embed="rId4">
            <a:alphaModFix/>
          </a:blip>
          <a:srcRect/>
          <a:stretch/>
        </p:blipFill>
        <p:spPr>
          <a:xfrm>
            <a:off x="4837748" y="1341968"/>
            <a:ext cx="3055651" cy="2415481"/>
          </a:xfrm>
          <a:prstGeom prst="rect">
            <a:avLst/>
          </a:prstGeom>
          <a:noFill/>
          <a:ln>
            <a:noFill/>
          </a:ln>
        </p:spPr>
      </p:pic>
      <p:sp>
        <p:nvSpPr>
          <p:cNvPr id="176" name="Google Shape;176;p28"/>
          <p:cNvSpPr txBox="1"/>
          <p:nvPr/>
        </p:nvSpPr>
        <p:spPr>
          <a:xfrm>
            <a:off x="7582085" y="2099699"/>
            <a:ext cx="1224600" cy="196200"/>
          </a:xfrm>
          <a:prstGeom prst="rect">
            <a:avLst/>
          </a:prstGeom>
          <a:noFill/>
          <a:ln>
            <a:noFill/>
          </a:ln>
        </p:spPr>
        <p:txBody>
          <a:bodyPr spcFirstLastPara="1" wrap="square" lIns="68575" tIns="34275" rIns="68575" bIns="34275" anchor="t" anchorCtr="0">
            <a:noAutofit/>
          </a:bodyPr>
          <a:lstStyle/>
          <a:p>
            <a:pPr algn="ctr" defTabSz="685800" fontAlgn="auto">
              <a:spcBef>
                <a:spcPts val="0"/>
              </a:spcBef>
              <a:spcAft>
                <a:spcPts val="0"/>
              </a:spcAft>
            </a:pPr>
            <a:r>
              <a:rPr lang="en" sz="800" b="1">
                <a:solidFill>
                  <a:srgbClr val="000000"/>
                </a:solidFill>
                <a:latin typeface="Calibri"/>
                <a:ea typeface="Calibri"/>
                <a:cs typeface="Calibri"/>
                <a:sym typeface="Calibri"/>
              </a:rPr>
              <a:t>Stage 1:  OS 94.1 mos</a:t>
            </a:r>
            <a:endParaRPr sz="800" b="1">
              <a:solidFill>
                <a:srgbClr val="000000"/>
              </a:solidFill>
              <a:latin typeface="Calibri"/>
              <a:ea typeface="Calibri"/>
              <a:cs typeface="Calibri"/>
              <a:sym typeface="Calibri"/>
            </a:endParaRPr>
          </a:p>
        </p:txBody>
      </p:sp>
      <p:sp>
        <p:nvSpPr>
          <p:cNvPr id="177" name="Google Shape;177;p28"/>
          <p:cNvSpPr txBox="1"/>
          <p:nvPr/>
        </p:nvSpPr>
        <p:spPr>
          <a:xfrm>
            <a:off x="7566587" y="2376218"/>
            <a:ext cx="1224600" cy="196200"/>
          </a:xfrm>
          <a:prstGeom prst="rect">
            <a:avLst/>
          </a:prstGeom>
          <a:noFill/>
          <a:ln>
            <a:noFill/>
          </a:ln>
        </p:spPr>
        <p:txBody>
          <a:bodyPr spcFirstLastPara="1" wrap="square" lIns="68575" tIns="34275" rIns="68575" bIns="34275" anchor="t" anchorCtr="0">
            <a:noAutofit/>
          </a:bodyPr>
          <a:lstStyle/>
          <a:p>
            <a:pPr algn="ctr" defTabSz="685800" fontAlgn="auto">
              <a:spcBef>
                <a:spcPts val="0"/>
              </a:spcBef>
              <a:spcAft>
                <a:spcPts val="0"/>
              </a:spcAft>
            </a:pPr>
            <a:r>
              <a:rPr lang="en" sz="800" b="1">
                <a:solidFill>
                  <a:srgbClr val="000000"/>
                </a:solidFill>
                <a:latin typeface="Calibri"/>
                <a:ea typeface="Calibri"/>
                <a:cs typeface="Calibri"/>
                <a:sym typeface="Calibri"/>
              </a:rPr>
              <a:t>Stage 2: OS 40.3 mos</a:t>
            </a:r>
            <a:endParaRPr sz="800" b="1">
              <a:solidFill>
                <a:srgbClr val="000000"/>
              </a:solidFill>
              <a:latin typeface="Calibri"/>
              <a:ea typeface="Calibri"/>
              <a:cs typeface="Calibri"/>
              <a:sym typeface="Calibri"/>
            </a:endParaRPr>
          </a:p>
        </p:txBody>
      </p:sp>
      <p:sp>
        <p:nvSpPr>
          <p:cNvPr id="178" name="Google Shape;178;p28"/>
          <p:cNvSpPr txBox="1"/>
          <p:nvPr/>
        </p:nvSpPr>
        <p:spPr>
          <a:xfrm>
            <a:off x="7529658" y="2667082"/>
            <a:ext cx="1224600" cy="196200"/>
          </a:xfrm>
          <a:prstGeom prst="rect">
            <a:avLst/>
          </a:prstGeom>
          <a:noFill/>
          <a:ln>
            <a:noFill/>
          </a:ln>
        </p:spPr>
        <p:txBody>
          <a:bodyPr spcFirstLastPara="1" wrap="square" lIns="68575" tIns="34275" rIns="68575" bIns="34275" anchor="t" anchorCtr="0">
            <a:noAutofit/>
          </a:bodyPr>
          <a:lstStyle/>
          <a:p>
            <a:pPr algn="ctr" defTabSz="685800" fontAlgn="auto">
              <a:spcBef>
                <a:spcPts val="0"/>
              </a:spcBef>
              <a:spcAft>
                <a:spcPts val="0"/>
              </a:spcAft>
            </a:pPr>
            <a:r>
              <a:rPr lang="en" sz="800" b="1">
                <a:solidFill>
                  <a:srgbClr val="000000"/>
                </a:solidFill>
                <a:latin typeface="Calibri"/>
                <a:ea typeface="Calibri"/>
                <a:cs typeface="Calibri"/>
                <a:sym typeface="Calibri"/>
              </a:rPr>
              <a:t>Stage 3: OS 14 mos</a:t>
            </a:r>
            <a:endParaRPr sz="800" b="1">
              <a:solidFill>
                <a:srgbClr val="000000"/>
              </a:solidFill>
              <a:latin typeface="Calibri"/>
              <a:ea typeface="Calibri"/>
              <a:cs typeface="Calibri"/>
              <a:sym typeface="Calibri"/>
            </a:endParaRPr>
          </a:p>
        </p:txBody>
      </p:sp>
      <p:sp>
        <p:nvSpPr>
          <p:cNvPr id="179" name="Google Shape;179;p28"/>
          <p:cNvSpPr txBox="1"/>
          <p:nvPr/>
        </p:nvSpPr>
        <p:spPr>
          <a:xfrm>
            <a:off x="7544207" y="2826433"/>
            <a:ext cx="1224600" cy="196200"/>
          </a:xfrm>
          <a:prstGeom prst="rect">
            <a:avLst/>
          </a:prstGeom>
          <a:noFill/>
          <a:ln>
            <a:noFill/>
          </a:ln>
        </p:spPr>
        <p:txBody>
          <a:bodyPr spcFirstLastPara="1" wrap="square" lIns="68575" tIns="34275" rIns="68575" bIns="34275" anchor="t" anchorCtr="0">
            <a:noAutofit/>
          </a:bodyPr>
          <a:lstStyle/>
          <a:p>
            <a:pPr algn="ctr" defTabSz="685800" fontAlgn="auto">
              <a:spcBef>
                <a:spcPts val="0"/>
              </a:spcBef>
              <a:spcAft>
                <a:spcPts val="0"/>
              </a:spcAft>
            </a:pPr>
            <a:r>
              <a:rPr lang="en" sz="800" b="1">
                <a:solidFill>
                  <a:srgbClr val="000000"/>
                </a:solidFill>
                <a:latin typeface="Calibri"/>
                <a:ea typeface="Calibri"/>
                <a:cs typeface="Calibri"/>
                <a:sym typeface="Calibri"/>
              </a:rPr>
              <a:t>Stage 4: OS 5.8 mos</a:t>
            </a:r>
            <a:endParaRPr sz="800" b="1">
              <a:solidFill>
                <a:srgbClr val="000000"/>
              </a:solidFill>
              <a:latin typeface="Calibri"/>
              <a:ea typeface="Calibri"/>
              <a:cs typeface="Calibri"/>
              <a:sym typeface="Calibri"/>
            </a:endParaRPr>
          </a:p>
        </p:txBody>
      </p:sp>
      <p:sp>
        <p:nvSpPr>
          <p:cNvPr id="180" name="Google Shape;180;p28"/>
          <p:cNvSpPr/>
          <p:nvPr/>
        </p:nvSpPr>
        <p:spPr>
          <a:xfrm>
            <a:off x="4837747" y="1341967"/>
            <a:ext cx="281100" cy="2133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defTabSz="685800" fontAlgn="auto">
              <a:spcBef>
                <a:spcPts val="0"/>
              </a:spcBef>
              <a:spcAft>
                <a:spcPts val="0"/>
              </a:spcAft>
            </a:pPr>
            <a:endParaRPr sz="1400">
              <a:solidFill>
                <a:srgbClr val="FFFFFF"/>
              </a:solidFill>
              <a:latin typeface="Calibri"/>
              <a:ea typeface="Calibri"/>
              <a:cs typeface="Calibri"/>
              <a:sym typeface="Calibri"/>
            </a:endParaRPr>
          </a:p>
        </p:txBody>
      </p:sp>
      <p:sp>
        <p:nvSpPr>
          <p:cNvPr id="181" name="Google Shape;181;p28"/>
          <p:cNvSpPr txBox="1"/>
          <p:nvPr/>
        </p:nvSpPr>
        <p:spPr>
          <a:xfrm>
            <a:off x="3702402" y="1518010"/>
            <a:ext cx="1224600" cy="196200"/>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800" b="1">
                <a:solidFill>
                  <a:srgbClr val="000000"/>
                </a:solidFill>
                <a:latin typeface="Calibri"/>
                <a:ea typeface="Calibri"/>
                <a:cs typeface="Calibri"/>
                <a:sym typeface="Calibri"/>
              </a:rPr>
              <a:t>BU Stage 1: Not reached</a:t>
            </a:r>
            <a:endParaRPr sz="1100">
              <a:solidFill>
                <a:srgbClr val="000000"/>
              </a:solidFill>
              <a:latin typeface="Arial" panose="020B0604020202020204"/>
              <a:ea typeface="+mn-ea"/>
              <a:cs typeface="+mn-cs"/>
            </a:endParaRPr>
          </a:p>
        </p:txBody>
      </p:sp>
      <p:sp>
        <p:nvSpPr>
          <p:cNvPr id="182" name="Google Shape;182;p28"/>
          <p:cNvSpPr txBox="1"/>
          <p:nvPr/>
        </p:nvSpPr>
        <p:spPr>
          <a:xfrm>
            <a:off x="175625" y="4017599"/>
            <a:ext cx="4662000" cy="392400"/>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1400" b="1" dirty="0">
                <a:solidFill>
                  <a:srgbClr val="000000"/>
                </a:solidFill>
                <a:latin typeface="Arial" panose="020B0604020202020204"/>
                <a:ea typeface="+mn-ea"/>
                <a:cs typeface="+mn-cs"/>
              </a:rPr>
              <a:t>BNP &gt;81pg/mL</a:t>
            </a:r>
            <a:r>
              <a:rPr lang="en" sz="1800" b="1" dirty="0">
                <a:solidFill>
                  <a:srgbClr val="000000"/>
                </a:solidFill>
                <a:latin typeface="Arial" panose="020B0604020202020204"/>
                <a:ea typeface="+mn-ea"/>
                <a:cs typeface="+mn-cs"/>
              </a:rPr>
              <a:t>, </a:t>
            </a:r>
            <a:r>
              <a:rPr lang="en" sz="1400" b="1" dirty="0">
                <a:solidFill>
                  <a:srgbClr val="000000"/>
                </a:solidFill>
                <a:latin typeface="Arial" panose="020B0604020202020204"/>
                <a:ea typeface="+mn-ea"/>
                <a:cs typeface="+mn-cs"/>
              </a:rPr>
              <a:t>TnI &gt;0.1mcg/L, BNP &gt;700pg/mL</a:t>
            </a:r>
            <a:endParaRPr sz="1100" dirty="0">
              <a:solidFill>
                <a:srgbClr val="000000"/>
              </a:solidFill>
              <a:latin typeface="Arial" panose="020B0604020202020204"/>
              <a:ea typeface="+mn-ea"/>
              <a:cs typeface="+mn-cs"/>
            </a:endParaRPr>
          </a:p>
          <a:p>
            <a:pPr defTabSz="685800" fontAlgn="auto">
              <a:spcBef>
                <a:spcPts val="0"/>
              </a:spcBef>
              <a:spcAft>
                <a:spcPts val="0"/>
              </a:spcAft>
            </a:pPr>
            <a:endParaRPr sz="1400" b="1" dirty="0">
              <a:solidFill>
                <a:srgbClr val="000000"/>
              </a:solidFill>
              <a:latin typeface="Arial" panose="020B0604020202020204"/>
              <a:ea typeface="+mn-ea"/>
              <a:cs typeface="+mn-cs"/>
            </a:endParaRPr>
          </a:p>
        </p:txBody>
      </p:sp>
      <p:sp>
        <p:nvSpPr>
          <p:cNvPr id="183" name="Google Shape;183;p28"/>
          <p:cNvSpPr txBox="1"/>
          <p:nvPr/>
        </p:nvSpPr>
        <p:spPr>
          <a:xfrm>
            <a:off x="4867325" y="3752678"/>
            <a:ext cx="4200300" cy="556800"/>
          </a:xfrm>
          <a:prstGeom prst="rect">
            <a:avLst/>
          </a:prstGeom>
          <a:noFill/>
          <a:ln>
            <a:noFill/>
          </a:ln>
        </p:spPr>
        <p:txBody>
          <a:bodyPr spcFirstLastPara="1" wrap="square" lIns="68575" tIns="34275" rIns="68575" bIns="34275" anchor="t" anchorCtr="0">
            <a:noAutofit/>
          </a:bodyPr>
          <a:lstStyle/>
          <a:p>
            <a:pPr defTabSz="685800" fontAlgn="auto">
              <a:spcBef>
                <a:spcPts val="0"/>
              </a:spcBef>
              <a:spcAft>
                <a:spcPts val="0"/>
              </a:spcAft>
            </a:pPr>
            <a:r>
              <a:rPr lang="en" sz="1400" b="1" dirty="0">
                <a:solidFill>
                  <a:srgbClr val="000000"/>
                </a:solidFill>
                <a:latin typeface="Arial" panose="020B0604020202020204"/>
                <a:ea typeface="+mn-ea"/>
                <a:cs typeface="+mn-cs"/>
              </a:rPr>
              <a:t>NT Pro-BNP &lt;1800pg/mL</a:t>
            </a:r>
            <a:r>
              <a:rPr lang="en" sz="1800" b="1" dirty="0">
                <a:solidFill>
                  <a:srgbClr val="000000"/>
                </a:solidFill>
                <a:latin typeface="Arial" panose="020B0604020202020204"/>
                <a:ea typeface="+mn-ea"/>
                <a:cs typeface="+mn-cs"/>
              </a:rPr>
              <a:t> OR </a:t>
            </a:r>
            <a:r>
              <a:rPr lang="en" sz="1400" b="1" dirty="0">
                <a:solidFill>
                  <a:srgbClr val="000000"/>
                </a:solidFill>
                <a:latin typeface="Arial" panose="020B0604020202020204"/>
                <a:ea typeface="+mn-ea"/>
                <a:cs typeface="+mn-cs"/>
              </a:rPr>
              <a:t>BNP &lt;400pg/L;</a:t>
            </a:r>
            <a:endParaRPr sz="1100" dirty="0">
              <a:solidFill>
                <a:srgbClr val="000000"/>
              </a:solidFill>
              <a:latin typeface="Arial" panose="020B0604020202020204"/>
              <a:ea typeface="+mn-ea"/>
              <a:cs typeface="+mn-cs"/>
            </a:endParaRPr>
          </a:p>
          <a:p>
            <a:pPr defTabSz="685800" fontAlgn="auto">
              <a:spcBef>
                <a:spcPts val="0"/>
              </a:spcBef>
              <a:spcAft>
                <a:spcPts val="0"/>
              </a:spcAft>
            </a:pPr>
            <a:r>
              <a:rPr lang="en" sz="1800" b="1" dirty="0">
                <a:solidFill>
                  <a:srgbClr val="000000"/>
                </a:solidFill>
                <a:latin typeface="Arial" panose="020B0604020202020204"/>
                <a:ea typeface="+mn-ea"/>
                <a:cs typeface="+mn-cs"/>
              </a:rPr>
              <a:t>c</a:t>
            </a:r>
            <a:r>
              <a:rPr lang="en" sz="1400" b="1" dirty="0">
                <a:solidFill>
                  <a:srgbClr val="000000"/>
                </a:solidFill>
                <a:latin typeface="Arial" panose="020B0604020202020204"/>
                <a:ea typeface="+mn-ea"/>
                <a:cs typeface="+mn-cs"/>
              </a:rPr>
              <a:t>TnT &lt;0.025ng/mL</a:t>
            </a:r>
            <a:r>
              <a:rPr lang="en" sz="1100" dirty="0">
                <a:solidFill>
                  <a:srgbClr val="000000"/>
                </a:solidFill>
                <a:latin typeface="Arial" panose="020B0604020202020204"/>
                <a:ea typeface="+mn-ea"/>
                <a:cs typeface="+mn-cs"/>
              </a:rPr>
              <a:t>, </a:t>
            </a:r>
            <a:r>
              <a:rPr lang="en" sz="1400" b="1" dirty="0">
                <a:solidFill>
                  <a:srgbClr val="000000"/>
                </a:solidFill>
                <a:latin typeface="Arial" panose="020B0604020202020204"/>
                <a:ea typeface="+mn-ea"/>
                <a:cs typeface="+mn-cs"/>
              </a:rPr>
              <a:t>Serum dFLC &lt;180mg/L</a:t>
            </a:r>
            <a:endParaRPr sz="1100" dirty="0">
              <a:solidFill>
                <a:srgbClr val="000000"/>
              </a:solidFill>
              <a:latin typeface="Arial" panose="020B0604020202020204"/>
              <a:ea typeface="+mn-ea"/>
              <a:cs typeface="+mn-cs"/>
            </a:endParaRPr>
          </a:p>
          <a:p>
            <a:pPr defTabSz="685800" fontAlgn="auto">
              <a:spcBef>
                <a:spcPts val="0"/>
              </a:spcBef>
              <a:spcAft>
                <a:spcPts val="0"/>
              </a:spcAft>
            </a:pPr>
            <a:endParaRPr sz="1400" b="1" dirty="0">
              <a:solidFill>
                <a:srgbClr val="000000"/>
              </a:solidFill>
              <a:latin typeface="Arial" panose="020B0604020202020204"/>
              <a:ea typeface="+mn-ea"/>
              <a:cs typeface="+mn-cs"/>
            </a:endParaRPr>
          </a:p>
        </p:txBody>
      </p:sp>
      <p:cxnSp>
        <p:nvCxnSpPr>
          <p:cNvPr id="184" name="Google Shape;184;p28"/>
          <p:cNvCxnSpPr/>
          <p:nvPr/>
        </p:nvCxnSpPr>
        <p:spPr>
          <a:xfrm>
            <a:off x="4852466" y="958599"/>
            <a:ext cx="0" cy="3509700"/>
          </a:xfrm>
          <a:prstGeom prst="straightConnector1">
            <a:avLst/>
          </a:prstGeom>
          <a:noFill/>
          <a:ln w="38100" cap="flat" cmpd="sng">
            <a:solidFill>
              <a:srgbClr val="434343"/>
            </a:solidFill>
            <a:prstDash val="solid"/>
            <a:round/>
            <a:headEnd type="none" w="med" len="med"/>
            <a:tailEnd type="none" w="med" len="med"/>
          </a:ln>
        </p:spPr>
      </p:cxnSp>
      <p:sp>
        <p:nvSpPr>
          <p:cNvPr id="185" name="Google Shape;185;p28"/>
          <p:cNvSpPr txBox="1"/>
          <p:nvPr/>
        </p:nvSpPr>
        <p:spPr>
          <a:xfrm>
            <a:off x="3429001" y="4522599"/>
            <a:ext cx="5714999" cy="463200"/>
          </a:xfrm>
          <a:prstGeom prst="rect">
            <a:avLst/>
          </a:prstGeom>
          <a:noFill/>
          <a:ln>
            <a:noFill/>
          </a:ln>
        </p:spPr>
        <p:txBody>
          <a:bodyPr spcFirstLastPara="1" wrap="square" lIns="91425" tIns="91425" rIns="91425" bIns="91425" anchor="t" anchorCtr="0">
            <a:noAutofit/>
          </a:bodyPr>
          <a:lstStyle/>
          <a:p>
            <a:pPr defTabSz="685800" fontAlgn="auto">
              <a:spcBef>
                <a:spcPts val="0"/>
              </a:spcBef>
              <a:spcAft>
                <a:spcPts val="0"/>
              </a:spcAft>
            </a:pPr>
            <a:r>
              <a:rPr lang="en" sz="900" dirty="0">
                <a:solidFill>
                  <a:srgbClr val="000000"/>
                </a:solidFill>
                <a:latin typeface="Calibri"/>
                <a:ea typeface="Calibri"/>
                <a:cs typeface="Calibri"/>
                <a:sym typeface="Calibri"/>
              </a:rPr>
              <a:t>Lilleness B, et al. </a:t>
            </a:r>
            <a:r>
              <a:rPr lang="en" sz="900" i="1" dirty="0">
                <a:solidFill>
                  <a:srgbClr val="000000"/>
                </a:solidFill>
                <a:latin typeface="Calibri"/>
                <a:ea typeface="Calibri"/>
                <a:cs typeface="Calibri"/>
                <a:sym typeface="Calibri"/>
              </a:rPr>
              <a:t>Blood. </a:t>
            </a:r>
            <a:r>
              <a:rPr lang="en" sz="900" dirty="0">
                <a:solidFill>
                  <a:srgbClr val="000000"/>
                </a:solidFill>
                <a:latin typeface="Calibri"/>
                <a:ea typeface="Calibri"/>
                <a:cs typeface="Calibri"/>
                <a:sym typeface="Calibri"/>
              </a:rPr>
              <a:t>2019;133:215-223.</a:t>
            </a:r>
            <a:endParaRPr sz="900" dirty="0">
              <a:solidFill>
                <a:srgbClr val="000000"/>
              </a:solidFill>
              <a:latin typeface="Calibri"/>
              <a:ea typeface="Calibri"/>
              <a:cs typeface="Calibri"/>
              <a:sym typeface="Calibri"/>
            </a:endParaRPr>
          </a:p>
          <a:p>
            <a:pPr defTabSz="685800" fontAlgn="auto">
              <a:spcBef>
                <a:spcPts val="0"/>
              </a:spcBef>
              <a:spcAft>
                <a:spcPts val="0"/>
              </a:spcAft>
            </a:pPr>
            <a:r>
              <a:rPr lang="en" sz="900" dirty="0">
                <a:solidFill>
                  <a:srgbClr val="000000"/>
                </a:solidFill>
                <a:latin typeface="Calibri"/>
                <a:ea typeface="Calibri"/>
                <a:cs typeface="Calibri"/>
                <a:sym typeface="Calibri"/>
              </a:rPr>
              <a:t>Kumar S, et al. </a:t>
            </a:r>
            <a:r>
              <a:rPr lang="en" sz="900" i="1" dirty="0">
                <a:solidFill>
                  <a:srgbClr val="000000"/>
                </a:solidFill>
                <a:latin typeface="Calibri"/>
                <a:ea typeface="Calibri"/>
                <a:cs typeface="Calibri"/>
                <a:sym typeface="Calibri"/>
              </a:rPr>
              <a:t>J Clin Oncol.</a:t>
            </a:r>
            <a:r>
              <a:rPr lang="en" sz="900" dirty="0">
                <a:solidFill>
                  <a:srgbClr val="000000"/>
                </a:solidFill>
                <a:latin typeface="Calibri"/>
                <a:ea typeface="Calibri"/>
                <a:cs typeface="Calibri"/>
                <a:sym typeface="Calibri"/>
              </a:rPr>
              <a:t> 2012;30:989-995.</a:t>
            </a:r>
            <a:endParaRPr sz="900" dirty="0">
              <a:solidFill>
                <a:srgbClr val="000000"/>
              </a:solidFill>
              <a:latin typeface="Calibri"/>
              <a:ea typeface="Calibri"/>
              <a:cs typeface="Calibri"/>
              <a:sym typeface="Calibri"/>
            </a:endParaRPr>
          </a:p>
        </p:txBody>
      </p:sp>
      <p:pic>
        <p:nvPicPr>
          <p:cNvPr id="2" name="Picture 1" descr="A close-up of a logo&#10;&#10;Description automatically generated">
            <a:extLst>
              <a:ext uri="{FF2B5EF4-FFF2-40B4-BE49-F238E27FC236}">
                <a16:creationId xmlns:a16="http://schemas.microsoft.com/office/drawing/2014/main" id="{DBFCF7BA-C97E-1A5C-A61A-3EE92BCA5698}"/>
              </a:ext>
            </a:extLst>
          </p:cNvPr>
          <p:cNvPicPr>
            <a:picLocks noChangeAspect="1"/>
          </p:cNvPicPr>
          <p:nvPr/>
        </p:nvPicPr>
        <p:blipFill rotWithShape="1">
          <a:blip r:embed="rId5"/>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27189079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DDD5-8A71-D0B1-203E-FF458E458656}"/>
              </a:ext>
            </a:extLst>
          </p:cNvPr>
          <p:cNvSpPr>
            <a:spLocks noGrp="1"/>
          </p:cNvSpPr>
          <p:nvPr>
            <p:ph type="title"/>
          </p:nvPr>
        </p:nvSpPr>
        <p:spPr/>
        <p:txBody>
          <a:bodyPr/>
          <a:lstStyle/>
          <a:p>
            <a:r>
              <a:rPr lang="en-US" dirty="0"/>
              <a:t>Response assessment in AL Amyloidosis</a:t>
            </a:r>
          </a:p>
        </p:txBody>
      </p:sp>
      <p:sp>
        <p:nvSpPr>
          <p:cNvPr id="5" name="Rectangle 4">
            <a:extLst>
              <a:ext uri="{FF2B5EF4-FFF2-40B4-BE49-F238E27FC236}">
                <a16:creationId xmlns:a16="http://schemas.microsoft.com/office/drawing/2014/main" id="{D4D32554-7D06-D148-C341-85FADBABEB49}"/>
              </a:ext>
            </a:extLst>
          </p:cNvPr>
          <p:cNvSpPr/>
          <p:nvPr/>
        </p:nvSpPr>
        <p:spPr>
          <a:xfrm>
            <a:off x="99391" y="4634016"/>
            <a:ext cx="5685183" cy="367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panose="020B0604020202020204"/>
            </a:endParaRPr>
          </a:p>
        </p:txBody>
      </p:sp>
      <p:graphicFrame>
        <p:nvGraphicFramePr>
          <p:cNvPr id="7" name="Table 7">
            <a:extLst>
              <a:ext uri="{FF2B5EF4-FFF2-40B4-BE49-F238E27FC236}">
                <a16:creationId xmlns:a16="http://schemas.microsoft.com/office/drawing/2014/main" id="{51D59C88-A8D8-10A9-B24A-9865DCF598AC}"/>
              </a:ext>
            </a:extLst>
          </p:cNvPr>
          <p:cNvGraphicFramePr>
            <a:graphicFrameLocks noGrp="1"/>
          </p:cNvGraphicFramePr>
          <p:nvPr/>
        </p:nvGraphicFramePr>
        <p:xfrm>
          <a:off x="242455" y="993129"/>
          <a:ext cx="6096000" cy="2004060"/>
        </p:xfrm>
        <a:graphic>
          <a:graphicData uri="http://schemas.openxmlformats.org/drawingml/2006/table">
            <a:tbl>
              <a:tblPr firstRow="1" bandRow="1">
                <a:tableStyleId>{5C22544A-7EE6-4342-B048-85BDC9FD1C3A}</a:tableStyleId>
              </a:tblPr>
              <a:tblGrid>
                <a:gridCol w="1327928">
                  <a:extLst>
                    <a:ext uri="{9D8B030D-6E8A-4147-A177-3AD203B41FA5}">
                      <a16:colId xmlns:a16="http://schemas.microsoft.com/office/drawing/2014/main" val="133695474"/>
                    </a:ext>
                  </a:extLst>
                </a:gridCol>
                <a:gridCol w="4768073">
                  <a:extLst>
                    <a:ext uri="{9D8B030D-6E8A-4147-A177-3AD203B41FA5}">
                      <a16:colId xmlns:a16="http://schemas.microsoft.com/office/drawing/2014/main" val="433853232"/>
                    </a:ext>
                  </a:extLst>
                </a:gridCol>
              </a:tblGrid>
              <a:tr h="278130">
                <a:tc gridSpan="2">
                  <a:txBody>
                    <a:bodyPr/>
                    <a:lstStyle/>
                    <a:p>
                      <a:r>
                        <a:rPr lang="en-US" sz="1000" dirty="0"/>
                        <a:t>Italian 2012 Hematologic response (</a:t>
                      </a:r>
                      <a:r>
                        <a:rPr lang="en-US" sz="1000" dirty="0" err="1"/>
                        <a:t>Palladini</a:t>
                      </a:r>
                      <a:r>
                        <a:rPr lang="en-US" sz="1000" dirty="0"/>
                        <a:t> et al)</a:t>
                      </a:r>
                    </a:p>
                  </a:txBody>
                  <a:tcPr marL="68580" marR="68580" marT="34290" marB="34290"/>
                </a:tc>
                <a:tc hMerge="1">
                  <a:txBody>
                    <a:bodyPr/>
                    <a:lstStyle/>
                    <a:p>
                      <a:endParaRPr lang="en-US" dirty="0"/>
                    </a:p>
                  </a:txBody>
                  <a:tcPr/>
                </a:tc>
                <a:extLst>
                  <a:ext uri="{0D108BD9-81ED-4DB2-BD59-A6C34878D82A}">
                    <a16:rowId xmlns:a16="http://schemas.microsoft.com/office/drawing/2014/main" val="3303515524"/>
                  </a:ext>
                </a:extLst>
              </a:tr>
              <a:tr h="891540">
                <a:tc>
                  <a:txBody>
                    <a:bodyPr/>
                    <a:lstStyle/>
                    <a:p>
                      <a:r>
                        <a:rPr lang="en-US" sz="1000" b="1" dirty="0"/>
                        <a:t>Heme CR</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Normalization of FLC-R OR uninvolved FLC &gt; involved FLC (</a:t>
                      </a:r>
                      <a:r>
                        <a:rPr lang="en-US" sz="1400" kern="1200" dirty="0" err="1">
                          <a:solidFill>
                            <a:schemeClr val="dk1"/>
                          </a:solidFill>
                          <a:effectLst/>
                          <a:latin typeface="+mn-lt"/>
                          <a:ea typeface="+mn-ea"/>
                          <a:cs typeface="+mn-cs"/>
                        </a:rPr>
                        <a:t>Sidana</a:t>
                      </a:r>
                      <a:r>
                        <a:rPr lang="en-US" sz="1400" kern="1200" dirty="0">
                          <a:solidFill>
                            <a:schemeClr val="dk1"/>
                          </a:solidFill>
                          <a:effectLst/>
                          <a:latin typeface="+mn-lt"/>
                          <a:ea typeface="+mn-ea"/>
                          <a:cs typeface="+mn-cs"/>
                        </a:rPr>
                        <a:t> et al,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Negative serum IFE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Negative urine IFE</a:t>
                      </a:r>
                    </a:p>
                  </a:txBody>
                  <a:tcPr marL="68580" marR="68580" marT="34290" marB="34290"/>
                </a:tc>
                <a:extLst>
                  <a:ext uri="{0D108BD9-81ED-4DB2-BD59-A6C34878D82A}">
                    <a16:rowId xmlns:a16="http://schemas.microsoft.com/office/drawing/2014/main" val="3452592853"/>
                  </a:ext>
                </a:extLst>
              </a:tr>
              <a:tr h="278130">
                <a:tc>
                  <a:txBody>
                    <a:bodyPr/>
                    <a:lstStyle/>
                    <a:p>
                      <a:r>
                        <a:rPr lang="en-US" sz="1000" b="1" dirty="0"/>
                        <a:t>Heme VGPR</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dFLC</a:t>
                      </a:r>
                      <a:r>
                        <a:rPr lang="en-US" sz="1400" kern="1200" dirty="0">
                          <a:solidFill>
                            <a:schemeClr val="dk1"/>
                          </a:solidFill>
                          <a:effectLst/>
                          <a:latin typeface="+mn-lt"/>
                          <a:ea typeface="+mn-ea"/>
                          <a:cs typeface="+mn-cs"/>
                        </a:rPr>
                        <a:t> to &lt; 40 mg/L</a:t>
                      </a:r>
                    </a:p>
                  </a:txBody>
                  <a:tcPr marL="68580" marR="68580" marT="34290" marB="34290"/>
                </a:tc>
                <a:extLst>
                  <a:ext uri="{0D108BD9-81ED-4DB2-BD59-A6C34878D82A}">
                    <a16:rowId xmlns:a16="http://schemas.microsoft.com/office/drawing/2014/main" val="1460600714"/>
                  </a:ext>
                </a:extLst>
              </a:tr>
              <a:tr h="278130">
                <a:tc>
                  <a:txBody>
                    <a:bodyPr/>
                    <a:lstStyle/>
                    <a:p>
                      <a:r>
                        <a:rPr lang="en-US" sz="1000" b="1" dirty="0"/>
                        <a:t>Heme PR</a:t>
                      </a:r>
                    </a:p>
                  </a:txBody>
                  <a:tcPr marL="68580" marR="68580" marT="34290" marB="34290"/>
                </a:tc>
                <a:tc>
                  <a:txBody>
                    <a:bodyPr/>
                    <a:lstStyle/>
                    <a:p>
                      <a:r>
                        <a:rPr lang="en-US" sz="1000" dirty="0"/>
                        <a:t>&gt;50% reduction in </a:t>
                      </a:r>
                      <a:r>
                        <a:rPr lang="en-US" sz="1000" dirty="0" err="1"/>
                        <a:t>dFLC</a:t>
                      </a:r>
                      <a:endParaRPr lang="en-US" sz="1000" dirty="0"/>
                    </a:p>
                  </a:txBody>
                  <a:tcPr marL="68580" marR="68580" marT="34290" marB="34290"/>
                </a:tc>
                <a:extLst>
                  <a:ext uri="{0D108BD9-81ED-4DB2-BD59-A6C34878D82A}">
                    <a16:rowId xmlns:a16="http://schemas.microsoft.com/office/drawing/2014/main" val="605929092"/>
                  </a:ext>
                </a:extLst>
              </a:tr>
              <a:tr h="27813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Helvetica" pitchFamily="2"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3003362025"/>
                  </a:ext>
                </a:extLst>
              </a:tr>
            </a:tbl>
          </a:graphicData>
        </a:graphic>
      </p:graphicFrame>
      <p:graphicFrame>
        <p:nvGraphicFramePr>
          <p:cNvPr id="12" name="Table 7">
            <a:extLst>
              <a:ext uri="{FF2B5EF4-FFF2-40B4-BE49-F238E27FC236}">
                <a16:creationId xmlns:a16="http://schemas.microsoft.com/office/drawing/2014/main" id="{29044509-8F01-6E03-CD49-D0C3B8F85D74}"/>
              </a:ext>
            </a:extLst>
          </p:cNvPr>
          <p:cNvGraphicFramePr>
            <a:graphicFrameLocks noGrp="1"/>
          </p:cNvGraphicFramePr>
          <p:nvPr/>
        </p:nvGraphicFramePr>
        <p:xfrm>
          <a:off x="242455" y="3056788"/>
          <a:ext cx="6096000" cy="1718310"/>
        </p:xfrm>
        <a:graphic>
          <a:graphicData uri="http://schemas.openxmlformats.org/drawingml/2006/table">
            <a:tbl>
              <a:tblPr firstRow="1" bandRow="1">
                <a:tableStyleId>{5C22544A-7EE6-4342-B048-85BDC9FD1C3A}</a:tableStyleId>
              </a:tblPr>
              <a:tblGrid>
                <a:gridCol w="1327928">
                  <a:extLst>
                    <a:ext uri="{9D8B030D-6E8A-4147-A177-3AD203B41FA5}">
                      <a16:colId xmlns:a16="http://schemas.microsoft.com/office/drawing/2014/main" val="133695474"/>
                    </a:ext>
                  </a:extLst>
                </a:gridCol>
                <a:gridCol w="4768073">
                  <a:extLst>
                    <a:ext uri="{9D8B030D-6E8A-4147-A177-3AD203B41FA5}">
                      <a16:colId xmlns:a16="http://schemas.microsoft.com/office/drawing/2014/main" val="433853232"/>
                    </a:ext>
                  </a:extLst>
                </a:gridCol>
              </a:tblGrid>
              <a:tr h="278130">
                <a:tc gridSpan="2">
                  <a:txBody>
                    <a:bodyPr/>
                    <a:lstStyle/>
                    <a:p>
                      <a:r>
                        <a:rPr lang="en-US" sz="1000" dirty="0"/>
                        <a:t>Mayo 2023 Cardiac graded response (</a:t>
                      </a:r>
                      <a:r>
                        <a:rPr lang="en-US" sz="1000" dirty="0" err="1"/>
                        <a:t>Muchtar</a:t>
                      </a:r>
                      <a:r>
                        <a:rPr lang="en-US" sz="1000" dirty="0"/>
                        <a:t> et al, 2023)</a:t>
                      </a:r>
                    </a:p>
                  </a:txBody>
                  <a:tcPr marL="68580" marR="68580" marT="34290" marB="34290"/>
                </a:tc>
                <a:tc hMerge="1">
                  <a:txBody>
                    <a:bodyPr/>
                    <a:lstStyle/>
                    <a:p>
                      <a:endParaRPr lang="en-US" dirty="0"/>
                    </a:p>
                  </a:txBody>
                  <a:tcPr/>
                </a:tc>
                <a:extLst>
                  <a:ext uri="{0D108BD9-81ED-4DB2-BD59-A6C34878D82A}">
                    <a16:rowId xmlns:a16="http://schemas.microsoft.com/office/drawing/2014/main" val="3303515524"/>
                  </a:ext>
                </a:extLst>
              </a:tr>
              <a:tr h="480060">
                <a:tc>
                  <a:txBody>
                    <a:bodyPr/>
                    <a:lstStyle/>
                    <a:p>
                      <a:r>
                        <a:rPr lang="en-US" sz="1000" b="1" dirty="0"/>
                        <a:t>Car CR</a:t>
                      </a:r>
                    </a:p>
                  </a:txBody>
                  <a:tcPr marL="68580" marR="68580" marT="34290" marB="34290"/>
                </a:tc>
                <a:tc>
                  <a:txBody>
                    <a:bodyPr/>
                    <a:lstStyle/>
                    <a:p>
                      <a:r>
                        <a:rPr lang="en-US" sz="1400" kern="1200" dirty="0">
                          <a:solidFill>
                            <a:schemeClr val="dk1"/>
                          </a:solidFill>
                          <a:effectLst/>
                          <a:latin typeface="+mn-lt"/>
                          <a:ea typeface="+mn-ea"/>
                          <a:cs typeface="+mn-cs"/>
                        </a:rPr>
                        <a:t>Nadir NT-</a:t>
                      </a:r>
                      <a:r>
                        <a:rPr lang="en-US" sz="1400" kern="1200" dirty="0" err="1">
                          <a:solidFill>
                            <a:schemeClr val="dk1"/>
                          </a:solidFill>
                          <a:effectLst/>
                          <a:latin typeface="+mn-lt"/>
                          <a:ea typeface="+mn-ea"/>
                          <a:cs typeface="+mn-cs"/>
                        </a:rPr>
                        <a:t>proBNP</a:t>
                      </a:r>
                      <a:r>
                        <a:rPr lang="en-US" sz="1400" kern="1200" dirty="0">
                          <a:solidFill>
                            <a:schemeClr val="dk1"/>
                          </a:solidFill>
                          <a:effectLst/>
                          <a:latin typeface="+mn-lt"/>
                          <a:ea typeface="+mn-ea"/>
                          <a:cs typeface="+mn-cs"/>
                        </a:rPr>
                        <a:t> ≤ 350 </a:t>
                      </a:r>
                      <a:r>
                        <a:rPr lang="en-US" sz="1400" kern="1200" dirty="0" err="1">
                          <a:solidFill>
                            <a:schemeClr val="dk1"/>
                          </a:solidFill>
                          <a:effectLst/>
                          <a:latin typeface="+mn-lt"/>
                          <a:ea typeface="+mn-ea"/>
                          <a:cs typeface="+mn-cs"/>
                        </a:rPr>
                        <a:t>pg</a:t>
                      </a:r>
                      <a:r>
                        <a:rPr lang="en-US" sz="1400" kern="1200" dirty="0">
                          <a:solidFill>
                            <a:schemeClr val="dk1"/>
                          </a:solidFill>
                          <a:effectLst/>
                          <a:latin typeface="+mn-lt"/>
                          <a:ea typeface="+mn-ea"/>
                          <a:cs typeface="+mn-cs"/>
                        </a:rPr>
                        <a:t>/mL (≤ 41.39 </a:t>
                      </a:r>
                      <a:r>
                        <a:rPr lang="en-US" sz="1400" kern="1200" dirty="0" err="1">
                          <a:solidFill>
                            <a:schemeClr val="dk1"/>
                          </a:solidFill>
                          <a:effectLst/>
                          <a:latin typeface="+mn-lt"/>
                          <a:ea typeface="+mn-ea"/>
                          <a:cs typeface="+mn-cs"/>
                        </a:rPr>
                        <a:t>pmol</a:t>
                      </a:r>
                      <a:r>
                        <a:rPr lang="en-US" sz="1400" kern="1200" dirty="0">
                          <a:solidFill>
                            <a:schemeClr val="dk1"/>
                          </a:solidFill>
                          <a:effectLst/>
                          <a:latin typeface="+mn-lt"/>
                          <a:ea typeface="+mn-ea"/>
                          <a:cs typeface="+mn-cs"/>
                        </a:rPr>
                        <a:t>/L) OR </a:t>
                      </a:r>
                    </a:p>
                    <a:p>
                      <a:r>
                        <a:rPr lang="en-US" sz="1400" kern="1200" dirty="0">
                          <a:solidFill>
                            <a:schemeClr val="dk1"/>
                          </a:solidFill>
                          <a:effectLst/>
                          <a:latin typeface="+mn-lt"/>
                          <a:ea typeface="+mn-ea"/>
                          <a:cs typeface="+mn-cs"/>
                        </a:rPr>
                        <a:t>BNP ≤ 80 </a:t>
                      </a:r>
                      <a:r>
                        <a:rPr lang="en-US" sz="1400" kern="1200" dirty="0" err="1">
                          <a:solidFill>
                            <a:schemeClr val="dk1"/>
                          </a:solidFill>
                          <a:effectLst/>
                          <a:latin typeface="+mn-lt"/>
                          <a:ea typeface="+mn-ea"/>
                          <a:cs typeface="+mn-cs"/>
                        </a:rPr>
                        <a:t>pg</a:t>
                      </a:r>
                      <a:r>
                        <a:rPr lang="en-US" sz="1400" kern="1200" dirty="0">
                          <a:solidFill>
                            <a:schemeClr val="dk1"/>
                          </a:solidFill>
                          <a:effectLst/>
                          <a:latin typeface="+mn-lt"/>
                          <a:ea typeface="+mn-ea"/>
                          <a:cs typeface="+mn-cs"/>
                        </a:rPr>
                        <a:t>/mL (≤ 9.46 </a:t>
                      </a:r>
                      <a:r>
                        <a:rPr lang="en-US" sz="1400" kern="1200" dirty="0" err="1">
                          <a:solidFill>
                            <a:schemeClr val="dk1"/>
                          </a:solidFill>
                          <a:effectLst/>
                          <a:latin typeface="+mn-lt"/>
                          <a:ea typeface="+mn-ea"/>
                          <a:cs typeface="+mn-cs"/>
                        </a:rPr>
                        <a:t>pmol</a:t>
                      </a:r>
                      <a:r>
                        <a:rPr lang="en-US" sz="1400" kern="1200" dirty="0">
                          <a:solidFill>
                            <a:schemeClr val="dk1"/>
                          </a:solidFill>
                          <a:effectLst/>
                          <a:latin typeface="+mn-lt"/>
                          <a:ea typeface="+mn-ea"/>
                          <a:cs typeface="+mn-cs"/>
                        </a:rPr>
                        <a:t>/L)</a:t>
                      </a:r>
                    </a:p>
                  </a:txBody>
                  <a:tcPr marL="68580" marR="68580" marT="34290" marB="34290"/>
                </a:tc>
                <a:extLst>
                  <a:ext uri="{0D108BD9-81ED-4DB2-BD59-A6C34878D82A}">
                    <a16:rowId xmlns:a16="http://schemas.microsoft.com/office/drawing/2014/main" val="3452592853"/>
                  </a:ext>
                </a:extLst>
              </a:tr>
              <a:tr h="480060">
                <a:tc>
                  <a:txBody>
                    <a:bodyPr/>
                    <a:lstStyle/>
                    <a:p>
                      <a:r>
                        <a:rPr lang="en-US" sz="1000" b="1" dirty="0"/>
                        <a:t>Car VGPR</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&gt; 60% reduction in NT-</a:t>
                      </a:r>
                      <a:r>
                        <a:rPr lang="en-US" sz="1400" kern="1200" dirty="0" err="1">
                          <a:solidFill>
                            <a:schemeClr val="dk1"/>
                          </a:solidFill>
                          <a:effectLst/>
                          <a:latin typeface="+mn-lt"/>
                          <a:ea typeface="+mn-ea"/>
                          <a:cs typeface="+mn-cs"/>
                        </a:rPr>
                        <a:t>proBNP</a:t>
                      </a:r>
                      <a:r>
                        <a:rPr lang="en-US" sz="1400" kern="1200" dirty="0">
                          <a:solidFill>
                            <a:schemeClr val="dk1"/>
                          </a:solidFill>
                          <a:effectLst/>
                          <a:latin typeface="+mn-lt"/>
                          <a:ea typeface="+mn-ea"/>
                          <a:cs typeface="+mn-cs"/>
                        </a:rPr>
                        <a:t>/BNP from baseline level not meeting </a:t>
                      </a:r>
                      <a:r>
                        <a:rPr lang="en-US" sz="1400" kern="1200" dirty="0" err="1">
                          <a:solidFill>
                            <a:schemeClr val="dk1"/>
                          </a:solidFill>
                          <a:effectLst/>
                          <a:latin typeface="+mn-lt"/>
                          <a:ea typeface="+mn-ea"/>
                          <a:cs typeface="+mn-cs"/>
                        </a:rPr>
                        <a:t>CarCR</a:t>
                      </a:r>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1460600714"/>
                  </a:ext>
                </a:extLst>
              </a:tr>
              <a:tr h="480060">
                <a:tc>
                  <a:txBody>
                    <a:bodyPr/>
                    <a:lstStyle/>
                    <a:p>
                      <a:r>
                        <a:rPr lang="en-US" sz="1000" b="1" dirty="0"/>
                        <a:t>Car PR</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31%-60% reduction in NT-</a:t>
                      </a:r>
                      <a:r>
                        <a:rPr lang="en-US" sz="1400" kern="1200" dirty="0" err="1">
                          <a:solidFill>
                            <a:schemeClr val="dk1"/>
                          </a:solidFill>
                          <a:effectLst/>
                          <a:latin typeface="+mn-lt"/>
                          <a:ea typeface="+mn-ea"/>
                          <a:cs typeface="+mn-cs"/>
                        </a:rPr>
                        <a:t>proBNP</a:t>
                      </a:r>
                      <a:r>
                        <a:rPr lang="en-US" sz="1400" kern="1200" dirty="0">
                          <a:solidFill>
                            <a:schemeClr val="dk1"/>
                          </a:solidFill>
                          <a:effectLst/>
                          <a:latin typeface="+mn-lt"/>
                          <a:ea typeface="+mn-ea"/>
                          <a:cs typeface="+mn-cs"/>
                        </a:rPr>
                        <a:t> from baseline level not meeting </a:t>
                      </a:r>
                      <a:r>
                        <a:rPr lang="en-US" sz="1400" kern="1200" dirty="0" err="1">
                          <a:solidFill>
                            <a:schemeClr val="dk1"/>
                          </a:solidFill>
                          <a:effectLst/>
                          <a:latin typeface="+mn-lt"/>
                          <a:ea typeface="+mn-ea"/>
                          <a:cs typeface="+mn-cs"/>
                        </a:rPr>
                        <a:t>CarCR</a:t>
                      </a:r>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605929092"/>
                  </a:ext>
                </a:extLst>
              </a:tr>
            </a:tbl>
          </a:graphicData>
        </a:graphic>
      </p:graphicFrame>
      <p:sp>
        <p:nvSpPr>
          <p:cNvPr id="14" name="TextBox 13">
            <a:extLst>
              <a:ext uri="{FF2B5EF4-FFF2-40B4-BE49-F238E27FC236}">
                <a16:creationId xmlns:a16="http://schemas.microsoft.com/office/drawing/2014/main" id="{80C5BE80-2E25-F121-350E-7CC4A54B7D4D}"/>
              </a:ext>
            </a:extLst>
          </p:cNvPr>
          <p:cNvSpPr txBox="1"/>
          <p:nvPr/>
        </p:nvSpPr>
        <p:spPr>
          <a:xfrm>
            <a:off x="6440557" y="1450329"/>
            <a:ext cx="2613992" cy="923330"/>
          </a:xfrm>
          <a:prstGeom prst="rect">
            <a:avLst/>
          </a:prstGeom>
          <a:noFill/>
        </p:spPr>
        <p:txBody>
          <a:bodyPr wrap="square">
            <a:spAutoFit/>
          </a:bodyPr>
          <a:lstStyle/>
          <a:p>
            <a:pPr defTabSz="685800" fontAlgn="auto">
              <a:spcBef>
                <a:spcPts val="0"/>
              </a:spcBef>
              <a:spcAft>
                <a:spcPts val="0"/>
              </a:spcAft>
              <a:defRPr/>
            </a:pPr>
            <a:r>
              <a:rPr lang="en-US" sz="1350" dirty="0">
                <a:solidFill>
                  <a:srgbClr val="000000"/>
                </a:solidFill>
                <a:latin typeface="Helvetica" pitchFamily="2" charset="0"/>
                <a:ea typeface="+mn-ea"/>
                <a:cs typeface="+mn-cs"/>
              </a:rPr>
              <a:t>If </a:t>
            </a:r>
            <a:r>
              <a:rPr lang="en-US" sz="1350" dirty="0" err="1">
                <a:solidFill>
                  <a:srgbClr val="000000"/>
                </a:solidFill>
                <a:latin typeface="Helvetica" pitchFamily="2" charset="0"/>
                <a:ea typeface="+mn-ea"/>
                <a:cs typeface="+mn-cs"/>
              </a:rPr>
              <a:t>dFLC</a:t>
            </a:r>
            <a:r>
              <a:rPr lang="en-US" sz="1350" dirty="0">
                <a:solidFill>
                  <a:srgbClr val="000000"/>
                </a:solidFill>
                <a:latin typeface="Helvetica" pitchFamily="2" charset="0"/>
                <a:ea typeface="+mn-ea"/>
                <a:cs typeface="+mn-cs"/>
              </a:rPr>
              <a:t> at baseline is 20-50 mg/L, then a hematologic response is reached when </a:t>
            </a:r>
            <a:r>
              <a:rPr lang="en-US" sz="1350" dirty="0" err="1">
                <a:solidFill>
                  <a:srgbClr val="000000"/>
                </a:solidFill>
                <a:latin typeface="Helvetica" pitchFamily="2" charset="0"/>
                <a:ea typeface="+mn-ea"/>
                <a:cs typeface="+mn-cs"/>
              </a:rPr>
              <a:t>dFLC</a:t>
            </a:r>
            <a:r>
              <a:rPr lang="en-US" sz="1350" dirty="0">
                <a:solidFill>
                  <a:srgbClr val="000000"/>
                </a:solidFill>
                <a:latin typeface="Helvetica" pitchFamily="2" charset="0"/>
                <a:ea typeface="+mn-ea"/>
                <a:cs typeface="+mn-cs"/>
              </a:rPr>
              <a:t> &lt; 10 mg/L.</a:t>
            </a:r>
          </a:p>
        </p:txBody>
      </p:sp>
      <p:pic>
        <p:nvPicPr>
          <p:cNvPr id="3" name="Picture 2" descr="A close-up of a logo&#10;&#10;Description automatically generated">
            <a:extLst>
              <a:ext uri="{FF2B5EF4-FFF2-40B4-BE49-F238E27FC236}">
                <a16:creationId xmlns:a16="http://schemas.microsoft.com/office/drawing/2014/main" id="{4F03F1B4-D488-7535-BEEE-927C7AEC3E89}"/>
              </a:ext>
            </a:extLst>
          </p:cNvPr>
          <p:cNvPicPr>
            <a:picLocks noChangeAspect="1"/>
          </p:cNvPicPr>
          <p:nvPr/>
        </p:nvPicPr>
        <p:blipFill rotWithShape="1">
          <a:blip r:embed="rId3"/>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27366135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0995-6F53-2A6E-6AD1-6EA4F44D61FB}"/>
              </a:ext>
            </a:extLst>
          </p:cNvPr>
          <p:cNvSpPr>
            <a:spLocks noGrp="1"/>
          </p:cNvSpPr>
          <p:nvPr>
            <p:ph type="title"/>
          </p:nvPr>
        </p:nvSpPr>
        <p:spPr/>
        <p:txBody>
          <a:bodyPr/>
          <a:lstStyle/>
          <a:p>
            <a:r>
              <a:rPr lang="en-US" dirty="0"/>
              <a:t>AL Amyloidosis Treatment</a:t>
            </a:r>
          </a:p>
        </p:txBody>
      </p:sp>
      <p:cxnSp>
        <p:nvCxnSpPr>
          <p:cNvPr id="4" name="Straight Connector 3">
            <a:extLst>
              <a:ext uri="{FF2B5EF4-FFF2-40B4-BE49-F238E27FC236}">
                <a16:creationId xmlns:a16="http://schemas.microsoft.com/office/drawing/2014/main" id="{5584CCFD-3B71-6D8F-1D5E-37FC739C5D76}"/>
              </a:ext>
            </a:extLst>
          </p:cNvPr>
          <p:cNvCxnSpPr/>
          <p:nvPr/>
        </p:nvCxnSpPr>
        <p:spPr>
          <a:xfrm flipH="1">
            <a:off x="6129476" y="2822233"/>
            <a:ext cx="3467" cy="229791"/>
          </a:xfrm>
          <a:prstGeom prst="line">
            <a:avLst/>
          </a:prstGeom>
        </p:spPr>
        <p:style>
          <a:lnRef idx="3">
            <a:schemeClr val="dk1"/>
          </a:lnRef>
          <a:fillRef idx="0">
            <a:schemeClr val="dk1"/>
          </a:fillRef>
          <a:effectRef idx="2">
            <a:schemeClr val="dk1"/>
          </a:effectRef>
          <a:fontRef idx="minor">
            <a:schemeClr val="tx1"/>
          </a:fontRef>
        </p:style>
      </p:cxnSp>
      <p:sp>
        <p:nvSpPr>
          <p:cNvPr id="5" name="Text Box 2">
            <a:extLst>
              <a:ext uri="{FF2B5EF4-FFF2-40B4-BE49-F238E27FC236}">
                <a16:creationId xmlns:a16="http://schemas.microsoft.com/office/drawing/2014/main" id="{6F5D500B-6FD0-B58E-E1A6-587590507CD6}"/>
              </a:ext>
            </a:extLst>
          </p:cNvPr>
          <p:cNvSpPr txBox="1">
            <a:spLocks noChangeArrowheads="1"/>
          </p:cNvSpPr>
          <p:nvPr/>
        </p:nvSpPr>
        <p:spPr bwMode="auto">
          <a:xfrm>
            <a:off x="757186" y="3659198"/>
            <a:ext cx="614363" cy="43165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a:solidFill>
                  <a:srgbClr val="003366"/>
                </a:solidFill>
                <a:latin typeface="Arial" panose="020B0604020202020204" pitchFamily="34" charset="0"/>
                <a:cs typeface="+mn-cs"/>
              </a:rPr>
              <a:t>1980</a:t>
            </a:r>
          </a:p>
          <a:p>
            <a:pPr algn="ctr" defTabSz="685800" fontAlgn="auto">
              <a:spcBef>
                <a:spcPct val="10000"/>
              </a:spcBef>
              <a:spcAft>
                <a:spcPts val="0"/>
              </a:spcAft>
            </a:pPr>
            <a:r>
              <a:rPr lang="de-DE" altLang="en-US" sz="1050" b="1">
                <a:solidFill>
                  <a:srgbClr val="003366"/>
                </a:solidFill>
                <a:latin typeface="Arial" panose="020B0604020202020204" pitchFamily="34" charset="0"/>
                <a:cs typeface="+mn-cs"/>
              </a:rPr>
              <a:t>DMSO</a:t>
            </a:r>
          </a:p>
        </p:txBody>
      </p:sp>
      <p:sp>
        <p:nvSpPr>
          <p:cNvPr id="6" name="Text Box 4">
            <a:extLst>
              <a:ext uri="{FF2B5EF4-FFF2-40B4-BE49-F238E27FC236}">
                <a16:creationId xmlns:a16="http://schemas.microsoft.com/office/drawing/2014/main" id="{E2D72E13-7E01-76F5-9464-D57249285933}"/>
              </a:ext>
            </a:extLst>
          </p:cNvPr>
          <p:cNvSpPr txBox="1">
            <a:spLocks noChangeArrowheads="1"/>
          </p:cNvSpPr>
          <p:nvPr/>
        </p:nvSpPr>
        <p:spPr bwMode="auto">
          <a:xfrm>
            <a:off x="2326431" y="1643469"/>
            <a:ext cx="626269" cy="609398"/>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1996</a:t>
            </a:r>
          </a:p>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Auto</a:t>
            </a:r>
          </a:p>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SCT</a:t>
            </a:r>
          </a:p>
        </p:txBody>
      </p:sp>
      <p:sp>
        <p:nvSpPr>
          <p:cNvPr id="8" name="Text Box 6">
            <a:extLst>
              <a:ext uri="{FF2B5EF4-FFF2-40B4-BE49-F238E27FC236}">
                <a16:creationId xmlns:a16="http://schemas.microsoft.com/office/drawing/2014/main" id="{6D39733A-01AC-F9AE-E9C4-38E6F1D7C9DC}"/>
              </a:ext>
            </a:extLst>
          </p:cNvPr>
          <p:cNvSpPr txBox="1">
            <a:spLocks noChangeArrowheads="1"/>
          </p:cNvSpPr>
          <p:nvPr/>
        </p:nvSpPr>
        <p:spPr bwMode="auto">
          <a:xfrm>
            <a:off x="2996753" y="1342243"/>
            <a:ext cx="1037035" cy="1110304"/>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2004 Bortezomib</a:t>
            </a:r>
          </a:p>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M-Dexa</a:t>
            </a:r>
          </a:p>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2005</a:t>
            </a:r>
          </a:p>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Lenalidomide</a:t>
            </a:r>
          </a:p>
        </p:txBody>
      </p:sp>
      <p:sp>
        <p:nvSpPr>
          <p:cNvPr id="9" name="Text Box 8">
            <a:extLst>
              <a:ext uri="{FF2B5EF4-FFF2-40B4-BE49-F238E27FC236}">
                <a16:creationId xmlns:a16="http://schemas.microsoft.com/office/drawing/2014/main" id="{59CA072A-18A3-C727-7624-041E929B3E45}"/>
              </a:ext>
            </a:extLst>
          </p:cNvPr>
          <p:cNvSpPr txBox="1">
            <a:spLocks noChangeArrowheads="1"/>
          </p:cNvSpPr>
          <p:nvPr/>
        </p:nvSpPr>
        <p:spPr bwMode="auto">
          <a:xfrm>
            <a:off x="835768" y="2604305"/>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685800" fontAlgn="auto">
              <a:spcBef>
                <a:spcPts val="0"/>
              </a:spcBef>
              <a:spcAft>
                <a:spcPts val="0"/>
              </a:spcAft>
            </a:pPr>
            <a:r>
              <a:rPr lang="de-DE" altLang="en-US" sz="1200" b="1">
                <a:solidFill>
                  <a:srgbClr val="003366"/>
                </a:solidFill>
                <a:latin typeface="Arial" panose="020B0604020202020204" pitchFamily="34" charset="0"/>
                <a:cs typeface="+mn-cs"/>
              </a:rPr>
              <a:t>1980</a:t>
            </a:r>
          </a:p>
        </p:txBody>
      </p:sp>
      <p:sp>
        <p:nvSpPr>
          <p:cNvPr id="11" name="Text Box 10">
            <a:extLst>
              <a:ext uri="{FF2B5EF4-FFF2-40B4-BE49-F238E27FC236}">
                <a16:creationId xmlns:a16="http://schemas.microsoft.com/office/drawing/2014/main" id="{EE2A4D95-19F2-ED48-FAF6-D5D6F11BB77B}"/>
              </a:ext>
            </a:extLst>
          </p:cNvPr>
          <p:cNvSpPr txBox="1">
            <a:spLocks noChangeArrowheads="1"/>
          </p:cNvSpPr>
          <p:nvPr/>
        </p:nvSpPr>
        <p:spPr bwMode="auto">
          <a:xfrm>
            <a:off x="3115815" y="3104367"/>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685800" fontAlgn="auto">
              <a:spcBef>
                <a:spcPts val="0"/>
              </a:spcBef>
              <a:spcAft>
                <a:spcPts val="0"/>
              </a:spcAft>
            </a:pPr>
            <a:r>
              <a:rPr lang="de-DE" altLang="en-US" sz="1200" b="1">
                <a:solidFill>
                  <a:srgbClr val="003366"/>
                </a:solidFill>
                <a:latin typeface="Arial" panose="020B0604020202020204" pitchFamily="34" charset="0"/>
                <a:cs typeface="+mn-cs"/>
              </a:rPr>
              <a:t>2000</a:t>
            </a:r>
          </a:p>
        </p:txBody>
      </p:sp>
      <p:sp>
        <p:nvSpPr>
          <p:cNvPr id="12" name="Line 11">
            <a:extLst>
              <a:ext uri="{FF2B5EF4-FFF2-40B4-BE49-F238E27FC236}">
                <a16:creationId xmlns:a16="http://schemas.microsoft.com/office/drawing/2014/main" id="{CD8872EB-20EB-A058-09FF-5A81484F51A4}"/>
              </a:ext>
            </a:extLst>
          </p:cNvPr>
          <p:cNvSpPr>
            <a:spLocks noChangeShapeType="1"/>
          </p:cNvSpPr>
          <p:nvPr/>
        </p:nvSpPr>
        <p:spPr bwMode="auto">
          <a:xfrm>
            <a:off x="227358" y="2844812"/>
            <a:ext cx="0" cy="2155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13" name="Line 12">
            <a:extLst>
              <a:ext uri="{FF2B5EF4-FFF2-40B4-BE49-F238E27FC236}">
                <a16:creationId xmlns:a16="http://schemas.microsoft.com/office/drawing/2014/main" id="{51617E82-A0BC-9CFE-83AB-CA9265095064}"/>
              </a:ext>
            </a:extLst>
          </p:cNvPr>
          <p:cNvSpPr>
            <a:spLocks noChangeShapeType="1"/>
          </p:cNvSpPr>
          <p:nvPr/>
        </p:nvSpPr>
        <p:spPr bwMode="auto">
          <a:xfrm>
            <a:off x="1079846" y="2830524"/>
            <a:ext cx="0" cy="2155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14" name="Line 13">
            <a:extLst>
              <a:ext uri="{FF2B5EF4-FFF2-40B4-BE49-F238E27FC236}">
                <a16:creationId xmlns:a16="http://schemas.microsoft.com/office/drawing/2014/main" id="{CE2B13A6-A0C4-27BD-1FBF-AADB994F2FA5}"/>
              </a:ext>
            </a:extLst>
          </p:cNvPr>
          <p:cNvSpPr>
            <a:spLocks noChangeShapeType="1"/>
          </p:cNvSpPr>
          <p:nvPr/>
        </p:nvSpPr>
        <p:spPr bwMode="auto">
          <a:xfrm>
            <a:off x="3345605" y="2844812"/>
            <a:ext cx="0" cy="2155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17" name="Line 18">
            <a:extLst>
              <a:ext uri="{FF2B5EF4-FFF2-40B4-BE49-F238E27FC236}">
                <a16:creationId xmlns:a16="http://schemas.microsoft.com/office/drawing/2014/main" id="{927D45B5-4350-02E1-9E3E-222D7CBCA59D}"/>
              </a:ext>
            </a:extLst>
          </p:cNvPr>
          <p:cNvSpPr>
            <a:spLocks noChangeShapeType="1"/>
          </p:cNvSpPr>
          <p:nvPr/>
        </p:nvSpPr>
        <p:spPr bwMode="auto">
          <a:xfrm>
            <a:off x="2647280" y="2259024"/>
            <a:ext cx="0" cy="648890"/>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18" name="Line 19">
            <a:extLst>
              <a:ext uri="{FF2B5EF4-FFF2-40B4-BE49-F238E27FC236}">
                <a16:creationId xmlns:a16="http://schemas.microsoft.com/office/drawing/2014/main" id="{0AF2070B-C3FE-F7A2-9FF3-B98D885528C0}"/>
              </a:ext>
            </a:extLst>
          </p:cNvPr>
          <p:cNvSpPr>
            <a:spLocks noChangeShapeType="1"/>
          </p:cNvSpPr>
          <p:nvPr/>
        </p:nvSpPr>
        <p:spPr bwMode="auto">
          <a:xfrm rot="10800000" flipV="1">
            <a:off x="3571434" y="2322826"/>
            <a:ext cx="0" cy="579835"/>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19" name="Text Box 21">
            <a:extLst>
              <a:ext uri="{FF2B5EF4-FFF2-40B4-BE49-F238E27FC236}">
                <a16:creationId xmlns:a16="http://schemas.microsoft.com/office/drawing/2014/main" id="{CBC85223-CAE7-DA1B-35AF-8DF2C1EA4C85}"/>
              </a:ext>
            </a:extLst>
          </p:cNvPr>
          <p:cNvSpPr txBox="1">
            <a:spLocks noChangeArrowheads="1"/>
          </p:cNvSpPr>
          <p:nvPr/>
        </p:nvSpPr>
        <p:spPr bwMode="auto">
          <a:xfrm>
            <a:off x="2632422" y="3648483"/>
            <a:ext cx="635794" cy="43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a:solidFill>
                  <a:srgbClr val="003366"/>
                </a:solidFill>
                <a:latin typeface="Arial" panose="020B0604020202020204" pitchFamily="34" charset="0"/>
                <a:cs typeface="+mn-cs"/>
              </a:rPr>
              <a:t>1998</a:t>
            </a:r>
          </a:p>
          <a:p>
            <a:pPr algn="ctr" defTabSz="685800" fontAlgn="auto">
              <a:spcBef>
                <a:spcPct val="10000"/>
              </a:spcBef>
              <a:spcAft>
                <a:spcPts val="0"/>
              </a:spcAft>
            </a:pPr>
            <a:r>
              <a:rPr lang="de-DE" altLang="en-US" sz="1050" b="1">
                <a:solidFill>
                  <a:srgbClr val="003366"/>
                </a:solidFill>
                <a:latin typeface="Arial" panose="020B0604020202020204" pitchFamily="34" charset="0"/>
                <a:cs typeface="+mn-cs"/>
              </a:rPr>
              <a:t>VAD</a:t>
            </a:r>
          </a:p>
        </p:txBody>
      </p:sp>
      <p:sp>
        <p:nvSpPr>
          <p:cNvPr id="20" name="Line 22">
            <a:extLst>
              <a:ext uri="{FF2B5EF4-FFF2-40B4-BE49-F238E27FC236}">
                <a16:creationId xmlns:a16="http://schemas.microsoft.com/office/drawing/2014/main" id="{85FDD3C4-41EB-3FCE-A6CA-69E1D0B35C6D}"/>
              </a:ext>
            </a:extLst>
          </p:cNvPr>
          <p:cNvSpPr>
            <a:spLocks noChangeShapeType="1"/>
          </p:cNvSpPr>
          <p:nvPr/>
        </p:nvSpPr>
        <p:spPr bwMode="auto">
          <a:xfrm rot="10800000">
            <a:off x="2958033" y="2979351"/>
            <a:ext cx="0" cy="648891"/>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21" name="Text Box 23">
            <a:extLst>
              <a:ext uri="{FF2B5EF4-FFF2-40B4-BE49-F238E27FC236}">
                <a16:creationId xmlns:a16="http://schemas.microsoft.com/office/drawing/2014/main" id="{F40E7B53-7011-1562-5A2E-1BC9696C0DD8}"/>
              </a:ext>
            </a:extLst>
          </p:cNvPr>
          <p:cNvSpPr txBox="1">
            <a:spLocks noChangeArrowheads="1"/>
          </p:cNvSpPr>
          <p:nvPr/>
        </p:nvSpPr>
        <p:spPr bwMode="auto">
          <a:xfrm>
            <a:off x="192832" y="1714908"/>
            <a:ext cx="983456" cy="593239"/>
          </a:xfrm>
          <a:prstGeom prst="rect">
            <a:avLst/>
          </a:prstGeom>
          <a:solidFill>
            <a:schemeClr val="accent1"/>
          </a:solidFill>
          <a:ln w="25400">
            <a:solidFill>
              <a:schemeClr val="bg1"/>
            </a:solidFill>
            <a:miter lim="800000"/>
            <a:headEnd/>
            <a:tailEnd/>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dirty="0">
                <a:solidFill>
                  <a:srgbClr val="FFFFFF"/>
                </a:solidFill>
                <a:latin typeface="Arial" panose="020B0604020202020204" pitchFamily="34" charset="0"/>
                <a:cs typeface="+mn-cs"/>
              </a:rPr>
              <a:t>1975</a:t>
            </a:r>
          </a:p>
          <a:p>
            <a:pPr algn="ctr" defTabSz="685800" fontAlgn="auto">
              <a:spcBef>
                <a:spcPct val="10000"/>
              </a:spcBef>
              <a:spcAft>
                <a:spcPts val="0"/>
              </a:spcAft>
            </a:pPr>
            <a:r>
              <a:rPr lang="de-DE" altLang="en-US" sz="1050" b="1" dirty="0">
                <a:solidFill>
                  <a:srgbClr val="FFFFFF"/>
                </a:solidFill>
                <a:latin typeface="Arial" panose="020B0604020202020204" pitchFamily="34" charset="0"/>
                <a:cs typeface="+mn-cs"/>
              </a:rPr>
              <a:t>Melphalan Prednison</a:t>
            </a:r>
          </a:p>
        </p:txBody>
      </p:sp>
      <p:sp>
        <p:nvSpPr>
          <p:cNvPr id="22" name="Line 24">
            <a:extLst>
              <a:ext uri="{FF2B5EF4-FFF2-40B4-BE49-F238E27FC236}">
                <a16:creationId xmlns:a16="http://schemas.microsoft.com/office/drawing/2014/main" id="{B59F0C94-C562-A10B-E71B-431D6FBE107A}"/>
              </a:ext>
            </a:extLst>
          </p:cNvPr>
          <p:cNvSpPr>
            <a:spLocks noChangeShapeType="1"/>
          </p:cNvSpPr>
          <p:nvPr/>
        </p:nvSpPr>
        <p:spPr bwMode="auto">
          <a:xfrm>
            <a:off x="706562" y="2280456"/>
            <a:ext cx="0" cy="648890"/>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25" name="Text Box 27">
            <a:extLst>
              <a:ext uri="{FF2B5EF4-FFF2-40B4-BE49-F238E27FC236}">
                <a16:creationId xmlns:a16="http://schemas.microsoft.com/office/drawing/2014/main" id="{738C9384-14A7-1B00-A0CE-9594073E9305}"/>
              </a:ext>
            </a:extLst>
          </p:cNvPr>
          <p:cNvSpPr txBox="1">
            <a:spLocks noChangeArrowheads="1"/>
          </p:cNvSpPr>
          <p:nvPr/>
        </p:nvSpPr>
        <p:spPr bwMode="auto">
          <a:xfrm>
            <a:off x="1766838" y="1779202"/>
            <a:ext cx="511969" cy="431657"/>
          </a:xfrm>
          <a:prstGeom prst="rect">
            <a:avLst/>
          </a:prstGeom>
          <a:solidFill>
            <a:schemeClr val="accent1"/>
          </a:solidFill>
          <a:ln w="25400">
            <a:solidFill>
              <a:schemeClr val="bg1"/>
            </a:solidFill>
            <a:miter lim="800000"/>
            <a:headEnd/>
            <a:tailEnd/>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1995</a:t>
            </a:r>
          </a:p>
          <a:p>
            <a:pPr algn="ctr" defTabSz="685800" fontAlgn="auto">
              <a:spcBef>
                <a:spcPct val="10000"/>
              </a:spcBef>
              <a:spcAft>
                <a:spcPts val="0"/>
              </a:spcAft>
            </a:pPr>
            <a:r>
              <a:rPr lang="de-DE" altLang="en-US" sz="1050" b="1">
                <a:solidFill>
                  <a:srgbClr val="FFFFFF"/>
                </a:solidFill>
                <a:latin typeface="Arial" panose="020B0604020202020204" pitchFamily="34" charset="0"/>
                <a:cs typeface="+mn-cs"/>
              </a:rPr>
              <a:t>Dexa</a:t>
            </a:r>
          </a:p>
        </p:txBody>
      </p:sp>
      <p:sp>
        <p:nvSpPr>
          <p:cNvPr id="26" name="Line 28">
            <a:extLst>
              <a:ext uri="{FF2B5EF4-FFF2-40B4-BE49-F238E27FC236}">
                <a16:creationId xmlns:a16="http://schemas.microsoft.com/office/drawing/2014/main" id="{1775896C-C025-7BF2-C77C-0037DC13A01D}"/>
              </a:ext>
            </a:extLst>
          </p:cNvPr>
          <p:cNvSpPr>
            <a:spLocks noChangeShapeType="1"/>
          </p:cNvSpPr>
          <p:nvPr/>
        </p:nvSpPr>
        <p:spPr bwMode="auto">
          <a:xfrm rot="10800000" flipV="1">
            <a:off x="2055540" y="2249498"/>
            <a:ext cx="7144" cy="622697"/>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31" name="Line 35">
            <a:extLst>
              <a:ext uri="{FF2B5EF4-FFF2-40B4-BE49-F238E27FC236}">
                <a16:creationId xmlns:a16="http://schemas.microsoft.com/office/drawing/2014/main" id="{072EC84C-3748-E0B4-76F0-C18C7911D69B}"/>
              </a:ext>
            </a:extLst>
          </p:cNvPr>
          <p:cNvSpPr>
            <a:spLocks noChangeShapeType="1"/>
          </p:cNvSpPr>
          <p:nvPr/>
        </p:nvSpPr>
        <p:spPr bwMode="auto">
          <a:xfrm>
            <a:off x="5272508" y="2830523"/>
            <a:ext cx="0" cy="2155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32" name="Text Box 36">
            <a:extLst>
              <a:ext uri="{FF2B5EF4-FFF2-40B4-BE49-F238E27FC236}">
                <a16:creationId xmlns:a16="http://schemas.microsoft.com/office/drawing/2014/main" id="{0255FB00-ADF5-5F8A-7E36-479665C869A3}"/>
              </a:ext>
            </a:extLst>
          </p:cNvPr>
          <p:cNvSpPr txBox="1">
            <a:spLocks noChangeArrowheads="1"/>
          </p:cNvSpPr>
          <p:nvPr/>
        </p:nvSpPr>
        <p:spPr bwMode="auto">
          <a:xfrm>
            <a:off x="5002645" y="3128180"/>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685800" fontAlgn="auto">
              <a:spcBef>
                <a:spcPts val="0"/>
              </a:spcBef>
              <a:spcAft>
                <a:spcPts val="0"/>
              </a:spcAft>
            </a:pPr>
            <a:r>
              <a:rPr lang="de-DE" altLang="en-US" sz="1200" b="1" dirty="0">
                <a:solidFill>
                  <a:srgbClr val="003366"/>
                </a:solidFill>
                <a:latin typeface="Arial" panose="020B0604020202020204" pitchFamily="34" charset="0"/>
                <a:cs typeface="+mn-cs"/>
              </a:rPr>
              <a:t>2010</a:t>
            </a:r>
          </a:p>
        </p:txBody>
      </p:sp>
      <p:sp>
        <p:nvSpPr>
          <p:cNvPr id="33" name="Line 37">
            <a:extLst>
              <a:ext uri="{FF2B5EF4-FFF2-40B4-BE49-F238E27FC236}">
                <a16:creationId xmlns:a16="http://schemas.microsoft.com/office/drawing/2014/main" id="{CEC5D1EA-5B27-56F9-AC89-6E587815BFC2}"/>
              </a:ext>
            </a:extLst>
          </p:cNvPr>
          <p:cNvSpPr>
            <a:spLocks noChangeShapeType="1"/>
          </p:cNvSpPr>
          <p:nvPr/>
        </p:nvSpPr>
        <p:spPr bwMode="auto">
          <a:xfrm>
            <a:off x="5665007" y="2823380"/>
            <a:ext cx="0" cy="2155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34" name="Text Box 38">
            <a:extLst>
              <a:ext uri="{FF2B5EF4-FFF2-40B4-BE49-F238E27FC236}">
                <a16:creationId xmlns:a16="http://schemas.microsoft.com/office/drawing/2014/main" id="{D519FC50-C496-B201-0EB7-3EDF17DACC47}"/>
              </a:ext>
            </a:extLst>
          </p:cNvPr>
          <p:cNvSpPr txBox="1">
            <a:spLocks noChangeArrowheads="1"/>
          </p:cNvSpPr>
          <p:nvPr/>
        </p:nvSpPr>
        <p:spPr bwMode="auto">
          <a:xfrm>
            <a:off x="5426882" y="3131100"/>
            <a:ext cx="5160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685800" fontAlgn="auto">
              <a:spcBef>
                <a:spcPts val="0"/>
              </a:spcBef>
              <a:spcAft>
                <a:spcPts val="0"/>
              </a:spcAft>
            </a:pPr>
            <a:r>
              <a:rPr lang="de-DE" altLang="en-US" sz="1200" b="1" dirty="0">
                <a:solidFill>
                  <a:srgbClr val="003366"/>
                </a:solidFill>
                <a:latin typeface="Arial" panose="020B0604020202020204" pitchFamily="34" charset="0"/>
                <a:cs typeface="+mn-cs"/>
              </a:rPr>
              <a:t>2011</a:t>
            </a:r>
          </a:p>
        </p:txBody>
      </p:sp>
      <p:sp>
        <p:nvSpPr>
          <p:cNvPr id="35" name="Line 40">
            <a:extLst>
              <a:ext uri="{FF2B5EF4-FFF2-40B4-BE49-F238E27FC236}">
                <a16:creationId xmlns:a16="http://schemas.microsoft.com/office/drawing/2014/main" id="{02CF3C9C-8F7C-9EB8-EEDB-CDB4C9F0F725}"/>
              </a:ext>
            </a:extLst>
          </p:cNvPr>
          <p:cNvSpPr>
            <a:spLocks noChangeShapeType="1"/>
          </p:cNvSpPr>
          <p:nvPr/>
        </p:nvSpPr>
        <p:spPr bwMode="auto">
          <a:xfrm>
            <a:off x="5674093" y="2149906"/>
            <a:ext cx="1190" cy="648890"/>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highlight>
                <a:srgbClr val="0000FF"/>
              </a:highlight>
              <a:latin typeface="Arial" panose="020B0604020202020204"/>
              <a:ea typeface="+mn-ea"/>
              <a:cs typeface="+mn-cs"/>
            </a:endParaRPr>
          </a:p>
        </p:txBody>
      </p:sp>
      <p:sp>
        <p:nvSpPr>
          <p:cNvPr id="36" name="Line 17">
            <a:extLst>
              <a:ext uri="{FF2B5EF4-FFF2-40B4-BE49-F238E27FC236}">
                <a16:creationId xmlns:a16="http://schemas.microsoft.com/office/drawing/2014/main" id="{A7E68CA2-17B1-EE80-8FE0-2558534DFA2D}"/>
              </a:ext>
            </a:extLst>
          </p:cNvPr>
          <p:cNvSpPr>
            <a:spLocks noChangeShapeType="1"/>
          </p:cNvSpPr>
          <p:nvPr/>
        </p:nvSpPr>
        <p:spPr bwMode="auto">
          <a:xfrm rot="10800000">
            <a:off x="1094705" y="3011499"/>
            <a:ext cx="0" cy="648890"/>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37" name="Text Box 31">
            <a:extLst>
              <a:ext uri="{FF2B5EF4-FFF2-40B4-BE49-F238E27FC236}">
                <a16:creationId xmlns:a16="http://schemas.microsoft.com/office/drawing/2014/main" id="{246F0159-2E77-07B3-6050-6FEB87F22F93}"/>
              </a:ext>
            </a:extLst>
          </p:cNvPr>
          <p:cNvSpPr txBox="1">
            <a:spLocks noChangeArrowheads="1"/>
          </p:cNvSpPr>
          <p:nvPr/>
        </p:nvSpPr>
        <p:spPr bwMode="auto">
          <a:xfrm>
            <a:off x="2939602" y="951717"/>
            <a:ext cx="1215629" cy="41549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ts val="0"/>
              </a:spcBef>
              <a:spcAft>
                <a:spcPts val="0"/>
              </a:spcAft>
            </a:pPr>
            <a:r>
              <a:rPr lang="de-DE" altLang="en-US" sz="1050" b="1">
                <a:solidFill>
                  <a:srgbClr val="FFFFFF"/>
                </a:solidFill>
                <a:latin typeface="Arial" panose="020B0604020202020204" pitchFamily="34" charset="0"/>
                <a:cs typeface="+mn-cs"/>
              </a:rPr>
              <a:t>2003 </a:t>
            </a:r>
          </a:p>
          <a:p>
            <a:pPr algn="ctr" defTabSz="685800" fontAlgn="auto">
              <a:spcBef>
                <a:spcPts val="0"/>
              </a:spcBef>
              <a:spcAft>
                <a:spcPts val="0"/>
              </a:spcAft>
            </a:pPr>
            <a:r>
              <a:rPr lang="de-DE" altLang="en-US" sz="1050" b="1">
                <a:solidFill>
                  <a:srgbClr val="FFFFFF"/>
                </a:solidFill>
                <a:latin typeface="Arial" panose="020B0604020202020204" pitchFamily="34" charset="0"/>
                <a:cs typeface="+mn-cs"/>
              </a:rPr>
              <a:t>Thalidomid </a:t>
            </a:r>
          </a:p>
        </p:txBody>
      </p:sp>
      <p:sp>
        <p:nvSpPr>
          <p:cNvPr id="38" name="Line 34">
            <a:extLst>
              <a:ext uri="{FF2B5EF4-FFF2-40B4-BE49-F238E27FC236}">
                <a16:creationId xmlns:a16="http://schemas.microsoft.com/office/drawing/2014/main" id="{BC0B6E7A-A708-5FA6-6BDE-B336E4D89E1A}"/>
              </a:ext>
            </a:extLst>
          </p:cNvPr>
          <p:cNvSpPr>
            <a:spLocks noChangeShapeType="1"/>
          </p:cNvSpPr>
          <p:nvPr/>
        </p:nvSpPr>
        <p:spPr bwMode="auto">
          <a:xfrm>
            <a:off x="90840" y="2938284"/>
            <a:ext cx="7972123" cy="11308"/>
          </a:xfrm>
          <a:prstGeom prst="line">
            <a:avLst/>
          </a:prstGeom>
          <a:noFill/>
          <a:ln w="76200">
            <a:solidFill>
              <a:srgbClr val="003399"/>
            </a:solidFill>
            <a:round/>
            <a:headEnd type="oval" w="med" len="med"/>
            <a:tailEnd type="triangle" w="med" len="med"/>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39" name="Text Box 30">
            <a:extLst>
              <a:ext uri="{FF2B5EF4-FFF2-40B4-BE49-F238E27FC236}">
                <a16:creationId xmlns:a16="http://schemas.microsoft.com/office/drawing/2014/main" id="{E8C1FC26-A72D-1E72-4396-17CE32042CB8}"/>
              </a:ext>
            </a:extLst>
          </p:cNvPr>
          <p:cNvSpPr txBox="1">
            <a:spLocks noChangeArrowheads="1"/>
          </p:cNvSpPr>
          <p:nvPr/>
        </p:nvSpPr>
        <p:spPr bwMode="auto">
          <a:xfrm>
            <a:off x="5314473" y="1548942"/>
            <a:ext cx="707803" cy="609398"/>
          </a:xfrm>
          <a:prstGeom prst="rect">
            <a:avLst/>
          </a:prstGeom>
          <a:solidFill>
            <a:schemeClr val="accent1"/>
          </a:solidFill>
          <a:ln w="25400">
            <a:solidFill>
              <a:schemeClr val="bg1"/>
            </a:solidFill>
            <a:miter lim="800000"/>
            <a:headEnd/>
            <a:tailEnd/>
          </a:ln>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dirty="0">
                <a:solidFill>
                  <a:srgbClr val="FFFFFF"/>
                </a:solidFill>
                <a:latin typeface="Arial" panose="020B0604020202020204" pitchFamily="34" charset="0"/>
                <a:cs typeface="+mn-cs"/>
              </a:rPr>
              <a:t>2011</a:t>
            </a:r>
          </a:p>
          <a:p>
            <a:pPr algn="ctr" defTabSz="685800" fontAlgn="auto">
              <a:spcBef>
                <a:spcPct val="10000"/>
              </a:spcBef>
              <a:spcAft>
                <a:spcPts val="0"/>
              </a:spcAft>
            </a:pPr>
            <a:r>
              <a:rPr lang="de-DE" altLang="en-US" sz="1050" b="1" dirty="0" err="1">
                <a:solidFill>
                  <a:srgbClr val="FFFFFF"/>
                </a:solidFill>
                <a:latin typeface="Arial" panose="020B0604020202020204" pitchFamily="34" charset="0"/>
                <a:cs typeface="+mn-cs"/>
              </a:rPr>
              <a:t>CyBorD</a:t>
            </a:r>
            <a:endParaRPr lang="de-DE" altLang="en-US" sz="1050" b="1" dirty="0">
              <a:solidFill>
                <a:srgbClr val="FFFFFF"/>
              </a:solidFill>
              <a:latin typeface="Arial" panose="020B0604020202020204" pitchFamily="34" charset="0"/>
              <a:cs typeface="+mn-cs"/>
            </a:endParaRPr>
          </a:p>
          <a:p>
            <a:pPr algn="ctr" defTabSz="685800" fontAlgn="auto">
              <a:spcBef>
                <a:spcPct val="10000"/>
              </a:spcBef>
              <a:spcAft>
                <a:spcPts val="0"/>
              </a:spcAft>
            </a:pPr>
            <a:r>
              <a:rPr lang="de-DE" altLang="en-US" sz="1050" b="1" dirty="0" err="1">
                <a:solidFill>
                  <a:srgbClr val="FFFFFF"/>
                </a:solidFill>
                <a:latin typeface="Arial" panose="020B0604020202020204" pitchFamily="34" charset="0"/>
                <a:cs typeface="+mn-cs"/>
              </a:rPr>
              <a:t>VMd</a:t>
            </a:r>
            <a:endParaRPr lang="de-DE" altLang="en-US" sz="1050" b="1" dirty="0">
              <a:solidFill>
                <a:srgbClr val="FFFFFF"/>
              </a:solidFill>
              <a:latin typeface="Arial" panose="020B0604020202020204" pitchFamily="34" charset="0"/>
              <a:cs typeface="+mn-cs"/>
            </a:endParaRPr>
          </a:p>
        </p:txBody>
      </p:sp>
      <p:sp>
        <p:nvSpPr>
          <p:cNvPr id="40" name="Line 40">
            <a:extLst>
              <a:ext uri="{FF2B5EF4-FFF2-40B4-BE49-F238E27FC236}">
                <a16:creationId xmlns:a16="http://schemas.microsoft.com/office/drawing/2014/main" id="{5D7662EC-0A29-0678-CC6B-5BC8006907FF}"/>
              </a:ext>
            </a:extLst>
          </p:cNvPr>
          <p:cNvSpPr>
            <a:spLocks noChangeShapeType="1"/>
          </p:cNvSpPr>
          <p:nvPr/>
        </p:nvSpPr>
        <p:spPr bwMode="auto">
          <a:xfrm>
            <a:off x="6145491" y="2312392"/>
            <a:ext cx="1190" cy="648890"/>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41" name="Text Box 30">
            <a:extLst>
              <a:ext uri="{FF2B5EF4-FFF2-40B4-BE49-F238E27FC236}">
                <a16:creationId xmlns:a16="http://schemas.microsoft.com/office/drawing/2014/main" id="{7C6DCFF7-89F2-76AB-F08B-593666AE497E}"/>
              </a:ext>
            </a:extLst>
          </p:cNvPr>
          <p:cNvSpPr txBox="1">
            <a:spLocks noChangeArrowheads="1"/>
          </p:cNvSpPr>
          <p:nvPr/>
        </p:nvSpPr>
        <p:spPr bwMode="auto">
          <a:xfrm>
            <a:off x="6027036" y="1877039"/>
            <a:ext cx="550069" cy="593239"/>
          </a:xfrm>
          <a:prstGeom prst="rect">
            <a:avLst/>
          </a:prstGeom>
          <a:solidFill>
            <a:schemeClr val="accent1"/>
          </a:solidFill>
          <a:ln w="25400">
            <a:solidFill>
              <a:schemeClr val="bg1"/>
            </a:solidFill>
            <a:miter lim="800000"/>
            <a:headEnd/>
            <a:tailEnd/>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dirty="0">
                <a:solidFill>
                  <a:srgbClr val="FFFFFF"/>
                </a:solidFill>
                <a:latin typeface="Arial" panose="020B0604020202020204" pitchFamily="34" charset="0"/>
                <a:cs typeface="+mn-cs"/>
              </a:rPr>
              <a:t>2014</a:t>
            </a:r>
          </a:p>
          <a:p>
            <a:pPr algn="ctr" defTabSz="685800" fontAlgn="auto">
              <a:spcBef>
                <a:spcPct val="10000"/>
              </a:spcBef>
              <a:spcAft>
                <a:spcPts val="0"/>
              </a:spcAft>
            </a:pPr>
            <a:r>
              <a:rPr lang="de-DE" altLang="en-US" sz="1050" b="1" dirty="0">
                <a:solidFill>
                  <a:srgbClr val="FFFFFF"/>
                </a:solidFill>
                <a:latin typeface="Arial" panose="020B0604020202020204" pitchFamily="34" charset="0"/>
                <a:cs typeface="+mn-cs"/>
              </a:rPr>
              <a:t>PomD</a:t>
            </a:r>
          </a:p>
        </p:txBody>
      </p:sp>
      <p:sp>
        <p:nvSpPr>
          <p:cNvPr id="44" name="Text Box 38">
            <a:extLst>
              <a:ext uri="{FF2B5EF4-FFF2-40B4-BE49-F238E27FC236}">
                <a16:creationId xmlns:a16="http://schemas.microsoft.com/office/drawing/2014/main" id="{7295C548-DF21-3363-8DA3-100242FDBE5F}"/>
              </a:ext>
            </a:extLst>
          </p:cNvPr>
          <p:cNvSpPr txBox="1">
            <a:spLocks noChangeArrowheads="1"/>
          </p:cNvSpPr>
          <p:nvPr/>
        </p:nvSpPr>
        <p:spPr bwMode="auto">
          <a:xfrm>
            <a:off x="5851119" y="3116891"/>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685800" fontAlgn="auto">
              <a:spcBef>
                <a:spcPts val="0"/>
              </a:spcBef>
              <a:spcAft>
                <a:spcPts val="0"/>
              </a:spcAft>
            </a:pPr>
            <a:r>
              <a:rPr lang="de-DE" altLang="en-US" sz="1200" b="1" dirty="0">
                <a:solidFill>
                  <a:srgbClr val="003366"/>
                </a:solidFill>
                <a:latin typeface="Arial" panose="020B0604020202020204" pitchFamily="34" charset="0"/>
                <a:cs typeface="+mn-cs"/>
              </a:rPr>
              <a:t>2014</a:t>
            </a:r>
          </a:p>
        </p:txBody>
      </p:sp>
      <p:sp>
        <p:nvSpPr>
          <p:cNvPr id="49" name="Text Box 5">
            <a:extLst>
              <a:ext uri="{FF2B5EF4-FFF2-40B4-BE49-F238E27FC236}">
                <a16:creationId xmlns:a16="http://schemas.microsoft.com/office/drawing/2014/main" id="{EF59C6E1-1EC8-08AF-FFEB-5E70E3756E87}"/>
              </a:ext>
            </a:extLst>
          </p:cNvPr>
          <p:cNvSpPr txBox="1">
            <a:spLocks noChangeArrowheads="1"/>
          </p:cNvSpPr>
          <p:nvPr/>
        </p:nvSpPr>
        <p:spPr bwMode="auto">
          <a:xfrm>
            <a:off x="6755270" y="3649551"/>
            <a:ext cx="917735" cy="609398"/>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dirty="0">
                <a:solidFill>
                  <a:srgbClr val="FFFFFF"/>
                </a:solidFill>
                <a:latin typeface="Arial" panose="020B0604020202020204" pitchFamily="34" charset="0"/>
                <a:cs typeface="+mn-cs"/>
              </a:rPr>
              <a:t>2021</a:t>
            </a:r>
          </a:p>
          <a:p>
            <a:pPr algn="ctr" defTabSz="685800" fontAlgn="auto">
              <a:spcBef>
                <a:spcPct val="10000"/>
              </a:spcBef>
              <a:spcAft>
                <a:spcPts val="0"/>
              </a:spcAft>
            </a:pPr>
            <a:r>
              <a:rPr lang="de-DE" altLang="en-US" sz="1050" b="1" dirty="0" err="1">
                <a:solidFill>
                  <a:srgbClr val="FFFFFF"/>
                </a:solidFill>
                <a:latin typeface="Arial" panose="020B0604020202020204" pitchFamily="34" charset="0"/>
                <a:cs typeface="+mn-cs"/>
              </a:rPr>
              <a:t>Venetoclax</a:t>
            </a:r>
            <a:endParaRPr lang="de-DE" altLang="en-US" sz="1050" b="1" dirty="0">
              <a:solidFill>
                <a:srgbClr val="FFFFFF"/>
              </a:solidFill>
              <a:latin typeface="Arial" panose="020B0604020202020204" pitchFamily="34" charset="0"/>
              <a:cs typeface="+mn-cs"/>
            </a:endParaRPr>
          </a:p>
          <a:p>
            <a:pPr algn="ctr" defTabSz="685800" fontAlgn="auto">
              <a:spcBef>
                <a:spcPct val="10000"/>
              </a:spcBef>
              <a:spcAft>
                <a:spcPts val="0"/>
              </a:spcAft>
            </a:pPr>
            <a:r>
              <a:rPr lang="de-DE" altLang="en-US" sz="1050" b="1" dirty="0">
                <a:solidFill>
                  <a:srgbClr val="FFFFFF"/>
                </a:solidFill>
                <a:latin typeface="Arial" panose="020B0604020202020204" pitchFamily="34" charset="0"/>
                <a:cs typeface="+mn-cs"/>
              </a:rPr>
              <a:t>Dara-</a:t>
            </a:r>
            <a:r>
              <a:rPr lang="de-DE" altLang="en-US" sz="1050" b="1" dirty="0" err="1">
                <a:solidFill>
                  <a:srgbClr val="FFFFFF"/>
                </a:solidFill>
                <a:latin typeface="Arial" panose="020B0604020202020204" pitchFamily="34" charset="0"/>
                <a:cs typeface="+mn-cs"/>
              </a:rPr>
              <a:t>VCd</a:t>
            </a:r>
            <a:endParaRPr lang="de-DE" altLang="en-US" sz="1050" b="1" dirty="0">
              <a:solidFill>
                <a:srgbClr val="FFFFFF"/>
              </a:solidFill>
              <a:latin typeface="Arial" panose="020B0604020202020204" pitchFamily="34" charset="0"/>
              <a:cs typeface="+mn-cs"/>
            </a:endParaRPr>
          </a:p>
        </p:txBody>
      </p:sp>
      <p:sp>
        <p:nvSpPr>
          <p:cNvPr id="50" name="Line 15">
            <a:extLst>
              <a:ext uri="{FF2B5EF4-FFF2-40B4-BE49-F238E27FC236}">
                <a16:creationId xmlns:a16="http://schemas.microsoft.com/office/drawing/2014/main" id="{0A3CDEE9-3422-B8C7-49B7-1E26CB68E744}"/>
              </a:ext>
            </a:extLst>
          </p:cNvPr>
          <p:cNvSpPr>
            <a:spLocks noChangeShapeType="1"/>
          </p:cNvSpPr>
          <p:nvPr/>
        </p:nvSpPr>
        <p:spPr bwMode="auto">
          <a:xfrm flipH="1" flipV="1">
            <a:off x="7213145" y="3032808"/>
            <a:ext cx="0" cy="594066"/>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highlight>
                <a:srgbClr val="0000FF"/>
              </a:highlight>
              <a:latin typeface="Arial" panose="020B0604020202020204"/>
              <a:ea typeface="+mn-ea"/>
              <a:cs typeface="+mn-cs"/>
            </a:endParaRPr>
          </a:p>
        </p:txBody>
      </p:sp>
      <p:cxnSp>
        <p:nvCxnSpPr>
          <p:cNvPr id="52" name="Straight Connector 51">
            <a:extLst>
              <a:ext uri="{FF2B5EF4-FFF2-40B4-BE49-F238E27FC236}">
                <a16:creationId xmlns:a16="http://schemas.microsoft.com/office/drawing/2014/main" id="{795D322A-822F-7050-6667-1C11EB32889B}"/>
              </a:ext>
            </a:extLst>
          </p:cNvPr>
          <p:cNvCxnSpPr/>
          <p:nvPr/>
        </p:nvCxnSpPr>
        <p:spPr>
          <a:xfrm flipH="1">
            <a:off x="6641341" y="2827204"/>
            <a:ext cx="3467" cy="229791"/>
          </a:xfrm>
          <a:prstGeom prst="line">
            <a:avLst/>
          </a:prstGeom>
        </p:spPr>
        <p:style>
          <a:lnRef idx="3">
            <a:schemeClr val="dk1"/>
          </a:lnRef>
          <a:fillRef idx="0">
            <a:schemeClr val="dk1"/>
          </a:fillRef>
          <a:effectRef idx="2">
            <a:schemeClr val="dk1"/>
          </a:effectRef>
          <a:fontRef idx="minor">
            <a:schemeClr val="tx1"/>
          </a:fontRef>
        </p:style>
      </p:cxnSp>
      <p:sp>
        <p:nvSpPr>
          <p:cNvPr id="53" name="Text Box 38">
            <a:extLst>
              <a:ext uri="{FF2B5EF4-FFF2-40B4-BE49-F238E27FC236}">
                <a16:creationId xmlns:a16="http://schemas.microsoft.com/office/drawing/2014/main" id="{4844E972-D27D-94C3-010D-353A4968C7E7}"/>
              </a:ext>
            </a:extLst>
          </p:cNvPr>
          <p:cNvSpPr txBox="1">
            <a:spLocks noChangeArrowheads="1"/>
          </p:cNvSpPr>
          <p:nvPr/>
        </p:nvSpPr>
        <p:spPr bwMode="auto">
          <a:xfrm>
            <a:off x="6422618" y="3121862"/>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685800" fontAlgn="auto">
              <a:spcBef>
                <a:spcPts val="0"/>
              </a:spcBef>
              <a:spcAft>
                <a:spcPts val="0"/>
              </a:spcAft>
            </a:pPr>
            <a:r>
              <a:rPr lang="de-DE" altLang="en-US" sz="1200" b="1" dirty="0">
                <a:solidFill>
                  <a:srgbClr val="003366"/>
                </a:solidFill>
                <a:latin typeface="Arial" panose="020B0604020202020204" pitchFamily="34" charset="0"/>
                <a:cs typeface="+mn-cs"/>
              </a:rPr>
              <a:t>2019</a:t>
            </a:r>
          </a:p>
        </p:txBody>
      </p:sp>
      <p:sp>
        <p:nvSpPr>
          <p:cNvPr id="54" name="Line 40">
            <a:extLst>
              <a:ext uri="{FF2B5EF4-FFF2-40B4-BE49-F238E27FC236}">
                <a16:creationId xmlns:a16="http://schemas.microsoft.com/office/drawing/2014/main" id="{3D265A10-C539-A419-5BA5-4C780394CD6A}"/>
              </a:ext>
            </a:extLst>
          </p:cNvPr>
          <p:cNvSpPr>
            <a:spLocks noChangeShapeType="1"/>
          </p:cNvSpPr>
          <p:nvPr/>
        </p:nvSpPr>
        <p:spPr bwMode="auto">
          <a:xfrm>
            <a:off x="6647416" y="2029131"/>
            <a:ext cx="1190" cy="648890"/>
          </a:xfrm>
          <a:prstGeom prst="line">
            <a:avLst/>
          </a:prstGeom>
          <a:noFill/>
          <a:ln w="1270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685800" fontAlgn="auto">
              <a:spcBef>
                <a:spcPts val="0"/>
              </a:spcBef>
              <a:spcAft>
                <a:spcPts val="0"/>
              </a:spcAft>
            </a:pPr>
            <a:endParaRPr lang="en-GB" sz="1350">
              <a:solidFill>
                <a:srgbClr val="000000"/>
              </a:solidFill>
              <a:latin typeface="Arial" panose="020B0604020202020204"/>
              <a:ea typeface="+mn-ea"/>
              <a:cs typeface="+mn-cs"/>
            </a:endParaRPr>
          </a:p>
        </p:txBody>
      </p:sp>
      <p:sp>
        <p:nvSpPr>
          <p:cNvPr id="55" name="Text Box 30">
            <a:extLst>
              <a:ext uri="{FF2B5EF4-FFF2-40B4-BE49-F238E27FC236}">
                <a16:creationId xmlns:a16="http://schemas.microsoft.com/office/drawing/2014/main" id="{5AF3A250-6648-A9B8-CD77-1FEC8CAFA69F}"/>
              </a:ext>
            </a:extLst>
          </p:cNvPr>
          <p:cNvSpPr txBox="1">
            <a:spLocks noChangeArrowheads="1"/>
          </p:cNvSpPr>
          <p:nvPr/>
        </p:nvSpPr>
        <p:spPr bwMode="auto">
          <a:xfrm>
            <a:off x="6528962" y="1593779"/>
            <a:ext cx="550069" cy="431657"/>
          </a:xfrm>
          <a:prstGeom prst="rect">
            <a:avLst/>
          </a:prstGeom>
          <a:solidFill>
            <a:schemeClr val="accent1"/>
          </a:solidFill>
          <a:ln w="25400">
            <a:solidFill>
              <a:schemeClr val="bg1"/>
            </a:solidFill>
            <a:miter lim="800000"/>
            <a:headEnd/>
            <a:tailEnd/>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685800" fontAlgn="auto">
              <a:spcBef>
                <a:spcPct val="10000"/>
              </a:spcBef>
              <a:spcAft>
                <a:spcPts val="0"/>
              </a:spcAft>
            </a:pPr>
            <a:r>
              <a:rPr lang="de-DE" altLang="en-US" sz="1050" b="1" dirty="0">
                <a:solidFill>
                  <a:srgbClr val="FFFFFF"/>
                </a:solidFill>
                <a:latin typeface="Arial" panose="020B0604020202020204" pitchFamily="34" charset="0"/>
                <a:cs typeface="+mn-cs"/>
              </a:rPr>
              <a:t>2019</a:t>
            </a:r>
          </a:p>
          <a:p>
            <a:pPr algn="ctr" defTabSz="685800" fontAlgn="auto">
              <a:spcBef>
                <a:spcPct val="10000"/>
              </a:spcBef>
              <a:spcAft>
                <a:spcPts val="0"/>
              </a:spcAft>
            </a:pPr>
            <a:r>
              <a:rPr lang="de-DE" altLang="en-US" sz="1050" b="1" dirty="0" err="1">
                <a:solidFill>
                  <a:srgbClr val="FFFFFF"/>
                </a:solidFill>
                <a:latin typeface="Arial" panose="020B0604020202020204" pitchFamily="34" charset="0"/>
                <a:cs typeface="+mn-cs"/>
              </a:rPr>
              <a:t>RVd</a:t>
            </a:r>
            <a:endParaRPr lang="de-DE" altLang="en-US" sz="1050" b="1" dirty="0">
              <a:solidFill>
                <a:srgbClr val="FFFFFF"/>
              </a:solidFill>
              <a:latin typeface="Arial" panose="020B0604020202020204" pitchFamily="34" charset="0"/>
              <a:cs typeface="+mn-cs"/>
            </a:endParaRPr>
          </a:p>
        </p:txBody>
      </p:sp>
      <p:pic>
        <p:nvPicPr>
          <p:cNvPr id="3" name="Picture 2" descr="A close-up of a logo&#10;&#10;Description automatically generated">
            <a:extLst>
              <a:ext uri="{FF2B5EF4-FFF2-40B4-BE49-F238E27FC236}">
                <a16:creationId xmlns:a16="http://schemas.microsoft.com/office/drawing/2014/main" id="{DE4FFAC7-BDE5-36DA-329D-3B09CAE0F155}"/>
              </a:ext>
            </a:extLst>
          </p:cNvPr>
          <p:cNvPicPr>
            <a:picLocks noChangeAspect="1"/>
          </p:cNvPicPr>
          <p:nvPr/>
        </p:nvPicPr>
        <p:blipFill rotWithShape="1">
          <a:blip r:embed="rId3"/>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27218934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1C90-2928-6681-1FC0-DC702CB7E57F}"/>
              </a:ext>
            </a:extLst>
          </p:cNvPr>
          <p:cNvSpPr>
            <a:spLocks noGrp="1"/>
          </p:cNvSpPr>
          <p:nvPr>
            <p:ph type="title"/>
          </p:nvPr>
        </p:nvSpPr>
        <p:spPr/>
        <p:txBody>
          <a:bodyPr/>
          <a:lstStyle/>
          <a:p>
            <a:r>
              <a:rPr lang="en-US" dirty="0"/>
              <a:t>It started with melphalan + dexamethasone</a:t>
            </a:r>
          </a:p>
        </p:txBody>
      </p:sp>
      <p:graphicFrame>
        <p:nvGraphicFramePr>
          <p:cNvPr id="4" name="Tabella 11">
            <a:extLst>
              <a:ext uri="{FF2B5EF4-FFF2-40B4-BE49-F238E27FC236}">
                <a16:creationId xmlns:a16="http://schemas.microsoft.com/office/drawing/2014/main" id="{0EF0BDF2-3C9F-9157-7636-BBD3D04BF443}"/>
              </a:ext>
            </a:extLst>
          </p:cNvPr>
          <p:cNvGraphicFramePr>
            <a:graphicFrameLocks noGrp="1"/>
          </p:cNvGraphicFramePr>
          <p:nvPr/>
        </p:nvGraphicFramePr>
        <p:xfrm>
          <a:off x="1320876" y="811564"/>
          <a:ext cx="4671811" cy="1183014"/>
        </p:xfrm>
        <a:graphic>
          <a:graphicData uri="http://schemas.openxmlformats.org/drawingml/2006/table">
            <a:tbl>
              <a:tblPr firstRow="1" bandRow="1">
                <a:tableStyleId>{69012ECD-51FC-41F1-AA8D-1B2483CD663E}</a:tableStyleId>
              </a:tblPr>
              <a:tblGrid>
                <a:gridCol w="1526552">
                  <a:extLst>
                    <a:ext uri="{9D8B030D-6E8A-4147-A177-3AD203B41FA5}">
                      <a16:colId xmlns:a16="http://schemas.microsoft.com/office/drawing/2014/main" val="20000"/>
                    </a:ext>
                  </a:extLst>
                </a:gridCol>
                <a:gridCol w="1298933">
                  <a:extLst>
                    <a:ext uri="{9D8B030D-6E8A-4147-A177-3AD203B41FA5}">
                      <a16:colId xmlns:a16="http://schemas.microsoft.com/office/drawing/2014/main" val="20001"/>
                    </a:ext>
                  </a:extLst>
                </a:gridCol>
                <a:gridCol w="746532">
                  <a:extLst>
                    <a:ext uri="{9D8B030D-6E8A-4147-A177-3AD203B41FA5}">
                      <a16:colId xmlns:a16="http://schemas.microsoft.com/office/drawing/2014/main" val="20002"/>
                    </a:ext>
                  </a:extLst>
                </a:gridCol>
                <a:gridCol w="1099794">
                  <a:extLst>
                    <a:ext uri="{9D8B030D-6E8A-4147-A177-3AD203B41FA5}">
                      <a16:colId xmlns:a16="http://schemas.microsoft.com/office/drawing/2014/main" val="20004"/>
                    </a:ext>
                  </a:extLst>
                </a:gridCol>
              </a:tblGrid>
              <a:tr h="462918">
                <a:tc>
                  <a:txBody>
                    <a:bodyPr/>
                    <a:lstStyle/>
                    <a:p>
                      <a:pPr algn="ctr"/>
                      <a:r>
                        <a:rPr lang="en-US" sz="1400" noProof="0" dirty="0"/>
                        <a:t>Regimen</a:t>
                      </a:r>
                      <a:endParaRPr lang="en-US" sz="1400" noProof="0" dirty="0">
                        <a:solidFill>
                          <a:schemeClr val="tx1"/>
                        </a:solidFill>
                      </a:endParaRP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400" noProof="0" dirty="0"/>
                        <a:t>HR</a:t>
                      </a:r>
                      <a:r>
                        <a:rPr lang="en-US" sz="1400" baseline="0" noProof="0" dirty="0"/>
                        <a:t> (CR)</a:t>
                      </a:r>
                      <a:endParaRPr lang="en-US" sz="1400" noProof="0" dirty="0">
                        <a:solidFill>
                          <a:schemeClr val="tx1"/>
                        </a:solidFill>
                      </a:endParaRP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400" noProof="0" dirty="0"/>
                        <a:t>OR</a:t>
                      </a:r>
                      <a:endParaRPr lang="en-US" sz="1400" noProof="0" dirty="0">
                        <a:solidFill>
                          <a:schemeClr val="tx1"/>
                        </a:solidFill>
                      </a:endParaRP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400" noProof="0" dirty="0"/>
                        <a:t>100-day</a:t>
                      </a:r>
                      <a:r>
                        <a:rPr lang="en-US" sz="1400" baseline="0" noProof="0" dirty="0"/>
                        <a:t> mortality</a:t>
                      </a:r>
                      <a:endParaRPr lang="en-US" sz="1400" noProof="0" dirty="0">
                        <a:solidFill>
                          <a:schemeClr val="tx1"/>
                        </a:solidFill>
                      </a:endParaRP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57178">
                <a:tc>
                  <a:txBody>
                    <a:bodyPr/>
                    <a:lstStyle/>
                    <a:p>
                      <a:pPr algn="ctr"/>
                      <a:r>
                        <a:rPr lang="en-US" sz="1400" noProof="0" dirty="0"/>
                        <a:t>MDex</a:t>
                      </a:r>
                      <a:r>
                        <a:rPr lang="en-US" sz="1400" baseline="30000" noProof="0" dirty="0"/>
                        <a:t>1</a:t>
                      </a: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67% (33%)</a:t>
                      </a:r>
                      <a:endParaRPr lang="en-US" sz="1400" noProof="0" dirty="0">
                        <a:solidFill>
                          <a:schemeClr val="tx1"/>
                        </a:solidFill>
                      </a:endParaRP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48%</a:t>
                      </a:r>
                      <a:endParaRPr lang="en-US" sz="1400" noProof="0" dirty="0">
                        <a:solidFill>
                          <a:schemeClr val="tx1"/>
                        </a:solidFill>
                      </a:endParaRP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4%</a:t>
                      </a:r>
                      <a:endParaRPr lang="en-US" sz="1400" noProof="0" dirty="0">
                        <a:solidFill>
                          <a:schemeClr val="tx1"/>
                        </a:solidFill>
                      </a:endParaRP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2918">
                <a:tc>
                  <a:txBody>
                    <a:bodyPr/>
                    <a:lstStyle/>
                    <a:p>
                      <a:pPr algn="ctr"/>
                      <a:r>
                        <a:rPr lang="en-US" sz="1400" noProof="0" dirty="0"/>
                        <a:t>MDex</a:t>
                      </a:r>
                      <a:r>
                        <a:rPr lang="en-US" sz="1400" baseline="0" noProof="0" dirty="0"/>
                        <a:t> </a:t>
                      </a:r>
                      <a:r>
                        <a:rPr lang="en-US" sz="1400" noProof="0" dirty="0"/>
                        <a:t>vs.</a:t>
                      </a:r>
                    </a:p>
                    <a:p>
                      <a:pPr algn="ctr"/>
                      <a:r>
                        <a:rPr lang="en-US" sz="1400" noProof="0" dirty="0"/>
                        <a:t>ASCT</a:t>
                      </a:r>
                      <a:r>
                        <a:rPr lang="en-US" sz="1400" baseline="30000" noProof="0" dirty="0"/>
                        <a:t>2</a:t>
                      </a: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68% (32%)</a:t>
                      </a:r>
                    </a:p>
                    <a:p>
                      <a:pPr algn="ctr"/>
                      <a:r>
                        <a:rPr lang="en-US" sz="1400" noProof="0" dirty="0"/>
                        <a:t>67% (41%)</a:t>
                      </a: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39%</a:t>
                      </a:r>
                    </a:p>
                    <a:p>
                      <a:pPr algn="ctr"/>
                      <a:r>
                        <a:rPr lang="en-US" sz="1400" noProof="0" dirty="0"/>
                        <a:t>45%</a:t>
                      </a: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noProof="0" dirty="0"/>
                        <a:t>2%</a:t>
                      </a:r>
                    </a:p>
                    <a:p>
                      <a:pPr algn="ctr"/>
                      <a:r>
                        <a:rPr lang="en-US" sz="1400" noProof="0" dirty="0"/>
                        <a:t>24%</a:t>
                      </a:r>
                    </a:p>
                  </a:txBody>
                  <a:tcPr marL="51435" marR="51435" marT="25719" marB="2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Parentesi graffa chiusa 12">
            <a:extLst>
              <a:ext uri="{FF2B5EF4-FFF2-40B4-BE49-F238E27FC236}">
                <a16:creationId xmlns:a16="http://schemas.microsoft.com/office/drawing/2014/main" id="{50395FA3-79F8-DE13-17A5-B259E2DC2BBB}"/>
              </a:ext>
            </a:extLst>
          </p:cNvPr>
          <p:cNvSpPr/>
          <p:nvPr/>
        </p:nvSpPr>
        <p:spPr>
          <a:xfrm>
            <a:off x="4744835" y="2500221"/>
            <a:ext cx="125016" cy="44559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fontAlgn="auto">
              <a:spcBef>
                <a:spcPts val="0"/>
              </a:spcBef>
              <a:spcAft>
                <a:spcPts val="0"/>
              </a:spcAft>
              <a:defRPr/>
            </a:pPr>
            <a:endParaRPr lang="en-US" sz="1350" b="1">
              <a:solidFill>
                <a:srgbClr val="000000"/>
              </a:solidFill>
              <a:latin typeface="Arial" panose="020B0604020202020204"/>
            </a:endParaRPr>
          </a:p>
        </p:txBody>
      </p:sp>
      <p:sp>
        <p:nvSpPr>
          <p:cNvPr id="6" name="Rettangolo 10">
            <a:extLst>
              <a:ext uri="{FF2B5EF4-FFF2-40B4-BE49-F238E27FC236}">
                <a16:creationId xmlns:a16="http://schemas.microsoft.com/office/drawing/2014/main" id="{0B4A7BA9-91AC-9EE1-4279-B5FE0A1C6007}"/>
              </a:ext>
            </a:extLst>
          </p:cNvPr>
          <p:cNvSpPr>
            <a:spLocks noChangeArrowheads="1"/>
          </p:cNvSpPr>
          <p:nvPr/>
        </p:nvSpPr>
        <p:spPr bwMode="auto">
          <a:xfrm>
            <a:off x="3613775" y="2261367"/>
            <a:ext cx="2553267" cy="23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02692" indent="-102692" defTabSz="685800" fontAlgn="auto">
              <a:spcBef>
                <a:spcPts val="0"/>
              </a:spcBef>
              <a:spcAft>
                <a:spcPts val="0"/>
              </a:spcAft>
              <a:buFontTx/>
              <a:buChar char="•"/>
            </a:pPr>
            <a:r>
              <a:rPr lang="en-US" altLang="it-IT" sz="1125" b="1" dirty="0">
                <a:solidFill>
                  <a:srgbClr val="4B61D1"/>
                </a:solidFill>
                <a:latin typeface="Arial" panose="020B0604020202020204"/>
                <a:ea typeface="+mn-ea"/>
                <a:cs typeface="Arial" charset="0"/>
              </a:rPr>
              <a:t>Hematologic Response:</a:t>
            </a:r>
          </a:p>
          <a:p>
            <a:pPr marL="102692" indent="-102692" defTabSz="685800" fontAlgn="auto">
              <a:spcBef>
                <a:spcPts val="0"/>
              </a:spcBef>
              <a:spcAft>
                <a:spcPts val="0"/>
              </a:spcAft>
            </a:pPr>
            <a:r>
              <a:rPr lang="en-US" altLang="it-IT" sz="1125" dirty="0">
                <a:solidFill>
                  <a:srgbClr val="000000"/>
                </a:solidFill>
                <a:latin typeface="Arial" panose="020B0604020202020204"/>
                <a:ea typeface="+mn-ea"/>
                <a:cs typeface="Arial" charset="0"/>
              </a:rPr>
              <a:t>	CR: 	 31%</a:t>
            </a:r>
          </a:p>
          <a:p>
            <a:pPr marL="102692" indent="-102692" defTabSz="685800" fontAlgn="auto">
              <a:spcBef>
                <a:spcPts val="0"/>
              </a:spcBef>
              <a:spcAft>
                <a:spcPts val="0"/>
              </a:spcAft>
            </a:pPr>
            <a:r>
              <a:rPr lang="en-US" altLang="it-IT" sz="1125" dirty="0">
                <a:solidFill>
                  <a:srgbClr val="000000"/>
                </a:solidFill>
                <a:latin typeface="Arial" panose="020B0604020202020204"/>
                <a:ea typeface="+mn-ea"/>
                <a:cs typeface="Arial" charset="0"/>
              </a:rPr>
              <a:t>	VGPR:	29%</a:t>
            </a:r>
          </a:p>
          <a:p>
            <a:pPr marL="102692" indent="-102692" defTabSz="685800" fontAlgn="auto">
              <a:spcBef>
                <a:spcPts val="0"/>
              </a:spcBef>
              <a:spcAft>
                <a:spcPts val="0"/>
              </a:spcAft>
            </a:pPr>
            <a:r>
              <a:rPr lang="en-US" altLang="it-IT" sz="1125" dirty="0">
                <a:solidFill>
                  <a:srgbClr val="000000"/>
                </a:solidFill>
                <a:latin typeface="Arial" panose="020B0604020202020204"/>
                <a:ea typeface="+mn-ea"/>
                <a:cs typeface="Arial" charset="0"/>
              </a:rPr>
              <a:t>	PR:	 16%</a:t>
            </a:r>
          </a:p>
          <a:p>
            <a:pPr marL="102692" indent="-102692" defTabSz="685800" fontAlgn="auto">
              <a:spcBef>
                <a:spcPts val="0"/>
              </a:spcBef>
              <a:spcAft>
                <a:spcPts val="0"/>
              </a:spcAft>
            </a:pPr>
            <a:r>
              <a:rPr lang="en-US" altLang="it-IT" sz="1125" dirty="0">
                <a:solidFill>
                  <a:srgbClr val="000000"/>
                </a:solidFill>
                <a:latin typeface="Arial" panose="020B0604020202020204"/>
                <a:ea typeface="+mn-ea"/>
                <a:cs typeface="Arial" charset="0"/>
              </a:rPr>
              <a:t>	NR:	 24%</a:t>
            </a:r>
          </a:p>
          <a:p>
            <a:pPr marL="102692" indent="-102692" defTabSz="685800" fontAlgn="auto">
              <a:spcBef>
                <a:spcPts val="0"/>
              </a:spcBef>
              <a:spcAft>
                <a:spcPts val="0"/>
              </a:spcAft>
              <a:buFontTx/>
              <a:buChar char="•"/>
            </a:pPr>
            <a:endParaRPr lang="en-US" altLang="it-IT" sz="1125" b="1" dirty="0">
              <a:solidFill>
                <a:srgbClr val="000000"/>
              </a:solidFill>
              <a:latin typeface="Arial" panose="020B0604020202020204"/>
              <a:ea typeface="+mn-ea"/>
              <a:cs typeface="Arial" charset="0"/>
            </a:endParaRPr>
          </a:p>
          <a:p>
            <a:pPr marL="102692" indent="-102692" defTabSz="685800" fontAlgn="auto">
              <a:spcBef>
                <a:spcPts val="0"/>
              </a:spcBef>
              <a:spcAft>
                <a:spcPts val="0"/>
              </a:spcAft>
              <a:buFontTx/>
              <a:buChar char="•"/>
            </a:pPr>
            <a:r>
              <a:rPr lang="en-US" altLang="it-IT" sz="1125" b="1" dirty="0">
                <a:solidFill>
                  <a:srgbClr val="4B61D1"/>
                </a:solidFill>
                <a:latin typeface="Arial" panose="020B0604020202020204"/>
                <a:ea typeface="+mn-ea"/>
                <a:cs typeface="Arial" charset="0"/>
              </a:rPr>
              <a:t>Organ response</a:t>
            </a:r>
          </a:p>
          <a:p>
            <a:pPr marL="102692" indent="-102692" defTabSz="685800" fontAlgn="auto">
              <a:spcBef>
                <a:spcPts val="0"/>
              </a:spcBef>
              <a:spcAft>
                <a:spcPts val="0"/>
              </a:spcAft>
            </a:pPr>
            <a:r>
              <a:rPr lang="en-US" altLang="it-IT" sz="1125" dirty="0">
                <a:solidFill>
                  <a:srgbClr val="000000"/>
                </a:solidFill>
                <a:latin typeface="Arial" panose="020B0604020202020204"/>
                <a:ea typeface="+mn-ea"/>
                <a:cs typeface="Arial" charset="0"/>
              </a:rPr>
              <a:t>	heart:	37%</a:t>
            </a:r>
          </a:p>
          <a:p>
            <a:pPr marL="102692" indent="-102692" defTabSz="685800" fontAlgn="auto">
              <a:spcBef>
                <a:spcPts val="0"/>
              </a:spcBef>
              <a:spcAft>
                <a:spcPts val="0"/>
              </a:spcAft>
            </a:pPr>
            <a:r>
              <a:rPr lang="en-US" altLang="it-IT" sz="1125" dirty="0">
                <a:solidFill>
                  <a:srgbClr val="000000"/>
                </a:solidFill>
                <a:latin typeface="Arial" panose="020B0604020202020204"/>
                <a:ea typeface="+mn-ea"/>
                <a:cs typeface="Arial" charset="0"/>
              </a:rPr>
              <a:t>	kidney:  	24%</a:t>
            </a:r>
          </a:p>
          <a:p>
            <a:pPr marL="102692" indent="-102692" defTabSz="685800" fontAlgn="auto">
              <a:spcBef>
                <a:spcPts val="0"/>
              </a:spcBef>
              <a:spcAft>
                <a:spcPts val="0"/>
              </a:spcAft>
            </a:pPr>
            <a:endParaRPr lang="en-US" altLang="it-IT" sz="1125" dirty="0">
              <a:solidFill>
                <a:srgbClr val="000000"/>
              </a:solidFill>
              <a:latin typeface="Arial" panose="020B0604020202020204"/>
              <a:ea typeface="+mn-ea"/>
              <a:cs typeface="Arial" charset="0"/>
            </a:endParaRPr>
          </a:p>
          <a:p>
            <a:pPr defTabSz="685800"/>
            <a:r>
              <a:rPr lang="en-US" altLang="it-IT" sz="1125" b="1" dirty="0">
                <a:solidFill>
                  <a:srgbClr val="FF0000"/>
                </a:solidFill>
                <a:latin typeface="Arial" panose="020B0604020202020204"/>
                <a:ea typeface="+mn-ea"/>
                <a:cs typeface="Arial" charset="0"/>
              </a:rPr>
              <a:t>Deaths at 3 months 0%, </a:t>
            </a:r>
          </a:p>
          <a:p>
            <a:pPr defTabSz="685800"/>
            <a:r>
              <a:rPr lang="en-US" altLang="it-IT" sz="1125" b="1" dirty="0">
                <a:solidFill>
                  <a:srgbClr val="FF0000"/>
                </a:solidFill>
                <a:latin typeface="Arial" panose="020B0604020202020204"/>
                <a:ea typeface="+mn-ea"/>
                <a:cs typeface="Arial" charset="0"/>
              </a:rPr>
              <a:t>SAE 16%</a:t>
            </a:r>
          </a:p>
          <a:p>
            <a:pPr marL="102692" indent="-102692" defTabSz="685800" fontAlgn="auto">
              <a:spcBef>
                <a:spcPts val="0"/>
              </a:spcBef>
              <a:spcAft>
                <a:spcPts val="0"/>
              </a:spcAft>
            </a:pPr>
            <a:endParaRPr lang="en-US" altLang="it-IT" sz="1125" dirty="0">
              <a:solidFill>
                <a:srgbClr val="000000"/>
              </a:solidFill>
              <a:latin typeface="Arial" panose="020B0604020202020204"/>
              <a:ea typeface="+mn-ea"/>
              <a:cs typeface="Arial" charset="0"/>
            </a:endParaRPr>
          </a:p>
        </p:txBody>
      </p:sp>
      <p:sp>
        <p:nvSpPr>
          <p:cNvPr id="7" name="CasellaDiTesto 13">
            <a:extLst>
              <a:ext uri="{FF2B5EF4-FFF2-40B4-BE49-F238E27FC236}">
                <a16:creationId xmlns:a16="http://schemas.microsoft.com/office/drawing/2014/main" id="{EDD75845-7DC1-4CC5-3990-D353EB0F3EEA}"/>
              </a:ext>
            </a:extLst>
          </p:cNvPr>
          <p:cNvSpPr txBox="1">
            <a:spLocks noChangeArrowheads="1"/>
          </p:cNvSpPr>
          <p:nvPr/>
        </p:nvSpPr>
        <p:spPr bwMode="auto">
          <a:xfrm>
            <a:off x="4869851" y="2601831"/>
            <a:ext cx="465516" cy="47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defTabSz="685800"/>
            <a:r>
              <a:rPr lang="en-US" altLang="it-IT" sz="1238" b="1" dirty="0">
                <a:solidFill>
                  <a:srgbClr val="000000"/>
                </a:solidFill>
                <a:ea typeface="+mn-ea"/>
                <a:cs typeface="Arial" charset="0"/>
              </a:rPr>
              <a:t>76%</a:t>
            </a:r>
          </a:p>
        </p:txBody>
      </p:sp>
      <p:pic>
        <p:nvPicPr>
          <p:cNvPr id="8" name="Picture 3">
            <a:extLst>
              <a:ext uri="{FF2B5EF4-FFF2-40B4-BE49-F238E27FC236}">
                <a16:creationId xmlns:a16="http://schemas.microsoft.com/office/drawing/2014/main" id="{9CDF8206-51DB-6988-15CA-5FAE7DE31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01831"/>
            <a:ext cx="2470775" cy="186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15">
            <a:extLst>
              <a:ext uri="{FF2B5EF4-FFF2-40B4-BE49-F238E27FC236}">
                <a16:creationId xmlns:a16="http://schemas.microsoft.com/office/drawing/2014/main" id="{E46E6976-607E-1B82-E840-5D6931C1B98A}"/>
              </a:ext>
            </a:extLst>
          </p:cNvPr>
          <p:cNvSpPr/>
          <p:nvPr/>
        </p:nvSpPr>
        <p:spPr>
          <a:xfrm>
            <a:off x="1460837" y="3646632"/>
            <a:ext cx="2446302" cy="507831"/>
          </a:xfrm>
          <a:prstGeom prst="rect">
            <a:avLst/>
          </a:prstGeom>
        </p:spPr>
        <p:txBody>
          <a:bodyPr wrap="square">
            <a:spAutoFit/>
          </a:bodyPr>
          <a:lstStyle/>
          <a:p>
            <a:pPr defTabSz="685800"/>
            <a:r>
              <a:rPr lang="en-US" altLang="it-IT" sz="1350" b="1" dirty="0">
                <a:solidFill>
                  <a:srgbClr val="CE2B37"/>
                </a:solidFill>
                <a:latin typeface="Arial" panose="020B0604020202020204"/>
                <a:ea typeface="+mn-ea"/>
                <a:cs typeface="Arial" charset="0"/>
              </a:rPr>
              <a:t>119 patients, median survival 7.3 years</a:t>
            </a:r>
          </a:p>
        </p:txBody>
      </p:sp>
      <p:sp>
        <p:nvSpPr>
          <p:cNvPr id="10" name="Rettangolo 17">
            <a:extLst>
              <a:ext uri="{FF2B5EF4-FFF2-40B4-BE49-F238E27FC236}">
                <a16:creationId xmlns:a16="http://schemas.microsoft.com/office/drawing/2014/main" id="{3BA60203-0E09-1478-E60F-1770E3FEAF31}"/>
              </a:ext>
            </a:extLst>
          </p:cNvPr>
          <p:cNvSpPr/>
          <p:nvPr/>
        </p:nvSpPr>
        <p:spPr>
          <a:xfrm>
            <a:off x="5502291" y="4817622"/>
            <a:ext cx="2340705" cy="253916"/>
          </a:xfrm>
          <a:prstGeom prst="rect">
            <a:avLst/>
          </a:prstGeom>
        </p:spPr>
        <p:txBody>
          <a:bodyPr wrap="none">
            <a:spAutoFit/>
          </a:bodyPr>
          <a:lstStyle/>
          <a:p>
            <a:pPr defTabSz="685800"/>
            <a:r>
              <a:rPr lang="en-US" sz="1050" dirty="0">
                <a:solidFill>
                  <a:srgbClr val="000000"/>
                </a:solidFill>
                <a:latin typeface="Arial" panose="020B0604020202020204"/>
                <a:ea typeface="+mn-ea"/>
                <a:cs typeface="+mn-cs"/>
              </a:rPr>
              <a:t>Palladini, et al. </a:t>
            </a:r>
            <a:r>
              <a:rPr lang="en-US" sz="1050" i="1" dirty="0" err="1">
                <a:solidFill>
                  <a:srgbClr val="000000"/>
                </a:solidFill>
                <a:latin typeface="Arial" panose="020B0604020202020204"/>
                <a:ea typeface="+mn-ea"/>
                <a:cs typeface="+mn-cs"/>
              </a:rPr>
              <a:t>Haematologica</a:t>
            </a:r>
            <a:r>
              <a:rPr lang="en-US" sz="1050" i="1" dirty="0">
                <a:solidFill>
                  <a:srgbClr val="000000"/>
                </a:solidFill>
                <a:latin typeface="Arial" panose="020B0604020202020204"/>
                <a:ea typeface="+mn-ea"/>
                <a:cs typeface="+mn-cs"/>
              </a:rPr>
              <a:t> 2014</a:t>
            </a:r>
            <a:endParaRPr lang="it-IT" sz="1050" i="1" dirty="0">
              <a:solidFill>
                <a:srgbClr val="000000"/>
              </a:solidFill>
              <a:latin typeface="Arial" panose="020B0604020202020204"/>
              <a:ea typeface="+mn-ea"/>
              <a:cs typeface="+mn-cs"/>
            </a:endParaRPr>
          </a:p>
        </p:txBody>
      </p:sp>
      <p:grpSp>
        <p:nvGrpSpPr>
          <p:cNvPr id="11" name="Gruppo 1">
            <a:extLst>
              <a:ext uri="{FF2B5EF4-FFF2-40B4-BE49-F238E27FC236}">
                <a16:creationId xmlns:a16="http://schemas.microsoft.com/office/drawing/2014/main" id="{49DCC59E-E282-FAE8-FAF6-29C96BBDC9CD}"/>
              </a:ext>
            </a:extLst>
          </p:cNvPr>
          <p:cNvGrpSpPr/>
          <p:nvPr/>
        </p:nvGrpSpPr>
        <p:grpSpPr>
          <a:xfrm>
            <a:off x="5395972" y="2700163"/>
            <a:ext cx="2523914" cy="1892936"/>
            <a:chOff x="7608167" y="2650168"/>
            <a:chExt cx="4486957" cy="3365218"/>
          </a:xfrm>
        </p:grpSpPr>
        <p:pic>
          <p:nvPicPr>
            <p:cNvPr id="12" name="Picture 2">
              <a:extLst>
                <a:ext uri="{FF2B5EF4-FFF2-40B4-BE49-F238E27FC236}">
                  <a16:creationId xmlns:a16="http://schemas.microsoft.com/office/drawing/2014/main" id="{D504CDE1-56E6-4AD4-2DAE-96D3C0251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167" y="2650168"/>
              <a:ext cx="4486957" cy="336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sellaDiTesto 19">
              <a:extLst>
                <a:ext uri="{FF2B5EF4-FFF2-40B4-BE49-F238E27FC236}">
                  <a16:creationId xmlns:a16="http://schemas.microsoft.com/office/drawing/2014/main" id="{33D9B729-A1F5-6F32-03DF-0BD08FD1DF58}"/>
                </a:ext>
              </a:extLst>
            </p:cNvPr>
            <p:cNvSpPr txBox="1"/>
            <p:nvPr/>
          </p:nvSpPr>
          <p:spPr>
            <a:xfrm>
              <a:off x="8552819" y="3916800"/>
              <a:ext cx="3517475" cy="1477327"/>
            </a:xfrm>
            <a:prstGeom prst="rect">
              <a:avLst/>
            </a:prstGeom>
            <a:noFill/>
          </p:spPr>
          <p:txBody>
            <a:bodyPr wrap="square" rtlCol="0">
              <a:spAutoFit/>
            </a:bodyPr>
            <a:lstStyle/>
            <a:p>
              <a:pPr defTabSz="685800" fontAlgn="auto">
                <a:spcBef>
                  <a:spcPts val="0"/>
                </a:spcBef>
                <a:spcAft>
                  <a:spcPts val="0"/>
                </a:spcAft>
              </a:pPr>
              <a:r>
                <a:rPr lang="it-IT" sz="1200" dirty="0">
                  <a:solidFill>
                    <a:srgbClr val="000000"/>
                  </a:solidFill>
                  <a:latin typeface="Arial" panose="020B0604020202020204"/>
                  <a:ea typeface="+mn-ea"/>
                  <a:cs typeface="+mn-cs"/>
                </a:rPr>
                <a:t>Survival of 68 </a:t>
              </a:r>
              <a:r>
                <a:rPr lang="it-IT" sz="1200" dirty="0" err="1">
                  <a:solidFill>
                    <a:srgbClr val="000000"/>
                  </a:solidFill>
                  <a:latin typeface="Arial" panose="020B0604020202020204"/>
                  <a:ea typeface="+mn-ea"/>
                  <a:cs typeface="+mn-cs"/>
                </a:rPr>
                <a:t>patients</a:t>
              </a:r>
              <a:r>
                <a:rPr lang="it-IT" sz="1200" dirty="0">
                  <a:solidFill>
                    <a:srgbClr val="000000"/>
                  </a:solidFill>
                  <a:latin typeface="Arial" panose="020B0604020202020204"/>
                  <a:ea typeface="+mn-ea"/>
                  <a:cs typeface="+mn-cs"/>
                </a:rPr>
                <a:t> </a:t>
              </a:r>
              <a:r>
                <a:rPr lang="it-IT" sz="1200" dirty="0" err="1">
                  <a:solidFill>
                    <a:srgbClr val="000000"/>
                  </a:solidFill>
                  <a:latin typeface="Arial" panose="020B0604020202020204"/>
                  <a:ea typeface="+mn-ea"/>
                  <a:cs typeface="+mn-cs"/>
                </a:rPr>
                <a:t>achieving</a:t>
              </a:r>
              <a:r>
                <a:rPr lang="it-IT" sz="1200" dirty="0">
                  <a:solidFill>
                    <a:srgbClr val="000000"/>
                  </a:solidFill>
                  <a:latin typeface="Arial" panose="020B0604020202020204"/>
                  <a:ea typeface="+mn-ea"/>
                  <a:cs typeface="+mn-cs"/>
                </a:rPr>
                <a:t> CR after MDex</a:t>
              </a:r>
            </a:p>
            <a:p>
              <a:pPr defTabSz="685800" fontAlgn="auto">
                <a:spcBef>
                  <a:spcPts val="0"/>
                </a:spcBef>
                <a:spcAft>
                  <a:spcPts val="0"/>
                </a:spcAft>
              </a:pPr>
              <a:r>
                <a:rPr lang="it-IT" sz="1200" dirty="0">
                  <a:solidFill>
                    <a:srgbClr val="000000"/>
                  </a:solidFill>
                  <a:latin typeface="Arial" panose="020B0604020202020204"/>
                  <a:ea typeface="+mn-ea"/>
                  <a:cs typeface="+mn-cs"/>
                </a:rPr>
                <a:t>93%@5y</a:t>
              </a:r>
            </a:p>
            <a:p>
              <a:pPr defTabSz="685800" fontAlgn="auto">
                <a:spcBef>
                  <a:spcPts val="0"/>
                </a:spcBef>
                <a:spcAft>
                  <a:spcPts val="0"/>
                </a:spcAft>
              </a:pPr>
              <a:r>
                <a:rPr lang="it-IT" sz="1200" dirty="0">
                  <a:solidFill>
                    <a:srgbClr val="000000"/>
                  </a:solidFill>
                  <a:latin typeface="Arial" panose="020B0604020202020204"/>
                  <a:ea typeface="+mn-ea"/>
                  <a:cs typeface="+mn-cs"/>
                </a:rPr>
                <a:t>63%@10y </a:t>
              </a:r>
            </a:p>
          </p:txBody>
        </p:sp>
      </p:grpSp>
      <p:sp>
        <p:nvSpPr>
          <p:cNvPr id="14" name="CasellaDiTesto 3">
            <a:extLst>
              <a:ext uri="{FF2B5EF4-FFF2-40B4-BE49-F238E27FC236}">
                <a16:creationId xmlns:a16="http://schemas.microsoft.com/office/drawing/2014/main" id="{96635B97-8F55-BEE2-4DAB-BDF1C984E101}"/>
              </a:ext>
            </a:extLst>
          </p:cNvPr>
          <p:cNvSpPr txBox="1"/>
          <p:nvPr/>
        </p:nvSpPr>
        <p:spPr>
          <a:xfrm>
            <a:off x="395997" y="4725489"/>
            <a:ext cx="3964781" cy="415498"/>
          </a:xfrm>
          <a:prstGeom prst="rect">
            <a:avLst/>
          </a:prstGeom>
          <a:noFill/>
        </p:spPr>
        <p:txBody>
          <a:bodyPr wrap="square" rtlCol="0">
            <a:spAutoFit/>
          </a:bodyPr>
          <a:lstStyle/>
          <a:p>
            <a:pPr marL="257175" indent="-257175" defTabSz="685800" fontAlgn="auto">
              <a:spcBef>
                <a:spcPts val="0"/>
              </a:spcBef>
              <a:spcAft>
                <a:spcPts val="0"/>
              </a:spcAft>
              <a:buFontTx/>
              <a:buAutoNum type="arabicPeriod"/>
            </a:pPr>
            <a:r>
              <a:rPr lang="it-IT" sz="1050" dirty="0">
                <a:solidFill>
                  <a:srgbClr val="000000"/>
                </a:solidFill>
                <a:latin typeface="Arial" panose="020B0604020202020204"/>
                <a:ea typeface="+mn-ea"/>
                <a:cs typeface="+mn-cs"/>
              </a:rPr>
              <a:t>Palladini et al, </a:t>
            </a:r>
            <a:r>
              <a:rPr lang="it-IT" sz="1050" i="1" dirty="0">
                <a:solidFill>
                  <a:srgbClr val="000000"/>
                </a:solidFill>
                <a:latin typeface="Arial" panose="020B0604020202020204"/>
                <a:ea typeface="+mn-ea"/>
                <a:cs typeface="+mn-cs"/>
              </a:rPr>
              <a:t>Blood 2004</a:t>
            </a:r>
          </a:p>
          <a:p>
            <a:pPr marL="257175" indent="-257175" defTabSz="685800" fontAlgn="auto">
              <a:spcBef>
                <a:spcPts val="0"/>
              </a:spcBef>
              <a:spcAft>
                <a:spcPts val="0"/>
              </a:spcAft>
              <a:buFontTx/>
              <a:buAutoNum type="arabicPeriod"/>
            </a:pPr>
            <a:r>
              <a:rPr lang="it-IT" sz="1050" dirty="0" err="1">
                <a:solidFill>
                  <a:srgbClr val="000000"/>
                </a:solidFill>
                <a:latin typeface="Arial" panose="020B0604020202020204"/>
                <a:ea typeface="+mn-ea"/>
                <a:cs typeface="+mn-cs"/>
              </a:rPr>
              <a:t>Jaccard</a:t>
            </a:r>
            <a:r>
              <a:rPr lang="it-IT" sz="1050" dirty="0">
                <a:solidFill>
                  <a:srgbClr val="000000"/>
                </a:solidFill>
                <a:latin typeface="Arial" panose="020B0604020202020204"/>
                <a:ea typeface="+mn-ea"/>
                <a:cs typeface="+mn-cs"/>
              </a:rPr>
              <a:t> et al, </a:t>
            </a:r>
            <a:r>
              <a:rPr lang="it-IT" sz="1050" i="1" dirty="0">
                <a:solidFill>
                  <a:srgbClr val="000000"/>
                </a:solidFill>
                <a:latin typeface="Arial" panose="020B0604020202020204"/>
                <a:ea typeface="+mn-ea"/>
                <a:cs typeface="+mn-cs"/>
              </a:rPr>
              <a:t>NEJM 2007</a:t>
            </a:r>
          </a:p>
        </p:txBody>
      </p:sp>
    </p:spTree>
    <p:extLst>
      <p:ext uri="{BB962C8B-B14F-4D97-AF65-F5344CB8AC3E}">
        <p14:creationId xmlns:p14="http://schemas.microsoft.com/office/powerpoint/2010/main" val="7414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2D47-E95A-921B-3BA5-F64303291ECB}"/>
              </a:ext>
            </a:extLst>
          </p:cNvPr>
          <p:cNvSpPr>
            <a:spLocks noGrp="1"/>
          </p:cNvSpPr>
          <p:nvPr>
            <p:ph type="title"/>
          </p:nvPr>
        </p:nvSpPr>
        <p:spPr>
          <a:xfrm>
            <a:off x="242455" y="2382"/>
            <a:ext cx="8879682" cy="1018307"/>
          </a:xfrm>
        </p:spPr>
        <p:txBody>
          <a:bodyPr/>
          <a:lstStyle/>
          <a:p>
            <a:r>
              <a:rPr lang="en-US" dirty="0"/>
              <a:t>Then we added bortezomib to the mix, albeit not well</a:t>
            </a:r>
          </a:p>
        </p:txBody>
      </p:sp>
      <p:pic>
        <p:nvPicPr>
          <p:cNvPr id="8" name="Picture 7" descr="A screenshot of a medical report&#10;&#10;Description automatically generated with low confidence">
            <a:extLst>
              <a:ext uri="{FF2B5EF4-FFF2-40B4-BE49-F238E27FC236}">
                <a16:creationId xmlns:a16="http://schemas.microsoft.com/office/drawing/2014/main" id="{6DBEEED8-6937-6EB1-5104-A3852F6E1E07}"/>
              </a:ext>
            </a:extLst>
          </p:cNvPr>
          <p:cNvPicPr>
            <a:picLocks noChangeAspect="1"/>
          </p:cNvPicPr>
          <p:nvPr/>
        </p:nvPicPr>
        <p:blipFill>
          <a:blip r:embed="rId2"/>
          <a:stretch>
            <a:fillRect/>
          </a:stretch>
        </p:blipFill>
        <p:spPr>
          <a:xfrm>
            <a:off x="69574" y="799387"/>
            <a:ext cx="9052563" cy="4242133"/>
          </a:xfrm>
          <a:prstGeom prst="rect">
            <a:avLst/>
          </a:prstGeom>
        </p:spPr>
      </p:pic>
    </p:spTree>
    <p:extLst>
      <p:ext uri="{BB962C8B-B14F-4D97-AF65-F5344CB8AC3E}">
        <p14:creationId xmlns:p14="http://schemas.microsoft.com/office/powerpoint/2010/main" val="41050131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p:nvPr/>
        </p:nvSpPr>
        <p:spPr>
          <a:xfrm>
            <a:off x="3629736" y="4413255"/>
            <a:ext cx="5514265" cy="658248"/>
          </a:xfrm>
          <a:prstGeom prst="rect">
            <a:avLst/>
          </a:prstGeom>
          <a:noFill/>
          <a:ln>
            <a:noFill/>
          </a:ln>
        </p:spPr>
        <p:txBody>
          <a:bodyPr spcFirstLastPara="1" wrap="square" lIns="91425" tIns="45700" rIns="91425" bIns="45700" anchor="b" anchorCtr="0">
            <a:noAutofit/>
          </a:bodyPr>
          <a:lstStyle/>
          <a:p>
            <a:pPr defTabSz="685800" fontAlgn="auto">
              <a:spcBef>
                <a:spcPts val="0"/>
              </a:spcBef>
              <a:spcAft>
                <a:spcPts val="0"/>
              </a:spcAft>
            </a:pPr>
            <a:r>
              <a:rPr lang="en" sz="900" dirty="0">
                <a:solidFill>
                  <a:srgbClr val="000000"/>
                </a:solidFill>
                <a:latin typeface="Calibri"/>
                <a:ea typeface="Calibri"/>
                <a:cs typeface="Calibri"/>
                <a:sym typeface="Calibri"/>
              </a:rPr>
              <a:t>MOD-PFS, major organ deterioration progression-free survival; CR, complete response; IV, intravenous; PO, oral.</a:t>
            </a:r>
            <a:endParaRPr sz="900" dirty="0">
              <a:solidFill>
                <a:srgbClr val="000000"/>
              </a:solidFill>
              <a:latin typeface="Arial" panose="020B0604020202020204"/>
              <a:ea typeface="+mn-ea"/>
              <a:cs typeface="+mn-cs"/>
            </a:endParaRPr>
          </a:p>
          <a:p>
            <a:pPr defTabSz="685800" fontAlgn="auto">
              <a:spcBef>
                <a:spcPts val="0"/>
              </a:spcBef>
              <a:spcAft>
                <a:spcPts val="0"/>
              </a:spcAft>
            </a:pPr>
            <a:r>
              <a:rPr lang="en" sz="900" baseline="30000" dirty="0">
                <a:solidFill>
                  <a:srgbClr val="000000"/>
                </a:solidFill>
                <a:latin typeface="Calibri"/>
                <a:ea typeface="Calibri"/>
                <a:cs typeface="Calibri"/>
                <a:sym typeface="Calibri"/>
              </a:rPr>
              <a:t>a</a:t>
            </a:r>
            <a:r>
              <a:rPr lang="en" sz="900" dirty="0">
                <a:solidFill>
                  <a:srgbClr val="000000"/>
                </a:solidFill>
                <a:latin typeface="Calibri"/>
                <a:ea typeface="Calibri"/>
                <a:cs typeface="Calibri"/>
                <a:sym typeface="Calibri"/>
              </a:rPr>
              <a:t>Dexamethasone 40mg IV or PO, followed by cyclophosphamide 300mg/m</a:t>
            </a:r>
            <a:r>
              <a:rPr lang="en" sz="900" baseline="30000" dirty="0">
                <a:solidFill>
                  <a:srgbClr val="000000"/>
                </a:solidFill>
                <a:latin typeface="Calibri"/>
                <a:ea typeface="Calibri"/>
                <a:cs typeface="Calibri"/>
                <a:sym typeface="Calibri"/>
              </a:rPr>
              <a:t>2</a:t>
            </a:r>
            <a:r>
              <a:rPr lang="en" sz="900" dirty="0">
                <a:solidFill>
                  <a:srgbClr val="000000"/>
                </a:solidFill>
                <a:latin typeface="Calibri"/>
                <a:ea typeface="Calibri"/>
                <a:cs typeface="Calibri"/>
                <a:sym typeface="Calibri"/>
              </a:rPr>
              <a:t> IV or PO, followed by bortezomib 1.3mg /m</a:t>
            </a:r>
            <a:r>
              <a:rPr lang="en" sz="900" baseline="30000" dirty="0">
                <a:solidFill>
                  <a:srgbClr val="000000"/>
                </a:solidFill>
                <a:latin typeface="Calibri"/>
                <a:ea typeface="Calibri"/>
                <a:cs typeface="Calibri"/>
                <a:sym typeface="Calibri"/>
              </a:rPr>
              <a:t>2 </a:t>
            </a:r>
            <a:r>
              <a:rPr lang="en" sz="900" dirty="0">
                <a:solidFill>
                  <a:srgbClr val="000000"/>
                </a:solidFill>
                <a:latin typeface="Calibri"/>
                <a:ea typeface="Calibri"/>
                <a:cs typeface="Calibri"/>
                <a:sym typeface="Calibri"/>
              </a:rPr>
              <a:t>SC on Days 1, 8, 15, and 22 in every 28-day cycle for a maximum of 6 cycles. Patients will receive dexamethasone 20mg on the day of DARA SC dosing and 20mg on the day after DARA SC dosing. </a:t>
            </a:r>
            <a:endParaRPr sz="900" dirty="0">
              <a:solidFill>
                <a:srgbClr val="000000"/>
              </a:solidFill>
              <a:latin typeface="Calibri"/>
              <a:ea typeface="Calibri"/>
              <a:cs typeface="Calibri"/>
              <a:sym typeface="Calibri"/>
            </a:endParaRPr>
          </a:p>
        </p:txBody>
      </p:sp>
      <p:sp>
        <p:nvSpPr>
          <p:cNvPr id="192" name="Google Shape;192;p29"/>
          <p:cNvSpPr txBox="1"/>
          <p:nvPr/>
        </p:nvSpPr>
        <p:spPr>
          <a:xfrm>
            <a:off x="228600" y="3040720"/>
            <a:ext cx="4048200" cy="781200"/>
          </a:xfrm>
          <a:prstGeom prst="rect">
            <a:avLst/>
          </a:prstGeom>
          <a:no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defTabSz="685800" fontAlgn="auto">
              <a:spcBef>
                <a:spcPts val="0"/>
              </a:spcBef>
              <a:spcAft>
                <a:spcPts val="0"/>
              </a:spcAft>
              <a:buClr>
                <a:srgbClr val="264C72"/>
              </a:buClr>
              <a:buSzPts val="1375"/>
            </a:pPr>
            <a:r>
              <a:rPr lang="en" sz="1100" b="1" dirty="0">
                <a:solidFill>
                  <a:srgbClr val="000000"/>
                </a:solidFill>
                <a:latin typeface="Calibri"/>
                <a:ea typeface="Calibri"/>
                <a:cs typeface="Calibri"/>
                <a:sym typeface="Calibri"/>
              </a:rPr>
              <a:t>Stratification criteria:</a:t>
            </a:r>
            <a:endParaRPr sz="1800" dirty="0">
              <a:solidFill>
                <a:srgbClr val="000000"/>
              </a:solidFill>
              <a:latin typeface="Arial" panose="020B0604020202020204"/>
              <a:ea typeface="+mn-ea"/>
              <a:cs typeface="+mn-cs"/>
            </a:endParaRPr>
          </a:p>
          <a:p>
            <a:pPr marL="214313" indent="-214313" defTabSz="685800" fontAlgn="auto">
              <a:spcBef>
                <a:spcPts val="0"/>
              </a:spcBef>
              <a:spcAft>
                <a:spcPts val="0"/>
              </a:spcAft>
              <a:buClr>
                <a:srgbClr val="264C72"/>
              </a:buClr>
              <a:buSzPts val="1375"/>
              <a:buFont typeface="Arial" panose="020B0604020202020204" pitchFamily="34" charset="0"/>
              <a:buChar char="•"/>
            </a:pPr>
            <a:r>
              <a:rPr lang="en" sz="1100" dirty="0">
                <a:solidFill>
                  <a:srgbClr val="000000"/>
                </a:solidFill>
                <a:latin typeface="Calibri"/>
                <a:ea typeface="Calibri"/>
                <a:cs typeface="Calibri"/>
                <a:sym typeface="Calibri"/>
              </a:rPr>
              <a:t>Cardiac stage (I vs II vs IIIA)</a:t>
            </a:r>
            <a:endParaRPr lang="en" sz="1800" dirty="0">
              <a:solidFill>
                <a:srgbClr val="000000"/>
              </a:solidFill>
              <a:latin typeface="Arial" panose="020B0604020202020204"/>
              <a:ea typeface="+mn-ea"/>
              <a:cs typeface="+mn-cs"/>
              <a:sym typeface="Calibri"/>
            </a:endParaRPr>
          </a:p>
          <a:p>
            <a:pPr marL="214313" indent="-214313" defTabSz="685800" fontAlgn="auto">
              <a:spcBef>
                <a:spcPts val="0"/>
              </a:spcBef>
              <a:spcAft>
                <a:spcPts val="0"/>
              </a:spcAft>
              <a:buClr>
                <a:srgbClr val="264C72"/>
              </a:buClr>
              <a:buSzPts val="1375"/>
              <a:buFont typeface="Arial" panose="020B0604020202020204" pitchFamily="34" charset="0"/>
              <a:buChar char="•"/>
            </a:pPr>
            <a:r>
              <a:rPr lang="en" sz="1100" dirty="0">
                <a:solidFill>
                  <a:srgbClr val="000000"/>
                </a:solidFill>
                <a:latin typeface="Calibri"/>
                <a:ea typeface="Calibri"/>
                <a:cs typeface="Calibri"/>
                <a:sym typeface="Calibri"/>
              </a:rPr>
              <a:t>Transplant typically offered in local country (yes vs no)</a:t>
            </a:r>
            <a:endParaRPr lang="en" sz="1800" dirty="0">
              <a:solidFill>
                <a:srgbClr val="000000"/>
              </a:solidFill>
              <a:latin typeface="Arial" panose="020B0604020202020204"/>
              <a:ea typeface="+mn-ea"/>
              <a:cs typeface="+mn-cs"/>
              <a:sym typeface="Calibri"/>
            </a:endParaRPr>
          </a:p>
          <a:p>
            <a:pPr marL="214313" indent="-214313" defTabSz="685800" fontAlgn="auto">
              <a:spcBef>
                <a:spcPts val="0"/>
              </a:spcBef>
              <a:spcAft>
                <a:spcPts val="0"/>
              </a:spcAft>
              <a:buClr>
                <a:srgbClr val="264C72"/>
              </a:buClr>
              <a:buSzPts val="1375"/>
              <a:buFont typeface="Arial" panose="020B0604020202020204" pitchFamily="34" charset="0"/>
              <a:buChar char="•"/>
            </a:pPr>
            <a:r>
              <a:rPr lang="en" sz="1100" dirty="0">
                <a:solidFill>
                  <a:srgbClr val="000000"/>
                </a:solidFill>
                <a:latin typeface="Calibri"/>
                <a:ea typeface="Calibri"/>
                <a:cs typeface="Calibri"/>
                <a:sym typeface="Calibri"/>
              </a:rPr>
              <a:t>Creatinine clearance (≥60mL/min vs &lt;60mL/min)</a:t>
            </a:r>
            <a:endParaRPr sz="1800" dirty="0">
              <a:solidFill>
                <a:srgbClr val="000000"/>
              </a:solidFill>
              <a:latin typeface="Arial" panose="020B0604020202020204"/>
              <a:ea typeface="+mn-ea"/>
              <a:cs typeface="+mn-cs"/>
            </a:endParaRPr>
          </a:p>
        </p:txBody>
      </p:sp>
      <p:sp>
        <p:nvSpPr>
          <p:cNvPr id="193" name="Google Shape;193;p29"/>
          <p:cNvSpPr txBox="1"/>
          <p:nvPr/>
        </p:nvSpPr>
        <p:spPr>
          <a:xfrm>
            <a:off x="4584334" y="3040710"/>
            <a:ext cx="4331100" cy="713100"/>
          </a:xfrm>
          <a:prstGeom prst="rect">
            <a:avLst/>
          </a:prstGeom>
          <a:no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defTabSz="685800" fontAlgn="auto">
              <a:spcBef>
                <a:spcPts val="0"/>
              </a:spcBef>
              <a:spcAft>
                <a:spcPts val="0"/>
              </a:spcAft>
              <a:buClr>
                <a:srgbClr val="264C72"/>
              </a:buClr>
              <a:buSzPts val="1375"/>
            </a:pPr>
            <a:r>
              <a:rPr lang="en" sz="1100" b="1">
                <a:solidFill>
                  <a:srgbClr val="000000"/>
                </a:solidFill>
                <a:latin typeface="Calibri"/>
                <a:ea typeface="Calibri"/>
                <a:cs typeface="Calibri"/>
                <a:sym typeface="Calibri"/>
              </a:rPr>
              <a:t>Primary endpoint: </a:t>
            </a:r>
            <a:r>
              <a:rPr lang="en" sz="1100">
                <a:solidFill>
                  <a:srgbClr val="000000"/>
                </a:solidFill>
                <a:latin typeface="Calibri"/>
                <a:ea typeface="Calibri"/>
                <a:cs typeface="Calibri"/>
                <a:sym typeface="Calibri"/>
              </a:rPr>
              <a:t>Overall hematologic CR rate</a:t>
            </a:r>
            <a:endParaRPr sz="1800">
              <a:solidFill>
                <a:srgbClr val="000000"/>
              </a:solidFill>
              <a:latin typeface="Arial" panose="020B0604020202020204"/>
              <a:ea typeface="+mn-ea"/>
              <a:cs typeface="+mn-cs"/>
            </a:endParaRPr>
          </a:p>
          <a:p>
            <a:pPr defTabSz="685800" fontAlgn="auto">
              <a:spcBef>
                <a:spcPts val="600"/>
              </a:spcBef>
              <a:spcAft>
                <a:spcPts val="0"/>
              </a:spcAft>
              <a:buClr>
                <a:srgbClr val="264C72"/>
              </a:buClr>
              <a:buSzPts val="1375"/>
            </a:pPr>
            <a:r>
              <a:rPr lang="en" sz="1100" b="1">
                <a:solidFill>
                  <a:srgbClr val="000000"/>
                </a:solidFill>
                <a:latin typeface="Calibri"/>
                <a:ea typeface="Calibri"/>
                <a:cs typeface="Calibri"/>
                <a:sym typeface="Calibri"/>
              </a:rPr>
              <a:t>Secondary endpoints</a:t>
            </a:r>
            <a:r>
              <a:rPr lang="en" sz="1100">
                <a:solidFill>
                  <a:srgbClr val="000000"/>
                </a:solidFill>
                <a:latin typeface="Calibri"/>
                <a:ea typeface="Calibri"/>
                <a:cs typeface="Calibri"/>
                <a:sym typeface="Calibri"/>
              </a:rPr>
              <a:t>: MOD-PFS, organ response rate, time to haematologic response, overall survival, safety</a:t>
            </a:r>
            <a:endParaRPr sz="1800">
              <a:solidFill>
                <a:srgbClr val="000000"/>
              </a:solidFill>
              <a:latin typeface="Arial" panose="020B0604020202020204"/>
              <a:ea typeface="+mn-ea"/>
              <a:cs typeface="+mn-cs"/>
            </a:endParaRPr>
          </a:p>
        </p:txBody>
      </p:sp>
      <p:grpSp>
        <p:nvGrpSpPr>
          <p:cNvPr id="194" name="Google Shape;194;p29"/>
          <p:cNvGrpSpPr/>
          <p:nvPr/>
        </p:nvGrpSpPr>
        <p:grpSpPr>
          <a:xfrm>
            <a:off x="228649" y="866023"/>
            <a:ext cx="8687123" cy="2118062"/>
            <a:chOff x="1517630" y="1669958"/>
            <a:chExt cx="10223753" cy="2824083"/>
          </a:xfrm>
        </p:grpSpPr>
        <p:cxnSp>
          <p:nvCxnSpPr>
            <p:cNvPr id="195" name="Google Shape;195;p29"/>
            <p:cNvCxnSpPr/>
            <p:nvPr/>
          </p:nvCxnSpPr>
          <p:spPr>
            <a:xfrm>
              <a:off x="7395127" y="3921548"/>
              <a:ext cx="2103120" cy="1"/>
            </a:xfrm>
            <a:prstGeom prst="straightConnector1">
              <a:avLst/>
            </a:prstGeom>
            <a:noFill/>
            <a:ln w="31750" cap="flat" cmpd="sng">
              <a:solidFill>
                <a:srgbClr val="000000"/>
              </a:solidFill>
              <a:prstDash val="solid"/>
              <a:round/>
              <a:headEnd type="none" w="sm" len="sm"/>
              <a:tailEnd type="triangle" w="med" len="med"/>
            </a:ln>
          </p:spPr>
        </p:cxnSp>
        <p:cxnSp>
          <p:nvCxnSpPr>
            <p:cNvPr id="196" name="Google Shape;196;p29"/>
            <p:cNvCxnSpPr/>
            <p:nvPr/>
          </p:nvCxnSpPr>
          <p:spPr>
            <a:xfrm>
              <a:off x="9101910" y="2756925"/>
              <a:ext cx="410729" cy="1"/>
            </a:xfrm>
            <a:prstGeom prst="straightConnector1">
              <a:avLst/>
            </a:prstGeom>
            <a:noFill/>
            <a:ln w="31750" cap="flat" cmpd="sng">
              <a:solidFill>
                <a:srgbClr val="000000"/>
              </a:solidFill>
              <a:prstDash val="solid"/>
              <a:round/>
              <a:headEnd type="none" w="sm" len="sm"/>
              <a:tailEnd type="triangle" w="med" len="med"/>
            </a:ln>
          </p:spPr>
        </p:cxnSp>
        <p:cxnSp>
          <p:nvCxnSpPr>
            <p:cNvPr id="197" name="Google Shape;197;p29"/>
            <p:cNvCxnSpPr/>
            <p:nvPr/>
          </p:nvCxnSpPr>
          <p:spPr>
            <a:xfrm>
              <a:off x="7296872" y="2756924"/>
              <a:ext cx="457200" cy="0"/>
            </a:xfrm>
            <a:prstGeom prst="straightConnector1">
              <a:avLst/>
            </a:prstGeom>
            <a:noFill/>
            <a:ln w="31750" cap="flat" cmpd="sng">
              <a:solidFill>
                <a:srgbClr val="000000"/>
              </a:solidFill>
              <a:prstDash val="solid"/>
              <a:round/>
              <a:headEnd type="none" w="sm" len="sm"/>
              <a:tailEnd type="triangle" w="med" len="med"/>
            </a:ln>
          </p:spPr>
        </p:cxnSp>
        <p:cxnSp>
          <p:nvCxnSpPr>
            <p:cNvPr id="198" name="Google Shape;198;p29"/>
            <p:cNvCxnSpPr/>
            <p:nvPr/>
          </p:nvCxnSpPr>
          <p:spPr>
            <a:xfrm>
              <a:off x="5369414" y="3328702"/>
              <a:ext cx="274320" cy="0"/>
            </a:xfrm>
            <a:prstGeom prst="straightConnector1">
              <a:avLst/>
            </a:prstGeom>
            <a:solidFill>
              <a:srgbClr val="6D2687"/>
            </a:solidFill>
            <a:ln w="38100" cap="flat" cmpd="sng">
              <a:solidFill>
                <a:srgbClr val="000000"/>
              </a:solidFill>
              <a:prstDash val="solid"/>
              <a:round/>
              <a:headEnd type="none" w="sm" len="sm"/>
              <a:tailEnd type="none" w="sm" len="sm"/>
            </a:ln>
          </p:spPr>
        </p:cxnSp>
        <p:cxnSp>
          <p:nvCxnSpPr>
            <p:cNvPr id="199" name="Google Shape;199;p29"/>
            <p:cNvCxnSpPr/>
            <p:nvPr/>
          </p:nvCxnSpPr>
          <p:spPr>
            <a:xfrm>
              <a:off x="5654667" y="3942062"/>
              <a:ext cx="274320" cy="0"/>
            </a:xfrm>
            <a:prstGeom prst="straightConnector1">
              <a:avLst/>
            </a:prstGeom>
            <a:noFill/>
            <a:ln w="31750" cap="flat" cmpd="sng">
              <a:solidFill>
                <a:srgbClr val="000000"/>
              </a:solidFill>
              <a:prstDash val="solid"/>
              <a:round/>
              <a:headEnd type="none" w="sm" len="sm"/>
              <a:tailEnd type="triangle" w="med" len="med"/>
            </a:ln>
          </p:spPr>
        </p:cxnSp>
        <p:cxnSp>
          <p:nvCxnSpPr>
            <p:cNvPr id="200" name="Google Shape;200;p29"/>
            <p:cNvCxnSpPr/>
            <p:nvPr/>
          </p:nvCxnSpPr>
          <p:spPr>
            <a:xfrm rot="10800000">
              <a:off x="5658823" y="2764237"/>
              <a:ext cx="0" cy="1188720"/>
            </a:xfrm>
            <a:prstGeom prst="straightConnector1">
              <a:avLst/>
            </a:prstGeom>
            <a:solidFill>
              <a:srgbClr val="6D2687"/>
            </a:solidFill>
            <a:ln w="38100" cap="flat" cmpd="sng">
              <a:solidFill>
                <a:srgbClr val="000000"/>
              </a:solidFill>
              <a:prstDash val="solid"/>
              <a:round/>
              <a:headEnd type="none" w="sm" len="sm"/>
              <a:tailEnd type="none" w="sm" len="sm"/>
            </a:ln>
          </p:spPr>
        </p:cxnSp>
        <p:cxnSp>
          <p:nvCxnSpPr>
            <p:cNvPr id="201" name="Google Shape;201;p29"/>
            <p:cNvCxnSpPr/>
            <p:nvPr/>
          </p:nvCxnSpPr>
          <p:spPr>
            <a:xfrm>
              <a:off x="5648748" y="2774342"/>
              <a:ext cx="274320" cy="0"/>
            </a:xfrm>
            <a:prstGeom prst="straightConnector1">
              <a:avLst/>
            </a:prstGeom>
            <a:noFill/>
            <a:ln w="31750" cap="flat" cmpd="sng">
              <a:solidFill>
                <a:srgbClr val="000000"/>
              </a:solidFill>
              <a:prstDash val="solid"/>
              <a:round/>
              <a:headEnd type="none" w="sm" len="sm"/>
              <a:tailEnd type="triangle" w="med" len="med"/>
            </a:ln>
          </p:spPr>
        </p:cxnSp>
        <p:sp>
          <p:nvSpPr>
            <p:cNvPr id="202" name="Google Shape;202;p29"/>
            <p:cNvSpPr/>
            <p:nvPr/>
          </p:nvSpPr>
          <p:spPr>
            <a:xfrm>
              <a:off x="5928987" y="2070035"/>
              <a:ext cx="1635044" cy="1373778"/>
            </a:xfrm>
            <a:prstGeom prst="rect">
              <a:avLst/>
            </a:prstGeom>
            <a:solidFill>
              <a:srgbClr val="94368F"/>
            </a:solidFill>
            <a:ln>
              <a:noFill/>
            </a:ln>
          </p:spPr>
          <p:txBody>
            <a:bodyPr spcFirstLastPara="1" wrap="square" lIns="91425" tIns="45700" rIns="91425" bIns="45700" anchor="ctr" anchorCtr="0">
              <a:noAutofit/>
            </a:bodyPr>
            <a:lstStyle/>
            <a:p>
              <a:pPr algn="ctr" defTabSz="685800" fontAlgn="auto">
                <a:spcBef>
                  <a:spcPts val="0"/>
                </a:spcBef>
                <a:spcAft>
                  <a:spcPts val="0"/>
                </a:spcAft>
              </a:pPr>
              <a:r>
                <a:rPr lang="en" sz="1100" b="1" dirty="0">
                  <a:solidFill>
                    <a:srgbClr val="FFFFFF"/>
                  </a:solidFill>
                  <a:latin typeface="Calibri"/>
                  <a:ea typeface="Calibri"/>
                  <a:cs typeface="Calibri"/>
                  <a:sym typeface="Calibri"/>
                </a:rPr>
                <a:t>DARA SC 1800mg QW Cycles 1-2, Q2W Cycles 3-6 + CyBorD</a:t>
              </a:r>
              <a:r>
                <a:rPr lang="en" sz="1100" b="1" baseline="30000" dirty="0">
                  <a:solidFill>
                    <a:srgbClr val="FFFFFF"/>
                  </a:solidFill>
                  <a:latin typeface="Calibri"/>
                  <a:ea typeface="Calibri"/>
                  <a:cs typeface="Calibri"/>
                  <a:sym typeface="Calibri"/>
                </a:rPr>
                <a:t>a</a:t>
              </a:r>
              <a:r>
                <a:rPr lang="en" sz="1100" b="1" dirty="0">
                  <a:solidFill>
                    <a:srgbClr val="FFFFFF"/>
                  </a:solidFill>
                  <a:latin typeface="Calibri"/>
                  <a:ea typeface="Calibri"/>
                  <a:cs typeface="Calibri"/>
                  <a:sym typeface="Calibri"/>
                </a:rPr>
                <a:t> </a:t>
              </a:r>
              <a:endParaRPr sz="1800" dirty="0">
                <a:solidFill>
                  <a:srgbClr val="000000"/>
                </a:solidFill>
                <a:latin typeface="Arial" panose="020B0604020202020204"/>
                <a:ea typeface="+mn-ea"/>
                <a:cs typeface="+mn-cs"/>
              </a:endParaRPr>
            </a:p>
            <a:p>
              <a:pPr algn="ctr" defTabSz="685800" fontAlgn="auto">
                <a:spcBef>
                  <a:spcPts val="0"/>
                </a:spcBef>
                <a:spcAft>
                  <a:spcPts val="0"/>
                </a:spcAft>
              </a:pPr>
              <a:r>
                <a:rPr lang="en" sz="1100" dirty="0">
                  <a:solidFill>
                    <a:srgbClr val="FFFFFF"/>
                  </a:solidFill>
                  <a:latin typeface="Calibri"/>
                  <a:ea typeface="Calibri"/>
                  <a:cs typeface="Calibri"/>
                  <a:sym typeface="Calibri"/>
                </a:rPr>
                <a:t>weekly × 6 cycles</a:t>
              </a:r>
              <a:endParaRPr sz="1800" dirty="0">
                <a:solidFill>
                  <a:srgbClr val="000000"/>
                </a:solidFill>
                <a:latin typeface="Arial" panose="020B0604020202020204"/>
                <a:ea typeface="+mn-ea"/>
                <a:cs typeface="+mn-cs"/>
              </a:endParaRPr>
            </a:p>
            <a:p>
              <a:pPr algn="ctr" defTabSz="685800" fontAlgn="auto">
                <a:spcBef>
                  <a:spcPts val="0"/>
                </a:spcBef>
                <a:spcAft>
                  <a:spcPts val="0"/>
                </a:spcAft>
              </a:pPr>
              <a:r>
                <a:rPr lang="en" sz="1100" dirty="0">
                  <a:solidFill>
                    <a:srgbClr val="FFFFFF"/>
                  </a:solidFill>
                  <a:latin typeface="Calibri"/>
                  <a:ea typeface="Calibri"/>
                  <a:cs typeface="Calibri"/>
                  <a:sym typeface="Calibri"/>
                </a:rPr>
                <a:t>n=195</a:t>
              </a:r>
              <a:endParaRPr sz="1800" dirty="0">
                <a:solidFill>
                  <a:srgbClr val="000000"/>
                </a:solidFill>
                <a:latin typeface="Arial" panose="020B0604020202020204"/>
                <a:ea typeface="+mn-ea"/>
                <a:cs typeface="+mn-cs"/>
              </a:endParaRPr>
            </a:p>
          </p:txBody>
        </p:sp>
        <p:sp>
          <p:nvSpPr>
            <p:cNvPr id="203" name="Google Shape;203;p29"/>
            <p:cNvSpPr/>
            <p:nvPr/>
          </p:nvSpPr>
          <p:spPr>
            <a:xfrm>
              <a:off x="7751673" y="2070035"/>
              <a:ext cx="1568893" cy="1373778"/>
            </a:xfrm>
            <a:prstGeom prst="rect">
              <a:avLst/>
            </a:prstGeom>
            <a:solidFill>
              <a:srgbClr val="94368F"/>
            </a:solidFill>
            <a:ln>
              <a:noFill/>
            </a:ln>
          </p:spPr>
          <p:txBody>
            <a:bodyPr spcFirstLastPara="1" wrap="square" lIns="91425" tIns="45700" rIns="91425" bIns="45700" anchor="ctr" anchorCtr="0">
              <a:noAutofit/>
            </a:bodyPr>
            <a:lstStyle/>
            <a:p>
              <a:pPr algn="ctr" defTabSz="685800" fontAlgn="auto">
                <a:spcBef>
                  <a:spcPts val="0"/>
                </a:spcBef>
                <a:spcAft>
                  <a:spcPts val="0"/>
                </a:spcAft>
              </a:pPr>
              <a:r>
                <a:rPr lang="en" sz="1100" b="1" dirty="0">
                  <a:solidFill>
                    <a:srgbClr val="FFFFFF"/>
                  </a:solidFill>
                  <a:latin typeface="Calibri"/>
                  <a:ea typeface="Calibri"/>
                  <a:cs typeface="Calibri"/>
                  <a:sym typeface="Calibri"/>
                </a:rPr>
                <a:t>DARA SC 1800mg Q4W until </a:t>
              </a:r>
              <a:br>
                <a:rPr lang="en" sz="1100" b="1" dirty="0">
                  <a:solidFill>
                    <a:srgbClr val="FFFFFF"/>
                  </a:solidFill>
                  <a:latin typeface="Calibri"/>
                  <a:ea typeface="Calibri"/>
                  <a:cs typeface="Calibri"/>
                  <a:sym typeface="Calibri"/>
                </a:rPr>
              </a:br>
              <a:r>
                <a:rPr lang="en" sz="1100" b="1" dirty="0">
                  <a:solidFill>
                    <a:srgbClr val="FFFFFF"/>
                  </a:solidFill>
                  <a:latin typeface="Calibri"/>
                  <a:ea typeface="Calibri"/>
                  <a:cs typeface="Calibri"/>
                  <a:sym typeface="Calibri"/>
                </a:rPr>
                <a:t>MOD-PFS or maximum of </a:t>
              </a:r>
              <a:br>
                <a:rPr lang="en" sz="1100" b="1" dirty="0">
                  <a:solidFill>
                    <a:srgbClr val="FFFFFF"/>
                  </a:solidFill>
                  <a:latin typeface="Calibri"/>
                  <a:ea typeface="Calibri"/>
                  <a:cs typeface="Calibri"/>
                  <a:sym typeface="Calibri"/>
                </a:rPr>
              </a:br>
              <a:r>
                <a:rPr lang="en" sz="1100" b="1" dirty="0">
                  <a:solidFill>
                    <a:srgbClr val="FFFFFF"/>
                  </a:solidFill>
                  <a:latin typeface="Calibri"/>
                  <a:ea typeface="Calibri"/>
                  <a:cs typeface="Calibri"/>
                  <a:sym typeface="Calibri"/>
                </a:rPr>
                <a:t>24 total cycles</a:t>
              </a:r>
              <a:endParaRPr sz="1100" dirty="0">
                <a:solidFill>
                  <a:srgbClr val="FFFFFF"/>
                </a:solidFill>
                <a:latin typeface="Calibri"/>
                <a:ea typeface="Calibri"/>
                <a:cs typeface="Calibri"/>
                <a:sym typeface="Calibri"/>
              </a:endParaRPr>
            </a:p>
          </p:txBody>
        </p:sp>
        <p:sp>
          <p:nvSpPr>
            <p:cNvPr id="204" name="Google Shape;204;p29"/>
            <p:cNvSpPr/>
            <p:nvPr/>
          </p:nvSpPr>
          <p:spPr>
            <a:xfrm>
              <a:off x="9510608" y="2070036"/>
              <a:ext cx="2228745" cy="1373778"/>
            </a:xfrm>
            <a:prstGeom prst="rect">
              <a:avLst/>
            </a:prstGeom>
            <a:solidFill>
              <a:srgbClr val="94368F"/>
            </a:solidFill>
            <a:ln>
              <a:noFill/>
            </a:ln>
          </p:spPr>
          <p:txBody>
            <a:bodyPr spcFirstLastPara="1" wrap="square" lIns="91425" tIns="45700" rIns="91425" bIns="45700" anchor="ctr" anchorCtr="0">
              <a:noAutofit/>
            </a:bodyPr>
            <a:lstStyle/>
            <a:p>
              <a:pPr algn="ctr" defTabSz="685800" fontAlgn="auto">
                <a:spcBef>
                  <a:spcPts val="0"/>
                </a:spcBef>
                <a:spcAft>
                  <a:spcPts val="0"/>
                </a:spcAft>
              </a:pPr>
              <a:r>
                <a:rPr lang="en" sz="1100" b="1">
                  <a:solidFill>
                    <a:srgbClr val="FFFFFF"/>
                  </a:solidFill>
                  <a:latin typeface="Calibri"/>
                  <a:ea typeface="Calibri"/>
                  <a:cs typeface="Calibri"/>
                  <a:sym typeface="Calibri"/>
                </a:rPr>
                <a:t>Observation until MOD-PFS </a:t>
              </a:r>
              <a:br>
                <a:rPr lang="en" sz="1100" b="1">
                  <a:solidFill>
                    <a:srgbClr val="FFFFFF"/>
                  </a:solidFill>
                  <a:latin typeface="Calibri"/>
                  <a:ea typeface="Calibri"/>
                  <a:cs typeface="Calibri"/>
                  <a:sym typeface="Calibri"/>
                </a:rPr>
              </a:br>
              <a:r>
                <a:rPr lang="en" sz="1100" b="1">
                  <a:solidFill>
                    <a:srgbClr val="FFFFFF"/>
                  </a:solidFill>
                  <a:latin typeface="Calibri"/>
                  <a:ea typeface="Calibri"/>
                  <a:cs typeface="Calibri"/>
                  <a:sym typeface="Calibri"/>
                </a:rPr>
                <a:t>(if DARA SC discontinued prior to MOD-PFS)</a:t>
              </a:r>
              <a:endParaRPr sz="1100">
                <a:solidFill>
                  <a:srgbClr val="FFFFFF"/>
                </a:solidFill>
                <a:latin typeface="Calibri"/>
                <a:ea typeface="Calibri"/>
                <a:cs typeface="Calibri"/>
                <a:sym typeface="Calibri"/>
              </a:endParaRPr>
            </a:p>
          </p:txBody>
        </p:sp>
        <p:sp>
          <p:nvSpPr>
            <p:cNvPr id="205" name="Google Shape;205;p29"/>
            <p:cNvSpPr/>
            <p:nvPr/>
          </p:nvSpPr>
          <p:spPr>
            <a:xfrm>
              <a:off x="9508577" y="3546260"/>
              <a:ext cx="2232806" cy="772573"/>
            </a:xfrm>
            <a:prstGeom prst="rect">
              <a:avLst/>
            </a:prstGeom>
            <a:solidFill>
              <a:srgbClr val="F68D28"/>
            </a:solidFill>
            <a:ln>
              <a:noFill/>
            </a:ln>
          </p:spPr>
          <p:txBody>
            <a:bodyPr spcFirstLastPara="1" wrap="square" lIns="91425" tIns="45700" rIns="91425" bIns="45700" anchor="ctr" anchorCtr="0">
              <a:noAutofit/>
            </a:bodyPr>
            <a:lstStyle/>
            <a:p>
              <a:pPr algn="ctr" defTabSz="685800" fontAlgn="auto">
                <a:spcBef>
                  <a:spcPts val="0"/>
                </a:spcBef>
                <a:spcAft>
                  <a:spcPts val="0"/>
                </a:spcAft>
              </a:pPr>
              <a:r>
                <a:rPr lang="en" sz="1100" b="1">
                  <a:solidFill>
                    <a:srgbClr val="000000"/>
                  </a:solidFill>
                  <a:latin typeface="Calibri"/>
                  <a:ea typeface="Calibri"/>
                  <a:cs typeface="Calibri"/>
                  <a:sym typeface="Calibri"/>
                </a:rPr>
                <a:t>Observation until MOD-PFS</a:t>
              </a:r>
              <a:endParaRPr sz="1100">
                <a:solidFill>
                  <a:srgbClr val="000000"/>
                </a:solidFill>
                <a:latin typeface="Calibri"/>
                <a:ea typeface="Calibri"/>
                <a:cs typeface="Calibri"/>
                <a:sym typeface="Calibri"/>
              </a:endParaRPr>
            </a:p>
          </p:txBody>
        </p:sp>
        <p:sp>
          <p:nvSpPr>
            <p:cNvPr id="206" name="Google Shape;206;p29"/>
            <p:cNvSpPr/>
            <p:nvPr/>
          </p:nvSpPr>
          <p:spPr>
            <a:xfrm>
              <a:off x="6798749" y="1669958"/>
              <a:ext cx="1577783" cy="348813"/>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100" b="1">
                  <a:solidFill>
                    <a:srgbClr val="000000"/>
                  </a:solidFill>
                  <a:latin typeface="Calibri"/>
                  <a:ea typeface="Calibri"/>
                  <a:cs typeface="Calibri"/>
                  <a:sym typeface="Calibri"/>
                </a:rPr>
                <a:t>Treatment Phase</a:t>
              </a:r>
              <a:endParaRPr sz="1800">
                <a:solidFill>
                  <a:srgbClr val="000000"/>
                </a:solidFill>
                <a:latin typeface="Arial" panose="020B0604020202020204"/>
                <a:ea typeface="+mn-ea"/>
                <a:cs typeface="+mn-cs"/>
              </a:endParaRPr>
            </a:p>
          </p:txBody>
        </p:sp>
        <p:sp>
          <p:nvSpPr>
            <p:cNvPr id="207" name="Google Shape;207;p29"/>
            <p:cNvSpPr/>
            <p:nvPr/>
          </p:nvSpPr>
          <p:spPr>
            <a:xfrm>
              <a:off x="9531072" y="1669958"/>
              <a:ext cx="2187816" cy="348813"/>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100" b="1">
                  <a:solidFill>
                    <a:srgbClr val="000000"/>
                  </a:solidFill>
                  <a:latin typeface="Calibri"/>
                  <a:ea typeface="Calibri"/>
                  <a:cs typeface="Calibri"/>
                  <a:sym typeface="Calibri"/>
                </a:rPr>
                <a:t>Post-treatment Phase</a:t>
              </a:r>
              <a:endParaRPr sz="1800">
                <a:solidFill>
                  <a:srgbClr val="000000"/>
                </a:solidFill>
                <a:latin typeface="Arial" panose="020B0604020202020204"/>
                <a:ea typeface="+mn-ea"/>
                <a:cs typeface="+mn-cs"/>
              </a:endParaRPr>
            </a:p>
          </p:txBody>
        </p:sp>
        <p:cxnSp>
          <p:nvCxnSpPr>
            <p:cNvPr id="208" name="Google Shape;208;p29"/>
            <p:cNvCxnSpPr/>
            <p:nvPr/>
          </p:nvCxnSpPr>
          <p:spPr>
            <a:xfrm>
              <a:off x="5928987" y="1985988"/>
              <a:ext cx="3391579" cy="0"/>
            </a:xfrm>
            <a:prstGeom prst="straightConnector1">
              <a:avLst/>
            </a:prstGeom>
            <a:solidFill>
              <a:srgbClr val="6D2687"/>
            </a:solidFill>
            <a:ln w="12700" cap="flat" cmpd="sng">
              <a:solidFill>
                <a:srgbClr val="000000"/>
              </a:solidFill>
              <a:prstDash val="solid"/>
              <a:round/>
              <a:headEnd type="none" w="sm" len="sm"/>
              <a:tailEnd type="none" w="sm" len="sm"/>
            </a:ln>
          </p:spPr>
        </p:cxnSp>
        <p:cxnSp>
          <p:nvCxnSpPr>
            <p:cNvPr id="209" name="Google Shape;209;p29"/>
            <p:cNvCxnSpPr/>
            <p:nvPr/>
          </p:nvCxnSpPr>
          <p:spPr>
            <a:xfrm>
              <a:off x="9508577" y="1985988"/>
              <a:ext cx="2232806" cy="0"/>
            </a:xfrm>
            <a:prstGeom prst="straightConnector1">
              <a:avLst/>
            </a:prstGeom>
            <a:solidFill>
              <a:srgbClr val="6D2687"/>
            </a:solidFill>
            <a:ln w="12700" cap="flat" cmpd="sng">
              <a:solidFill>
                <a:srgbClr val="000000"/>
              </a:solidFill>
              <a:prstDash val="solid"/>
              <a:round/>
              <a:headEnd type="none" w="sm" len="sm"/>
              <a:tailEnd type="none" w="sm" len="sm"/>
            </a:ln>
          </p:spPr>
        </p:cxnSp>
        <p:sp>
          <p:nvSpPr>
            <p:cNvPr id="210" name="Google Shape;210;p29"/>
            <p:cNvSpPr/>
            <p:nvPr/>
          </p:nvSpPr>
          <p:spPr>
            <a:xfrm>
              <a:off x="5936909" y="3546260"/>
              <a:ext cx="1627121" cy="719045"/>
            </a:xfrm>
            <a:prstGeom prst="rect">
              <a:avLst/>
            </a:prstGeom>
            <a:solidFill>
              <a:srgbClr val="F68D28"/>
            </a:solidFill>
            <a:ln>
              <a:noFill/>
            </a:ln>
          </p:spPr>
          <p:txBody>
            <a:bodyPr spcFirstLastPara="1" wrap="square" lIns="91425" tIns="45700" rIns="91425" bIns="45700" anchor="ctr" anchorCtr="0">
              <a:noAutofit/>
            </a:bodyPr>
            <a:lstStyle/>
            <a:p>
              <a:pPr algn="ctr" defTabSz="685800" fontAlgn="auto">
                <a:spcBef>
                  <a:spcPts val="0"/>
                </a:spcBef>
                <a:spcAft>
                  <a:spcPts val="0"/>
                </a:spcAft>
              </a:pPr>
              <a:r>
                <a:rPr lang="en" sz="1100" b="1" dirty="0">
                  <a:solidFill>
                    <a:srgbClr val="000000"/>
                  </a:solidFill>
                  <a:latin typeface="Calibri"/>
                  <a:ea typeface="Calibri"/>
                  <a:cs typeface="Calibri"/>
                  <a:sym typeface="Calibri"/>
                </a:rPr>
                <a:t>CyBorD</a:t>
              </a:r>
              <a:r>
                <a:rPr lang="en" sz="1100" b="1" baseline="30000" dirty="0">
                  <a:solidFill>
                    <a:srgbClr val="000000"/>
                  </a:solidFill>
                  <a:latin typeface="Calibri"/>
                  <a:ea typeface="Calibri"/>
                  <a:cs typeface="Calibri"/>
                  <a:sym typeface="Calibri"/>
                </a:rPr>
                <a:t>a</a:t>
              </a:r>
              <a:r>
                <a:rPr lang="en" sz="1100" b="1" dirty="0">
                  <a:solidFill>
                    <a:srgbClr val="000000"/>
                  </a:solidFill>
                  <a:latin typeface="Calibri"/>
                  <a:ea typeface="Calibri"/>
                  <a:cs typeface="Calibri"/>
                  <a:sym typeface="Calibri"/>
                </a:rPr>
                <a:t> </a:t>
              </a:r>
              <a:endParaRPr sz="1800" dirty="0">
                <a:solidFill>
                  <a:srgbClr val="000000"/>
                </a:solidFill>
                <a:latin typeface="Arial" panose="020B0604020202020204"/>
                <a:ea typeface="+mn-ea"/>
                <a:cs typeface="+mn-cs"/>
              </a:endParaRPr>
            </a:p>
            <a:p>
              <a:pPr algn="ctr" defTabSz="685800" fontAlgn="auto">
                <a:spcBef>
                  <a:spcPts val="0"/>
                </a:spcBef>
                <a:spcAft>
                  <a:spcPts val="0"/>
                </a:spcAft>
              </a:pPr>
              <a:r>
                <a:rPr lang="en" sz="1100" dirty="0">
                  <a:solidFill>
                    <a:srgbClr val="000000"/>
                  </a:solidFill>
                  <a:latin typeface="Calibri"/>
                  <a:ea typeface="Calibri"/>
                  <a:cs typeface="Calibri"/>
                  <a:sym typeface="Calibri"/>
                </a:rPr>
                <a:t>weekly × 6 cycles</a:t>
              </a:r>
              <a:endParaRPr sz="1800" dirty="0">
                <a:solidFill>
                  <a:srgbClr val="000000"/>
                </a:solidFill>
                <a:latin typeface="Arial" panose="020B0604020202020204"/>
                <a:ea typeface="+mn-ea"/>
                <a:cs typeface="+mn-cs"/>
              </a:endParaRPr>
            </a:p>
            <a:p>
              <a:pPr algn="ctr" defTabSz="685800" fontAlgn="auto">
                <a:spcBef>
                  <a:spcPts val="0"/>
                </a:spcBef>
                <a:spcAft>
                  <a:spcPts val="0"/>
                </a:spcAft>
              </a:pPr>
              <a:r>
                <a:rPr lang="en" sz="1100" dirty="0">
                  <a:solidFill>
                    <a:srgbClr val="000000"/>
                  </a:solidFill>
                  <a:latin typeface="Calibri"/>
                  <a:ea typeface="Calibri"/>
                  <a:cs typeface="Calibri"/>
                  <a:sym typeface="Calibri"/>
                </a:rPr>
                <a:t>n=193</a:t>
              </a:r>
              <a:endParaRPr sz="1800" dirty="0">
                <a:solidFill>
                  <a:srgbClr val="000000"/>
                </a:solidFill>
                <a:latin typeface="Arial" panose="020B0604020202020204"/>
                <a:ea typeface="+mn-ea"/>
                <a:cs typeface="+mn-cs"/>
              </a:endParaRPr>
            </a:p>
          </p:txBody>
        </p:sp>
        <p:cxnSp>
          <p:nvCxnSpPr>
            <p:cNvPr id="211" name="Google Shape;211;p29"/>
            <p:cNvCxnSpPr/>
            <p:nvPr/>
          </p:nvCxnSpPr>
          <p:spPr>
            <a:xfrm>
              <a:off x="4758678" y="3328702"/>
              <a:ext cx="274320" cy="0"/>
            </a:xfrm>
            <a:prstGeom prst="straightConnector1">
              <a:avLst/>
            </a:prstGeom>
            <a:noFill/>
            <a:ln w="31750" cap="flat" cmpd="sng">
              <a:solidFill>
                <a:srgbClr val="000000"/>
              </a:solidFill>
              <a:prstDash val="solid"/>
              <a:round/>
              <a:headEnd type="none" w="sm" len="sm"/>
              <a:tailEnd type="triangle" w="med" len="med"/>
            </a:ln>
          </p:spPr>
        </p:cxnSp>
        <p:sp>
          <p:nvSpPr>
            <p:cNvPr id="212" name="Google Shape;212;p29"/>
            <p:cNvSpPr txBox="1"/>
            <p:nvPr/>
          </p:nvSpPr>
          <p:spPr>
            <a:xfrm rot="-5400000">
              <a:off x="3760436" y="3164753"/>
              <a:ext cx="1828800" cy="348813"/>
            </a:xfrm>
            <a:prstGeom prst="rect">
              <a:avLst/>
            </a:prstGeom>
            <a:solidFill>
              <a:srgbClr val="BFBFBF"/>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defTabSz="685800" fontAlgn="auto">
                <a:spcBef>
                  <a:spcPts val="0"/>
                </a:spcBef>
                <a:spcAft>
                  <a:spcPts val="0"/>
                </a:spcAft>
              </a:pPr>
              <a:r>
                <a:rPr lang="en" sz="1100" b="1">
                  <a:solidFill>
                    <a:srgbClr val="1D1B10"/>
                  </a:solidFill>
                  <a:latin typeface="Calibri"/>
                  <a:ea typeface="Calibri"/>
                  <a:cs typeface="Calibri"/>
                  <a:sym typeface="Calibri"/>
                </a:rPr>
                <a:t>Screening (Day −28)</a:t>
              </a:r>
              <a:endParaRPr sz="1800">
                <a:solidFill>
                  <a:srgbClr val="000000"/>
                </a:solidFill>
                <a:latin typeface="Arial" panose="020B0604020202020204"/>
                <a:ea typeface="+mn-ea"/>
                <a:cs typeface="+mn-cs"/>
              </a:endParaRPr>
            </a:p>
          </p:txBody>
        </p:sp>
        <p:sp>
          <p:nvSpPr>
            <p:cNvPr id="213" name="Google Shape;213;p29"/>
            <p:cNvSpPr txBox="1"/>
            <p:nvPr/>
          </p:nvSpPr>
          <p:spPr>
            <a:xfrm rot="-5400000">
              <a:off x="4352359" y="3085588"/>
              <a:ext cx="1828800" cy="507124"/>
            </a:xfrm>
            <a:prstGeom prst="rect">
              <a:avLst/>
            </a:prstGeom>
            <a:solidFill>
              <a:srgbClr val="BFBFBF"/>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defTabSz="685800" fontAlgn="auto">
                <a:spcBef>
                  <a:spcPts val="0"/>
                </a:spcBef>
                <a:spcAft>
                  <a:spcPts val="0"/>
                </a:spcAft>
              </a:pPr>
              <a:r>
                <a:rPr lang="en" sz="1100" b="1" dirty="0">
                  <a:solidFill>
                    <a:srgbClr val="1D1B10"/>
                  </a:solidFill>
                  <a:latin typeface="Calibri"/>
                  <a:ea typeface="Calibri"/>
                  <a:cs typeface="Calibri"/>
                  <a:sym typeface="Calibri"/>
                </a:rPr>
                <a:t>1:1 Randomization</a:t>
              </a:r>
              <a:br>
                <a:rPr lang="en" sz="1100" b="1" dirty="0">
                  <a:solidFill>
                    <a:srgbClr val="1D1B10"/>
                  </a:solidFill>
                  <a:latin typeface="Calibri"/>
                  <a:ea typeface="Calibri"/>
                  <a:cs typeface="Calibri"/>
                  <a:sym typeface="Calibri"/>
                </a:rPr>
              </a:br>
              <a:r>
                <a:rPr lang="en" sz="1100" b="1" dirty="0">
                  <a:solidFill>
                    <a:srgbClr val="1D1B10"/>
                  </a:solidFill>
                  <a:latin typeface="Calibri"/>
                  <a:ea typeface="Calibri"/>
                  <a:cs typeface="Calibri"/>
                  <a:sym typeface="Calibri"/>
                </a:rPr>
                <a:t>(N=388)</a:t>
              </a:r>
              <a:endParaRPr sz="1800" dirty="0">
                <a:solidFill>
                  <a:srgbClr val="000000"/>
                </a:solidFill>
                <a:latin typeface="Arial" panose="020B0604020202020204"/>
                <a:ea typeface="+mn-ea"/>
                <a:cs typeface="+mn-cs"/>
              </a:endParaRPr>
            </a:p>
          </p:txBody>
        </p:sp>
        <p:sp>
          <p:nvSpPr>
            <p:cNvPr id="214" name="Google Shape;214;p29"/>
            <p:cNvSpPr/>
            <p:nvPr/>
          </p:nvSpPr>
          <p:spPr>
            <a:xfrm>
              <a:off x="1517630" y="1823846"/>
              <a:ext cx="2803576" cy="2670195"/>
            </a:xfrm>
            <a:prstGeom prst="rect">
              <a:avLst/>
            </a:prstGeom>
            <a:solidFill>
              <a:srgbClr val="CBCBC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defTabSz="685800" fontAlgn="auto">
                <a:spcBef>
                  <a:spcPts val="0"/>
                </a:spcBef>
                <a:spcAft>
                  <a:spcPts val="0"/>
                </a:spcAft>
              </a:pPr>
              <a:r>
                <a:rPr lang="en" sz="1100" b="1">
                  <a:solidFill>
                    <a:srgbClr val="1D1B10"/>
                  </a:solidFill>
                  <a:latin typeface="Calibri"/>
                  <a:ea typeface="Calibri"/>
                  <a:cs typeface="Calibri"/>
                  <a:sym typeface="Calibri"/>
                </a:rPr>
                <a:t>Key eligibility criteria:</a:t>
              </a:r>
              <a:endParaRPr sz="1800">
                <a:solidFill>
                  <a:srgbClr val="000000"/>
                </a:solidFill>
                <a:latin typeface="Arial" panose="020B0604020202020204"/>
                <a:ea typeface="+mn-ea"/>
                <a:cs typeface="+mn-cs"/>
              </a:endParaRPr>
            </a:p>
            <a:p>
              <a:pPr marL="96439" indent="-96439" defTabSz="685800" fontAlgn="auto">
                <a:spcBef>
                  <a:spcPts val="450"/>
                </a:spcBef>
                <a:spcAft>
                  <a:spcPts val="0"/>
                </a:spcAft>
                <a:buClr>
                  <a:srgbClr val="1D1B10"/>
                </a:buClr>
                <a:buSzPts val="1100"/>
                <a:buFont typeface="Arial"/>
                <a:buChar char="•"/>
              </a:pPr>
              <a:r>
                <a:rPr lang="en" sz="1100">
                  <a:solidFill>
                    <a:srgbClr val="1D1B10"/>
                  </a:solidFill>
                  <a:latin typeface="Calibri"/>
                  <a:ea typeface="Calibri"/>
                  <a:cs typeface="Calibri"/>
                  <a:sym typeface="Calibri"/>
                </a:rPr>
                <a:t>AL amyloidosis with ≥1 organ impacted</a:t>
              </a:r>
              <a:endParaRPr sz="1100">
                <a:solidFill>
                  <a:srgbClr val="1D1B10"/>
                </a:solidFill>
                <a:latin typeface="Calibri"/>
                <a:ea typeface="Calibri"/>
                <a:cs typeface="Calibri"/>
                <a:sym typeface="Calibri"/>
              </a:endParaRPr>
            </a:p>
            <a:p>
              <a:pPr marL="96439" indent="-96439" defTabSz="685800" fontAlgn="auto">
                <a:spcBef>
                  <a:spcPts val="450"/>
                </a:spcBef>
                <a:spcAft>
                  <a:spcPts val="0"/>
                </a:spcAft>
                <a:buClr>
                  <a:srgbClr val="1D1B10"/>
                </a:buClr>
                <a:buSzPts val="1100"/>
                <a:buFont typeface="Arial"/>
                <a:buChar char="•"/>
              </a:pPr>
              <a:r>
                <a:rPr lang="en" sz="1100">
                  <a:solidFill>
                    <a:srgbClr val="1D1B10"/>
                  </a:solidFill>
                  <a:latin typeface="Calibri"/>
                  <a:ea typeface="Calibri"/>
                  <a:cs typeface="Calibri"/>
                  <a:sym typeface="Calibri"/>
                </a:rPr>
                <a:t>No prior therapy for AL amyloidosis or MM</a:t>
              </a:r>
              <a:endParaRPr sz="1800">
                <a:solidFill>
                  <a:srgbClr val="000000"/>
                </a:solidFill>
                <a:latin typeface="Arial" panose="020B0604020202020204"/>
                <a:ea typeface="+mn-ea"/>
                <a:cs typeface="+mn-cs"/>
              </a:endParaRPr>
            </a:p>
            <a:p>
              <a:pPr marL="96439" indent="-96439" defTabSz="685800" fontAlgn="auto">
                <a:spcBef>
                  <a:spcPts val="450"/>
                </a:spcBef>
                <a:spcAft>
                  <a:spcPts val="0"/>
                </a:spcAft>
                <a:buClr>
                  <a:srgbClr val="1D1B10"/>
                </a:buClr>
                <a:buSzPts val="1100"/>
                <a:buFont typeface="Arial"/>
                <a:buChar char="•"/>
              </a:pPr>
              <a:r>
                <a:rPr lang="en" sz="1100">
                  <a:solidFill>
                    <a:srgbClr val="1D1B10"/>
                  </a:solidFill>
                  <a:latin typeface="Calibri"/>
                  <a:ea typeface="Calibri"/>
                  <a:cs typeface="Calibri"/>
                  <a:sym typeface="Calibri"/>
                </a:rPr>
                <a:t>Cardiac stage I-IIIA (Mayo 2004)</a:t>
              </a:r>
              <a:endParaRPr sz="1800">
                <a:solidFill>
                  <a:srgbClr val="000000"/>
                </a:solidFill>
                <a:latin typeface="Arial" panose="020B0604020202020204"/>
                <a:ea typeface="+mn-ea"/>
                <a:cs typeface="+mn-cs"/>
              </a:endParaRPr>
            </a:p>
            <a:p>
              <a:pPr marL="96439" indent="-96439" defTabSz="685800" fontAlgn="auto">
                <a:spcBef>
                  <a:spcPts val="450"/>
                </a:spcBef>
                <a:spcAft>
                  <a:spcPts val="0"/>
                </a:spcAft>
                <a:buClr>
                  <a:srgbClr val="1D1B10"/>
                </a:buClr>
                <a:buSzPts val="1100"/>
                <a:buFont typeface="Arial"/>
                <a:buChar char="•"/>
              </a:pPr>
              <a:r>
                <a:rPr lang="en" sz="1100">
                  <a:solidFill>
                    <a:srgbClr val="1D1B10"/>
                  </a:solidFill>
                  <a:latin typeface="Calibri"/>
                  <a:ea typeface="Calibri"/>
                  <a:cs typeface="Calibri"/>
                  <a:sym typeface="Calibri"/>
                </a:rPr>
                <a:t>eGFR ≥20 mL/min</a:t>
              </a:r>
              <a:endParaRPr sz="1100">
                <a:solidFill>
                  <a:srgbClr val="1D1B10"/>
                </a:solidFill>
                <a:latin typeface="Calibri"/>
                <a:ea typeface="Calibri"/>
                <a:cs typeface="Calibri"/>
                <a:sym typeface="Calibri"/>
              </a:endParaRPr>
            </a:p>
          </p:txBody>
        </p:sp>
      </p:grpSp>
      <p:sp>
        <p:nvSpPr>
          <p:cNvPr id="215" name="Google Shape;215;p29"/>
          <p:cNvSpPr txBox="1">
            <a:spLocks noGrp="1"/>
          </p:cNvSpPr>
          <p:nvPr>
            <p:ph type="title"/>
          </p:nvPr>
        </p:nvSpPr>
        <p:spPr>
          <a:xfrm>
            <a:off x="64181" y="192700"/>
            <a:ext cx="8987100" cy="556800"/>
          </a:xfrm>
          <a:prstGeom prst="rect">
            <a:avLst/>
          </a:prstGeom>
        </p:spPr>
        <p:txBody>
          <a:bodyPr spcFirstLastPara="1" vert="horz" wrap="square" lIns="91425" tIns="91425" rIns="91425" bIns="91425" rtlCol="0" anchor="t" anchorCtr="0">
            <a:noAutofit/>
          </a:bodyPr>
          <a:lstStyle/>
          <a:p>
            <a:pPr>
              <a:spcBef>
                <a:spcPts val="0"/>
              </a:spcBef>
            </a:pPr>
            <a:r>
              <a:rPr lang="en" dirty="0">
                <a:ea typeface="Arial Black"/>
                <a:cs typeface="Arial Black"/>
                <a:sym typeface="Arial Black"/>
              </a:rPr>
              <a:t>Andromeda: Design</a:t>
            </a:r>
            <a:endParaRPr dirty="0">
              <a:ea typeface="Arial Black"/>
              <a:cs typeface="Arial Black"/>
              <a:sym typeface="Arial Black"/>
            </a:endParaRPr>
          </a:p>
        </p:txBody>
      </p:sp>
    </p:spTree>
    <p:extLst>
      <p:ext uri="{BB962C8B-B14F-4D97-AF65-F5344CB8AC3E}">
        <p14:creationId xmlns:p14="http://schemas.microsoft.com/office/powerpoint/2010/main" val="3548365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B40E7C-BC1D-D694-5660-ACE5F2E953F7}"/>
              </a:ext>
            </a:extLst>
          </p:cNvPr>
          <p:cNvSpPr>
            <a:spLocks noGrp="1"/>
          </p:cNvSpPr>
          <p:nvPr>
            <p:ph idx="1"/>
          </p:nvPr>
        </p:nvSpPr>
        <p:spPr/>
        <p:txBody>
          <a:bodyPr/>
          <a:lstStyle/>
          <a:p>
            <a:pPr marL="0" indent="0" algn="ctr">
              <a:buNone/>
            </a:pPr>
            <a:endParaRPr lang="en-US" sz="4000" dirty="0">
              <a:effectLst>
                <a:outerShdw blurRad="38100" dist="38100" dir="2700000" algn="tl">
                  <a:srgbClr val="000000">
                    <a:alpha val="43137"/>
                  </a:srgbClr>
                </a:outerShdw>
              </a:effectLst>
            </a:endParaRPr>
          </a:p>
          <a:p>
            <a:pPr marL="0" indent="0" algn="ctr">
              <a:buNone/>
            </a:pPr>
            <a:r>
              <a:rPr lang="en-US" sz="4000" dirty="0">
                <a:effectLst>
                  <a:outerShdw blurRad="38100" dist="38100" dir="2700000" algn="tl">
                    <a:srgbClr val="000000">
                      <a:alpha val="43137"/>
                    </a:srgbClr>
                  </a:outerShdw>
                </a:effectLst>
              </a:rPr>
              <a:t>Future Directions</a:t>
            </a:r>
          </a:p>
        </p:txBody>
      </p:sp>
    </p:spTree>
    <p:extLst>
      <p:ext uri="{BB962C8B-B14F-4D97-AF65-F5344CB8AC3E}">
        <p14:creationId xmlns:p14="http://schemas.microsoft.com/office/powerpoint/2010/main" val="13273679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p:nvPr/>
        </p:nvSpPr>
        <p:spPr>
          <a:xfrm>
            <a:off x="3546451" y="4730384"/>
            <a:ext cx="5269865" cy="415498"/>
          </a:xfrm>
          <a:prstGeom prst="rect">
            <a:avLst/>
          </a:prstGeom>
          <a:noFill/>
          <a:ln>
            <a:noFill/>
          </a:ln>
        </p:spPr>
        <p:txBody>
          <a:bodyPr spcFirstLastPara="1" wrap="square" lIns="91425" tIns="45700" rIns="91425" bIns="45700" anchor="b" anchorCtr="0">
            <a:noAutofit/>
          </a:bodyPr>
          <a:lstStyle/>
          <a:p>
            <a:pPr defTabSz="685800" fontAlgn="auto">
              <a:spcBef>
                <a:spcPts val="0"/>
              </a:spcBef>
              <a:spcAft>
                <a:spcPts val="0"/>
              </a:spcAft>
            </a:pPr>
            <a:endParaRPr sz="1800" dirty="0">
              <a:solidFill>
                <a:srgbClr val="000000"/>
              </a:solidFill>
              <a:latin typeface="Arial" panose="020B0604020202020204"/>
              <a:ea typeface="+mn-ea"/>
              <a:cs typeface="+mn-cs"/>
            </a:endParaRPr>
          </a:p>
          <a:p>
            <a:pPr defTabSz="685800" fontAlgn="auto">
              <a:spcBef>
                <a:spcPts val="0"/>
              </a:spcBef>
              <a:spcAft>
                <a:spcPts val="0"/>
              </a:spcAft>
            </a:pPr>
            <a:r>
              <a:rPr lang="en" sz="700" i="1" dirty="0">
                <a:solidFill>
                  <a:srgbClr val="000000"/>
                </a:solidFill>
                <a:latin typeface="Calibri"/>
                <a:ea typeface="Calibri"/>
                <a:cs typeface="Calibri"/>
                <a:sym typeface="Calibri"/>
              </a:rPr>
              <a:t>Details about CR → </a:t>
            </a:r>
            <a:r>
              <a:rPr lang="en" sz="700" dirty="0" err="1">
                <a:solidFill>
                  <a:srgbClr val="000000"/>
                </a:solidFill>
                <a:latin typeface="Calibri"/>
                <a:ea typeface="Calibri"/>
                <a:cs typeface="Calibri"/>
                <a:sym typeface="Calibri"/>
              </a:rPr>
              <a:t>Comenzo</a:t>
            </a:r>
            <a:r>
              <a:rPr lang="en" sz="700" dirty="0">
                <a:solidFill>
                  <a:srgbClr val="000000"/>
                </a:solidFill>
                <a:latin typeface="Calibri"/>
                <a:ea typeface="Calibri"/>
                <a:cs typeface="Calibri"/>
                <a:sym typeface="Calibri"/>
              </a:rPr>
              <a:t> RL, et al. </a:t>
            </a:r>
            <a:r>
              <a:rPr lang="en" sz="700" i="1" dirty="0">
                <a:solidFill>
                  <a:srgbClr val="000000"/>
                </a:solidFill>
                <a:latin typeface="Calibri"/>
                <a:ea typeface="Calibri"/>
                <a:cs typeface="Calibri"/>
                <a:sym typeface="Calibri"/>
              </a:rPr>
              <a:t>Leukemia</a:t>
            </a:r>
            <a:r>
              <a:rPr lang="en" sz="700" dirty="0">
                <a:solidFill>
                  <a:srgbClr val="000000"/>
                </a:solidFill>
                <a:latin typeface="Calibri"/>
                <a:ea typeface="Calibri"/>
                <a:cs typeface="Calibri"/>
                <a:sym typeface="Calibri"/>
              </a:rPr>
              <a:t>. 2012;26(11):2317-2325. </a:t>
            </a:r>
            <a:r>
              <a:rPr lang="en" sz="700" dirty="0" err="1">
                <a:solidFill>
                  <a:srgbClr val="000000"/>
                </a:solidFill>
                <a:latin typeface="Calibri"/>
                <a:ea typeface="Calibri"/>
                <a:cs typeface="Calibri"/>
                <a:sym typeface="Calibri"/>
              </a:rPr>
              <a:t>Sidana</a:t>
            </a:r>
            <a:r>
              <a:rPr lang="en" sz="700" dirty="0">
                <a:solidFill>
                  <a:srgbClr val="000000"/>
                </a:solidFill>
                <a:latin typeface="Calibri"/>
                <a:ea typeface="Calibri"/>
                <a:cs typeface="Calibri"/>
                <a:sym typeface="Calibri"/>
              </a:rPr>
              <a:t> S, et al. </a:t>
            </a:r>
            <a:r>
              <a:rPr lang="en" sz="700" i="1" dirty="0">
                <a:solidFill>
                  <a:srgbClr val="000000"/>
                </a:solidFill>
                <a:latin typeface="Calibri"/>
                <a:ea typeface="Calibri"/>
                <a:cs typeface="Calibri"/>
                <a:sym typeface="Calibri"/>
              </a:rPr>
              <a:t>Leukemia</a:t>
            </a:r>
            <a:r>
              <a:rPr lang="en" sz="700" dirty="0">
                <a:solidFill>
                  <a:srgbClr val="000000"/>
                </a:solidFill>
                <a:latin typeface="Calibri"/>
                <a:ea typeface="Calibri"/>
                <a:cs typeface="Calibri"/>
                <a:sym typeface="Calibri"/>
              </a:rPr>
              <a:t>. 2019;34(5):1472-1475.</a:t>
            </a:r>
            <a:endParaRPr sz="1800" dirty="0">
              <a:solidFill>
                <a:srgbClr val="000000"/>
              </a:solidFill>
              <a:latin typeface="Arial" panose="020B0604020202020204"/>
              <a:ea typeface="+mn-ea"/>
              <a:cs typeface="+mn-cs"/>
            </a:endParaRPr>
          </a:p>
        </p:txBody>
      </p:sp>
      <p:sp>
        <p:nvSpPr>
          <p:cNvPr id="222" name="Google Shape;222;p30"/>
          <p:cNvSpPr txBox="1">
            <a:spLocks noGrp="1"/>
          </p:cNvSpPr>
          <p:nvPr>
            <p:ph type="title"/>
          </p:nvPr>
        </p:nvSpPr>
        <p:spPr>
          <a:xfrm>
            <a:off x="78450" y="193656"/>
            <a:ext cx="8987100" cy="556800"/>
          </a:xfrm>
          <a:prstGeom prst="rect">
            <a:avLst/>
          </a:prstGeom>
        </p:spPr>
        <p:txBody>
          <a:bodyPr spcFirstLastPara="1" vert="horz" wrap="square" lIns="68575" tIns="34275" rIns="68575" bIns="34275" rtlCol="0" anchor="ctr" anchorCtr="0">
            <a:noAutofit/>
          </a:bodyPr>
          <a:lstStyle/>
          <a:p>
            <a:r>
              <a:rPr lang="en" sz="2700" dirty="0">
                <a:ea typeface="Arial Black"/>
                <a:cs typeface="Arial Black"/>
                <a:sym typeface="Arial Black"/>
              </a:rPr>
              <a:t>Andromeda: Hematologic Response</a:t>
            </a:r>
            <a:endParaRPr sz="2700" dirty="0">
              <a:ea typeface="Arial Black"/>
              <a:cs typeface="Arial Black"/>
              <a:sym typeface="Arial Black"/>
            </a:endParaRPr>
          </a:p>
        </p:txBody>
      </p:sp>
      <p:grpSp>
        <p:nvGrpSpPr>
          <p:cNvPr id="223" name="Google Shape;223;p30"/>
          <p:cNvGrpSpPr/>
          <p:nvPr/>
        </p:nvGrpSpPr>
        <p:grpSpPr>
          <a:xfrm>
            <a:off x="-213437" y="1420006"/>
            <a:ext cx="5114455" cy="2676620"/>
            <a:chOff x="-197708" y="2028977"/>
            <a:chExt cx="6338400" cy="3238500"/>
          </a:xfrm>
        </p:grpSpPr>
        <p:pic>
          <p:nvPicPr>
            <p:cNvPr id="224" name="Google Shape;224;p30"/>
            <p:cNvPicPr preferRelativeResize="0"/>
            <p:nvPr/>
          </p:nvPicPr>
          <p:blipFill rotWithShape="1">
            <a:blip r:embed="rId3">
              <a:alphaModFix/>
            </a:blip>
            <a:srcRect/>
            <a:stretch/>
          </p:blipFill>
          <p:spPr>
            <a:xfrm>
              <a:off x="-197708" y="2028977"/>
              <a:ext cx="6338400" cy="3238500"/>
            </a:xfrm>
            <a:prstGeom prst="rect">
              <a:avLst/>
            </a:prstGeom>
            <a:noFill/>
            <a:ln>
              <a:noFill/>
            </a:ln>
          </p:spPr>
        </p:pic>
        <p:sp>
          <p:nvSpPr>
            <p:cNvPr id="225" name="Google Shape;225;p30"/>
            <p:cNvSpPr txBox="1"/>
            <p:nvPr/>
          </p:nvSpPr>
          <p:spPr>
            <a:xfrm>
              <a:off x="1828528" y="2067567"/>
              <a:ext cx="921900" cy="3072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050" b="1">
                  <a:solidFill>
                    <a:srgbClr val="282828"/>
                  </a:solidFill>
                  <a:latin typeface="Calibri"/>
                  <a:ea typeface="Calibri"/>
                  <a:cs typeface="Calibri"/>
                  <a:sym typeface="Calibri"/>
                </a:rPr>
                <a:t>92% </a:t>
              </a:r>
              <a:endParaRPr sz="1800">
                <a:solidFill>
                  <a:srgbClr val="000000"/>
                </a:solidFill>
                <a:latin typeface="Arial" panose="020B0604020202020204"/>
                <a:ea typeface="+mn-ea"/>
                <a:cs typeface="+mn-cs"/>
              </a:endParaRPr>
            </a:p>
          </p:txBody>
        </p:sp>
        <p:sp>
          <p:nvSpPr>
            <p:cNvPr id="226" name="Google Shape;226;p30"/>
            <p:cNvSpPr txBox="1"/>
            <p:nvPr/>
          </p:nvSpPr>
          <p:spPr>
            <a:xfrm>
              <a:off x="4294903" y="2374921"/>
              <a:ext cx="921900" cy="3072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050" b="1">
                  <a:solidFill>
                    <a:srgbClr val="282828"/>
                  </a:solidFill>
                  <a:latin typeface="Calibri"/>
                  <a:ea typeface="Calibri"/>
                  <a:cs typeface="Calibri"/>
                  <a:sym typeface="Calibri"/>
                </a:rPr>
                <a:t>77% </a:t>
              </a:r>
              <a:endParaRPr sz="1800">
                <a:solidFill>
                  <a:srgbClr val="000000"/>
                </a:solidFill>
                <a:latin typeface="Arial" panose="020B0604020202020204"/>
                <a:ea typeface="+mn-ea"/>
                <a:cs typeface="+mn-cs"/>
              </a:endParaRPr>
            </a:p>
          </p:txBody>
        </p:sp>
        <p:sp>
          <p:nvSpPr>
            <p:cNvPr id="227" name="Google Shape;227;p30"/>
            <p:cNvSpPr txBox="1"/>
            <p:nvPr/>
          </p:nvSpPr>
          <p:spPr>
            <a:xfrm>
              <a:off x="890570" y="2978999"/>
              <a:ext cx="847500" cy="502800"/>
            </a:xfrm>
            <a:prstGeom prst="rect">
              <a:avLst/>
            </a:prstGeom>
            <a:noFill/>
            <a:ln>
              <a:noFill/>
            </a:ln>
          </p:spPr>
          <p:txBody>
            <a:bodyPr spcFirstLastPara="1" wrap="square" lIns="91425" tIns="45700" rIns="91425" bIns="45700" anchor="t" anchorCtr="0">
              <a:noAutofit/>
            </a:bodyPr>
            <a:lstStyle/>
            <a:p>
              <a:pPr algn="r" defTabSz="685800" fontAlgn="auto">
                <a:spcBef>
                  <a:spcPts val="0"/>
                </a:spcBef>
                <a:spcAft>
                  <a:spcPts val="0"/>
                </a:spcAft>
              </a:pPr>
              <a:r>
                <a:rPr lang="en" sz="1050" b="1">
                  <a:solidFill>
                    <a:srgbClr val="282828"/>
                  </a:solidFill>
                  <a:latin typeface="Calibri"/>
                  <a:ea typeface="Calibri"/>
                  <a:cs typeface="Calibri"/>
                  <a:sym typeface="Calibri"/>
                </a:rPr>
                <a:t>≥VGPR:</a:t>
              </a:r>
              <a:endParaRPr sz="1800">
                <a:solidFill>
                  <a:srgbClr val="000000"/>
                </a:solidFill>
                <a:latin typeface="Arial" panose="020B0604020202020204"/>
                <a:ea typeface="+mn-ea"/>
                <a:cs typeface="+mn-cs"/>
              </a:endParaRPr>
            </a:p>
            <a:p>
              <a:pPr algn="r" defTabSz="685800" fontAlgn="auto">
                <a:spcBef>
                  <a:spcPts val="0"/>
                </a:spcBef>
                <a:spcAft>
                  <a:spcPts val="0"/>
                </a:spcAft>
              </a:pPr>
              <a:r>
                <a:rPr lang="en" sz="1050" b="1">
                  <a:solidFill>
                    <a:srgbClr val="282828"/>
                  </a:solidFill>
                  <a:latin typeface="Calibri"/>
                  <a:ea typeface="Calibri"/>
                  <a:cs typeface="Calibri"/>
                  <a:sym typeface="Calibri"/>
                </a:rPr>
                <a:t>79%</a:t>
              </a:r>
              <a:endParaRPr sz="1800">
                <a:solidFill>
                  <a:srgbClr val="000000"/>
                </a:solidFill>
                <a:latin typeface="Arial" panose="020B0604020202020204"/>
                <a:ea typeface="+mn-ea"/>
                <a:cs typeface="+mn-cs"/>
              </a:endParaRPr>
            </a:p>
          </p:txBody>
        </p:sp>
        <p:sp>
          <p:nvSpPr>
            <p:cNvPr id="228" name="Google Shape;228;p30"/>
            <p:cNvSpPr/>
            <p:nvPr/>
          </p:nvSpPr>
          <p:spPr>
            <a:xfrm flipH="1">
              <a:off x="1686512" y="2393573"/>
              <a:ext cx="63900" cy="1710000"/>
            </a:xfrm>
            <a:prstGeom prst="rightBrace">
              <a:avLst>
                <a:gd name="adj1" fmla="val 8333"/>
                <a:gd name="adj2" fmla="val 50000"/>
              </a:avLst>
            </a:prstGeom>
            <a:noFill/>
            <a:ln w="9525" cap="flat" cmpd="sng">
              <a:solidFill>
                <a:srgbClr val="732C94"/>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685800" fontAlgn="auto">
                <a:spcBef>
                  <a:spcPts val="0"/>
                </a:spcBef>
                <a:spcAft>
                  <a:spcPts val="0"/>
                </a:spcAft>
              </a:pPr>
              <a:endParaRPr sz="1050">
                <a:solidFill>
                  <a:srgbClr val="000000"/>
                </a:solidFill>
                <a:latin typeface="Calibri"/>
                <a:ea typeface="Calibri"/>
                <a:cs typeface="Calibri"/>
                <a:sym typeface="Calibri"/>
              </a:endParaRPr>
            </a:p>
          </p:txBody>
        </p:sp>
        <p:sp>
          <p:nvSpPr>
            <p:cNvPr id="229" name="Google Shape;229;p30"/>
            <p:cNvSpPr txBox="1"/>
            <p:nvPr/>
          </p:nvSpPr>
          <p:spPr>
            <a:xfrm>
              <a:off x="1782612" y="4777020"/>
              <a:ext cx="921900" cy="3072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050" dirty="0">
                  <a:solidFill>
                    <a:srgbClr val="282828"/>
                  </a:solidFill>
                  <a:latin typeface="Calibri"/>
                  <a:ea typeface="Calibri"/>
                  <a:cs typeface="Calibri"/>
                  <a:sym typeface="Calibri"/>
                </a:rPr>
                <a:t>n=195</a:t>
              </a:r>
              <a:endParaRPr sz="1050" baseline="30000" dirty="0">
                <a:solidFill>
                  <a:srgbClr val="282828"/>
                </a:solidFill>
                <a:latin typeface="Calibri"/>
                <a:ea typeface="Calibri"/>
                <a:cs typeface="Calibri"/>
                <a:sym typeface="Calibri"/>
              </a:endParaRPr>
            </a:p>
          </p:txBody>
        </p:sp>
        <p:sp>
          <p:nvSpPr>
            <p:cNvPr id="230" name="Google Shape;230;p30"/>
            <p:cNvSpPr/>
            <p:nvPr/>
          </p:nvSpPr>
          <p:spPr>
            <a:xfrm>
              <a:off x="5213861" y="2698305"/>
              <a:ext cx="79800" cy="1088400"/>
            </a:xfrm>
            <a:prstGeom prst="rightBrace">
              <a:avLst>
                <a:gd name="adj1" fmla="val 8333"/>
                <a:gd name="adj2" fmla="val 50000"/>
              </a:avLst>
            </a:prstGeom>
            <a:noFill/>
            <a:ln w="9525" cap="flat" cmpd="sng">
              <a:solidFill>
                <a:srgbClr val="EF820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685800" fontAlgn="auto">
                <a:spcBef>
                  <a:spcPts val="0"/>
                </a:spcBef>
                <a:spcAft>
                  <a:spcPts val="0"/>
                </a:spcAft>
              </a:pPr>
              <a:endParaRPr sz="1050">
                <a:solidFill>
                  <a:srgbClr val="000000"/>
                </a:solidFill>
                <a:latin typeface="Calibri"/>
                <a:ea typeface="Calibri"/>
                <a:cs typeface="Calibri"/>
                <a:sym typeface="Calibri"/>
              </a:endParaRPr>
            </a:p>
          </p:txBody>
        </p:sp>
        <p:sp>
          <p:nvSpPr>
            <p:cNvPr id="231" name="Google Shape;231;p30"/>
            <p:cNvSpPr txBox="1"/>
            <p:nvPr/>
          </p:nvSpPr>
          <p:spPr>
            <a:xfrm>
              <a:off x="5266661" y="3019505"/>
              <a:ext cx="837000" cy="502800"/>
            </a:xfrm>
            <a:prstGeom prst="rect">
              <a:avLst/>
            </a:prstGeom>
            <a:noFill/>
            <a:ln>
              <a:noFill/>
            </a:ln>
          </p:spPr>
          <p:txBody>
            <a:bodyPr spcFirstLastPara="1" wrap="square" lIns="91425" tIns="45700" rIns="91425" bIns="45700" anchor="t" anchorCtr="0">
              <a:noAutofit/>
            </a:bodyPr>
            <a:lstStyle/>
            <a:p>
              <a:pPr defTabSz="685800" fontAlgn="auto">
                <a:spcBef>
                  <a:spcPts val="0"/>
                </a:spcBef>
                <a:spcAft>
                  <a:spcPts val="0"/>
                </a:spcAft>
              </a:pPr>
              <a:r>
                <a:rPr lang="en" sz="1050" b="1">
                  <a:solidFill>
                    <a:srgbClr val="1D1B10"/>
                  </a:solidFill>
                  <a:latin typeface="Calibri"/>
                  <a:ea typeface="Calibri"/>
                  <a:cs typeface="Calibri"/>
                  <a:sym typeface="Calibri"/>
                </a:rPr>
                <a:t>≥VGPR:</a:t>
              </a:r>
              <a:endParaRPr sz="1800">
                <a:solidFill>
                  <a:srgbClr val="000000"/>
                </a:solidFill>
                <a:latin typeface="Arial" panose="020B0604020202020204"/>
                <a:ea typeface="+mn-ea"/>
                <a:cs typeface="+mn-cs"/>
              </a:endParaRPr>
            </a:p>
            <a:p>
              <a:pPr defTabSz="685800" fontAlgn="auto">
                <a:spcBef>
                  <a:spcPts val="0"/>
                </a:spcBef>
                <a:spcAft>
                  <a:spcPts val="0"/>
                </a:spcAft>
              </a:pPr>
              <a:r>
                <a:rPr lang="en" sz="1050" b="1">
                  <a:solidFill>
                    <a:srgbClr val="1D1B10"/>
                  </a:solidFill>
                  <a:latin typeface="Calibri"/>
                  <a:ea typeface="Calibri"/>
                  <a:cs typeface="Calibri"/>
                  <a:sym typeface="Calibri"/>
                </a:rPr>
                <a:t>49%</a:t>
              </a:r>
              <a:endParaRPr sz="1800">
                <a:solidFill>
                  <a:srgbClr val="000000"/>
                </a:solidFill>
                <a:latin typeface="Arial" panose="020B0604020202020204"/>
                <a:ea typeface="+mn-ea"/>
                <a:cs typeface="+mn-cs"/>
              </a:endParaRPr>
            </a:p>
          </p:txBody>
        </p:sp>
        <p:sp>
          <p:nvSpPr>
            <p:cNvPr id="232" name="Google Shape;232;p30"/>
            <p:cNvSpPr txBox="1"/>
            <p:nvPr/>
          </p:nvSpPr>
          <p:spPr>
            <a:xfrm>
              <a:off x="4223936" y="4777020"/>
              <a:ext cx="921900" cy="3072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050" dirty="0">
                  <a:solidFill>
                    <a:srgbClr val="282828"/>
                  </a:solidFill>
                  <a:latin typeface="Calibri"/>
                  <a:ea typeface="Calibri"/>
                  <a:cs typeface="Calibri"/>
                  <a:sym typeface="Calibri"/>
                </a:rPr>
                <a:t>n=193</a:t>
              </a:r>
              <a:endParaRPr sz="1050" baseline="30000" dirty="0">
                <a:solidFill>
                  <a:srgbClr val="282828"/>
                </a:solidFill>
                <a:latin typeface="Calibri"/>
                <a:ea typeface="Calibri"/>
                <a:cs typeface="Calibri"/>
                <a:sym typeface="Calibri"/>
              </a:endParaRPr>
            </a:p>
          </p:txBody>
        </p:sp>
        <p:grpSp>
          <p:nvGrpSpPr>
            <p:cNvPr id="233" name="Google Shape;233;p30"/>
            <p:cNvGrpSpPr/>
            <p:nvPr/>
          </p:nvGrpSpPr>
          <p:grpSpPr>
            <a:xfrm>
              <a:off x="2384367" y="3648049"/>
              <a:ext cx="1194603" cy="759146"/>
              <a:chOff x="-138660" y="3492534"/>
              <a:chExt cx="987438" cy="834135"/>
            </a:xfrm>
          </p:grpSpPr>
          <p:grpSp>
            <p:nvGrpSpPr>
              <p:cNvPr id="234" name="Google Shape;234;p30"/>
              <p:cNvGrpSpPr/>
              <p:nvPr/>
            </p:nvGrpSpPr>
            <p:grpSpPr>
              <a:xfrm>
                <a:off x="-138660" y="3989169"/>
                <a:ext cx="987438" cy="337500"/>
                <a:chOff x="-137222" y="4054521"/>
                <a:chExt cx="987438" cy="337500"/>
              </a:xfrm>
            </p:grpSpPr>
            <p:sp>
              <p:nvSpPr>
                <p:cNvPr id="235" name="Google Shape;235;p30"/>
                <p:cNvSpPr/>
                <p:nvPr/>
              </p:nvSpPr>
              <p:spPr>
                <a:xfrm>
                  <a:off x="660316" y="4120079"/>
                  <a:ext cx="189900" cy="189900"/>
                </a:xfrm>
                <a:prstGeom prst="rect">
                  <a:avLst/>
                </a:prstGeom>
                <a:solidFill>
                  <a:srgbClr val="DFCAEE"/>
                </a:solidFill>
                <a:ln>
                  <a:noFill/>
                </a:ln>
              </p:spPr>
              <p:txBody>
                <a:bodyPr spcFirstLastPara="1" wrap="square" lIns="91425" tIns="45700" rIns="91425" bIns="45700" anchor="ctr" anchorCtr="0">
                  <a:noAutofit/>
                </a:bodyPr>
                <a:lstStyle/>
                <a:p>
                  <a:pPr algn="ctr" defTabSz="685800" fontAlgn="auto">
                    <a:spcBef>
                      <a:spcPts val="0"/>
                    </a:spcBef>
                    <a:spcAft>
                      <a:spcPts val="0"/>
                    </a:spcAft>
                  </a:pPr>
                  <a:endParaRPr sz="1050">
                    <a:solidFill>
                      <a:srgbClr val="FFFFFF"/>
                    </a:solidFill>
                    <a:latin typeface="Calibri"/>
                    <a:ea typeface="Calibri"/>
                    <a:cs typeface="Calibri"/>
                    <a:sym typeface="Calibri"/>
                  </a:endParaRPr>
                </a:p>
              </p:txBody>
            </p:sp>
            <p:sp>
              <p:nvSpPr>
                <p:cNvPr id="236" name="Google Shape;236;p30"/>
                <p:cNvSpPr txBox="1"/>
                <p:nvPr/>
              </p:nvSpPr>
              <p:spPr>
                <a:xfrm>
                  <a:off x="-137222" y="4054521"/>
                  <a:ext cx="797100" cy="337500"/>
                </a:xfrm>
                <a:prstGeom prst="rect">
                  <a:avLst/>
                </a:prstGeom>
                <a:noFill/>
                <a:ln>
                  <a:noFill/>
                </a:ln>
              </p:spPr>
              <p:txBody>
                <a:bodyPr spcFirstLastPara="1" wrap="square" lIns="91425" tIns="45700" rIns="91425" bIns="45700" anchor="t" anchorCtr="0">
                  <a:noAutofit/>
                </a:bodyPr>
                <a:lstStyle/>
                <a:p>
                  <a:pPr algn="r" defTabSz="685800" fontAlgn="auto">
                    <a:spcBef>
                      <a:spcPts val="0"/>
                    </a:spcBef>
                    <a:spcAft>
                      <a:spcPts val="0"/>
                    </a:spcAft>
                  </a:pPr>
                  <a:r>
                    <a:rPr lang="en" sz="1050" b="1">
                      <a:solidFill>
                        <a:srgbClr val="282828"/>
                      </a:solidFill>
                      <a:latin typeface="Calibri"/>
                      <a:ea typeface="Calibri"/>
                      <a:cs typeface="Calibri"/>
                      <a:sym typeface="Calibri"/>
                    </a:rPr>
                    <a:t>PR</a:t>
                  </a:r>
                  <a:endParaRPr sz="1050" b="1" baseline="30000">
                    <a:solidFill>
                      <a:srgbClr val="282828"/>
                    </a:solidFill>
                    <a:latin typeface="Calibri"/>
                    <a:ea typeface="Calibri"/>
                    <a:cs typeface="Calibri"/>
                    <a:sym typeface="Calibri"/>
                  </a:endParaRPr>
                </a:p>
              </p:txBody>
            </p:sp>
          </p:grpSp>
          <p:grpSp>
            <p:nvGrpSpPr>
              <p:cNvPr id="237" name="Google Shape;237;p30"/>
              <p:cNvGrpSpPr/>
              <p:nvPr/>
            </p:nvGrpSpPr>
            <p:grpSpPr>
              <a:xfrm>
                <a:off x="-112544" y="3742003"/>
                <a:ext cx="961322" cy="337500"/>
                <a:chOff x="872567" y="4054520"/>
                <a:chExt cx="961322" cy="337500"/>
              </a:xfrm>
            </p:grpSpPr>
            <p:sp>
              <p:nvSpPr>
                <p:cNvPr id="238" name="Google Shape;238;p30"/>
                <p:cNvSpPr/>
                <p:nvPr/>
              </p:nvSpPr>
              <p:spPr>
                <a:xfrm>
                  <a:off x="1643989" y="4120079"/>
                  <a:ext cx="189900" cy="189900"/>
                </a:xfrm>
                <a:prstGeom prst="rect">
                  <a:avLst/>
                </a:prstGeom>
                <a:solidFill>
                  <a:srgbClr val="BD92DE"/>
                </a:solidFill>
                <a:ln>
                  <a:noFill/>
                </a:ln>
              </p:spPr>
              <p:txBody>
                <a:bodyPr spcFirstLastPara="1" wrap="square" lIns="91425" tIns="45700" rIns="91425" bIns="45700" anchor="ctr" anchorCtr="0">
                  <a:noAutofit/>
                </a:bodyPr>
                <a:lstStyle/>
                <a:p>
                  <a:pPr algn="ctr" defTabSz="685800" fontAlgn="auto">
                    <a:spcBef>
                      <a:spcPts val="0"/>
                    </a:spcBef>
                    <a:spcAft>
                      <a:spcPts val="0"/>
                    </a:spcAft>
                  </a:pPr>
                  <a:endParaRPr sz="1050">
                    <a:solidFill>
                      <a:srgbClr val="FFFFFF"/>
                    </a:solidFill>
                    <a:latin typeface="Calibri"/>
                    <a:ea typeface="Calibri"/>
                    <a:cs typeface="Calibri"/>
                    <a:sym typeface="Calibri"/>
                  </a:endParaRPr>
                </a:p>
              </p:txBody>
            </p:sp>
            <p:sp>
              <p:nvSpPr>
                <p:cNvPr id="239" name="Google Shape;239;p30"/>
                <p:cNvSpPr txBox="1"/>
                <p:nvPr/>
              </p:nvSpPr>
              <p:spPr>
                <a:xfrm>
                  <a:off x="872567" y="4054520"/>
                  <a:ext cx="771000" cy="337500"/>
                </a:xfrm>
                <a:prstGeom prst="rect">
                  <a:avLst/>
                </a:prstGeom>
                <a:noFill/>
                <a:ln>
                  <a:noFill/>
                </a:ln>
              </p:spPr>
              <p:txBody>
                <a:bodyPr spcFirstLastPara="1" wrap="square" lIns="91425" tIns="45700" rIns="91425" bIns="45700" anchor="t" anchorCtr="0">
                  <a:noAutofit/>
                </a:bodyPr>
                <a:lstStyle/>
                <a:p>
                  <a:pPr algn="r" defTabSz="685800" fontAlgn="auto">
                    <a:spcBef>
                      <a:spcPts val="0"/>
                    </a:spcBef>
                    <a:spcAft>
                      <a:spcPts val="0"/>
                    </a:spcAft>
                  </a:pPr>
                  <a:r>
                    <a:rPr lang="en" sz="1050" b="1">
                      <a:solidFill>
                        <a:srgbClr val="282828"/>
                      </a:solidFill>
                      <a:latin typeface="Calibri"/>
                      <a:ea typeface="Calibri"/>
                      <a:cs typeface="Calibri"/>
                      <a:sym typeface="Calibri"/>
                    </a:rPr>
                    <a:t>VGPR</a:t>
                  </a:r>
                  <a:endParaRPr sz="1050" b="1" baseline="30000">
                    <a:solidFill>
                      <a:srgbClr val="282828"/>
                    </a:solidFill>
                    <a:latin typeface="Calibri"/>
                    <a:ea typeface="Calibri"/>
                    <a:cs typeface="Calibri"/>
                    <a:sym typeface="Calibri"/>
                  </a:endParaRPr>
                </a:p>
              </p:txBody>
            </p:sp>
          </p:grpSp>
          <p:grpSp>
            <p:nvGrpSpPr>
              <p:cNvPr id="240" name="Google Shape;240;p30"/>
              <p:cNvGrpSpPr/>
              <p:nvPr/>
            </p:nvGrpSpPr>
            <p:grpSpPr>
              <a:xfrm>
                <a:off x="-2445" y="3492534"/>
                <a:ext cx="851223" cy="337500"/>
                <a:chOff x="1897066" y="4054520"/>
                <a:chExt cx="851223" cy="337500"/>
              </a:xfrm>
            </p:grpSpPr>
            <p:sp>
              <p:nvSpPr>
                <p:cNvPr id="241" name="Google Shape;241;p30"/>
                <p:cNvSpPr/>
                <p:nvPr/>
              </p:nvSpPr>
              <p:spPr>
                <a:xfrm>
                  <a:off x="2558389" y="4120079"/>
                  <a:ext cx="189900" cy="189900"/>
                </a:xfrm>
                <a:prstGeom prst="rect">
                  <a:avLst/>
                </a:prstGeom>
                <a:solidFill>
                  <a:srgbClr val="7030A0"/>
                </a:solidFill>
                <a:ln>
                  <a:noFill/>
                </a:ln>
              </p:spPr>
              <p:txBody>
                <a:bodyPr spcFirstLastPara="1" wrap="square" lIns="91425" tIns="45700" rIns="91425" bIns="45700" anchor="ctr" anchorCtr="0">
                  <a:noAutofit/>
                </a:bodyPr>
                <a:lstStyle/>
                <a:p>
                  <a:pPr algn="ctr" defTabSz="685800" fontAlgn="auto">
                    <a:spcBef>
                      <a:spcPts val="0"/>
                    </a:spcBef>
                    <a:spcAft>
                      <a:spcPts val="0"/>
                    </a:spcAft>
                  </a:pPr>
                  <a:endParaRPr sz="1050">
                    <a:solidFill>
                      <a:srgbClr val="FFFFFF"/>
                    </a:solidFill>
                    <a:latin typeface="Calibri"/>
                    <a:ea typeface="Calibri"/>
                    <a:cs typeface="Calibri"/>
                    <a:sym typeface="Calibri"/>
                  </a:endParaRPr>
                </a:p>
              </p:txBody>
            </p:sp>
            <p:sp>
              <p:nvSpPr>
                <p:cNvPr id="242" name="Google Shape;242;p30"/>
                <p:cNvSpPr txBox="1"/>
                <p:nvPr/>
              </p:nvSpPr>
              <p:spPr>
                <a:xfrm>
                  <a:off x="1897066" y="4054520"/>
                  <a:ext cx="660900" cy="337500"/>
                </a:xfrm>
                <a:prstGeom prst="rect">
                  <a:avLst/>
                </a:prstGeom>
                <a:noFill/>
                <a:ln>
                  <a:noFill/>
                </a:ln>
              </p:spPr>
              <p:txBody>
                <a:bodyPr spcFirstLastPara="1" wrap="square" lIns="91425" tIns="45700" rIns="91425" bIns="45700" anchor="t" anchorCtr="0">
                  <a:noAutofit/>
                </a:bodyPr>
                <a:lstStyle/>
                <a:p>
                  <a:pPr algn="r" defTabSz="685800" fontAlgn="auto">
                    <a:spcBef>
                      <a:spcPts val="0"/>
                    </a:spcBef>
                    <a:spcAft>
                      <a:spcPts val="0"/>
                    </a:spcAft>
                  </a:pPr>
                  <a:r>
                    <a:rPr lang="en" sz="1050" b="1">
                      <a:solidFill>
                        <a:srgbClr val="282828"/>
                      </a:solidFill>
                      <a:latin typeface="Calibri"/>
                      <a:ea typeface="Calibri"/>
                      <a:cs typeface="Calibri"/>
                      <a:sym typeface="Calibri"/>
                    </a:rPr>
                    <a:t>CR</a:t>
                  </a:r>
                  <a:endParaRPr sz="1050" b="1" baseline="30000">
                    <a:solidFill>
                      <a:srgbClr val="282828"/>
                    </a:solidFill>
                    <a:latin typeface="Calibri"/>
                    <a:ea typeface="Calibri"/>
                    <a:cs typeface="Calibri"/>
                    <a:sym typeface="Calibri"/>
                  </a:endParaRPr>
                </a:p>
              </p:txBody>
            </p:sp>
          </p:grpSp>
        </p:grpSp>
        <p:grpSp>
          <p:nvGrpSpPr>
            <p:cNvPr id="243" name="Google Shape;243;p30"/>
            <p:cNvGrpSpPr/>
            <p:nvPr/>
          </p:nvGrpSpPr>
          <p:grpSpPr>
            <a:xfrm>
              <a:off x="3651617" y="3713047"/>
              <a:ext cx="229800" cy="624806"/>
              <a:chOff x="7763594" y="2952284"/>
              <a:chExt cx="229800" cy="624806"/>
            </a:xfrm>
          </p:grpSpPr>
          <p:sp>
            <p:nvSpPr>
              <p:cNvPr id="244" name="Google Shape;244;p30"/>
              <p:cNvSpPr/>
              <p:nvPr/>
            </p:nvSpPr>
            <p:spPr>
              <a:xfrm>
                <a:off x="7763594" y="3404290"/>
                <a:ext cx="229800" cy="172800"/>
              </a:xfrm>
              <a:prstGeom prst="rect">
                <a:avLst/>
              </a:prstGeom>
              <a:solidFill>
                <a:srgbClr val="F5E800"/>
              </a:solidFill>
              <a:ln>
                <a:noFill/>
              </a:ln>
            </p:spPr>
            <p:txBody>
              <a:bodyPr spcFirstLastPara="1" wrap="square" lIns="91425" tIns="45700" rIns="91425" bIns="45700" anchor="ctr" anchorCtr="0">
                <a:noAutofit/>
              </a:bodyPr>
              <a:lstStyle/>
              <a:p>
                <a:pPr algn="ctr" defTabSz="685800" fontAlgn="auto">
                  <a:spcBef>
                    <a:spcPts val="0"/>
                  </a:spcBef>
                  <a:spcAft>
                    <a:spcPts val="0"/>
                  </a:spcAft>
                </a:pPr>
                <a:endParaRPr sz="1050">
                  <a:solidFill>
                    <a:srgbClr val="FFFFFF"/>
                  </a:solidFill>
                  <a:latin typeface="Calibri"/>
                  <a:ea typeface="Calibri"/>
                  <a:cs typeface="Calibri"/>
                  <a:sym typeface="Calibri"/>
                </a:endParaRPr>
              </a:p>
            </p:txBody>
          </p:sp>
          <p:sp>
            <p:nvSpPr>
              <p:cNvPr id="245" name="Google Shape;245;p30"/>
              <p:cNvSpPr/>
              <p:nvPr/>
            </p:nvSpPr>
            <p:spPr>
              <a:xfrm>
                <a:off x="7763594" y="3179335"/>
                <a:ext cx="229800" cy="172800"/>
              </a:xfrm>
              <a:prstGeom prst="rect">
                <a:avLst/>
              </a:prstGeom>
              <a:solidFill>
                <a:srgbClr val="F5BD20"/>
              </a:solidFill>
              <a:ln>
                <a:noFill/>
              </a:ln>
            </p:spPr>
            <p:txBody>
              <a:bodyPr spcFirstLastPara="1" wrap="square" lIns="91425" tIns="45700" rIns="91425" bIns="45700" anchor="ctr" anchorCtr="0">
                <a:noAutofit/>
              </a:bodyPr>
              <a:lstStyle/>
              <a:p>
                <a:pPr algn="ctr" defTabSz="685800" fontAlgn="auto">
                  <a:spcBef>
                    <a:spcPts val="0"/>
                  </a:spcBef>
                  <a:spcAft>
                    <a:spcPts val="0"/>
                  </a:spcAft>
                </a:pPr>
                <a:endParaRPr sz="1050">
                  <a:solidFill>
                    <a:srgbClr val="FFFFFF"/>
                  </a:solidFill>
                  <a:latin typeface="Calibri"/>
                  <a:ea typeface="Calibri"/>
                  <a:cs typeface="Calibri"/>
                  <a:sym typeface="Calibri"/>
                </a:endParaRPr>
              </a:p>
            </p:txBody>
          </p:sp>
          <p:sp>
            <p:nvSpPr>
              <p:cNvPr id="246" name="Google Shape;246;p30"/>
              <p:cNvSpPr/>
              <p:nvPr/>
            </p:nvSpPr>
            <p:spPr>
              <a:xfrm>
                <a:off x="7763594" y="2952284"/>
                <a:ext cx="229800" cy="172800"/>
              </a:xfrm>
              <a:prstGeom prst="rect">
                <a:avLst/>
              </a:prstGeom>
              <a:solidFill>
                <a:srgbClr val="EF8200"/>
              </a:solidFill>
              <a:ln>
                <a:noFill/>
              </a:ln>
            </p:spPr>
            <p:txBody>
              <a:bodyPr spcFirstLastPara="1" wrap="square" lIns="91425" tIns="45700" rIns="91425" bIns="45700" anchor="ctr" anchorCtr="0">
                <a:noAutofit/>
              </a:bodyPr>
              <a:lstStyle/>
              <a:p>
                <a:pPr algn="ctr" defTabSz="685800" fontAlgn="auto">
                  <a:spcBef>
                    <a:spcPts val="0"/>
                  </a:spcBef>
                  <a:spcAft>
                    <a:spcPts val="0"/>
                  </a:spcAft>
                </a:pPr>
                <a:endParaRPr sz="1050">
                  <a:solidFill>
                    <a:srgbClr val="FFFFFF"/>
                  </a:solidFill>
                  <a:latin typeface="Calibri"/>
                  <a:ea typeface="Calibri"/>
                  <a:cs typeface="Calibri"/>
                  <a:sym typeface="Calibri"/>
                </a:endParaRPr>
              </a:p>
            </p:txBody>
          </p:sp>
        </p:grpSp>
      </p:grpSp>
      <p:sp>
        <p:nvSpPr>
          <p:cNvPr id="247" name="Google Shape;247;p30"/>
          <p:cNvSpPr txBox="1"/>
          <p:nvPr/>
        </p:nvSpPr>
        <p:spPr>
          <a:xfrm>
            <a:off x="872186" y="1141627"/>
            <a:ext cx="3581100" cy="3078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400" b="1">
                <a:solidFill>
                  <a:srgbClr val="282828"/>
                </a:solidFill>
                <a:latin typeface="Calibri"/>
                <a:ea typeface="Calibri"/>
                <a:cs typeface="Calibri"/>
                <a:sym typeface="Calibri"/>
              </a:rPr>
              <a:t>Overall Response</a:t>
            </a:r>
            <a:endParaRPr sz="1800">
              <a:solidFill>
                <a:srgbClr val="000000"/>
              </a:solidFill>
              <a:latin typeface="Arial" panose="020B0604020202020204"/>
              <a:ea typeface="+mn-ea"/>
              <a:cs typeface="+mn-cs"/>
            </a:endParaRPr>
          </a:p>
        </p:txBody>
      </p:sp>
      <p:sp>
        <p:nvSpPr>
          <p:cNvPr id="248" name="Google Shape;248;p30"/>
          <p:cNvSpPr txBox="1"/>
          <p:nvPr/>
        </p:nvSpPr>
        <p:spPr>
          <a:xfrm>
            <a:off x="5669250" y="1325521"/>
            <a:ext cx="3170700" cy="3078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800" b="1">
                <a:solidFill>
                  <a:srgbClr val="282828"/>
                </a:solidFill>
                <a:latin typeface="Calibri"/>
                <a:ea typeface="Calibri"/>
                <a:cs typeface="Calibri"/>
                <a:sym typeface="Calibri"/>
              </a:rPr>
              <a:t>Hematologic CR </a:t>
            </a:r>
            <a:endParaRPr sz="1800">
              <a:solidFill>
                <a:srgbClr val="000000"/>
              </a:solidFill>
              <a:latin typeface="Calibri"/>
              <a:ea typeface="Calibri"/>
              <a:cs typeface="Calibri"/>
              <a:sym typeface="Calibri"/>
            </a:endParaRPr>
          </a:p>
        </p:txBody>
      </p:sp>
      <p:pic>
        <p:nvPicPr>
          <p:cNvPr id="249" name="Google Shape;249;p30"/>
          <p:cNvPicPr preferRelativeResize="0"/>
          <p:nvPr/>
        </p:nvPicPr>
        <p:blipFill rotWithShape="1">
          <a:blip r:embed="rId4">
            <a:alphaModFix/>
          </a:blip>
          <a:srcRect/>
          <a:stretch/>
        </p:blipFill>
        <p:spPr>
          <a:xfrm>
            <a:off x="5318898" y="1629232"/>
            <a:ext cx="3611700" cy="2155500"/>
          </a:xfrm>
          <a:prstGeom prst="rect">
            <a:avLst/>
          </a:prstGeom>
          <a:noFill/>
          <a:ln>
            <a:noFill/>
          </a:ln>
        </p:spPr>
      </p:pic>
      <p:sp>
        <p:nvSpPr>
          <p:cNvPr id="250" name="Google Shape;250;p30"/>
          <p:cNvSpPr txBox="1"/>
          <p:nvPr/>
        </p:nvSpPr>
        <p:spPr>
          <a:xfrm>
            <a:off x="6149451" y="1717066"/>
            <a:ext cx="691500" cy="2769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200" b="1">
                <a:solidFill>
                  <a:srgbClr val="282828"/>
                </a:solidFill>
                <a:latin typeface="Calibri"/>
                <a:ea typeface="Calibri"/>
                <a:cs typeface="Calibri"/>
                <a:sym typeface="Calibri"/>
              </a:rPr>
              <a:t>53% </a:t>
            </a:r>
            <a:endParaRPr sz="1800">
              <a:solidFill>
                <a:srgbClr val="000000"/>
              </a:solidFill>
              <a:latin typeface="Arial" panose="020B0604020202020204"/>
              <a:ea typeface="+mn-ea"/>
              <a:cs typeface="+mn-cs"/>
            </a:endParaRPr>
          </a:p>
        </p:txBody>
      </p:sp>
      <p:sp>
        <p:nvSpPr>
          <p:cNvPr id="251" name="Google Shape;251;p30"/>
          <p:cNvSpPr txBox="1"/>
          <p:nvPr/>
        </p:nvSpPr>
        <p:spPr>
          <a:xfrm>
            <a:off x="7698296" y="2675995"/>
            <a:ext cx="691500" cy="2769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200" b="1">
                <a:solidFill>
                  <a:srgbClr val="282828"/>
                </a:solidFill>
                <a:latin typeface="Calibri"/>
                <a:ea typeface="Calibri"/>
                <a:cs typeface="Calibri"/>
                <a:sym typeface="Calibri"/>
              </a:rPr>
              <a:t>18% </a:t>
            </a:r>
            <a:endParaRPr sz="1800">
              <a:solidFill>
                <a:srgbClr val="000000"/>
              </a:solidFill>
              <a:latin typeface="Arial" panose="020B0604020202020204"/>
              <a:ea typeface="+mn-ea"/>
              <a:cs typeface="+mn-cs"/>
            </a:endParaRPr>
          </a:p>
        </p:txBody>
      </p:sp>
      <p:sp>
        <p:nvSpPr>
          <p:cNvPr id="252" name="Google Shape;252;p30"/>
          <p:cNvSpPr txBox="1"/>
          <p:nvPr/>
        </p:nvSpPr>
        <p:spPr>
          <a:xfrm>
            <a:off x="6149451" y="3678090"/>
            <a:ext cx="691500" cy="2616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100" dirty="0">
                <a:solidFill>
                  <a:srgbClr val="282828"/>
                </a:solidFill>
                <a:latin typeface="Calibri"/>
                <a:ea typeface="Calibri"/>
                <a:cs typeface="Calibri"/>
                <a:sym typeface="Calibri"/>
              </a:rPr>
              <a:t>n=195</a:t>
            </a:r>
            <a:endParaRPr sz="1100" baseline="30000" dirty="0">
              <a:solidFill>
                <a:srgbClr val="282828"/>
              </a:solidFill>
              <a:latin typeface="Calibri"/>
              <a:ea typeface="Calibri"/>
              <a:cs typeface="Calibri"/>
              <a:sym typeface="Calibri"/>
            </a:endParaRPr>
          </a:p>
        </p:txBody>
      </p:sp>
      <p:sp>
        <p:nvSpPr>
          <p:cNvPr id="253" name="Google Shape;253;p30"/>
          <p:cNvSpPr txBox="1"/>
          <p:nvPr/>
        </p:nvSpPr>
        <p:spPr>
          <a:xfrm>
            <a:off x="7698296" y="3669294"/>
            <a:ext cx="691500" cy="261600"/>
          </a:xfrm>
          <a:prstGeom prst="rect">
            <a:avLst/>
          </a:prstGeom>
          <a:noFill/>
          <a:ln>
            <a:noFill/>
          </a:ln>
        </p:spPr>
        <p:txBody>
          <a:bodyPr spcFirstLastPara="1" wrap="square" lIns="91425" tIns="45700" rIns="91425" bIns="45700" anchor="t" anchorCtr="0">
            <a:noAutofit/>
          </a:bodyPr>
          <a:lstStyle/>
          <a:p>
            <a:pPr algn="ctr" defTabSz="685800" fontAlgn="auto">
              <a:spcBef>
                <a:spcPts val="0"/>
              </a:spcBef>
              <a:spcAft>
                <a:spcPts val="0"/>
              </a:spcAft>
            </a:pPr>
            <a:r>
              <a:rPr lang="en" sz="1100" dirty="0">
                <a:solidFill>
                  <a:srgbClr val="282828"/>
                </a:solidFill>
                <a:latin typeface="Calibri"/>
                <a:ea typeface="Calibri"/>
                <a:cs typeface="Calibri"/>
                <a:sym typeface="Calibri"/>
              </a:rPr>
              <a:t>n=193</a:t>
            </a:r>
            <a:endParaRPr sz="1100" baseline="30000" dirty="0">
              <a:solidFill>
                <a:srgbClr val="282828"/>
              </a:solidFill>
              <a:latin typeface="Calibri"/>
              <a:ea typeface="Calibri"/>
              <a:cs typeface="Calibri"/>
              <a:sym typeface="Calibri"/>
            </a:endParaRPr>
          </a:p>
        </p:txBody>
      </p:sp>
      <p:sp>
        <p:nvSpPr>
          <p:cNvPr id="254" name="Google Shape;254;p30"/>
          <p:cNvSpPr txBox="1"/>
          <p:nvPr/>
        </p:nvSpPr>
        <p:spPr>
          <a:xfrm>
            <a:off x="5597550" y="4473556"/>
            <a:ext cx="3314100" cy="556800"/>
          </a:xfrm>
          <a:prstGeom prst="rect">
            <a:avLst/>
          </a:prstGeom>
          <a:noFill/>
          <a:ln>
            <a:noFill/>
          </a:ln>
        </p:spPr>
        <p:txBody>
          <a:bodyPr spcFirstLastPara="1" wrap="square" lIns="91425" tIns="91425" rIns="91425" bIns="91425" anchor="t" anchorCtr="0">
            <a:noAutofit/>
          </a:bodyPr>
          <a:lstStyle/>
          <a:p>
            <a:pPr defTabSz="685800" fontAlgn="auto">
              <a:spcBef>
                <a:spcPts val="0"/>
              </a:spcBef>
              <a:spcAft>
                <a:spcPts val="0"/>
              </a:spcAft>
            </a:pPr>
            <a:r>
              <a:rPr lang="en" sz="1200" dirty="0">
                <a:solidFill>
                  <a:srgbClr val="000000"/>
                </a:solidFill>
                <a:latin typeface="Arial" panose="020B0604020202020204"/>
                <a:ea typeface="+mn-ea"/>
                <a:cs typeface="+mn-cs"/>
              </a:rPr>
              <a:t>This was a modified CR definition that did not require normal FLC ratio</a:t>
            </a:r>
            <a:endParaRPr sz="1200" dirty="0">
              <a:solidFill>
                <a:srgbClr val="000000"/>
              </a:solidFill>
              <a:latin typeface="Arial" panose="020B0604020202020204"/>
              <a:ea typeface="+mn-ea"/>
              <a:cs typeface="+mn-cs"/>
            </a:endParaRPr>
          </a:p>
        </p:txBody>
      </p:sp>
    </p:spTree>
    <p:extLst>
      <p:ext uri="{BB962C8B-B14F-4D97-AF65-F5344CB8AC3E}">
        <p14:creationId xmlns:p14="http://schemas.microsoft.com/office/powerpoint/2010/main" val="17076626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1"/>
          <p:cNvSpPr txBox="1">
            <a:spLocks noGrp="1"/>
          </p:cNvSpPr>
          <p:nvPr>
            <p:ph type="body" idx="4294967295"/>
          </p:nvPr>
        </p:nvSpPr>
        <p:spPr>
          <a:xfrm>
            <a:off x="5630225" y="1529752"/>
            <a:ext cx="3612069" cy="2774169"/>
          </a:xfrm>
          <a:prstGeom prst="rect">
            <a:avLst/>
          </a:prstGeom>
          <a:noFill/>
          <a:ln>
            <a:noFill/>
          </a:ln>
        </p:spPr>
        <p:txBody>
          <a:bodyPr spcFirstLastPara="1" vert="horz" wrap="square" lIns="91425" tIns="45700" rIns="91425" bIns="45700" rtlCol="0" anchor="ctr" anchorCtr="0">
            <a:noAutofit/>
          </a:bodyPr>
          <a:lstStyle/>
          <a:p>
            <a:pPr marL="342892" indent="-342892">
              <a:spcBef>
                <a:spcPts val="0"/>
              </a:spcBef>
              <a:buClr>
                <a:srgbClr val="264C72"/>
              </a:buClr>
              <a:buSzPts val="1500"/>
              <a:buChar char="●"/>
            </a:pPr>
            <a:r>
              <a:rPr lang="en" sz="1500"/>
              <a:t>MOD-PFS defined as hematologic progression, end-stage cardiac or renal disease, or death </a:t>
            </a:r>
            <a:endParaRPr/>
          </a:p>
          <a:p>
            <a:pPr marL="342892" indent="-342892">
              <a:spcBef>
                <a:spcPts val="900"/>
              </a:spcBef>
              <a:buClr>
                <a:srgbClr val="264C72"/>
              </a:buClr>
              <a:buSzPts val="1500"/>
              <a:buChar char="●"/>
            </a:pPr>
            <a:r>
              <a:rPr lang="en" sz="1500"/>
              <a:t>At a median follow-up of </a:t>
            </a:r>
            <a:br>
              <a:rPr lang="en" sz="1500"/>
            </a:br>
            <a:r>
              <a:rPr lang="en" sz="1500"/>
              <a:t>11.4 months, MOD-PFS was </a:t>
            </a:r>
            <a:br>
              <a:rPr lang="en" sz="1500"/>
            </a:br>
            <a:r>
              <a:rPr lang="en" sz="1500"/>
              <a:t>improved with DARA-CyBorD</a:t>
            </a:r>
            <a:r>
              <a:rPr lang="en" sz="1500" baseline="30000"/>
              <a:t>a</a:t>
            </a:r>
            <a:endParaRPr sz="1500"/>
          </a:p>
          <a:p>
            <a:pPr marL="685783" lvl="2" indent="0">
              <a:spcBef>
                <a:spcPts val="900"/>
              </a:spcBef>
              <a:buClr>
                <a:srgbClr val="264C72"/>
              </a:buClr>
              <a:buSzPts val="1050"/>
              <a:buNone/>
            </a:pPr>
            <a:endParaRPr sz="1050"/>
          </a:p>
        </p:txBody>
      </p:sp>
      <p:sp>
        <p:nvSpPr>
          <p:cNvPr id="260" name="Google Shape;260;p31"/>
          <p:cNvSpPr txBox="1"/>
          <p:nvPr/>
        </p:nvSpPr>
        <p:spPr>
          <a:xfrm>
            <a:off x="3823092" y="4571045"/>
            <a:ext cx="4993225" cy="307777"/>
          </a:xfrm>
          <a:prstGeom prst="rect">
            <a:avLst/>
          </a:prstGeom>
          <a:noFill/>
          <a:ln>
            <a:noFill/>
          </a:ln>
        </p:spPr>
        <p:txBody>
          <a:bodyPr spcFirstLastPara="1" wrap="square" lIns="91425" tIns="45700" rIns="91425" bIns="45700" anchor="b" anchorCtr="0">
            <a:noAutofit/>
          </a:bodyPr>
          <a:lstStyle/>
          <a:p>
            <a:pPr defTabSz="685800" fontAlgn="auto">
              <a:spcBef>
                <a:spcPts val="0"/>
              </a:spcBef>
              <a:spcAft>
                <a:spcPts val="0"/>
              </a:spcAft>
            </a:pPr>
            <a:r>
              <a:rPr lang="en" sz="900" baseline="30000" dirty="0" err="1">
                <a:solidFill>
                  <a:srgbClr val="000000"/>
                </a:solidFill>
                <a:latin typeface="Calibri"/>
                <a:ea typeface="Calibri"/>
                <a:cs typeface="Calibri"/>
                <a:sym typeface="Calibri"/>
              </a:rPr>
              <a:t>a</a:t>
            </a:r>
            <a:r>
              <a:rPr lang="en" sz="900" dirty="0" err="1">
                <a:solidFill>
                  <a:srgbClr val="000000"/>
                </a:solidFill>
                <a:latin typeface="Calibri"/>
                <a:ea typeface="Calibri"/>
                <a:cs typeface="Calibri"/>
                <a:sym typeface="Calibri"/>
              </a:rPr>
              <a:t>After</a:t>
            </a:r>
            <a:r>
              <a:rPr lang="en" sz="900" dirty="0">
                <a:solidFill>
                  <a:srgbClr val="000000"/>
                </a:solidFill>
                <a:latin typeface="Calibri"/>
                <a:ea typeface="Calibri"/>
                <a:cs typeface="Calibri"/>
                <a:sym typeface="Calibri"/>
              </a:rPr>
              <a:t> adjusting for dependent censoring due to subsequent therapy.</a:t>
            </a:r>
            <a:endParaRPr sz="900" dirty="0">
              <a:solidFill>
                <a:srgbClr val="000000"/>
              </a:solidFill>
              <a:latin typeface="Calibri"/>
              <a:ea typeface="Calibri"/>
              <a:cs typeface="Calibri"/>
              <a:sym typeface="Calibri"/>
            </a:endParaRPr>
          </a:p>
        </p:txBody>
      </p:sp>
      <p:sp>
        <p:nvSpPr>
          <p:cNvPr id="261" name="Google Shape;261;p31"/>
          <p:cNvSpPr/>
          <p:nvPr/>
        </p:nvSpPr>
        <p:spPr>
          <a:xfrm rot="-5400000">
            <a:off x="-164199" y="2366457"/>
            <a:ext cx="1677400" cy="161576"/>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1050">
                <a:solidFill>
                  <a:srgbClr val="000000"/>
                </a:solidFill>
                <a:latin typeface="Calibri"/>
                <a:ea typeface="Calibri"/>
                <a:cs typeface="Calibri"/>
                <a:sym typeface="Calibri"/>
              </a:rPr>
              <a:t>% surviving without progression </a:t>
            </a:r>
            <a:endParaRPr sz="1800">
              <a:solidFill>
                <a:srgbClr val="000000"/>
              </a:solidFill>
              <a:latin typeface="Arial" panose="020B0604020202020204"/>
              <a:ea typeface="+mn-ea"/>
              <a:cs typeface="+mn-cs"/>
            </a:endParaRPr>
          </a:p>
        </p:txBody>
      </p:sp>
      <p:sp>
        <p:nvSpPr>
          <p:cNvPr id="262" name="Google Shape;262;p31"/>
          <p:cNvSpPr/>
          <p:nvPr/>
        </p:nvSpPr>
        <p:spPr>
          <a:xfrm>
            <a:off x="1109948" y="3651385"/>
            <a:ext cx="57706"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0</a:t>
            </a:r>
            <a:endParaRPr sz="1800">
              <a:solidFill>
                <a:srgbClr val="000000"/>
              </a:solidFill>
              <a:latin typeface="Arial" panose="020B0604020202020204"/>
              <a:ea typeface="+mn-ea"/>
              <a:cs typeface="+mn-cs"/>
            </a:endParaRPr>
          </a:p>
        </p:txBody>
      </p:sp>
      <p:sp>
        <p:nvSpPr>
          <p:cNvPr id="263" name="Google Shape;263;p31"/>
          <p:cNvSpPr/>
          <p:nvPr/>
        </p:nvSpPr>
        <p:spPr>
          <a:xfrm>
            <a:off x="1435613" y="3651385"/>
            <a:ext cx="57706"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2</a:t>
            </a:r>
            <a:endParaRPr sz="1800">
              <a:solidFill>
                <a:srgbClr val="000000"/>
              </a:solidFill>
              <a:latin typeface="Arial" panose="020B0604020202020204"/>
              <a:ea typeface="+mn-ea"/>
              <a:cs typeface="+mn-cs"/>
            </a:endParaRPr>
          </a:p>
        </p:txBody>
      </p:sp>
      <p:sp>
        <p:nvSpPr>
          <p:cNvPr id="264" name="Google Shape;264;p31"/>
          <p:cNvSpPr/>
          <p:nvPr/>
        </p:nvSpPr>
        <p:spPr>
          <a:xfrm>
            <a:off x="1765227" y="3651385"/>
            <a:ext cx="57706"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4</a:t>
            </a:r>
            <a:endParaRPr sz="1800">
              <a:solidFill>
                <a:srgbClr val="000000"/>
              </a:solidFill>
              <a:latin typeface="Arial" panose="020B0604020202020204"/>
              <a:ea typeface="+mn-ea"/>
              <a:cs typeface="+mn-cs"/>
            </a:endParaRPr>
          </a:p>
        </p:txBody>
      </p:sp>
      <p:sp>
        <p:nvSpPr>
          <p:cNvPr id="265" name="Google Shape;265;p31"/>
          <p:cNvSpPr/>
          <p:nvPr/>
        </p:nvSpPr>
        <p:spPr>
          <a:xfrm>
            <a:off x="2092866" y="3651385"/>
            <a:ext cx="57706"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6</a:t>
            </a:r>
            <a:endParaRPr sz="1800">
              <a:solidFill>
                <a:srgbClr val="000000"/>
              </a:solidFill>
              <a:latin typeface="Arial" panose="020B0604020202020204"/>
              <a:ea typeface="+mn-ea"/>
              <a:cs typeface="+mn-cs"/>
            </a:endParaRPr>
          </a:p>
        </p:txBody>
      </p:sp>
      <p:sp>
        <p:nvSpPr>
          <p:cNvPr id="266" name="Google Shape;266;p31"/>
          <p:cNvSpPr/>
          <p:nvPr/>
        </p:nvSpPr>
        <p:spPr>
          <a:xfrm>
            <a:off x="2424003" y="3651385"/>
            <a:ext cx="57706"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8</a:t>
            </a:r>
            <a:endParaRPr sz="1800">
              <a:solidFill>
                <a:srgbClr val="000000"/>
              </a:solidFill>
              <a:latin typeface="Arial" panose="020B0604020202020204"/>
              <a:ea typeface="+mn-ea"/>
              <a:cs typeface="+mn-cs"/>
            </a:endParaRPr>
          </a:p>
        </p:txBody>
      </p:sp>
      <p:sp>
        <p:nvSpPr>
          <p:cNvPr id="267" name="Google Shape;267;p31"/>
          <p:cNvSpPr/>
          <p:nvPr/>
        </p:nvSpPr>
        <p:spPr>
          <a:xfrm>
            <a:off x="2724764" y="3651385"/>
            <a:ext cx="115411"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10</a:t>
            </a:r>
            <a:endParaRPr sz="1800">
              <a:solidFill>
                <a:srgbClr val="000000"/>
              </a:solidFill>
              <a:latin typeface="Arial" panose="020B0604020202020204"/>
              <a:ea typeface="+mn-ea"/>
              <a:cs typeface="+mn-cs"/>
            </a:endParaRPr>
          </a:p>
        </p:txBody>
      </p:sp>
      <p:sp>
        <p:nvSpPr>
          <p:cNvPr id="268" name="Google Shape;268;p31"/>
          <p:cNvSpPr/>
          <p:nvPr/>
        </p:nvSpPr>
        <p:spPr>
          <a:xfrm>
            <a:off x="3052404" y="3651385"/>
            <a:ext cx="115411"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12</a:t>
            </a:r>
            <a:endParaRPr sz="1800">
              <a:solidFill>
                <a:srgbClr val="000000"/>
              </a:solidFill>
              <a:latin typeface="Arial" panose="020B0604020202020204"/>
              <a:ea typeface="+mn-ea"/>
              <a:cs typeface="+mn-cs"/>
            </a:endParaRPr>
          </a:p>
        </p:txBody>
      </p:sp>
      <p:sp>
        <p:nvSpPr>
          <p:cNvPr id="269" name="Google Shape;269;p31"/>
          <p:cNvSpPr/>
          <p:nvPr/>
        </p:nvSpPr>
        <p:spPr>
          <a:xfrm>
            <a:off x="3382014" y="3651385"/>
            <a:ext cx="115411"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14</a:t>
            </a:r>
            <a:endParaRPr sz="1800">
              <a:solidFill>
                <a:srgbClr val="000000"/>
              </a:solidFill>
              <a:latin typeface="Arial" panose="020B0604020202020204"/>
              <a:ea typeface="+mn-ea"/>
              <a:cs typeface="+mn-cs"/>
            </a:endParaRPr>
          </a:p>
        </p:txBody>
      </p:sp>
      <p:sp>
        <p:nvSpPr>
          <p:cNvPr id="270" name="Google Shape;270;p31"/>
          <p:cNvSpPr/>
          <p:nvPr/>
        </p:nvSpPr>
        <p:spPr>
          <a:xfrm>
            <a:off x="4694546" y="3651385"/>
            <a:ext cx="115411"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22</a:t>
            </a:r>
            <a:endParaRPr sz="1800">
              <a:solidFill>
                <a:srgbClr val="000000"/>
              </a:solidFill>
              <a:latin typeface="Arial" panose="020B0604020202020204"/>
              <a:ea typeface="+mn-ea"/>
              <a:cs typeface="+mn-cs"/>
            </a:endParaRPr>
          </a:p>
        </p:txBody>
      </p:sp>
      <p:sp>
        <p:nvSpPr>
          <p:cNvPr id="271" name="Google Shape;271;p31"/>
          <p:cNvSpPr/>
          <p:nvPr/>
        </p:nvSpPr>
        <p:spPr>
          <a:xfrm>
            <a:off x="4366908" y="3651385"/>
            <a:ext cx="115411"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20</a:t>
            </a:r>
            <a:endParaRPr sz="1800">
              <a:solidFill>
                <a:srgbClr val="000000"/>
              </a:solidFill>
              <a:latin typeface="Arial" panose="020B0604020202020204"/>
              <a:ea typeface="+mn-ea"/>
              <a:cs typeface="+mn-cs"/>
            </a:endParaRPr>
          </a:p>
        </p:txBody>
      </p:sp>
      <p:sp>
        <p:nvSpPr>
          <p:cNvPr id="272" name="Google Shape;272;p31"/>
          <p:cNvSpPr/>
          <p:nvPr/>
        </p:nvSpPr>
        <p:spPr>
          <a:xfrm>
            <a:off x="4037293" y="3651385"/>
            <a:ext cx="115411"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18</a:t>
            </a:r>
            <a:endParaRPr sz="1800">
              <a:solidFill>
                <a:srgbClr val="000000"/>
              </a:solidFill>
              <a:latin typeface="Arial" panose="020B0604020202020204"/>
              <a:ea typeface="+mn-ea"/>
              <a:cs typeface="+mn-cs"/>
            </a:endParaRPr>
          </a:p>
        </p:txBody>
      </p:sp>
      <p:sp>
        <p:nvSpPr>
          <p:cNvPr id="273" name="Google Shape;273;p31"/>
          <p:cNvSpPr/>
          <p:nvPr/>
        </p:nvSpPr>
        <p:spPr>
          <a:xfrm>
            <a:off x="3707681" y="3651385"/>
            <a:ext cx="115411"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16</a:t>
            </a:r>
            <a:endParaRPr sz="1800">
              <a:solidFill>
                <a:srgbClr val="000000"/>
              </a:solidFill>
              <a:latin typeface="Arial" panose="020B0604020202020204"/>
              <a:ea typeface="+mn-ea"/>
              <a:cs typeface="+mn-cs"/>
            </a:endParaRPr>
          </a:p>
        </p:txBody>
      </p:sp>
      <p:sp>
        <p:nvSpPr>
          <p:cNvPr id="274" name="Google Shape;274;p31"/>
          <p:cNvSpPr/>
          <p:nvPr/>
        </p:nvSpPr>
        <p:spPr>
          <a:xfrm>
            <a:off x="2778727" y="3953925"/>
            <a:ext cx="365400" cy="130800"/>
          </a:xfrm>
          <a:prstGeom prst="rect">
            <a:avLst/>
          </a:prstGeom>
          <a:noFill/>
          <a:ln>
            <a:noFill/>
          </a:ln>
        </p:spPr>
        <p:txBody>
          <a:bodyPr spcFirstLastPara="1" wrap="square" lIns="0" tIns="0" rIns="0" bIns="0" anchor="t" anchorCtr="0">
            <a:noAutofit/>
          </a:bodyPr>
          <a:lstStyle/>
          <a:p>
            <a:pPr algn="ctr" defTabSz="685800" fontAlgn="auto">
              <a:spcBef>
                <a:spcPts val="0"/>
              </a:spcBef>
              <a:spcAft>
                <a:spcPts val="0"/>
              </a:spcAft>
            </a:pPr>
            <a:r>
              <a:rPr lang="en" sz="900">
                <a:solidFill>
                  <a:srgbClr val="000000"/>
                </a:solidFill>
                <a:latin typeface="Calibri"/>
                <a:ea typeface="Calibri"/>
                <a:cs typeface="Calibri"/>
                <a:sym typeface="Calibri"/>
              </a:rPr>
              <a:t>Months</a:t>
            </a:r>
            <a:endParaRPr sz="1800">
              <a:solidFill>
                <a:srgbClr val="000000"/>
              </a:solidFill>
              <a:latin typeface="Arial" panose="020B0604020202020204"/>
              <a:ea typeface="+mn-ea"/>
              <a:cs typeface="+mn-cs"/>
            </a:endParaRPr>
          </a:p>
        </p:txBody>
      </p:sp>
      <p:sp>
        <p:nvSpPr>
          <p:cNvPr id="275" name="Google Shape;275;p31"/>
          <p:cNvSpPr/>
          <p:nvPr/>
        </p:nvSpPr>
        <p:spPr>
          <a:xfrm>
            <a:off x="983933" y="3519491"/>
            <a:ext cx="57706" cy="130800"/>
          </a:xfrm>
          <a:prstGeom prst="rect">
            <a:avLst/>
          </a:prstGeom>
          <a:noFill/>
          <a:ln>
            <a:noFill/>
          </a:ln>
        </p:spPr>
        <p:txBody>
          <a:bodyPr spcFirstLastPara="1" wrap="square" lIns="0" tIns="0" rIns="0" bIns="0" anchor="t" anchorCtr="0">
            <a:noAutofit/>
          </a:bodyPr>
          <a:lstStyle/>
          <a:p>
            <a:pPr algn="r" defTabSz="685800" fontAlgn="auto">
              <a:spcBef>
                <a:spcPts val="0"/>
              </a:spcBef>
              <a:spcAft>
                <a:spcPts val="0"/>
              </a:spcAft>
            </a:pPr>
            <a:r>
              <a:rPr lang="en" sz="900">
                <a:solidFill>
                  <a:srgbClr val="000000"/>
                </a:solidFill>
                <a:latin typeface="Calibri"/>
                <a:ea typeface="Calibri"/>
                <a:cs typeface="Calibri"/>
                <a:sym typeface="Calibri"/>
              </a:rPr>
              <a:t>0</a:t>
            </a:r>
            <a:endParaRPr sz="1800">
              <a:solidFill>
                <a:srgbClr val="000000"/>
              </a:solidFill>
              <a:latin typeface="Arial" panose="020B0604020202020204"/>
              <a:ea typeface="+mn-ea"/>
              <a:cs typeface="+mn-cs"/>
            </a:endParaRPr>
          </a:p>
        </p:txBody>
      </p:sp>
      <p:sp>
        <p:nvSpPr>
          <p:cNvPr id="276" name="Google Shape;276;p31"/>
          <p:cNvSpPr/>
          <p:nvPr/>
        </p:nvSpPr>
        <p:spPr>
          <a:xfrm>
            <a:off x="929272" y="2968602"/>
            <a:ext cx="115411" cy="130800"/>
          </a:xfrm>
          <a:prstGeom prst="rect">
            <a:avLst/>
          </a:prstGeom>
          <a:noFill/>
          <a:ln>
            <a:noFill/>
          </a:ln>
        </p:spPr>
        <p:txBody>
          <a:bodyPr spcFirstLastPara="1" wrap="square" lIns="0" tIns="0" rIns="0" bIns="0" anchor="t" anchorCtr="0">
            <a:noAutofit/>
          </a:bodyPr>
          <a:lstStyle/>
          <a:p>
            <a:pPr algn="r" defTabSz="685800" fontAlgn="auto">
              <a:spcBef>
                <a:spcPts val="0"/>
              </a:spcBef>
              <a:spcAft>
                <a:spcPts val="0"/>
              </a:spcAft>
            </a:pPr>
            <a:r>
              <a:rPr lang="en" sz="900">
                <a:solidFill>
                  <a:srgbClr val="000000"/>
                </a:solidFill>
                <a:latin typeface="Calibri"/>
                <a:ea typeface="Calibri"/>
                <a:cs typeface="Calibri"/>
                <a:sym typeface="Calibri"/>
              </a:rPr>
              <a:t>25</a:t>
            </a:r>
            <a:endParaRPr sz="1800">
              <a:solidFill>
                <a:srgbClr val="000000"/>
              </a:solidFill>
              <a:latin typeface="Arial" panose="020B0604020202020204"/>
              <a:ea typeface="+mn-ea"/>
              <a:cs typeface="+mn-cs"/>
            </a:endParaRPr>
          </a:p>
        </p:txBody>
      </p:sp>
      <p:sp>
        <p:nvSpPr>
          <p:cNvPr id="277" name="Google Shape;277;p31"/>
          <p:cNvSpPr/>
          <p:nvPr/>
        </p:nvSpPr>
        <p:spPr>
          <a:xfrm>
            <a:off x="929272" y="2417714"/>
            <a:ext cx="115411" cy="130800"/>
          </a:xfrm>
          <a:prstGeom prst="rect">
            <a:avLst/>
          </a:prstGeom>
          <a:noFill/>
          <a:ln>
            <a:noFill/>
          </a:ln>
        </p:spPr>
        <p:txBody>
          <a:bodyPr spcFirstLastPara="1" wrap="square" lIns="0" tIns="0" rIns="0" bIns="0" anchor="t" anchorCtr="0">
            <a:noAutofit/>
          </a:bodyPr>
          <a:lstStyle/>
          <a:p>
            <a:pPr algn="r" defTabSz="685800" fontAlgn="auto">
              <a:spcBef>
                <a:spcPts val="0"/>
              </a:spcBef>
              <a:spcAft>
                <a:spcPts val="0"/>
              </a:spcAft>
            </a:pPr>
            <a:r>
              <a:rPr lang="en" sz="900">
                <a:solidFill>
                  <a:srgbClr val="000000"/>
                </a:solidFill>
                <a:latin typeface="Calibri"/>
                <a:ea typeface="Calibri"/>
                <a:cs typeface="Calibri"/>
                <a:sym typeface="Calibri"/>
              </a:rPr>
              <a:t>50</a:t>
            </a:r>
            <a:endParaRPr sz="1800">
              <a:solidFill>
                <a:srgbClr val="000000"/>
              </a:solidFill>
              <a:latin typeface="Arial" panose="020B0604020202020204"/>
              <a:ea typeface="+mn-ea"/>
              <a:cs typeface="+mn-cs"/>
            </a:endParaRPr>
          </a:p>
        </p:txBody>
      </p:sp>
      <p:sp>
        <p:nvSpPr>
          <p:cNvPr id="278" name="Google Shape;278;p31"/>
          <p:cNvSpPr/>
          <p:nvPr/>
        </p:nvSpPr>
        <p:spPr>
          <a:xfrm>
            <a:off x="929273" y="1866824"/>
            <a:ext cx="115411" cy="130800"/>
          </a:xfrm>
          <a:prstGeom prst="rect">
            <a:avLst/>
          </a:prstGeom>
          <a:noFill/>
          <a:ln>
            <a:noFill/>
          </a:ln>
        </p:spPr>
        <p:txBody>
          <a:bodyPr spcFirstLastPara="1" wrap="square" lIns="0" tIns="0" rIns="0" bIns="0" anchor="t" anchorCtr="0">
            <a:noAutofit/>
          </a:bodyPr>
          <a:lstStyle/>
          <a:p>
            <a:pPr algn="r" defTabSz="685800" fontAlgn="auto">
              <a:spcBef>
                <a:spcPts val="0"/>
              </a:spcBef>
              <a:spcAft>
                <a:spcPts val="0"/>
              </a:spcAft>
            </a:pPr>
            <a:r>
              <a:rPr lang="en" sz="900">
                <a:solidFill>
                  <a:srgbClr val="000000"/>
                </a:solidFill>
                <a:latin typeface="Calibri"/>
                <a:ea typeface="Calibri"/>
                <a:cs typeface="Calibri"/>
                <a:sym typeface="Calibri"/>
              </a:rPr>
              <a:t>75</a:t>
            </a:r>
            <a:endParaRPr sz="1800">
              <a:solidFill>
                <a:srgbClr val="000000"/>
              </a:solidFill>
              <a:latin typeface="Arial" panose="020B0604020202020204"/>
              <a:ea typeface="+mn-ea"/>
              <a:cs typeface="+mn-cs"/>
            </a:endParaRPr>
          </a:p>
        </p:txBody>
      </p:sp>
      <p:sp>
        <p:nvSpPr>
          <p:cNvPr id="279" name="Google Shape;279;p31"/>
          <p:cNvSpPr/>
          <p:nvPr/>
        </p:nvSpPr>
        <p:spPr>
          <a:xfrm>
            <a:off x="876587" y="1315936"/>
            <a:ext cx="173117" cy="130800"/>
          </a:xfrm>
          <a:prstGeom prst="rect">
            <a:avLst/>
          </a:prstGeom>
          <a:noFill/>
          <a:ln>
            <a:noFill/>
          </a:ln>
        </p:spPr>
        <p:txBody>
          <a:bodyPr spcFirstLastPara="1" wrap="square" lIns="0" tIns="0" rIns="0" bIns="0" anchor="t" anchorCtr="0">
            <a:noAutofit/>
          </a:bodyPr>
          <a:lstStyle/>
          <a:p>
            <a:pPr algn="r" defTabSz="685800" fontAlgn="auto">
              <a:spcBef>
                <a:spcPts val="0"/>
              </a:spcBef>
              <a:spcAft>
                <a:spcPts val="0"/>
              </a:spcAft>
            </a:pPr>
            <a:r>
              <a:rPr lang="en" sz="900">
                <a:solidFill>
                  <a:srgbClr val="000000"/>
                </a:solidFill>
                <a:latin typeface="Calibri"/>
                <a:ea typeface="Calibri"/>
                <a:cs typeface="Calibri"/>
                <a:sym typeface="Calibri"/>
              </a:rPr>
              <a:t>100</a:t>
            </a:r>
            <a:endParaRPr sz="1800">
              <a:solidFill>
                <a:srgbClr val="000000"/>
              </a:solidFill>
              <a:latin typeface="Arial" panose="020B0604020202020204"/>
              <a:ea typeface="+mn-ea"/>
              <a:cs typeface="+mn-cs"/>
            </a:endParaRPr>
          </a:p>
        </p:txBody>
      </p:sp>
      <p:grpSp>
        <p:nvGrpSpPr>
          <p:cNvPr id="280" name="Google Shape;280;p31"/>
          <p:cNvGrpSpPr/>
          <p:nvPr/>
        </p:nvGrpSpPr>
        <p:grpSpPr>
          <a:xfrm>
            <a:off x="1066223" y="1371843"/>
            <a:ext cx="3681007" cy="2254698"/>
            <a:chOff x="1757786" y="1876682"/>
            <a:chExt cx="3448566" cy="2853157"/>
          </a:xfrm>
        </p:grpSpPr>
        <p:cxnSp>
          <p:nvCxnSpPr>
            <p:cNvPr id="281" name="Google Shape;281;p31"/>
            <p:cNvCxnSpPr/>
            <p:nvPr/>
          </p:nvCxnSpPr>
          <p:spPr>
            <a:xfrm>
              <a:off x="1822504"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82" name="Google Shape;282;p31"/>
            <p:cNvCxnSpPr/>
            <p:nvPr/>
          </p:nvCxnSpPr>
          <p:spPr>
            <a:xfrm>
              <a:off x="2129455"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83" name="Google Shape;283;p31"/>
            <p:cNvCxnSpPr/>
            <p:nvPr/>
          </p:nvCxnSpPr>
          <p:spPr>
            <a:xfrm>
              <a:off x="2438253"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84" name="Google Shape;284;p31"/>
            <p:cNvCxnSpPr/>
            <p:nvPr/>
          </p:nvCxnSpPr>
          <p:spPr>
            <a:xfrm>
              <a:off x="2747053"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85" name="Google Shape;285;p31"/>
            <p:cNvCxnSpPr/>
            <p:nvPr/>
          </p:nvCxnSpPr>
          <p:spPr>
            <a:xfrm>
              <a:off x="3052154"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86" name="Google Shape;286;p31"/>
            <p:cNvCxnSpPr/>
            <p:nvPr/>
          </p:nvCxnSpPr>
          <p:spPr>
            <a:xfrm>
              <a:off x="3362802"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87" name="Google Shape;287;p31"/>
            <p:cNvCxnSpPr/>
            <p:nvPr/>
          </p:nvCxnSpPr>
          <p:spPr>
            <a:xfrm>
              <a:off x="3667903"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88" name="Google Shape;288;p31"/>
            <p:cNvCxnSpPr/>
            <p:nvPr/>
          </p:nvCxnSpPr>
          <p:spPr>
            <a:xfrm>
              <a:off x="5206352"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89" name="Google Shape;289;p31"/>
            <p:cNvCxnSpPr/>
            <p:nvPr/>
          </p:nvCxnSpPr>
          <p:spPr>
            <a:xfrm>
              <a:off x="3976702"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90" name="Google Shape;290;p31"/>
            <p:cNvCxnSpPr/>
            <p:nvPr/>
          </p:nvCxnSpPr>
          <p:spPr>
            <a:xfrm>
              <a:off x="4897552"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91" name="Google Shape;291;p31"/>
            <p:cNvCxnSpPr/>
            <p:nvPr/>
          </p:nvCxnSpPr>
          <p:spPr>
            <a:xfrm>
              <a:off x="4592452"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92" name="Google Shape;292;p31"/>
            <p:cNvCxnSpPr/>
            <p:nvPr/>
          </p:nvCxnSpPr>
          <p:spPr>
            <a:xfrm>
              <a:off x="4281804" y="4661422"/>
              <a:ext cx="0" cy="68417"/>
            </a:xfrm>
            <a:prstGeom prst="straightConnector1">
              <a:avLst/>
            </a:prstGeom>
            <a:noFill/>
            <a:ln w="12700" cap="flat" cmpd="sng">
              <a:solidFill>
                <a:srgbClr val="010101"/>
              </a:solidFill>
              <a:prstDash val="solid"/>
              <a:round/>
              <a:headEnd type="none" w="med" len="med"/>
              <a:tailEnd type="none" w="med" len="med"/>
            </a:ln>
          </p:spPr>
        </p:cxnSp>
        <p:cxnSp>
          <p:nvCxnSpPr>
            <p:cNvPr id="293" name="Google Shape;293;p31"/>
            <p:cNvCxnSpPr/>
            <p:nvPr/>
          </p:nvCxnSpPr>
          <p:spPr>
            <a:xfrm>
              <a:off x="1822504" y="1876682"/>
              <a:ext cx="0" cy="2784740"/>
            </a:xfrm>
            <a:prstGeom prst="straightConnector1">
              <a:avLst/>
            </a:prstGeom>
            <a:noFill/>
            <a:ln w="12700" cap="flat" cmpd="sng">
              <a:solidFill>
                <a:srgbClr val="010101"/>
              </a:solidFill>
              <a:prstDash val="solid"/>
              <a:round/>
              <a:headEnd type="none" w="med" len="med"/>
              <a:tailEnd type="none" w="med" len="med"/>
            </a:ln>
          </p:spPr>
        </p:cxnSp>
        <p:cxnSp>
          <p:nvCxnSpPr>
            <p:cNvPr id="294" name="Google Shape;294;p31"/>
            <p:cNvCxnSpPr/>
            <p:nvPr/>
          </p:nvCxnSpPr>
          <p:spPr>
            <a:xfrm>
              <a:off x="1822504" y="4661422"/>
              <a:ext cx="3383848" cy="0"/>
            </a:xfrm>
            <a:prstGeom prst="straightConnector1">
              <a:avLst/>
            </a:prstGeom>
            <a:noFill/>
            <a:ln w="12700" cap="flat" cmpd="sng">
              <a:solidFill>
                <a:srgbClr val="010101"/>
              </a:solidFill>
              <a:prstDash val="solid"/>
              <a:round/>
              <a:headEnd type="none" w="med" len="med"/>
              <a:tailEnd type="none" w="med" len="med"/>
            </a:ln>
          </p:spPr>
        </p:cxnSp>
        <p:cxnSp>
          <p:nvCxnSpPr>
            <p:cNvPr id="295" name="Google Shape;295;p31"/>
            <p:cNvCxnSpPr/>
            <p:nvPr/>
          </p:nvCxnSpPr>
          <p:spPr>
            <a:xfrm>
              <a:off x="1757786" y="4661422"/>
              <a:ext cx="64719" cy="0"/>
            </a:xfrm>
            <a:prstGeom prst="straightConnector1">
              <a:avLst/>
            </a:prstGeom>
            <a:noFill/>
            <a:ln w="12700" cap="flat" cmpd="sng">
              <a:solidFill>
                <a:srgbClr val="010101"/>
              </a:solidFill>
              <a:prstDash val="solid"/>
              <a:round/>
              <a:headEnd type="none" w="med" len="med"/>
              <a:tailEnd type="none" w="med" len="med"/>
            </a:ln>
          </p:spPr>
        </p:cxnSp>
        <p:cxnSp>
          <p:nvCxnSpPr>
            <p:cNvPr id="296" name="Google Shape;296;p31"/>
            <p:cNvCxnSpPr/>
            <p:nvPr/>
          </p:nvCxnSpPr>
          <p:spPr>
            <a:xfrm>
              <a:off x="1757786" y="3965237"/>
              <a:ext cx="64719" cy="0"/>
            </a:xfrm>
            <a:prstGeom prst="straightConnector1">
              <a:avLst/>
            </a:prstGeom>
            <a:noFill/>
            <a:ln w="12700" cap="flat" cmpd="sng">
              <a:solidFill>
                <a:srgbClr val="010101"/>
              </a:solidFill>
              <a:prstDash val="solid"/>
              <a:round/>
              <a:headEnd type="none" w="med" len="med"/>
              <a:tailEnd type="none" w="med" len="med"/>
            </a:ln>
          </p:spPr>
        </p:cxnSp>
        <p:cxnSp>
          <p:nvCxnSpPr>
            <p:cNvPr id="297" name="Google Shape;297;p31"/>
            <p:cNvCxnSpPr/>
            <p:nvPr/>
          </p:nvCxnSpPr>
          <p:spPr>
            <a:xfrm>
              <a:off x="1757786" y="3269052"/>
              <a:ext cx="64719" cy="0"/>
            </a:xfrm>
            <a:prstGeom prst="straightConnector1">
              <a:avLst/>
            </a:prstGeom>
            <a:noFill/>
            <a:ln w="12700" cap="flat" cmpd="sng">
              <a:solidFill>
                <a:srgbClr val="010101"/>
              </a:solidFill>
              <a:prstDash val="solid"/>
              <a:round/>
              <a:headEnd type="none" w="med" len="med"/>
              <a:tailEnd type="none" w="med" len="med"/>
            </a:ln>
          </p:spPr>
        </p:cxnSp>
        <p:cxnSp>
          <p:nvCxnSpPr>
            <p:cNvPr id="298" name="Google Shape;298;p31"/>
            <p:cNvCxnSpPr/>
            <p:nvPr/>
          </p:nvCxnSpPr>
          <p:spPr>
            <a:xfrm>
              <a:off x="1757786" y="2572867"/>
              <a:ext cx="64719" cy="0"/>
            </a:xfrm>
            <a:prstGeom prst="straightConnector1">
              <a:avLst/>
            </a:prstGeom>
            <a:noFill/>
            <a:ln w="12700" cap="flat" cmpd="sng">
              <a:solidFill>
                <a:srgbClr val="010101"/>
              </a:solidFill>
              <a:prstDash val="solid"/>
              <a:round/>
              <a:headEnd type="none" w="med" len="med"/>
              <a:tailEnd type="none" w="med" len="med"/>
            </a:ln>
          </p:spPr>
        </p:cxnSp>
        <p:cxnSp>
          <p:nvCxnSpPr>
            <p:cNvPr id="299" name="Google Shape;299;p31"/>
            <p:cNvCxnSpPr/>
            <p:nvPr/>
          </p:nvCxnSpPr>
          <p:spPr>
            <a:xfrm>
              <a:off x="1757786" y="1876682"/>
              <a:ext cx="64719" cy="0"/>
            </a:xfrm>
            <a:prstGeom prst="straightConnector1">
              <a:avLst/>
            </a:prstGeom>
            <a:noFill/>
            <a:ln w="12700" cap="flat" cmpd="sng">
              <a:solidFill>
                <a:srgbClr val="010101"/>
              </a:solidFill>
              <a:prstDash val="solid"/>
              <a:round/>
              <a:headEnd type="none" w="med" len="med"/>
              <a:tailEnd type="none" w="med" len="med"/>
            </a:ln>
          </p:spPr>
        </p:cxnSp>
        <p:cxnSp>
          <p:nvCxnSpPr>
            <p:cNvPr id="300" name="Google Shape;300;p31"/>
            <p:cNvCxnSpPr/>
            <p:nvPr/>
          </p:nvCxnSpPr>
          <p:spPr>
            <a:xfrm>
              <a:off x="1822504" y="3269052"/>
              <a:ext cx="3383848" cy="0"/>
            </a:xfrm>
            <a:prstGeom prst="straightConnector1">
              <a:avLst/>
            </a:prstGeom>
            <a:noFill/>
            <a:ln w="12700" cap="flat" cmpd="sng">
              <a:solidFill>
                <a:srgbClr val="010101"/>
              </a:solidFill>
              <a:prstDash val="dash"/>
              <a:round/>
              <a:headEnd type="none" w="med" len="med"/>
              <a:tailEnd type="none" w="med" len="med"/>
            </a:ln>
          </p:spPr>
        </p:cxnSp>
      </p:grpSp>
      <p:sp>
        <p:nvSpPr>
          <p:cNvPr id="301" name="Google Shape;301;p31"/>
          <p:cNvSpPr/>
          <p:nvPr/>
        </p:nvSpPr>
        <p:spPr>
          <a:xfrm>
            <a:off x="4534128" y="2233290"/>
            <a:ext cx="511337" cy="174401"/>
          </a:xfrm>
          <a:prstGeom prst="rect">
            <a:avLst/>
          </a:prstGeom>
          <a:noFill/>
          <a:ln>
            <a:noFill/>
          </a:ln>
        </p:spPr>
        <p:txBody>
          <a:bodyPr spcFirstLastPara="1" wrap="square" lIns="0" tIns="0" rIns="0" bIns="0" anchor="t" anchorCtr="0">
            <a:noAutofit/>
          </a:bodyPr>
          <a:lstStyle/>
          <a:p>
            <a:pPr defTabSz="685800" fontAlgn="auto">
              <a:spcBef>
                <a:spcPts val="0"/>
              </a:spcBef>
              <a:spcAft>
                <a:spcPts val="0"/>
              </a:spcAft>
            </a:pPr>
            <a:r>
              <a:rPr lang="en" sz="1200" b="1">
                <a:solidFill>
                  <a:srgbClr val="000000"/>
                </a:solidFill>
                <a:latin typeface="Calibri"/>
                <a:ea typeface="Calibri"/>
                <a:cs typeface="Calibri"/>
                <a:sym typeface="Calibri"/>
              </a:rPr>
              <a:t>CyBorD </a:t>
            </a:r>
            <a:endParaRPr sz="1800">
              <a:solidFill>
                <a:srgbClr val="000000"/>
              </a:solidFill>
              <a:latin typeface="Arial" panose="020B0604020202020204"/>
              <a:ea typeface="+mn-ea"/>
              <a:cs typeface="+mn-cs"/>
            </a:endParaRPr>
          </a:p>
        </p:txBody>
      </p:sp>
      <p:sp>
        <p:nvSpPr>
          <p:cNvPr id="302" name="Google Shape;302;p31"/>
          <p:cNvSpPr/>
          <p:nvPr/>
        </p:nvSpPr>
        <p:spPr>
          <a:xfrm>
            <a:off x="4525009" y="1746538"/>
            <a:ext cx="1179377" cy="174401"/>
          </a:xfrm>
          <a:prstGeom prst="rect">
            <a:avLst/>
          </a:prstGeom>
          <a:noFill/>
          <a:ln>
            <a:noFill/>
          </a:ln>
        </p:spPr>
        <p:txBody>
          <a:bodyPr spcFirstLastPara="1" wrap="square" lIns="0" tIns="0" rIns="0" bIns="0" anchor="t" anchorCtr="0">
            <a:noAutofit/>
          </a:bodyPr>
          <a:lstStyle/>
          <a:p>
            <a:pPr defTabSz="685800" fontAlgn="auto">
              <a:spcBef>
                <a:spcPts val="0"/>
              </a:spcBef>
              <a:spcAft>
                <a:spcPts val="0"/>
              </a:spcAft>
            </a:pPr>
            <a:r>
              <a:rPr lang="en" sz="1200" b="1">
                <a:solidFill>
                  <a:srgbClr val="000000"/>
                </a:solidFill>
                <a:latin typeface="Calibri"/>
                <a:ea typeface="Calibri"/>
                <a:cs typeface="Calibri"/>
                <a:sym typeface="Calibri"/>
              </a:rPr>
              <a:t>DARA SC + CyBorD</a:t>
            </a:r>
            <a:endParaRPr sz="1200" b="1">
              <a:solidFill>
                <a:srgbClr val="000000"/>
              </a:solidFill>
              <a:latin typeface="Calibri"/>
              <a:ea typeface="Calibri"/>
              <a:cs typeface="Calibri"/>
              <a:sym typeface="Calibri"/>
            </a:endParaRPr>
          </a:p>
        </p:txBody>
      </p:sp>
      <p:graphicFrame>
        <p:nvGraphicFramePr>
          <p:cNvPr id="303" name="Google Shape;303;p31"/>
          <p:cNvGraphicFramePr/>
          <p:nvPr/>
        </p:nvGraphicFramePr>
        <p:xfrm>
          <a:off x="1172724" y="2825559"/>
          <a:ext cx="3163600" cy="720149"/>
        </p:xfrm>
        <a:graphic>
          <a:graphicData uri="http://schemas.openxmlformats.org/drawingml/2006/table">
            <a:tbl>
              <a:tblPr>
                <a:noFill/>
              </a:tblPr>
              <a:tblGrid>
                <a:gridCol w="1336200">
                  <a:extLst>
                    <a:ext uri="{9D8B030D-6E8A-4147-A177-3AD203B41FA5}">
                      <a16:colId xmlns:a16="http://schemas.microsoft.com/office/drawing/2014/main" val="20000"/>
                    </a:ext>
                  </a:extLst>
                </a:gridCol>
                <a:gridCol w="1827400">
                  <a:extLst>
                    <a:ext uri="{9D8B030D-6E8A-4147-A177-3AD203B41FA5}">
                      <a16:colId xmlns:a16="http://schemas.microsoft.com/office/drawing/2014/main" val="20001"/>
                    </a:ext>
                  </a:extLst>
                </a:gridCol>
              </a:tblGrid>
              <a:tr h="240050">
                <a:tc>
                  <a:txBody>
                    <a:bodyPr/>
                    <a:lstStyle/>
                    <a:p>
                      <a:pPr marL="0" marR="0" lvl="0" indent="0" algn="l" rtl="0">
                        <a:spcBef>
                          <a:spcPts val="0"/>
                        </a:spcBef>
                        <a:spcAft>
                          <a:spcPts val="0"/>
                        </a:spcAft>
                        <a:buNone/>
                      </a:pPr>
                      <a:r>
                        <a:rPr lang="en" sz="1100">
                          <a:latin typeface="Calibri"/>
                          <a:ea typeface="Calibri"/>
                          <a:cs typeface="Calibri"/>
                          <a:sym typeface="Calibri"/>
                        </a:rPr>
                        <a:t> </a:t>
                      </a:r>
                      <a:endParaRPr sz="1100" b="0">
                        <a:solidFill>
                          <a:schemeClr val="dk1"/>
                        </a:solidFill>
                        <a:latin typeface="Calibri"/>
                        <a:ea typeface="Calibri"/>
                        <a:cs typeface="Calibri"/>
                        <a:sym typeface="Calibri"/>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13468"/>
                    </a:solidFill>
                  </a:tcPr>
                </a:tc>
                <a:tc>
                  <a:txBody>
                    <a:bodyPr/>
                    <a:lstStyle/>
                    <a:p>
                      <a:pPr marL="0" marR="0" lvl="0" indent="0" algn="ctr" rtl="0">
                        <a:spcBef>
                          <a:spcPts val="0"/>
                        </a:spcBef>
                        <a:spcAft>
                          <a:spcPts val="0"/>
                        </a:spcAft>
                        <a:buNone/>
                      </a:pPr>
                      <a:r>
                        <a:rPr lang="en" sz="1100">
                          <a:solidFill>
                            <a:schemeClr val="lt1"/>
                          </a:solidFill>
                          <a:latin typeface="Calibri"/>
                          <a:ea typeface="Calibri"/>
                          <a:cs typeface="Calibri"/>
                          <a:sym typeface="Calibri"/>
                        </a:rPr>
                        <a:t>DARA-CyBorD vs CyBorD</a:t>
                      </a:r>
                      <a:endParaRPr sz="1100" b="1">
                        <a:solidFill>
                          <a:schemeClr val="lt1"/>
                        </a:solidFill>
                        <a:latin typeface="Calibri"/>
                        <a:ea typeface="Calibri"/>
                        <a:cs typeface="Calibri"/>
                        <a:sym typeface="Calibri"/>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113468"/>
                    </a:solidFill>
                  </a:tcPr>
                </a:tc>
                <a:extLst>
                  <a:ext uri="{0D108BD9-81ED-4DB2-BD59-A6C34878D82A}">
                    <a16:rowId xmlns:a16="http://schemas.microsoft.com/office/drawing/2014/main" val="10000"/>
                  </a:ext>
                </a:extLst>
              </a:tr>
              <a:tr h="240050">
                <a:tc>
                  <a:txBody>
                    <a:bodyPr/>
                    <a:lstStyle/>
                    <a:p>
                      <a:pPr marL="0" marR="0" lvl="0" indent="0" algn="l" rtl="0">
                        <a:spcBef>
                          <a:spcPts val="0"/>
                        </a:spcBef>
                        <a:spcAft>
                          <a:spcPts val="0"/>
                        </a:spcAft>
                        <a:buNone/>
                      </a:pPr>
                      <a:r>
                        <a:rPr lang="en" sz="1100" b="1">
                          <a:solidFill>
                            <a:srgbClr val="0F243E"/>
                          </a:solidFill>
                          <a:latin typeface="Calibri"/>
                          <a:ea typeface="Calibri"/>
                          <a:cs typeface="Calibri"/>
                          <a:sym typeface="Calibri"/>
                        </a:rPr>
                        <a:t>  HR (95% CI)</a:t>
                      </a:r>
                      <a:endParaRPr sz="1800"/>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lt1"/>
                      </a:solidFill>
                      <a:prstDash val="solid"/>
                      <a:round/>
                      <a:headEnd type="none" w="sm" len="sm"/>
                      <a:tailEnd type="none" w="sm" len="sm"/>
                    </a:lnB>
                    <a:solidFill>
                      <a:srgbClr val="CCD2DD"/>
                    </a:solidFill>
                  </a:tcPr>
                </a:tc>
                <a:tc>
                  <a:txBody>
                    <a:bodyPr/>
                    <a:lstStyle/>
                    <a:p>
                      <a:pPr marL="0" marR="0" lvl="0" indent="0" algn="ctr" rtl="0">
                        <a:spcBef>
                          <a:spcPts val="0"/>
                        </a:spcBef>
                        <a:spcAft>
                          <a:spcPts val="0"/>
                        </a:spcAft>
                        <a:buNone/>
                      </a:pPr>
                      <a:r>
                        <a:rPr lang="en" sz="1100">
                          <a:solidFill>
                            <a:srgbClr val="0F243E"/>
                          </a:solidFill>
                          <a:latin typeface="Calibri"/>
                          <a:ea typeface="Calibri"/>
                          <a:cs typeface="Calibri"/>
                          <a:sym typeface="Calibri"/>
                        </a:rPr>
                        <a:t>0.58 (0.37-0.93)</a:t>
                      </a:r>
                      <a:endParaRPr sz="1800"/>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lt1"/>
                      </a:solidFill>
                      <a:prstDash val="solid"/>
                      <a:round/>
                      <a:headEnd type="none" w="sm" len="sm"/>
                      <a:tailEnd type="none" w="sm" len="sm"/>
                    </a:lnB>
                    <a:solidFill>
                      <a:srgbClr val="CCD2DD"/>
                    </a:solidFill>
                  </a:tcPr>
                </a:tc>
                <a:extLst>
                  <a:ext uri="{0D108BD9-81ED-4DB2-BD59-A6C34878D82A}">
                    <a16:rowId xmlns:a16="http://schemas.microsoft.com/office/drawing/2014/main" val="10001"/>
                  </a:ext>
                </a:extLst>
              </a:tr>
              <a:tr h="240050">
                <a:tc>
                  <a:txBody>
                    <a:bodyPr/>
                    <a:lstStyle/>
                    <a:p>
                      <a:pPr marL="0" marR="0" lvl="0" indent="0" algn="l" rtl="0">
                        <a:spcBef>
                          <a:spcPts val="0"/>
                        </a:spcBef>
                        <a:spcAft>
                          <a:spcPts val="0"/>
                        </a:spcAft>
                        <a:buNone/>
                      </a:pPr>
                      <a:r>
                        <a:rPr lang="en" sz="1100" b="1" i="1">
                          <a:solidFill>
                            <a:srgbClr val="0F243E"/>
                          </a:solidFill>
                          <a:latin typeface="Calibri"/>
                          <a:ea typeface="Calibri"/>
                          <a:cs typeface="Calibri"/>
                          <a:sym typeface="Calibri"/>
                        </a:rPr>
                        <a:t>  P </a:t>
                      </a:r>
                      <a:r>
                        <a:rPr lang="en" sz="1100" b="1" i="0">
                          <a:solidFill>
                            <a:srgbClr val="0F243E"/>
                          </a:solidFill>
                          <a:latin typeface="Calibri"/>
                          <a:ea typeface="Calibri"/>
                          <a:cs typeface="Calibri"/>
                          <a:sym typeface="Calibri"/>
                        </a:rPr>
                        <a:t>value</a:t>
                      </a:r>
                      <a:endParaRPr sz="1800"/>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D"/>
                    </a:solidFill>
                  </a:tcPr>
                </a:tc>
                <a:tc>
                  <a:txBody>
                    <a:bodyPr/>
                    <a:lstStyle/>
                    <a:p>
                      <a:pPr marL="0" marR="0" lvl="0" indent="0" algn="ctr" rtl="0">
                        <a:spcBef>
                          <a:spcPts val="0"/>
                        </a:spcBef>
                        <a:spcAft>
                          <a:spcPts val="0"/>
                        </a:spcAft>
                        <a:buNone/>
                      </a:pPr>
                      <a:r>
                        <a:rPr lang="en" sz="1100">
                          <a:solidFill>
                            <a:srgbClr val="0F243E"/>
                          </a:solidFill>
                          <a:latin typeface="Calibri"/>
                          <a:ea typeface="Calibri"/>
                          <a:cs typeface="Calibri"/>
                          <a:sym typeface="Calibri"/>
                        </a:rPr>
                        <a:t>0.0230</a:t>
                      </a:r>
                      <a:endParaRPr sz="1800"/>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FFFFFF"/>
                      </a:solidFill>
                      <a:prstDash val="solid"/>
                      <a:round/>
                      <a:headEnd type="none" w="sm" len="sm"/>
                      <a:tailEnd type="none" w="sm" len="sm"/>
                    </a:lnB>
                    <a:solidFill>
                      <a:srgbClr val="CCD2DD"/>
                    </a:solidFill>
                  </a:tcPr>
                </a:tc>
                <a:extLst>
                  <a:ext uri="{0D108BD9-81ED-4DB2-BD59-A6C34878D82A}">
                    <a16:rowId xmlns:a16="http://schemas.microsoft.com/office/drawing/2014/main" val="10002"/>
                  </a:ext>
                </a:extLst>
              </a:tr>
            </a:tbl>
          </a:graphicData>
        </a:graphic>
      </p:graphicFrame>
      <p:sp>
        <p:nvSpPr>
          <p:cNvPr id="304" name="Google Shape;304;p31"/>
          <p:cNvSpPr/>
          <p:nvPr/>
        </p:nvSpPr>
        <p:spPr>
          <a:xfrm>
            <a:off x="1127244" y="1377153"/>
            <a:ext cx="3314700" cy="482204"/>
          </a:xfrm>
          <a:custGeom>
            <a:avLst/>
            <a:gdLst/>
            <a:ahLst/>
            <a:cxnLst/>
            <a:rect l="l" t="t" r="r" b="b"/>
            <a:pathLst>
              <a:path w="2784" h="405" extrusionOk="0">
                <a:moveTo>
                  <a:pt x="2784" y="405"/>
                </a:moveTo>
                <a:lnTo>
                  <a:pt x="2265" y="405"/>
                </a:lnTo>
                <a:lnTo>
                  <a:pt x="2265" y="347"/>
                </a:lnTo>
                <a:lnTo>
                  <a:pt x="1308" y="347"/>
                </a:lnTo>
                <a:lnTo>
                  <a:pt x="1308" y="327"/>
                </a:lnTo>
                <a:lnTo>
                  <a:pt x="1298" y="327"/>
                </a:lnTo>
                <a:lnTo>
                  <a:pt x="1298" y="309"/>
                </a:lnTo>
                <a:lnTo>
                  <a:pt x="1226" y="309"/>
                </a:lnTo>
                <a:lnTo>
                  <a:pt x="1226" y="295"/>
                </a:lnTo>
                <a:lnTo>
                  <a:pt x="1025" y="295"/>
                </a:lnTo>
                <a:lnTo>
                  <a:pt x="1025" y="281"/>
                </a:lnTo>
                <a:lnTo>
                  <a:pt x="987" y="281"/>
                </a:lnTo>
                <a:lnTo>
                  <a:pt x="987" y="271"/>
                </a:lnTo>
                <a:lnTo>
                  <a:pt x="911" y="271"/>
                </a:lnTo>
                <a:lnTo>
                  <a:pt x="911" y="257"/>
                </a:lnTo>
                <a:lnTo>
                  <a:pt x="659" y="257"/>
                </a:lnTo>
                <a:lnTo>
                  <a:pt x="659" y="247"/>
                </a:lnTo>
                <a:lnTo>
                  <a:pt x="649" y="247"/>
                </a:lnTo>
                <a:lnTo>
                  <a:pt x="649" y="237"/>
                </a:lnTo>
                <a:lnTo>
                  <a:pt x="555" y="237"/>
                </a:lnTo>
                <a:lnTo>
                  <a:pt x="555" y="225"/>
                </a:lnTo>
                <a:lnTo>
                  <a:pt x="523" y="225"/>
                </a:lnTo>
                <a:lnTo>
                  <a:pt x="523" y="217"/>
                </a:lnTo>
                <a:lnTo>
                  <a:pt x="511" y="217"/>
                </a:lnTo>
                <a:lnTo>
                  <a:pt x="511" y="205"/>
                </a:lnTo>
                <a:lnTo>
                  <a:pt x="479" y="205"/>
                </a:lnTo>
                <a:lnTo>
                  <a:pt x="479" y="196"/>
                </a:lnTo>
                <a:lnTo>
                  <a:pt x="451" y="196"/>
                </a:lnTo>
                <a:lnTo>
                  <a:pt x="451" y="184"/>
                </a:lnTo>
                <a:lnTo>
                  <a:pt x="427" y="184"/>
                </a:lnTo>
                <a:lnTo>
                  <a:pt x="427" y="172"/>
                </a:lnTo>
                <a:lnTo>
                  <a:pt x="399" y="172"/>
                </a:lnTo>
                <a:lnTo>
                  <a:pt x="399" y="162"/>
                </a:lnTo>
                <a:lnTo>
                  <a:pt x="391" y="162"/>
                </a:lnTo>
                <a:lnTo>
                  <a:pt x="391" y="134"/>
                </a:lnTo>
                <a:lnTo>
                  <a:pt x="260" y="134"/>
                </a:lnTo>
                <a:lnTo>
                  <a:pt x="260" y="120"/>
                </a:lnTo>
                <a:lnTo>
                  <a:pt x="212" y="120"/>
                </a:lnTo>
                <a:lnTo>
                  <a:pt x="212" y="112"/>
                </a:lnTo>
                <a:lnTo>
                  <a:pt x="196" y="112"/>
                </a:lnTo>
                <a:lnTo>
                  <a:pt x="196" y="104"/>
                </a:lnTo>
                <a:lnTo>
                  <a:pt x="164" y="104"/>
                </a:lnTo>
                <a:lnTo>
                  <a:pt x="164" y="92"/>
                </a:lnTo>
                <a:lnTo>
                  <a:pt x="126" y="92"/>
                </a:lnTo>
                <a:lnTo>
                  <a:pt x="126" y="80"/>
                </a:lnTo>
                <a:lnTo>
                  <a:pt x="114" y="80"/>
                </a:lnTo>
                <a:lnTo>
                  <a:pt x="114" y="70"/>
                </a:lnTo>
                <a:lnTo>
                  <a:pt x="94" y="70"/>
                </a:lnTo>
                <a:lnTo>
                  <a:pt x="94" y="62"/>
                </a:lnTo>
                <a:lnTo>
                  <a:pt x="66" y="62"/>
                </a:lnTo>
                <a:lnTo>
                  <a:pt x="66" y="52"/>
                </a:lnTo>
                <a:lnTo>
                  <a:pt x="60" y="52"/>
                </a:lnTo>
                <a:lnTo>
                  <a:pt x="60" y="42"/>
                </a:lnTo>
                <a:lnTo>
                  <a:pt x="48" y="42"/>
                </a:lnTo>
                <a:lnTo>
                  <a:pt x="48" y="32"/>
                </a:lnTo>
                <a:lnTo>
                  <a:pt x="30" y="32"/>
                </a:lnTo>
                <a:lnTo>
                  <a:pt x="30" y="24"/>
                </a:lnTo>
                <a:lnTo>
                  <a:pt x="20" y="24"/>
                </a:lnTo>
                <a:lnTo>
                  <a:pt x="20" y="0"/>
                </a:lnTo>
                <a:lnTo>
                  <a:pt x="0" y="0"/>
                </a:lnTo>
              </a:path>
            </a:pathLst>
          </a:custGeom>
          <a:noFill/>
          <a:ln w="38100" cap="flat" cmpd="sng">
            <a:solidFill>
              <a:srgbClr val="9E3D98"/>
            </a:solidFill>
            <a:prstDash val="solid"/>
            <a:round/>
            <a:headEnd type="none" w="med" len="med"/>
            <a:tailEnd type="none" w="med" len="med"/>
          </a:ln>
        </p:spPr>
        <p:txBody>
          <a:bodyPr spcFirstLastPara="1" wrap="square" lIns="68575" tIns="34275" rIns="68575" bIns="34275" anchor="t" anchorCtr="0">
            <a:noAutofit/>
          </a:bodyPr>
          <a:lstStyle/>
          <a:p>
            <a:pPr defTabSz="685800" fontAlgn="auto">
              <a:spcBef>
                <a:spcPts val="0"/>
              </a:spcBef>
              <a:spcAft>
                <a:spcPts val="0"/>
              </a:spcAft>
            </a:pPr>
            <a:endParaRPr sz="1800">
              <a:solidFill>
                <a:srgbClr val="000000"/>
              </a:solidFill>
              <a:latin typeface="Calibri"/>
              <a:ea typeface="Calibri"/>
              <a:cs typeface="Calibri"/>
              <a:sym typeface="Calibri"/>
            </a:endParaRPr>
          </a:p>
        </p:txBody>
      </p:sp>
      <p:sp>
        <p:nvSpPr>
          <p:cNvPr id="305" name="Google Shape;305;p31"/>
          <p:cNvSpPr/>
          <p:nvPr/>
        </p:nvSpPr>
        <p:spPr>
          <a:xfrm>
            <a:off x="1127244" y="1377153"/>
            <a:ext cx="3314700" cy="962025"/>
          </a:xfrm>
          <a:custGeom>
            <a:avLst/>
            <a:gdLst/>
            <a:ahLst/>
            <a:cxnLst/>
            <a:rect l="l" t="t" r="r" b="b"/>
            <a:pathLst>
              <a:path w="2784" h="808" extrusionOk="0">
                <a:moveTo>
                  <a:pt x="2784" y="808"/>
                </a:moveTo>
                <a:lnTo>
                  <a:pt x="2013" y="808"/>
                </a:lnTo>
                <a:lnTo>
                  <a:pt x="2013" y="756"/>
                </a:lnTo>
                <a:lnTo>
                  <a:pt x="1863" y="756"/>
                </a:lnTo>
                <a:lnTo>
                  <a:pt x="1863" y="700"/>
                </a:lnTo>
                <a:lnTo>
                  <a:pt x="1849" y="700"/>
                </a:lnTo>
                <a:lnTo>
                  <a:pt x="1849" y="646"/>
                </a:lnTo>
                <a:lnTo>
                  <a:pt x="1600" y="646"/>
                </a:lnTo>
                <a:lnTo>
                  <a:pt x="1600" y="577"/>
                </a:lnTo>
                <a:lnTo>
                  <a:pt x="1288" y="577"/>
                </a:lnTo>
                <a:lnTo>
                  <a:pt x="1288" y="551"/>
                </a:lnTo>
                <a:lnTo>
                  <a:pt x="1188" y="551"/>
                </a:lnTo>
                <a:lnTo>
                  <a:pt x="1188" y="533"/>
                </a:lnTo>
                <a:lnTo>
                  <a:pt x="1082" y="533"/>
                </a:lnTo>
                <a:lnTo>
                  <a:pt x="1082" y="507"/>
                </a:lnTo>
                <a:lnTo>
                  <a:pt x="1066" y="507"/>
                </a:lnTo>
                <a:lnTo>
                  <a:pt x="1066" y="483"/>
                </a:lnTo>
                <a:lnTo>
                  <a:pt x="1043" y="483"/>
                </a:lnTo>
                <a:lnTo>
                  <a:pt x="1043" y="461"/>
                </a:lnTo>
                <a:lnTo>
                  <a:pt x="1031" y="461"/>
                </a:lnTo>
                <a:lnTo>
                  <a:pt x="1031" y="419"/>
                </a:lnTo>
                <a:lnTo>
                  <a:pt x="1023" y="419"/>
                </a:lnTo>
                <a:lnTo>
                  <a:pt x="1023" y="373"/>
                </a:lnTo>
                <a:lnTo>
                  <a:pt x="1011" y="373"/>
                </a:lnTo>
                <a:lnTo>
                  <a:pt x="1011" y="359"/>
                </a:lnTo>
                <a:lnTo>
                  <a:pt x="997" y="359"/>
                </a:lnTo>
                <a:lnTo>
                  <a:pt x="997" y="335"/>
                </a:lnTo>
                <a:lnTo>
                  <a:pt x="903" y="335"/>
                </a:lnTo>
                <a:lnTo>
                  <a:pt x="903" y="315"/>
                </a:lnTo>
                <a:lnTo>
                  <a:pt x="893" y="315"/>
                </a:lnTo>
                <a:lnTo>
                  <a:pt x="893" y="301"/>
                </a:lnTo>
                <a:lnTo>
                  <a:pt x="795" y="301"/>
                </a:lnTo>
                <a:lnTo>
                  <a:pt x="795" y="287"/>
                </a:lnTo>
                <a:lnTo>
                  <a:pt x="529" y="287"/>
                </a:lnTo>
                <a:lnTo>
                  <a:pt x="529" y="259"/>
                </a:lnTo>
                <a:lnTo>
                  <a:pt x="519" y="259"/>
                </a:lnTo>
                <a:lnTo>
                  <a:pt x="519" y="249"/>
                </a:lnTo>
                <a:lnTo>
                  <a:pt x="491" y="249"/>
                </a:lnTo>
                <a:lnTo>
                  <a:pt x="491" y="235"/>
                </a:lnTo>
                <a:lnTo>
                  <a:pt x="457" y="235"/>
                </a:lnTo>
                <a:lnTo>
                  <a:pt x="457" y="225"/>
                </a:lnTo>
                <a:lnTo>
                  <a:pt x="421" y="225"/>
                </a:lnTo>
                <a:lnTo>
                  <a:pt x="421" y="209"/>
                </a:lnTo>
                <a:lnTo>
                  <a:pt x="344" y="209"/>
                </a:lnTo>
                <a:lnTo>
                  <a:pt x="344" y="196"/>
                </a:lnTo>
                <a:lnTo>
                  <a:pt x="312" y="196"/>
                </a:lnTo>
                <a:lnTo>
                  <a:pt x="312" y="172"/>
                </a:lnTo>
                <a:lnTo>
                  <a:pt x="280" y="172"/>
                </a:lnTo>
                <a:lnTo>
                  <a:pt x="280" y="150"/>
                </a:lnTo>
                <a:lnTo>
                  <a:pt x="256" y="150"/>
                </a:lnTo>
                <a:lnTo>
                  <a:pt x="256" y="136"/>
                </a:lnTo>
                <a:lnTo>
                  <a:pt x="230" y="136"/>
                </a:lnTo>
                <a:lnTo>
                  <a:pt x="230" y="110"/>
                </a:lnTo>
                <a:lnTo>
                  <a:pt x="216" y="110"/>
                </a:lnTo>
                <a:lnTo>
                  <a:pt x="216" y="82"/>
                </a:lnTo>
                <a:lnTo>
                  <a:pt x="208" y="82"/>
                </a:lnTo>
                <a:lnTo>
                  <a:pt x="208" y="72"/>
                </a:lnTo>
                <a:lnTo>
                  <a:pt x="200" y="72"/>
                </a:lnTo>
                <a:lnTo>
                  <a:pt x="200" y="60"/>
                </a:lnTo>
                <a:lnTo>
                  <a:pt x="132" y="60"/>
                </a:lnTo>
                <a:lnTo>
                  <a:pt x="132" y="46"/>
                </a:lnTo>
                <a:lnTo>
                  <a:pt x="118" y="46"/>
                </a:lnTo>
                <a:lnTo>
                  <a:pt x="118" y="36"/>
                </a:lnTo>
                <a:lnTo>
                  <a:pt x="110" y="36"/>
                </a:lnTo>
                <a:lnTo>
                  <a:pt x="110" y="22"/>
                </a:lnTo>
                <a:lnTo>
                  <a:pt x="50" y="22"/>
                </a:lnTo>
                <a:lnTo>
                  <a:pt x="50" y="12"/>
                </a:lnTo>
                <a:lnTo>
                  <a:pt x="42" y="12"/>
                </a:lnTo>
                <a:lnTo>
                  <a:pt x="42" y="0"/>
                </a:lnTo>
                <a:lnTo>
                  <a:pt x="0" y="0"/>
                </a:lnTo>
              </a:path>
            </a:pathLst>
          </a:custGeom>
          <a:noFill/>
          <a:ln w="38100" cap="flat" cmpd="sng">
            <a:solidFill>
              <a:srgbClr val="EF8200"/>
            </a:solidFill>
            <a:prstDash val="solid"/>
            <a:round/>
            <a:headEnd type="none" w="med" len="med"/>
            <a:tailEnd type="none" w="med" len="med"/>
          </a:ln>
        </p:spPr>
        <p:txBody>
          <a:bodyPr spcFirstLastPara="1" wrap="square" lIns="68575" tIns="34275" rIns="68575" bIns="34275" anchor="t" anchorCtr="0">
            <a:noAutofit/>
          </a:bodyPr>
          <a:lstStyle/>
          <a:p>
            <a:pPr defTabSz="685800" fontAlgn="auto">
              <a:spcBef>
                <a:spcPts val="0"/>
              </a:spcBef>
              <a:spcAft>
                <a:spcPts val="0"/>
              </a:spcAft>
            </a:pPr>
            <a:endParaRPr sz="1800">
              <a:solidFill>
                <a:srgbClr val="000000"/>
              </a:solidFill>
              <a:latin typeface="Calibri"/>
              <a:ea typeface="Calibri"/>
              <a:cs typeface="Calibri"/>
              <a:sym typeface="Calibri"/>
            </a:endParaRPr>
          </a:p>
        </p:txBody>
      </p:sp>
      <p:sp>
        <p:nvSpPr>
          <p:cNvPr id="306" name="Google Shape;306;p31"/>
          <p:cNvSpPr txBox="1">
            <a:spLocks noGrp="1"/>
          </p:cNvSpPr>
          <p:nvPr>
            <p:ph type="title"/>
          </p:nvPr>
        </p:nvSpPr>
        <p:spPr>
          <a:xfrm>
            <a:off x="64783" y="192842"/>
            <a:ext cx="8987100" cy="556800"/>
          </a:xfrm>
          <a:prstGeom prst="rect">
            <a:avLst/>
          </a:prstGeom>
        </p:spPr>
        <p:txBody>
          <a:bodyPr spcFirstLastPara="1" vert="horz" wrap="square" lIns="91425" tIns="91425" rIns="91425" bIns="91425" rtlCol="0" anchor="t" anchorCtr="0">
            <a:noAutofit/>
          </a:bodyPr>
          <a:lstStyle/>
          <a:p>
            <a:pPr>
              <a:spcBef>
                <a:spcPts val="0"/>
              </a:spcBef>
            </a:pPr>
            <a:r>
              <a:rPr lang="en" dirty="0">
                <a:ea typeface="Arial Black"/>
                <a:cs typeface="Arial Black"/>
                <a:sym typeface="Arial Black"/>
              </a:rPr>
              <a:t>Andromeda: Major Organ Dysfunction-PFS</a:t>
            </a:r>
            <a:endParaRPr dirty="0">
              <a:ea typeface="Arial Black"/>
              <a:cs typeface="Arial Black"/>
              <a:sym typeface="Arial Black"/>
            </a:endParaRPr>
          </a:p>
        </p:txBody>
      </p:sp>
    </p:spTree>
    <p:extLst>
      <p:ext uri="{BB962C8B-B14F-4D97-AF65-F5344CB8AC3E}">
        <p14:creationId xmlns:p14="http://schemas.microsoft.com/office/powerpoint/2010/main" val="5590915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3"/>
          <p:cNvSpPr txBox="1">
            <a:spLocks noGrp="1"/>
          </p:cNvSpPr>
          <p:nvPr>
            <p:ph type="title" idx="4294967295"/>
          </p:nvPr>
        </p:nvSpPr>
        <p:spPr>
          <a:xfrm>
            <a:off x="75850" y="195358"/>
            <a:ext cx="8987100" cy="556800"/>
          </a:xfrm>
          <a:prstGeom prst="rect">
            <a:avLst/>
          </a:prstGeom>
        </p:spPr>
        <p:txBody>
          <a:bodyPr spcFirstLastPara="1" vert="horz" wrap="square" lIns="91425" tIns="91425" rIns="91425" bIns="91425" rtlCol="0" anchor="t" anchorCtr="0">
            <a:noAutofit/>
          </a:bodyPr>
          <a:lstStyle/>
          <a:p>
            <a:pPr>
              <a:spcBef>
                <a:spcPts val="0"/>
              </a:spcBef>
            </a:pPr>
            <a:r>
              <a:rPr lang="en" dirty="0">
                <a:ea typeface="Arial Black"/>
                <a:cs typeface="Arial Black"/>
                <a:sym typeface="Arial Black"/>
              </a:rPr>
              <a:t>AL Amyloidosis &amp; Autologous Stem Cell Transplant</a:t>
            </a:r>
            <a:endParaRPr dirty="0">
              <a:ea typeface="Arial Black"/>
              <a:cs typeface="Arial Black"/>
              <a:sym typeface="Arial Black"/>
            </a:endParaRPr>
          </a:p>
        </p:txBody>
      </p:sp>
      <p:sp>
        <p:nvSpPr>
          <p:cNvPr id="321" name="Google Shape;321;p33"/>
          <p:cNvSpPr txBox="1"/>
          <p:nvPr/>
        </p:nvSpPr>
        <p:spPr>
          <a:xfrm>
            <a:off x="75850" y="730451"/>
            <a:ext cx="8940900" cy="2929531"/>
          </a:xfrm>
          <a:prstGeom prst="rect">
            <a:avLst/>
          </a:prstGeom>
          <a:noFill/>
          <a:ln>
            <a:noFill/>
          </a:ln>
        </p:spPr>
        <p:txBody>
          <a:bodyPr spcFirstLastPara="1" wrap="square" lIns="91425" tIns="91425" rIns="91425" bIns="91425" anchor="t" anchorCtr="0">
            <a:noAutofit/>
          </a:bodyPr>
          <a:lstStyle/>
          <a:p>
            <a:pPr marL="228594" indent="-203195" defTabSz="685800" fontAlgn="auto">
              <a:spcBef>
                <a:spcPts val="0"/>
              </a:spcBef>
              <a:spcAft>
                <a:spcPts val="0"/>
              </a:spcAft>
              <a:buSzPts val="1400"/>
              <a:buFontTx/>
              <a:buChar char="●"/>
            </a:pPr>
            <a:r>
              <a:rPr lang="en" sz="1800" dirty="0">
                <a:solidFill>
                  <a:srgbClr val="000000"/>
                </a:solidFill>
                <a:latin typeface="Arial" panose="020B0604020202020204"/>
                <a:ea typeface="+mn-ea"/>
                <a:cs typeface="+mn-cs"/>
              </a:rPr>
              <a:t>Induction therapy needs to achieve VGPR or better to deliver organ response</a:t>
            </a:r>
            <a:endParaRPr lang="en-US" sz="1800" dirty="0">
              <a:solidFill>
                <a:srgbClr val="000000"/>
              </a:solidFill>
              <a:latin typeface="Arial" panose="020B0604020202020204"/>
              <a:ea typeface="+mn-ea"/>
              <a:cs typeface="+mn-cs"/>
            </a:endParaRPr>
          </a:p>
          <a:p>
            <a:pPr marL="228594" indent="-203195" defTabSz="685800" fontAlgn="auto">
              <a:spcBef>
                <a:spcPts val="0"/>
              </a:spcBef>
              <a:spcAft>
                <a:spcPts val="0"/>
              </a:spcAft>
              <a:buSzPts val="1400"/>
              <a:buFontTx/>
              <a:buChar char="●"/>
            </a:pPr>
            <a:r>
              <a:rPr lang="en-US" sz="1800" dirty="0">
                <a:solidFill>
                  <a:srgbClr val="000000"/>
                </a:solidFill>
                <a:latin typeface="Arial" panose="020B0604020202020204"/>
                <a:ea typeface="+mn-ea"/>
                <a:cs typeface="+mn-cs"/>
              </a:rPr>
              <a:t>Pre-transplant therapy improves response and prolongs survival even in patients that move towards transplant.</a:t>
            </a:r>
          </a:p>
          <a:p>
            <a:pPr marL="228594" indent="-203195" defTabSz="685800" fontAlgn="auto">
              <a:spcBef>
                <a:spcPts val="0"/>
              </a:spcBef>
              <a:spcAft>
                <a:spcPts val="0"/>
              </a:spcAft>
              <a:buSzPts val="1400"/>
              <a:buFontTx/>
              <a:buChar char="●"/>
            </a:pPr>
            <a:r>
              <a:rPr lang="en" sz="1800" dirty="0">
                <a:solidFill>
                  <a:srgbClr val="000000"/>
                </a:solidFill>
                <a:latin typeface="Arial" panose="020B0604020202020204"/>
                <a:ea typeface="+mn-ea"/>
                <a:cs typeface="+mn-cs"/>
              </a:rPr>
              <a:t>Most AL Amyloidosis patients undergo autologous transplant as </a:t>
            </a:r>
            <a:r>
              <a:rPr lang="en" sz="1800" b="1" dirty="0">
                <a:solidFill>
                  <a:srgbClr val="BE2C02"/>
                </a:solidFill>
                <a:latin typeface="Arial" panose="020B0604020202020204"/>
                <a:ea typeface="+mn-ea"/>
                <a:cs typeface="+mn-cs"/>
              </a:rPr>
              <a:t>second line </a:t>
            </a:r>
            <a:r>
              <a:rPr lang="en" sz="1800" dirty="0">
                <a:solidFill>
                  <a:srgbClr val="000000"/>
                </a:solidFill>
                <a:latin typeface="Arial" panose="020B0604020202020204"/>
                <a:ea typeface="+mn-ea"/>
                <a:cs typeface="+mn-cs"/>
              </a:rPr>
              <a:t>given the </a:t>
            </a:r>
            <a:r>
              <a:rPr lang="en" sz="1800" dirty="0" err="1">
                <a:solidFill>
                  <a:srgbClr val="000000"/>
                </a:solidFill>
                <a:latin typeface="Arial" panose="020B0604020202020204"/>
                <a:ea typeface="+mn-ea"/>
                <a:cs typeface="+mn-cs"/>
              </a:rPr>
              <a:t>risk:benefit</a:t>
            </a:r>
            <a:r>
              <a:rPr lang="en" sz="1800" dirty="0">
                <a:solidFill>
                  <a:srgbClr val="000000"/>
                </a:solidFill>
                <a:latin typeface="Arial" panose="020B0604020202020204"/>
                <a:ea typeface="+mn-ea"/>
                <a:cs typeface="+mn-cs"/>
              </a:rPr>
              <a:t> of taking a patient with morbidities (irritable myocardium, poor PS, </a:t>
            </a:r>
            <a:r>
              <a:rPr lang="en" sz="1800" dirty="0" err="1">
                <a:solidFill>
                  <a:srgbClr val="000000"/>
                </a:solidFill>
                <a:latin typeface="Arial" panose="020B0604020202020204"/>
                <a:ea typeface="+mn-ea"/>
                <a:cs typeface="+mn-cs"/>
              </a:rPr>
              <a:t>etc</a:t>
            </a:r>
            <a:r>
              <a:rPr lang="en" sz="1800" dirty="0">
                <a:solidFill>
                  <a:srgbClr val="000000"/>
                </a:solidFill>
                <a:latin typeface="Arial" panose="020B0604020202020204"/>
                <a:ea typeface="+mn-ea"/>
                <a:cs typeface="+mn-cs"/>
              </a:rPr>
              <a:t>) to high dose melphalan which increases risk for SVT &amp; sepsis</a:t>
            </a:r>
          </a:p>
          <a:p>
            <a:pPr marL="228594" indent="-203195" defTabSz="685800" fontAlgn="auto">
              <a:spcBef>
                <a:spcPts val="0"/>
              </a:spcBef>
              <a:spcAft>
                <a:spcPts val="0"/>
              </a:spcAft>
              <a:buSzPts val="1400"/>
              <a:buFontTx/>
              <a:buChar char="●"/>
            </a:pPr>
            <a:r>
              <a:rPr lang="en" sz="1800" dirty="0">
                <a:solidFill>
                  <a:srgbClr val="000000"/>
                </a:solidFill>
                <a:latin typeface="Arial" panose="020B0604020202020204"/>
                <a:ea typeface="+mn-ea"/>
                <a:cs typeface="+mn-cs"/>
              </a:rPr>
              <a:t>Our consensus requirements to proceed with transplant are similar to others:</a:t>
            </a:r>
          </a:p>
          <a:p>
            <a:pPr defTabSz="685800" fontAlgn="auto">
              <a:spcBef>
                <a:spcPts val="0"/>
              </a:spcBef>
              <a:spcAft>
                <a:spcPts val="0"/>
              </a:spcAft>
            </a:pPr>
            <a:r>
              <a:rPr lang="en-US" sz="1800" dirty="0">
                <a:solidFill>
                  <a:srgbClr val="000000"/>
                </a:solidFill>
                <a:latin typeface="Arial" panose="020B0604020202020204"/>
                <a:ea typeface="+mn-ea"/>
                <a:cs typeface="+mn-cs"/>
              </a:rPr>
              <a:t>	</a:t>
            </a:r>
            <a:r>
              <a:rPr lang="en-US" sz="1800" dirty="0" err="1">
                <a:solidFill>
                  <a:srgbClr val="000000"/>
                </a:solidFill>
                <a:latin typeface="Arial" panose="020B0604020202020204"/>
                <a:ea typeface="+mn-ea"/>
                <a:cs typeface="+mn-cs"/>
              </a:rPr>
              <a:t>cTnT</a:t>
            </a:r>
            <a:r>
              <a:rPr lang="en-US" sz="1800" dirty="0">
                <a:solidFill>
                  <a:srgbClr val="000000"/>
                </a:solidFill>
                <a:latin typeface="Arial" panose="020B0604020202020204"/>
                <a:ea typeface="+mn-ea"/>
                <a:cs typeface="+mn-cs"/>
              </a:rPr>
              <a:t> &gt;0.06ng/mL  (</a:t>
            </a:r>
            <a:r>
              <a:rPr lang="en-US" sz="1800" dirty="0" err="1">
                <a:solidFill>
                  <a:srgbClr val="000000"/>
                </a:solidFill>
                <a:latin typeface="Arial" panose="020B0604020202020204"/>
                <a:ea typeface="+mn-ea"/>
                <a:cs typeface="+mn-cs"/>
              </a:rPr>
              <a:t>hs-cTnT</a:t>
            </a:r>
            <a:r>
              <a:rPr lang="en-US" sz="1800" dirty="0">
                <a:solidFill>
                  <a:srgbClr val="000000"/>
                </a:solidFill>
                <a:latin typeface="Arial" panose="020B0604020202020204"/>
                <a:ea typeface="+mn-ea"/>
                <a:cs typeface="+mn-cs"/>
              </a:rPr>
              <a:t> &gt;75 ng/L), LVEF &gt;40%, SBP &gt; 90 mm Hg</a:t>
            </a:r>
          </a:p>
        </p:txBody>
      </p:sp>
      <p:sp>
        <p:nvSpPr>
          <p:cNvPr id="4" name="TextBox 3">
            <a:extLst>
              <a:ext uri="{FF2B5EF4-FFF2-40B4-BE49-F238E27FC236}">
                <a16:creationId xmlns:a16="http://schemas.microsoft.com/office/drawing/2014/main" id="{4142D327-EFDA-DDF2-616B-AD9390D23630}"/>
              </a:ext>
            </a:extLst>
          </p:cNvPr>
          <p:cNvSpPr txBox="1"/>
          <p:nvPr/>
        </p:nvSpPr>
        <p:spPr>
          <a:xfrm>
            <a:off x="3625834" y="3426146"/>
            <a:ext cx="5518166" cy="923330"/>
          </a:xfrm>
          <a:prstGeom prst="rect">
            <a:avLst/>
          </a:prstGeom>
          <a:noFill/>
        </p:spPr>
        <p:txBody>
          <a:bodyPr wrap="square" rtlCol="0">
            <a:spAutoFit/>
          </a:bodyPr>
          <a:lstStyle/>
          <a:p>
            <a:pPr marL="128588" indent="-128588" defTabSz="685800" fontAlgn="auto">
              <a:spcBef>
                <a:spcPts val="0"/>
              </a:spcBef>
              <a:spcAft>
                <a:spcPts val="0"/>
              </a:spcAft>
              <a:buFont typeface="Arial" panose="020B0604020202020204" pitchFamily="34" charset="0"/>
              <a:buChar char="•"/>
            </a:pPr>
            <a:r>
              <a:rPr lang="en-US" sz="675" dirty="0" err="1">
                <a:solidFill>
                  <a:srgbClr val="212121"/>
                </a:solidFill>
                <a:latin typeface="Merriweather" panose="020F0502020204030204" pitchFamily="34" charset="0"/>
                <a:ea typeface="+mn-ea"/>
                <a:cs typeface="+mn-cs"/>
              </a:rPr>
              <a:t>Afrough</a:t>
            </a:r>
            <a:r>
              <a:rPr lang="en-US" sz="675" dirty="0">
                <a:solidFill>
                  <a:srgbClr val="212121"/>
                </a:solidFill>
                <a:latin typeface="Merriweather" panose="020F0502020204030204" pitchFamily="34" charset="0"/>
                <a:ea typeface="+mn-ea"/>
                <a:cs typeface="+mn-cs"/>
              </a:rPr>
              <a:t> A et al. </a:t>
            </a:r>
            <a:r>
              <a:rPr lang="en-US" sz="675" dirty="0">
                <a:solidFill>
                  <a:srgbClr val="212121"/>
                </a:solidFill>
                <a:latin typeface="Merriweather" panose="020F0502020204030204" pitchFamily="34" charset="0"/>
                <a:ea typeface="+mn-ea"/>
                <a:cs typeface="+mn-cs"/>
                <a:hlinkClick r:id=""/>
              </a:rPr>
              <a:t>Impact of Induction Therapy on the Outcome of Immunoglobulin Light Chain Amyloidosis after Autologous Hematopoietic Stem Cell</a:t>
            </a:r>
          </a:p>
          <a:p>
            <a:pPr marL="128588" indent="-128588" defTabSz="685800" fontAlgn="auto">
              <a:spcBef>
                <a:spcPts val="0"/>
              </a:spcBef>
              <a:spcAft>
                <a:spcPts val="0"/>
              </a:spcAft>
              <a:buFont typeface="Arial" panose="020B0604020202020204" pitchFamily="34" charset="0"/>
              <a:buChar char="•"/>
            </a:pPr>
            <a:r>
              <a:rPr lang="en-US" sz="675" dirty="0">
                <a:solidFill>
                  <a:srgbClr val="212121"/>
                </a:solidFill>
                <a:latin typeface="Merriweather" panose="020F0502020204030204" pitchFamily="34" charset="0"/>
                <a:ea typeface="+mn-ea"/>
                <a:cs typeface="+mn-cs"/>
                <a:hlinkClick r:id=""/>
              </a:rPr>
              <a:t>Transplantation</a:t>
            </a:r>
            <a:r>
              <a:rPr lang="en-US" sz="675" dirty="0">
                <a:solidFill>
                  <a:srgbClr val="212121"/>
                </a:solidFill>
                <a:latin typeface="Merriweather" panose="020F0502020204030204" pitchFamily="34" charset="0"/>
                <a:ea typeface="+mn-ea"/>
                <a:cs typeface="+mn-cs"/>
              </a:rPr>
              <a:t>.  2018. </a:t>
            </a:r>
          </a:p>
          <a:p>
            <a:pPr marL="128588" indent="-128588" defTabSz="685800" fontAlgn="auto">
              <a:spcBef>
                <a:spcPts val="0"/>
              </a:spcBef>
              <a:spcAft>
                <a:spcPts val="0"/>
              </a:spcAft>
              <a:buFont typeface="Arial" panose="020B0604020202020204" pitchFamily="34" charset="0"/>
              <a:buChar char="•"/>
            </a:pPr>
            <a:r>
              <a:rPr lang="en-US" sz="675" dirty="0">
                <a:solidFill>
                  <a:srgbClr val="212121"/>
                </a:solidFill>
                <a:latin typeface="Merriweather" panose="020F0502020204030204" pitchFamily="34" charset="0"/>
                <a:ea typeface="+mn-ea"/>
                <a:cs typeface="+mn-cs"/>
              </a:rPr>
              <a:t>Sidiqi MH. </a:t>
            </a:r>
            <a:r>
              <a:rPr lang="en-US" sz="675" dirty="0">
                <a:solidFill>
                  <a:srgbClr val="212121"/>
                </a:solidFill>
                <a:latin typeface="Merriweather" panose="020F0502020204030204" pitchFamily="34" charset="0"/>
                <a:ea typeface="+mn-ea"/>
                <a:cs typeface="+mn-cs"/>
                <a:hlinkClick r:id="rId3"/>
              </a:rPr>
              <a:t>Stem Cell Transplantation for Light Chain Amyloidosis: Decreased Early Mortality Over Time</a:t>
            </a:r>
            <a:r>
              <a:rPr lang="en-US" sz="675" dirty="0">
                <a:solidFill>
                  <a:srgbClr val="212121"/>
                </a:solidFill>
                <a:latin typeface="Merriweather" panose="020F0502020204030204" pitchFamily="34" charset="0"/>
                <a:ea typeface="+mn-ea"/>
                <a:cs typeface="+mn-cs"/>
              </a:rPr>
              <a:t>. </a:t>
            </a:r>
            <a:r>
              <a:rPr lang="en-US" sz="675" i="1" dirty="0">
                <a:solidFill>
                  <a:srgbClr val="212121"/>
                </a:solidFill>
                <a:latin typeface="Merriweather" panose="020F0502020204030204" pitchFamily="34" charset="0"/>
                <a:ea typeface="+mn-ea"/>
                <a:cs typeface="+mn-cs"/>
              </a:rPr>
              <a:t>JCO.</a:t>
            </a:r>
            <a:r>
              <a:rPr lang="en-US" sz="675" dirty="0">
                <a:solidFill>
                  <a:srgbClr val="212121"/>
                </a:solidFill>
                <a:latin typeface="Merriweather" panose="020F0502020204030204" pitchFamily="34" charset="0"/>
                <a:ea typeface="+mn-ea"/>
                <a:cs typeface="+mn-cs"/>
              </a:rPr>
              <a:t> 2018</a:t>
            </a:r>
          </a:p>
          <a:p>
            <a:pPr marL="128588" indent="-128588" defTabSz="685800" fontAlgn="auto">
              <a:spcBef>
                <a:spcPts val="0"/>
              </a:spcBef>
              <a:spcAft>
                <a:spcPts val="0"/>
              </a:spcAft>
              <a:buFont typeface="Arial" panose="020B0604020202020204" pitchFamily="34" charset="0"/>
              <a:buChar char="•"/>
            </a:pPr>
            <a:r>
              <a:rPr lang="en-US" sz="675" dirty="0" err="1">
                <a:solidFill>
                  <a:srgbClr val="212121"/>
                </a:solidFill>
                <a:latin typeface="Merriweather" panose="020F0502020204030204" pitchFamily="34" charset="0"/>
                <a:ea typeface="+mn-ea"/>
                <a:cs typeface="+mn-cs"/>
              </a:rPr>
              <a:t>Wechalekar</a:t>
            </a:r>
            <a:r>
              <a:rPr lang="en-US" sz="675" dirty="0">
                <a:solidFill>
                  <a:srgbClr val="212121"/>
                </a:solidFill>
                <a:latin typeface="Merriweather" panose="020F0502020204030204" pitchFamily="34" charset="0"/>
                <a:ea typeface="+mn-ea"/>
                <a:cs typeface="+mn-cs"/>
              </a:rPr>
              <a:t> AD et al: </a:t>
            </a:r>
            <a:r>
              <a:rPr lang="en-US" sz="675" dirty="0">
                <a:solidFill>
                  <a:srgbClr val="212121"/>
                </a:solidFill>
                <a:latin typeface="Merriweather" panose="020F0502020204030204" pitchFamily="34" charset="0"/>
                <a:ea typeface="+mn-ea"/>
                <a:cs typeface="+mn-cs"/>
                <a:hlinkClick r:id="rId4"/>
              </a:rPr>
              <a:t>A European collaborative study of treatment outcomes in 346 patients with cardiac stage III AL amyloidosis</a:t>
            </a:r>
            <a:r>
              <a:rPr lang="en-US" sz="675" dirty="0">
                <a:solidFill>
                  <a:srgbClr val="212121"/>
                </a:solidFill>
                <a:latin typeface="Merriweather" panose="020F0502020204030204" pitchFamily="34" charset="0"/>
                <a:ea typeface="+mn-ea"/>
                <a:cs typeface="+mn-cs"/>
              </a:rPr>
              <a:t>. Blood 121:3420-3427, 2013</a:t>
            </a:r>
          </a:p>
          <a:p>
            <a:pPr marL="128588" indent="-128588" defTabSz="685800" fontAlgn="auto">
              <a:spcBef>
                <a:spcPts val="0"/>
              </a:spcBef>
              <a:spcAft>
                <a:spcPts val="0"/>
              </a:spcAft>
              <a:buFont typeface="Arial" panose="020B0604020202020204" pitchFamily="34" charset="0"/>
              <a:buChar char="•"/>
            </a:pPr>
            <a:r>
              <a:rPr lang="en-US" sz="675" dirty="0" err="1">
                <a:solidFill>
                  <a:srgbClr val="212121"/>
                </a:solidFill>
                <a:latin typeface="Merriweather" panose="020F0502020204030204" pitchFamily="34" charset="0"/>
                <a:ea typeface="+mn-ea"/>
                <a:cs typeface="+mn-cs"/>
              </a:rPr>
              <a:t>Muchtar</a:t>
            </a:r>
            <a:r>
              <a:rPr lang="en-US" sz="675" dirty="0">
                <a:solidFill>
                  <a:srgbClr val="212121"/>
                </a:solidFill>
                <a:latin typeface="Merriweather" panose="020F0502020204030204" pitchFamily="34" charset="0"/>
                <a:ea typeface="+mn-ea"/>
                <a:cs typeface="+mn-cs"/>
              </a:rPr>
              <a:t> E et al. </a:t>
            </a:r>
            <a:r>
              <a:rPr lang="en-US" sz="675" dirty="0">
                <a:solidFill>
                  <a:srgbClr val="212121"/>
                </a:solidFill>
                <a:latin typeface="Merriweather" panose="020F0502020204030204" pitchFamily="34" charset="0"/>
                <a:ea typeface="+mn-ea"/>
                <a:cs typeface="+mn-cs"/>
                <a:hlinkClick r:id="rId5"/>
              </a:rPr>
              <a:t>Staging systems use for risk stratification of systemic amyloidosis in the era of high-sensitivity troponin T assay</a:t>
            </a:r>
            <a:r>
              <a:rPr lang="en-US" sz="675" dirty="0">
                <a:solidFill>
                  <a:srgbClr val="212121"/>
                </a:solidFill>
                <a:latin typeface="Merriweather" panose="020F0502020204030204" pitchFamily="34" charset="0"/>
                <a:ea typeface="+mn-ea"/>
                <a:cs typeface="+mn-cs"/>
              </a:rPr>
              <a:t>. 2019</a:t>
            </a:r>
            <a:endParaRPr lang="en-US" sz="675" dirty="0">
              <a:solidFill>
                <a:srgbClr val="000000"/>
              </a:solidFill>
              <a:latin typeface="Arial" panose="020B0604020202020204"/>
              <a:ea typeface="+mn-ea"/>
              <a:cs typeface="+mn-cs"/>
            </a:endParaRPr>
          </a:p>
        </p:txBody>
      </p:sp>
    </p:spTree>
    <p:extLst>
      <p:ext uri="{BB962C8B-B14F-4D97-AF65-F5344CB8AC3E}">
        <p14:creationId xmlns:p14="http://schemas.microsoft.com/office/powerpoint/2010/main" val="40935754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C5BA-87C1-85FD-C67D-3AE0854A700E}"/>
              </a:ext>
            </a:extLst>
          </p:cNvPr>
          <p:cNvSpPr>
            <a:spLocks noGrp="1"/>
          </p:cNvSpPr>
          <p:nvPr>
            <p:ph type="title"/>
          </p:nvPr>
        </p:nvSpPr>
        <p:spPr/>
        <p:txBody>
          <a:bodyPr/>
          <a:lstStyle/>
          <a:p>
            <a:r>
              <a:rPr lang="en-US" dirty="0"/>
              <a:t>Delayed organ response despite hematologic response</a:t>
            </a:r>
          </a:p>
        </p:txBody>
      </p:sp>
      <p:sp>
        <p:nvSpPr>
          <p:cNvPr id="3" name="object 3">
            <a:extLst>
              <a:ext uri="{FF2B5EF4-FFF2-40B4-BE49-F238E27FC236}">
                <a16:creationId xmlns:a16="http://schemas.microsoft.com/office/drawing/2014/main" id="{51176D0D-72B6-EFD7-1BE2-53024AA1AB61}"/>
              </a:ext>
            </a:extLst>
          </p:cNvPr>
          <p:cNvSpPr/>
          <p:nvPr/>
        </p:nvSpPr>
        <p:spPr>
          <a:xfrm>
            <a:off x="1984663" y="605644"/>
            <a:ext cx="5538998" cy="3653855"/>
          </a:xfrm>
          <a:prstGeom prst="rect">
            <a:avLst/>
          </a:prstGeom>
          <a:blipFill>
            <a:blip r:embed="rId2" cstate="print"/>
            <a:stretch>
              <a:fillRect/>
            </a:stretch>
          </a:blipFill>
        </p:spPr>
        <p:txBody>
          <a:bodyPr wrap="square" lIns="0" tIns="0" rIns="0" bIns="0" rtlCol="0"/>
          <a:lstStyle/>
          <a:p>
            <a:pPr defTabSz="685800" fontAlgn="auto">
              <a:spcBef>
                <a:spcPts val="0"/>
              </a:spcBef>
              <a:spcAft>
                <a:spcPts val="0"/>
              </a:spcAft>
            </a:pPr>
            <a:endParaRPr sz="1350">
              <a:solidFill>
                <a:srgbClr val="000000"/>
              </a:solidFill>
              <a:latin typeface="Arial" panose="020B0604020202020204" pitchFamily="34" charset="0"/>
              <a:ea typeface="+mn-ea"/>
              <a:cs typeface="Arial" panose="020B0604020202020204" pitchFamily="34" charset="0"/>
            </a:endParaRPr>
          </a:p>
        </p:txBody>
      </p:sp>
      <p:sp>
        <p:nvSpPr>
          <p:cNvPr id="4" name="object 5">
            <a:extLst>
              <a:ext uri="{FF2B5EF4-FFF2-40B4-BE49-F238E27FC236}">
                <a16:creationId xmlns:a16="http://schemas.microsoft.com/office/drawing/2014/main" id="{2CEF75FC-DCBF-9CC6-BD9F-34F4C4CF384D}"/>
              </a:ext>
            </a:extLst>
          </p:cNvPr>
          <p:cNvSpPr txBox="1"/>
          <p:nvPr/>
        </p:nvSpPr>
        <p:spPr>
          <a:xfrm>
            <a:off x="3498598" y="2651456"/>
            <a:ext cx="4036505" cy="461665"/>
          </a:xfrm>
          <a:prstGeom prst="rect">
            <a:avLst/>
          </a:prstGeom>
        </p:spPr>
        <p:txBody>
          <a:bodyPr vert="horz" wrap="square" lIns="0" tIns="0" rIns="0" bIns="0" rtlCol="0">
            <a:spAutoFit/>
          </a:bodyPr>
          <a:lstStyle/>
          <a:p>
            <a:pPr marL="9525" marR="3810" algn="ctr" defTabSz="685800" fontAlgn="auto">
              <a:spcBef>
                <a:spcPts val="0"/>
              </a:spcBef>
              <a:spcAft>
                <a:spcPts val="0"/>
              </a:spcAft>
            </a:pPr>
            <a:r>
              <a:rPr sz="1500" b="1" dirty="0">
                <a:solidFill>
                  <a:srgbClr val="FF0000"/>
                </a:solidFill>
                <a:latin typeface="Arial" panose="020B0604020202020204" pitchFamily="34" charset="0"/>
                <a:ea typeface="+mn-ea"/>
                <a:cs typeface="Arial" panose="020B0604020202020204" pitchFamily="34" charset="0"/>
              </a:rPr>
              <a:t>Median time to </a:t>
            </a:r>
            <a:r>
              <a:rPr lang="en-US" sz="1500" b="1" dirty="0">
                <a:solidFill>
                  <a:srgbClr val="FF0000"/>
                </a:solidFill>
                <a:latin typeface="Arial" panose="020B0604020202020204" pitchFamily="34" charset="0"/>
                <a:ea typeface="+mn-ea"/>
                <a:cs typeface="Arial" panose="020B0604020202020204" pitchFamily="34" charset="0"/>
              </a:rPr>
              <a:t>organ response</a:t>
            </a:r>
            <a:r>
              <a:rPr sz="1500" b="1" dirty="0">
                <a:solidFill>
                  <a:srgbClr val="FF0000"/>
                </a:solidFill>
                <a:latin typeface="Arial" panose="020B0604020202020204" pitchFamily="34" charset="0"/>
                <a:ea typeface="+mn-ea"/>
                <a:cs typeface="Arial" panose="020B0604020202020204" pitchFamily="34" charset="0"/>
              </a:rPr>
              <a:t> </a:t>
            </a:r>
            <a:r>
              <a:rPr sz="1500" b="1" spc="-4" dirty="0">
                <a:solidFill>
                  <a:srgbClr val="FF0000"/>
                </a:solidFill>
                <a:latin typeface="Arial" panose="020B0604020202020204" pitchFamily="34" charset="0"/>
                <a:ea typeface="+mn-ea"/>
                <a:cs typeface="Arial" panose="020B0604020202020204" pitchFamily="34" charset="0"/>
              </a:rPr>
              <a:t>from</a:t>
            </a:r>
            <a:r>
              <a:rPr sz="1500" b="1" spc="-116" dirty="0">
                <a:solidFill>
                  <a:srgbClr val="FF0000"/>
                </a:solidFill>
                <a:latin typeface="Arial" panose="020B0604020202020204" pitchFamily="34" charset="0"/>
                <a:ea typeface="+mn-ea"/>
                <a:cs typeface="Arial" panose="020B0604020202020204" pitchFamily="34" charset="0"/>
              </a:rPr>
              <a:t> </a:t>
            </a:r>
            <a:r>
              <a:rPr sz="1500" b="1" dirty="0">
                <a:solidFill>
                  <a:srgbClr val="FF0000"/>
                </a:solidFill>
                <a:latin typeface="Arial" panose="020B0604020202020204" pitchFamily="34" charset="0"/>
                <a:ea typeface="+mn-ea"/>
                <a:cs typeface="Arial" panose="020B0604020202020204" pitchFamily="34" charset="0"/>
              </a:rPr>
              <a:t>start </a:t>
            </a:r>
            <a:r>
              <a:rPr sz="1500" b="1" spc="-4" dirty="0">
                <a:solidFill>
                  <a:srgbClr val="FF0000"/>
                </a:solidFill>
                <a:latin typeface="Arial" panose="020B0604020202020204" pitchFamily="34" charset="0"/>
                <a:ea typeface="+mn-ea"/>
                <a:cs typeface="Arial" panose="020B0604020202020204" pitchFamily="34" charset="0"/>
              </a:rPr>
              <a:t>of </a:t>
            </a:r>
            <a:r>
              <a:rPr sz="1500" b="1" dirty="0">
                <a:solidFill>
                  <a:srgbClr val="FF0000"/>
                </a:solidFill>
                <a:latin typeface="Arial" panose="020B0604020202020204" pitchFamily="34" charset="0"/>
                <a:ea typeface="+mn-ea"/>
                <a:cs typeface="Arial" panose="020B0604020202020204" pitchFamily="34" charset="0"/>
              </a:rPr>
              <a:t>treatment </a:t>
            </a:r>
            <a:r>
              <a:rPr sz="1500" b="1" u="sng" dirty="0">
                <a:solidFill>
                  <a:srgbClr val="FF0000"/>
                </a:solidFill>
                <a:latin typeface="Arial" panose="020B0604020202020204" pitchFamily="34" charset="0"/>
                <a:ea typeface="+mn-ea"/>
                <a:cs typeface="Arial" panose="020B0604020202020204" pitchFamily="34" charset="0"/>
              </a:rPr>
              <a:t>10.4</a:t>
            </a:r>
            <a:r>
              <a:rPr sz="1500" dirty="0">
                <a:solidFill>
                  <a:srgbClr val="FF0000"/>
                </a:solidFill>
                <a:latin typeface="Arial" panose="020B0604020202020204" pitchFamily="34" charset="0"/>
                <a:ea typeface="+mn-ea"/>
                <a:cs typeface="Arial" panose="020B0604020202020204" pitchFamily="34" charset="0"/>
              </a:rPr>
              <a:t> </a:t>
            </a:r>
            <a:r>
              <a:rPr sz="1500" b="1" spc="-4" dirty="0">
                <a:solidFill>
                  <a:srgbClr val="FF0000"/>
                </a:solidFill>
                <a:latin typeface="Arial" panose="020B0604020202020204" pitchFamily="34" charset="0"/>
                <a:ea typeface="+mn-ea"/>
                <a:cs typeface="Arial" panose="020B0604020202020204" pitchFamily="34" charset="0"/>
              </a:rPr>
              <a:t>months (range, </a:t>
            </a:r>
            <a:r>
              <a:rPr sz="1500" b="1" dirty="0">
                <a:solidFill>
                  <a:srgbClr val="FF0000"/>
                </a:solidFill>
                <a:latin typeface="Arial" panose="020B0604020202020204" pitchFamily="34" charset="0"/>
                <a:ea typeface="+mn-ea"/>
                <a:cs typeface="Arial" panose="020B0604020202020204" pitchFamily="34" charset="0"/>
              </a:rPr>
              <a:t>8.7-12.8</a:t>
            </a:r>
            <a:r>
              <a:rPr sz="1500" b="1" spc="-86" dirty="0">
                <a:solidFill>
                  <a:srgbClr val="FF0000"/>
                </a:solidFill>
                <a:latin typeface="Arial" panose="020B0604020202020204" pitchFamily="34" charset="0"/>
                <a:ea typeface="+mn-ea"/>
                <a:cs typeface="Arial" panose="020B0604020202020204" pitchFamily="34" charset="0"/>
              </a:rPr>
              <a:t> </a:t>
            </a:r>
            <a:r>
              <a:rPr sz="1500" b="1" spc="-4" dirty="0">
                <a:solidFill>
                  <a:srgbClr val="FF0000"/>
                </a:solidFill>
                <a:latin typeface="Arial" panose="020B0604020202020204" pitchFamily="34" charset="0"/>
                <a:ea typeface="+mn-ea"/>
                <a:cs typeface="Arial" panose="020B0604020202020204" pitchFamily="34" charset="0"/>
              </a:rPr>
              <a:t>mos)</a:t>
            </a:r>
            <a:endParaRPr sz="1500" dirty="0">
              <a:solidFill>
                <a:srgbClr val="FF0000"/>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FDD8B31-1413-F295-9C72-F7578A762AA4}"/>
              </a:ext>
            </a:extLst>
          </p:cNvPr>
          <p:cNvSpPr txBox="1"/>
          <p:nvPr/>
        </p:nvSpPr>
        <p:spPr>
          <a:xfrm>
            <a:off x="3397827" y="4635208"/>
            <a:ext cx="5153891" cy="369332"/>
          </a:xfrm>
          <a:prstGeom prst="rect">
            <a:avLst/>
          </a:prstGeom>
          <a:solidFill>
            <a:schemeClr val="bg1"/>
          </a:solidFill>
        </p:spPr>
        <p:txBody>
          <a:bodyPr wrap="square" rtlCol="0">
            <a:spAutoFit/>
          </a:bodyPr>
          <a:lstStyle/>
          <a:p>
            <a:pPr defTabSz="685800" fontAlgn="auto">
              <a:spcBef>
                <a:spcPts val="0"/>
              </a:spcBef>
              <a:spcAft>
                <a:spcPts val="0"/>
              </a:spcAft>
            </a:pPr>
            <a:r>
              <a:rPr lang="en-US" sz="900" spc="-4" dirty="0">
                <a:solidFill>
                  <a:srgbClr val="000000"/>
                </a:solidFill>
                <a:latin typeface="Arial" panose="020B0604020202020204" pitchFamily="34" charset="0"/>
                <a:ea typeface="+mn-ea"/>
                <a:cs typeface="Arial" panose="020B0604020202020204" pitchFamily="34" charset="0"/>
              </a:rPr>
              <a:t>Kaufman GP </a:t>
            </a:r>
            <a:r>
              <a:rPr lang="en-US" sz="900" dirty="0">
                <a:solidFill>
                  <a:srgbClr val="000000"/>
                </a:solidFill>
                <a:latin typeface="Arial" panose="020B0604020202020204" pitchFamily="34" charset="0"/>
                <a:ea typeface="+mn-ea"/>
                <a:cs typeface="Arial" panose="020B0604020202020204" pitchFamily="34" charset="0"/>
              </a:rPr>
              <a:t>et al, </a:t>
            </a:r>
            <a:r>
              <a:rPr lang="en-US" sz="900" dirty="0">
                <a:solidFill>
                  <a:srgbClr val="000000"/>
                </a:solidFill>
                <a:latin typeface="Arial" panose="020B0604020202020204" pitchFamily="34" charset="0"/>
                <a:ea typeface="+mn-ea"/>
                <a:cs typeface="Arial" panose="020B0604020202020204" pitchFamily="34" charset="0"/>
                <a:hlinkClick r:id="rId3"/>
              </a:rPr>
              <a:t>Kinetics of organ response and survival following normalization of the serum free light chain ratio in AL amyloidosis</a:t>
            </a:r>
            <a:r>
              <a:rPr lang="en-US" sz="900" dirty="0">
                <a:solidFill>
                  <a:srgbClr val="000000"/>
                </a:solidFill>
                <a:latin typeface="Arial" panose="020B0604020202020204" pitchFamily="34" charset="0"/>
                <a:ea typeface="+mn-ea"/>
                <a:cs typeface="Arial" panose="020B0604020202020204" pitchFamily="34" charset="0"/>
              </a:rPr>
              <a:t>. </a:t>
            </a:r>
            <a:r>
              <a:rPr lang="en-US" sz="900" i="1" spc="-11" dirty="0">
                <a:solidFill>
                  <a:srgbClr val="000000"/>
                </a:solidFill>
                <a:latin typeface="Arial" panose="020B0604020202020204" pitchFamily="34" charset="0"/>
                <a:ea typeface="+mn-ea"/>
                <a:cs typeface="Arial" panose="020B0604020202020204" pitchFamily="34" charset="0"/>
              </a:rPr>
              <a:t>AJH</a:t>
            </a:r>
            <a:r>
              <a:rPr lang="en-US" sz="900" spc="-83" dirty="0">
                <a:solidFill>
                  <a:srgbClr val="000000"/>
                </a:solidFill>
                <a:latin typeface="Arial" panose="020B0604020202020204" pitchFamily="34" charset="0"/>
                <a:ea typeface="+mn-ea"/>
                <a:cs typeface="Arial" panose="020B0604020202020204" pitchFamily="34" charset="0"/>
              </a:rPr>
              <a:t> </a:t>
            </a:r>
            <a:r>
              <a:rPr lang="en-US" sz="900" dirty="0">
                <a:solidFill>
                  <a:srgbClr val="000000"/>
                </a:solidFill>
                <a:latin typeface="Arial" panose="020B0604020202020204" pitchFamily="34" charset="0"/>
                <a:ea typeface="+mn-ea"/>
                <a:cs typeface="Arial" panose="020B0604020202020204" pitchFamily="34" charset="0"/>
              </a:rPr>
              <a:t>2015</a:t>
            </a:r>
          </a:p>
        </p:txBody>
      </p:sp>
      <p:sp>
        <p:nvSpPr>
          <p:cNvPr id="7" name="Rectangle 6">
            <a:extLst>
              <a:ext uri="{FF2B5EF4-FFF2-40B4-BE49-F238E27FC236}">
                <a16:creationId xmlns:a16="http://schemas.microsoft.com/office/drawing/2014/main" id="{5A87890D-DB5F-9C9C-9355-FE82EF4F3463}"/>
              </a:ext>
            </a:extLst>
          </p:cNvPr>
          <p:cNvSpPr/>
          <p:nvPr/>
        </p:nvSpPr>
        <p:spPr>
          <a:xfrm>
            <a:off x="1331843" y="1224816"/>
            <a:ext cx="447261" cy="407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panose="020B0604020202020204"/>
            </a:endParaRPr>
          </a:p>
        </p:txBody>
      </p:sp>
    </p:spTree>
    <p:extLst>
      <p:ext uri="{BB962C8B-B14F-4D97-AF65-F5344CB8AC3E}">
        <p14:creationId xmlns:p14="http://schemas.microsoft.com/office/powerpoint/2010/main" val="20913697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E8456-55E0-0C67-3268-DC40B6482C1B}"/>
              </a:ext>
            </a:extLst>
          </p:cNvPr>
          <p:cNvSpPr>
            <a:spLocks noGrp="1"/>
          </p:cNvSpPr>
          <p:nvPr>
            <p:ph type="title"/>
          </p:nvPr>
        </p:nvSpPr>
        <p:spPr/>
        <p:txBody>
          <a:bodyPr/>
          <a:lstStyle/>
          <a:p>
            <a:r>
              <a:rPr lang="en-US" dirty="0"/>
              <a:t>Localized vs Systemic Amyloidosis</a:t>
            </a:r>
          </a:p>
        </p:txBody>
      </p:sp>
      <p:sp>
        <p:nvSpPr>
          <p:cNvPr id="3" name="Text Placeholder 2">
            <a:extLst>
              <a:ext uri="{FF2B5EF4-FFF2-40B4-BE49-F238E27FC236}">
                <a16:creationId xmlns:a16="http://schemas.microsoft.com/office/drawing/2014/main" id="{E2A0FD62-E420-6D59-F6CE-5297E45A35CA}"/>
              </a:ext>
            </a:extLst>
          </p:cNvPr>
          <p:cNvSpPr>
            <a:spLocks noGrp="1"/>
          </p:cNvSpPr>
          <p:nvPr>
            <p:ph type="body" sz="quarter" idx="13"/>
          </p:nvPr>
        </p:nvSpPr>
        <p:spPr>
          <a:xfrm>
            <a:off x="242455" y="826488"/>
            <a:ext cx="6147974" cy="3670697"/>
          </a:xfrm>
        </p:spPr>
        <p:txBody>
          <a:bodyPr>
            <a:normAutofit fontScale="92500" lnSpcReduction="20000"/>
          </a:bodyPr>
          <a:lstStyle/>
          <a:p>
            <a:r>
              <a:rPr lang="en-US" dirty="0"/>
              <a:t>Localized amyloidosis is still AL amyloidosis and will type as kappa or lambda</a:t>
            </a:r>
          </a:p>
          <a:p>
            <a:r>
              <a:rPr lang="en-US" dirty="0"/>
              <a:t>In localized amyloidosis, the precursor immunoglobulin light chain is made at the site of amyloid deposition</a:t>
            </a:r>
          </a:p>
          <a:p>
            <a:r>
              <a:rPr lang="en-US" dirty="0"/>
              <a:t>Abnormal serum free light chain values or M proteins can be seen in localized amyloidosis patients</a:t>
            </a:r>
          </a:p>
          <a:p>
            <a:r>
              <a:rPr lang="en-US" dirty="0"/>
              <a:t>Bone marrow should not have clonal plasmacytosis</a:t>
            </a:r>
          </a:p>
          <a:p>
            <a:r>
              <a:rPr lang="en-US" dirty="0"/>
              <a:t>Fat should be negative and organs are spared</a:t>
            </a:r>
          </a:p>
          <a:p>
            <a:r>
              <a:rPr lang="en-US" dirty="0"/>
              <a:t>Classic examples of localized amyloidosis</a:t>
            </a:r>
          </a:p>
          <a:p>
            <a:pPr lvl="1"/>
            <a:r>
              <a:rPr lang="en-US" dirty="0"/>
              <a:t>Tracheobronchial</a:t>
            </a:r>
          </a:p>
          <a:p>
            <a:pPr lvl="1"/>
            <a:r>
              <a:rPr lang="en-US" dirty="0"/>
              <a:t>Bladder</a:t>
            </a:r>
          </a:p>
          <a:p>
            <a:pPr lvl="1"/>
            <a:r>
              <a:rPr lang="en-US" dirty="0"/>
              <a:t>Lymph node</a:t>
            </a:r>
          </a:p>
          <a:p>
            <a:pPr lvl="1"/>
            <a:r>
              <a:rPr lang="en-US" dirty="0"/>
              <a:t>cutaneous</a:t>
            </a:r>
          </a:p>
        </p:txBody>
      </p:sp>
      <p:sp>
        <p:nvSpPr>
          <p:cNvPr id="4" name="TextBox 3">
            <a:extLst>
              <a:ext uri="{FF2B5EF4-FFF2-40B4-BE49-F238E27FC236}">
                <a16:creationId xmlns:a16="http://schemas.microsoft.com/office/drawing/2014/main" id="{ADC876B9-7EBF-2EDD-AF44-EB15C1A3745A}"/>
              </a:ext>
            </a:extLst>
          </p:cNvPr>
          <p:cNvSpPr txBox="1"/>
          <p:nvPr/>
        </p:nvSpPr>
        <p:spPr>
          <a:xfrm>
            <a:off x="6604782" y="1401390"/>
            <a:ext cx="2410010" cy="1015663"/>
          </a:xfrm>
          <a:prstGeom prst="rect">
            <a:avLst/>
          </a:prstGeom>
          <a:noFill/>
          <a:ln w="57150">
            <a:solidFill>
              <a:srgbClr val="FF0000"/>
            </a:solidFill>
          </a:ln>
        </p:spPr>
        <p:txBody>
          <a:bodyPr wrap="square" rtlCol="0">
            <a:spAutoFit/>
          </a:bodyPr>
          <a:lstStyle/>
          <a:p>
            <a:pPr defTabSz="685800" fontAlgn="auto">
              <a:spcBef>
                <a:spcPts val="0"/>
              </a:spcBef>
              <a:spcAft>
                <a:spcPts val="0"/>
              </a:spcAft>
            </a:pPr>
            <a:r>
              <a:rPr lang="en-US" sz="1500" b="1" dirty="0">
                <a:solidFill>
                  <a:srgbClr val="000000"/>
                </a:solidFill>
                <a:latin typeface="Arial" panose="020B0604020202020204"/>
                <a:ea typeface="+mn-ea"/>
                <a:cs typeface="+mn-cs"/>
              </a:rPr>
              <a:t>Treat with</a:t>
            </a:r>
          </a:p>
          <a:p>
            <a:pPr marL="257175" indent="-257175" defTabSz="685800" fontAlgn="auto">
              <a:spcBef>
                <a:spcPts val="0"/>
              </a:spcBef>
              <a:spcAft>
                <a:spcPts val="0"/>
              </a:spcAft>
              <a:buFontTx/>
              <a:buChar char="-"/>
            </a:pPr>
            <a:r>
              <a:rPr lang="en-US" sz="1500" dirty="0">
                <a:solidFill>
                  <a:srgbClr val="000000"/>
                </a:solidFill>
                <a:latin typeface="Arial" panose="020B0604020202020204"/>
                <a:ea typeface="+mn-ea"/>
                <a:cs typeface="+mn-cs"/>
              </a:rPr>
              <a:t>resection, </a:t>
            </a:r>
          </a:p>
          <a:p>
            <a:pPr marL="257175" indent="-257175" defTabSz="685800" fontAlgn="auto">
              <a:spcBef>
                <a:spcPts val="0"/>
              </a:spcBef>
              <a:spcAft>
                <a:spcPts val="0"/>
              </a:spcAft>
              <a:buFontTx/>
              <a:buChar char="-"/>
            </a:pPr>
            <a:r>
              <a:rPr lang="en-US" sz="1500" dirty="0">
                <a:solidFill>
                  <a:srgbClr val="000000"/>
                </a:solidFill>
                <a:latin typeface="Arial" panose="020B0604020202020204"/>
                <a:ea typeface="+mn-ea"/>
                <a:cs typeface="+mn-cs"/>
              </a:rPr>
              <a:t>radiation,</a:t>
            </a:r>
          </a:p>
          <a:p>
            <a:pPr marL="257175" indent="-257175" defTabSz="685800" fontAlgn="auto">
              <a:spcBef>
                <a:spcPts val="0"/>
              </a:spcBef>
              <a:spcAft>
                <a:spcPts val="0"/>
              </a:spcAft>
              <a:buFontTx/>
              <a:buChar char="-"/>
            </a:pPr>
            <a:r>
              <a:rPr lang="en-US" sz="1500" dirty="0">
                <a:solidFill>
                  <a:srgbClr val="000000"/>
                </a:solidFill>
                <a:latin typeface="Arial" panose="020B0604020202020204"/>
                <a:ea typeface="+mn-ea"/>
                <a:cs typeface="+mn-cs"/>
              </a:rPr>
              <a:t>observation</a:t>
            </a:r>
          </a:p>
        </p:txBody>
      </p:sp>
      <p:pic>
        <p:nvPicPr>
          <p:cNvPr id="5" name="Picture 4" descr="A close-up of a logo&#10;&#10;Description automatically generated">
            <a:extLst>
              <a:ext uri="{FF2B5EF4-FFF2-40B4-BE49-F238E27FC236}">
                <a16:creationId xmlns:a16="http://schemas.microsoft.com/office/drawing/2014/main" id="{0AD1B698-8555-65F1-BD26-7645129EF1DA}"/>
              </a:ext>
            </a:extLst>
          </p:cNvPr>
          <p:cNvPicPr>
            <a:picLocks noChangeAspect="1"/>
          </p:cNvPicPr>
          <p:nvPr/>
        </p:nvPicPr>
        <p:blipFill rotWithShape="1">
          <a:blip r:embed="rId2"/>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423216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322ED6-831D-EF35-0D0D-EAB776C0571D}"/>
              </a:ext>
            </a:extLst>
          </p:cNvPr>
          <p:cNvSpPr txBox="1"/>
          <p:nvPr/>
        </p:nvSpPr>
        <p:spPr>
          <a:xfrm>
            <a:off x="2603716" y="1594833"/>
            <a:ext cx="4428641" cy="1985159"/>
          </a:xfrm>
          <a:prstGeom prst="rect">
            <a:avLst/>
          </a:prstGeom>
          <a:noFill/>
        </p:spPr>
        <p:txBody>
          <a:bodyPr wrap="square" rtlCol="0">
            <a:spAutoFit/>
          </a:bodyPr>
          <a:lstStyle/>
          <a:p>
            <a:pPr algn="ctr" defTabSz="685800" fontAlgn="auto">
              <a:spcBef>
                <a:spcPts val="0"/>
              </a:spcBef>
              <a:spcAft>
                <a:spcPts val="0"/>
              </a:spcAft>
            </a:pPr>
            <a:r>
              <a:rPr lang="en-US" sz="2100" dirty="0">
                <a:solidFill>
                  <a:srgbClr val="000000"/>
                </a:solidFill>
                <a:latin typeface="Arial" panose="020B0604020202020204"/>
                <a:ea typeface="+mn-ea"/>
                <a:cs typeface="+mn-cs"/>
              </a:rPr>
              <a:t>Thank you for your time &amp; attention</a:t>
            </a:r>
          </a:p>
          <a:p>
            <a:pPr algn="ctr" defTabSz="685800" fontAlgn="auto">
              <a:spcBef>
                <a:spcPts val="0"/>
              </a:spcBef>
              <a:spcAft>
                <a:spcPts val="0"/>
              </a:spcAft>
            </a:pPr>
            <a:endParaRPr lang="en-US" sz="2100" dirty="0">
              <a:solidFill>
                <a:srgbClr val="000000"/>
              </a:solidFill>
              <a:latin typeface="Arial" panose="020B0604020202020204"/>
              <a:ea typeface="+mn-ea"/>
              <a:cs typeface="+mn-cs"/>
            </a:endParaRPr>
          </a:p>
          <a:p>
            <a:pPr algn="ctr" defTabSz="685800" fontAlgn="auto">
              <a:spcBef>
                <a:spcPts val="0"/>
              </a:spcBef>
              <a:spcAft>
                <a:spcPts val="0"/>
              </a:spcAft>
            </a:pPr>
            <a:r>
              <a:rPr lang="en-US" sz="2100" dirty="0">
                <a:solidFill>
                  <a:srgbClr val="000000"/>
                </a:solidFill>
                <a:latin typeface="Arial" panose="020B0604020202020204"/>
                <a:ea typeface="+mn-ea"/>
                <a:cs typeface="+mn-cs"/>
              </a:rPr>
              <a:t>Craig Hofmeister</a:t>
            </a:r>
          </a:p>
          <a:p>
            <a:pPr algn="ctr" defTabSz="685800" fontAlgn="auto">
              <a:spcBef>
                <a:spcPts val="0"/>
              </a:spcBef>
              <a:spcAft>
                <a:spcPts val="0"/>
              </a:spcAft>
            </a:pPr>
            <a:r>
              <a:rPr lang="en-US" sz="1800" i="1" dirty="0">
                <a:solidFill>
                  <a:srgbClr val="000000"/>
                </a:solidFill>
                <a:latin typeface="Arial" panose="020B0604020202020204"/>
                <a:ea typeface="+mn-ea"/>
                <a:cs typeface="+mn-cs"/>
              </a:rPr>
              <a:t>Text </a:t>
            </a:r>
            <a:r>
              <a:rPr lang="en-US" sz="1800" dirty="0">
                <a:solidFill>
                  <a:srgbClr val="000000"/>
                </a:solidFill>
                <a:latin typeface="Arial" panose="020B0604020202020204"/>
                <a:ea typeface="+mn-ea"/>
                <a:cs typeface="+mn-cs"/>
              </a:rPr>
              <a:t>614-282-6804</a:t>
            </a:r>
          </a:p>
          <a:p>
            <a:pPr algn="ctr" defTabSz="685800" fontAlgn="auto">
              <a:spcBef>
                <a:spcPts val="0"/>
              </a:spcBef>
              <a:spcAft>
                <a:spcPts val="0"/>
              </a:spcAft>
            </a:pPr>
            <a:r>
              <a:rPr lang="en-US" sz="2100" dirty="0">
                <a:solidFill>
                  <a:srgbClr val="000000"/>
                </a:solidFill>
                <a:latin typeface="Arial" panose="020B0604020202020204"/>
                <a:ea typeface="+mn-ea"/>
                <a:cs typeface="+mn-cs"/>
                <a:hlinkClick r:id="rId2"/>
              </a:rPr>
              <a:t>Craig.Hofmeister@emory.edu</a:t>
            </a:r>
            <a:endParaRPr lang="en-US" sz="2100" dirty="0">
              <a:solidFill>
                <a:srgbClr val="000000"/>
              </a:solidFill>
              <a:latin typeface="Arial" panose="020B0604020202020204"/>
              <a:ea typeface="+mn-ea"/>
              <a:cs typeface="+mn-cs"/>
            </a:endParaRPr>
          </a:p>
          <a:p>
            <a:pPr algn="ctr" defTabSz="685800" fontAlgn="auto">
              <a:spcBef>
                <a:spcPts val="0"/>
              </a:spcBef>
              <a:spcAft>
                <a:spcPts val="0"/>
              </a:spcAft>
            </a:pPr>
            <a:endParaRPr lang="en-US" sz="2100" dirty="0">
              <a:solidFill>
                <a:srgbClr val="000000"/>
              </a:solidFill>
              <a:latin typeface="Arial" panose="020B0604020202020204"/>
              <a:ea typeface="+mn-ea"/>
              <a:cs typeface="+mn-cs"/>
            </a:endParaRPr>
          </a:p>
        </p:txBody>
      </p:sp>
      <p:pic>
        <p:nvPicPr>
          <p:cNvPr id="3" name="Picture 2" descr="A close-up of a logo&#10;&#10;Description automatically generated">
            <a:extLst>
              <a:ext uri="{FF2B5EF4-FFF2-40B4-BE49-F238E27FC236}">
                <a16:creationId xmlns:a16="http://schemas.microsoft.com/office/drawing/2014/main" id="{81E3824F-AB4F-A5A8-28D6-36B7081A332F}"/>
              </a:ext>
            </a:extLst>
          </p:cNvPr>
          <p:cNvPicPr>
            <a:picLocks noChangeAspect="1"/>
          </p:cNvPicPr>
          <p:nvPr/>
        </p:nvPicPr>
        <p:blipFill rotWithShape="1">
          <a:blip r:embed="rId3"/>
          <a:srcRect t="23323" b="25933"/>
          <a:stretch/>
        </p:blipFill>
        <p:spPr>
          <a:xfrm>
            <a:off x="6488923" y="4460081"/>
            <a:ext cx="2579459" cy="685800"/>
          </a:xfrm>
          <a:prstGeom prst="rect">
            <a:avLst/>
          </a:prstGeom>
        </p:spPr>
      </p:pic>
    </p:spTree>
    <p:extLst>
      <p:ext uri="{BB962C8B-B14F-4D97-AF65-F5344CB8AC3E}">
        <p14:creationId xmlns:p14="http://schemas.microsoft.com/office/powerpoint/2010/main" val="16791733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4230" y="2586820"/>
            <a:ext cx="9121479" cy="461345"/>
          </a:xfrm>
          <a:prstGeom prst="rect">
            <a:avLst/>
          </a:prstGeom>
        </p:spPr>
        <p:txBody>
          <a:bodyPr wrap="square">
            <a:spAutoFit/>
          </a:bodyPr>
          <a:lstStyle/>
          <a:p>
            <a:pPr algn="ctr" defTabSz="913554"/>
            <a:r>
              <a:rPr lang="en-US" sz="2398" spc="599" dirty="0">
                <a:solidFill>
                  <a:srgbClr val="FFC82C"/>
                </a:solidFill>
                <a:latin typeface="Corporate A Medium" panose="02000503080000020004" pitchFamily="2" charset="0"/>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8292" y="3073434"/>
            <a:ext cx="9121479" cy="338234"/>
          </a:xfrm>
          <a:prstGeom prst="rect">
            <a:avLst/>
          </a:prstGeom>
        </p:spPr>
        <p:txBody>
          <a:bodyPr wrap="square">
            <a:spAutoFit/>
          </a:bodyPr>
          <a:lstStyle/>
          <a:p>
            <a:pPr algn="ctr" defTabSz="913554"/>
            <a:r>
              <a:rPr lang="en-US" sz="1598" dirty="0">
                <a:solidFill>
                  <a:prstClr val="white"/>
                </a:solidFill>
                <a:latin typeface="Corporate S Demi" panose="02020500000000000000" pitchFamily="18" charset="0"/>
              </a:rPr>
              <a:t>Wednesday, June 19, 2024</a:t>
            </a:r>
          </a:p>
        </p:txBody>
      </p:sp>
      <p:sp>
        <p:nvSpPr>
          <p:cNvPr id="4" name="Rectangle 3">
            <a:extLst>
              <a:ext uri="{FF2B5EF4-FFF2-40B4-BE49-F238E27FC236}">
                <a16:creationId xmlns:a16="http://schemas.microsoft.com/office/drawing/2014/main" id="{5A283613-38E6-4BE5-B1E9-AD123EA014EC}"/>
              </a:ext>
            </a:extLst>
          </p:cNvPr>
          <p:cNvSpPr/>
          <p:nvPr/>
        </p:nvSpPr>
        <p:spPr>
          <a:xfrm>
            <a:off x="7906002" y="426195"/>
            <a:ext cx="499158" cy="244871"/>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554"/>
            <a:endParaRPr lang="en-US" sz="2398">
              <a:solidFill>
                <a:prstClr val="white"/>
              </a:solidFill>
              <a:latin typeface="Calibri" panose="020F0502020204030204"/>
            </a:endParaRPr>
          </a:p>
        </p:txBody>
      </p:sp>
    </p:spTree>
    <p:extLst>
      <p:ext uri="{BB962C8B-B14F-4D97-AF65-F5344CB8AC3E}">
        <p14:creationId xmlns:p14="http://schemas.microsoft.com/office/powerpoint/2010/main" val="27517679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4561" y="1798783"/>
            <a:ext cx="6394879" cy="2202935"/>
          </a:xfrm>
        </p:spPr>
        <p:txBody>
          <a:bodyPr/>
          <a:lstStyle/>
          <a:p>
            <a:r>
              <a:rPr lang="en-US" b="1" dirty="0">
                <a:solidFill>
                  <a:srgbClr val="002E51"/>
                </a:solidFill>
              </a:rPr>
              <a:t>Jennifer Hanle, MSN, AGPCNP-BC</a:t>
            </a:r>
          </a:p>
          <a:p>
            <a:r>
              <a:rPr lang="en-US" dirty="0">
                <a:solidFill>
                  <a:srgbClr val="002E51"/>
                </a:solidFill>
              </a:rPr>
              <a:t>Nurse Practitioner</a:t>
            </a:r>
          </a:p>
          <a:p>
            <a:r>
              <a:rPr lang="en-US" dirty="0">
                <a:solidFill>
                  <a:srgbClr val="002E51"/>
                </a:solidFill>
              </a:rPr>
              <a:t>Myeloma, BMT, Cell Therapy</a:t>
            </a:r>
          </a:p>
          <a:p>
            <a:r>
              <a:rPr lang="en-US" dirty="0">
                <a:solidFill>
                  <a:srgbClr val="002E51"/>
                </a:solidFill>
              </a:rPr>
              <a:t>Tampa General Hospital</a:t>
            </a:r>
          </a:p>
          <a:p>
            <a:r>
              <a:rPr lang="en-US" dirty="0">
                <a:solidFill>
                  <a:srgbClr val="002E51"/>
                </a:solidFill>
              </a:rPr>
              <a:t>Tampa, Florida</a:t>
            </a:r>
          </a:p>
        </p:txBody>
      </p:sp>
      <p:sp>
        <p:nvSpPr>
          <p:cNvPr id="4" name="Title 3"/>
          <p:cNvSpPr>
            <a:spLocks noGrp="1"/>
          </p:cNvSpPr>
          <p:nvPr>
            <p:ph type="title"/>
          </p:nvPr>
        </p:nvSpPr>
        <p:spPr>
          <a:xfrm>
            <a:off x="4229" y="129729"/>
            <a:ext cx="9135542" cy="786208"/>
          </a:xfrm>
        </p:spPr>
        <p:txBody>
          <a:bodyPr/>
          <a:lstStyle/>
          <a:p>
            <a:r>
              <a:rPr lang="en-US" b="1" dirty="0">
                <a:solidFill>
                  <a:srgbClr val="002E51"/>
                </a:solidFill>
              </a:rPr>
              <a:t>Case Presentation</a:t>
            </a:r>
          </a:p>
        </p:txBody>
      </p:sp>
    </p:spTree>
    <p:extLst>
      <p:ext uri="{BB962C8B-B14F-4D97-AF65-F5344CB8AC3E}">
        <p14:creationId xmlns:p14="http://schemas.microsoft.com/office/powerpoint/2010/main" val="18857106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050E3A13-FC65-E339-4E06-3650BE4C20D8}"/>
              </a:ext>
            </a:extLst>
          </p:cNvPr>
          <p:cNvSpPr>
            <a:spLocks noGrp="1"/>
          </p:cNvSpPr>
          <p:nvPr>
            <p:ph idx="1"/>
          </p:nvPr>
        </p:nvSpPr>
        <p:spPr>
          <a:xfrm>
            <a:off x="625643" y="431446"/>
            <a:ext cx="7772400" cy="3144440"/>
          </a:xfrm>
        </p:spPr>
        <p:txBody>
          <a:bodyPr/>
          <a:lstStyle/>
          <a:p>
            <a:pPr marL="0" indent="0">
              <a:buNone/>
            </a:pPr>
            <a:r>
              <a:rPr lang="en-US" sz="1950" dirty="0"/>
              <a:t>A 67 </a:t>
            </a:r>
            <a:r>
              <a:rPr lang="en-US" sz="1950" dirty="0" err="1"/>
              <a:t>y.o</a:t>
            </a:r>
            <a:r>
              <a:rPr lang="en-US" sz="1950" dirty="0"/>
              <a:t>. female with PMHx of HTN and MGUS (diagnosed in 2007) was transferred from an OSH for evaluation of new lytic lesions and complaint of 2-month history of neck pain, lightheadedness, and weakness.</a:t>
            </a:r>
          </a:p>
          <a:p>
            <a:endParaRPr lang="en-US" sz="1950" dirty="0"/>
          </a:p>
          <a:p>
            <a:pPr marL="0" indent="0">
              <a:buNone/>
            </a:pPr>
            <a:r>
              <a:rPr lang="en-US" sz="1950" dirty="0"/>
              <a:t>Labs on arrival: </a:t>
            </a:r>
          </a:p>
          <a:p>
            <a:pPr marL="0" indent="0">
              <a:buNone/>
            </a:pPr>
            <a:r>
              <a:rPr lang="en-US" sz="1950" dirty="0"/>
              <a:t>	CBC: WBC 5.04, </a:t>
            </a:r>
            <a:r>
              <a:rPr lang="en-US" sz="1950" b="1" dirty="0"/>
              <a:t>Hgb 6.9</a:t>
            </a:r>
            <a:r>
              <a:rPr lang="en-US" sz="1950" dirty="0"/>
              <a:t>, HCT 23.3, </a:t>
            </a:r>
            <a:r>
              <a:rPr lang="en-US" sz="1950" dirty="0" err="1"/>
              <a:t>Plts</a:t>
            </a:r>
            <a:r>
              <a:rPr lang="en-US" sz="1950" dirty="0"/>
              <a:t> 426, ANC 4.20</a:t>
            </a:r>
          </a:p>
          <a:p>
            <a:pPr marL="0" indent="0">
              <a:buNone/>
            </a:pPr>
            <a:r>
              <a:rPr lang="en-US" sz="1950" dirty="0"/>
              <a:t>	CMP: </a:t>
            </a:r>
            <a:r>
              <a:rPr lang="en-US" sz="1950" b="1" dirty="0"/>
              <a:t>Total protein 10.5, albumin 2.8, calcium 10.5</a:t>
            </a:r>
            <a:r>
              <a:rPr lang="en-US" sz="1950" dirty="0"/>
              <a:t>, </a:t>
            </a:r>
            <a:r>
              <a:rPr lang="en-US" sz="1950" dirty="0" err="1"/>
              <a:t>sCr</a:t>
            </a:r>
            <a:r>
              <a:rPr lang="en-US" sz="1950" dirty="0"/>
              <a:t> 0.7</a:t>
            </a:r>
          </a:p>
        </p:txBody>
      </p:sp>
    </p:spTree>
    <p:extLst>
      <p:ext uri="{BB962C8B-B14F-4D97-AF65-F5344CB8AC3E}">
        <p14:creationId xmlns:p14="http://schemas.microsoft.com/office/powerpoint/2010/main" val="37482127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D8777D-4DBE-9050-2E3F-71626543B705}"/>
              </a:ext>
            </a:extLst>
          </p:cNvPr>
          <p:cNvSpPr txBox="1">
            <a:spLocks/>
          </p:cNvSpPr>
          <p:nvPr/>
        </p:nvSpPr>
        <p:spPr bwMode="auto">
          <a:xfrm>
            <a:off x="373252" y="328675"/>
            <a:ext cx="8650433" cy="500290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a:lstStyle>
          <a:p>
            <a:pPr marL="0" indent="0">
              <a:buNone/>
            </a:pPr>
            <a:r>
              <a:rPr lang="en-US" sz="1650" kern="0" dirty="0">
                <a:solidFill>
                  <a:schemeClr val="accent2"/>
                </a:solidFill>
              </a:rPr>
              <a:t>MM labs:</a:t>
            </a:r>
          </a:p>
          <a:p>
            <a:pPr>
              <a:buFontTx/>
              <a:buNone/>
            </a:pPr>
            <a:r>
              <a:rPr lang="en-US" sz="1650" kern="0" dirty="0"/>
              <a:t>	IgM 6500, IgA 13, IgG &lt; 320</a:t>
            </a:r>
          </a:p>
          <a:p>
            <a:pPr>
              <a:buFontTx/>
              <a:buNone/>
            </a:pPr>
            <a:r>
              <a:rPr lang="en-US" sz="1650" kern="0" dirty="0"/>
              <a:t>      Lambda light chains 80.14, kappa light chains 3.95, SFLC ratio 0.05</a:t>
            </a:r>
          </a:p>
          <a:p>
            <a:pPr>
              <a:buFontTx/>
              <a:buNone/>
            </a:pPr>
            <a:r>
              <a:rPr lang="en-US" sz="1650" kern="0" dirty="0"/>
              <a:t>	M-spike 5.1, SIFE: IgM lambda</a:t>
            </a:r>
          </a:p>
          <a:p>
            <a:pPr>
              <a:buFontTx/>
              <a:buNone/>
            </a:pPr>
            <a:r>
              <a:rPr lang="en-US" sz="1650" kern="0" dirty="0"/>
              <a:t>	B2M 2.04, LDH 183, plasma viscosity 7.3</a:t>
            </a:r>
          </a:p>
          <a:p>
            <a:pPr>
              <a:buFontTx/>
              <a:buNone/>
            </a:pPr>
            <a:r>
              <a:rPr lang="en-US" sz="1650" kern="0" dirty="0">
                <a:solidFill>
                  <a:schemeClr val="accent2"/>
                </a:solidFill>
              </a:rPr>
              <a:t>PET scan:</a:t>
            </a:r>
          </a:p>
          <a:p>
            <a:pPr marL="0" indent="0">
              <a:buNone/>
            </a:pPr>
            <a:r>
              <a:rPr lang="en-US" sz="1650" kern="0" dirty="0"/>
              <a:t>      Multiple hypermetabolic lesions, including the right femur, L5, and left anterior 6</a:t>
            </a:r>
            <a:r>
              <a:rPr lang="en-US" sz="1650" kern="0" baseline="30000" dirty="0"/>
              <a:t>th</a:t>
            </a:r>
            <a:r>
              <a:rPr lang="en-US" sz="1650" kern="0" dirty="0"/>
              <a:t> rib. </a:t>
            </a:r>
          </a:p>
          <a:p>
            <a:pPr>
              <a:buFontTx/>
              <a:buNone/>
            </a:pPr>
            <a:r>
              <a:rPr lang="en-US" sz="1650" kern="0" dirty="0" err="1">
                <a:solidFill>
                  <a:schemeClr val="accent2"/>
                </a:solidFill>
              </a:rPr>
              <a:t>BMBx</a:t>
            </a:r>
            <a:r>
              <a:rPr lang="en-US" sz="1650" kern="0" dirty="0">
                <a:solidFill>
                  <a:schemeClr val="accent2"/>
                </a:solidFill>
              </a:rPr>
              <a:t>:</a:t>
            </a:r>
          </a:p>
          <a:p>
            <a:pPr marL="0" indent="0">
              <a:buNone/>
            </a:pPr>
            <a:r>
              <a:rPr lang="en-US" sz="1650" kern="0" dirty="0"/>
              <a:t>      40% lambda-restricted, CD38 and CD138 positive plasma cells.  </a:t>
            </a:r>
            <a:br>
              <a:rPr lang="en-US" sz="1650" kern="0" dirty="0"/>
            </a:br>
            <a:r>
              <a:rPr lang="en-US" sz="1650" kern="0" dirty="0"/>
              <a:t>      NGS negative for CXCR4 or MYD88. </a:t>
            </a:r>
            <a:br>
              <a:rPr lang="en-US" sz="1650" kern="0" dirty="0"/>
            </a:br>
            <a:r>
              <a:rPr lang="en-US" sz="1650" kern="0" dirty="0"/>
              <a:t>      FISH notable for t(11;14).</a:t>
            </a:r>
          </a:p>
          <a:p>
            <a:pPr>
              <a:buFontTx/>
              <a:buNone/>
            </a:pPr>
            <a:endParaRPr lang="en-US" sz="2398" kern="0" dirty="0">
              <a:solidFill>
                <a:schemeClr val="bg2"/>
              </a:solidFill>
            </a:endParaRPr>
          </a:p>
          <a:p>
            <a:pPr marL="0" indent="0" algn="ctr">
              <a:buNone/>
            </a:pPr>
            <a:r>
              <a:rPr lang="en-US" sz="1650" b="1" kern="0" dirty="0">
                <a:solidFill>
                  <a:schemeClr val="accent2">
                    <a:lumMod val="75000"/>
                  </a:schemeClr>
                </a:solidFill>
                <a:effectLst>
                  <a:outerShdw blurRad="38100" dist="38100" dir="2700000" algn="tl">
                    <a:srgbClr val="000000">
                      <a:alpha val="43137"/>
                    </a:srgbClr>
                  </a:outerShdw>
                </a:effectLst>
              </a:rPr>
              <a:t>Pt was diagnosed with IgM lambda myeloma. </a:t>
            </a:r>
          </a:p>
          <a:p>
            <a:endParaRPr lang="en-US" sz="2398" kern="0" dirty="0"/>
          </a:p>
        </p:txBody>
      </p:sp>
    </p:spTree>
    <p:extLst>
      <p:ext uri="{BB962C8B-B14F-4D97-AF65-F5344CB8AC3E}">
        <p14:creationId xmlns:p14="http://schemas.microsoft.com/office/powerpoint/2010/main" val="37014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0057C15-E224-1309-6329-8284531FD668}"/>
              </a:ext>
            </a:extLst>
          </p:cNvPr>
          <p:cNvSpPr>
            <a:spLocks noGrp="1"/>
          </p:cNvSpPr>
          <p:nvPr>
            <p:ph type="subTitle" idx="1"/>
          </p:nvPr>
        </p:nvSpPr>
        <p:spPr>
          <a:xfrm>
            <a:off x="270933" y="986188"/>
            <a:ext cx="8441267" cy="1232079"/>
          </a:xfrm>
        </p:spPr>
        <p:txBody>
          <a:bodyPr/>
          <a:lstStyle/>
          <a:p>
            <a:pPr marL="342900" indent="-342900" algn="l">
              <a:buFont typeface="Arial" panose="020B0604020202020204" pitchFamily="34" charset="0"/>
              <a:buChar char="•"/>
            </a:pPr>
            <a:r>
              <a:rPr lang="en-US" dirty="0"/>
              <a:t>&gt;30 actively recruiting trials for SMM on </a:t>
            </a:r>
            <a:r>
              <a:rPr lang="en-US" dirty="0" err="1"/>
              <a:t>clinicaltrials.cov</a:t>
            </a:r>
            <a:endParaRPr lang="en-US" dirty="0"/>
          </a:p>
          <a:p>
            <a:pPr marL="342900" indent="-342900" algn="l">
              <a:buFont typeface="Arial" panose="020B0604020202020204" pitchFamily="34" charset="0"/>
              <a:buChar char="•"/>
            </a:pPr>
            <a:r>
              <a:rPr lang="en-US" dirty="0"/>
              <a:t>Delay progression or curative intent?</a:t>
            </a:r>
          </a:p>
          <a:p>
            <a:pPr marL="342900" indent="-342900" algn="l">
              <a:buFont typeface="Arial" panose="020B0604020202020204" pitchFamily="34" charset="0"/>
              <a:buChar char="•"/>
            </a:pPr>
            <a:r>
              <a:rPr lang="en-US" dirty="0"/>
              <a:t>Various agents/regimens are being studied:</a:t>
            </a:r>
          </a:p>
        </p:txBody>
      </p:sp>
      <p:sp>
        <p:nvSpPr>
          <p:cNvPr id="3" name="Title 2">
            <a:extLst>
              <a:ext uri="{FF2B5EF4-FFF2-40B4-BE49-F238E27FC236}">
                <a16:creationId xmlns:a16="http://schemas.microsoft.com/office/drawing/2014/main" id="{194810CC-A27F-7CA2-2F92-280FEEB7C00F}"/>
              </a:ext>
            </a:extLst>
          </p:cNvPr>
          <p:cNvSpPr>
            <a:spLocks noGrp="1"/>
          </p:cNvSpPr>
          <p:nvPr>
            <p:ph type="title"/>
          </p:nvPr>
        </p:nvSpPr>
        <p:spPr/>
        <p:txBody>
          <a:bodyPr/>
          <a:lstStyle/>
          <a:p>
            <a:r>
              <a:rPr lang="en-US" dirty="0"/>
              <a:t>Clinical Trials</a:t>
            </a:r>
          </a:p>
        </p:txBody>
      </p:sp>
      <p:sp>
        <p:nvSpPr>
          <p:cNvPr id="5" name="TextBox 4">
            <a:extLst>
              <a:ext uri="{FF2B5EF4-FFF2-40B4-BE49-F238E27FC236}">
                <a16:creationId xmlns:a16="http://schemas.microsoft.com/office/drawing/2014/main" id="{5C9DFD69-D96E-64DD-6CB4-5D18D5A034A2}"/>
              </a:ext>
            </a:extLst>
          </p:cNvPr>
          <p:cNvSpPr txBox="1"/>
          <p:nvPr/>
        </p:nvSpPr>
        <p:spPr>
          <a:xfrm>
            <a:off x="541867" y="2461638"/>
            <a:ext cx="8297333" cy="2308324"/>
          </a:xfrm>
          <a:prstGeom prst="rect">
            <a:avLst/>
          </a:prstGeom>
          <a:noFill/>
        </p:spPr>
        <p:txBody>
          <a:bodyPr wrap="square" numCol="2">
            <a:spAutoFit/>
          </a:bodyPr>
          <a:lstStyle/>
          <a:p>
            <a:pPr marL="342900" indent="-342900" algn="l">
              <a:buFont typeface="Wingdings" panose="05000000000000000000" pitchFamily="2" charset="2"/>
              <a:buChar char="§"/>
            </a:pPr>
            <a:r>
              <a:rPr lang="en-US" sz="1800" dirty="0"/>
              <a:t>Selinexor</a:t>
            </a:r>
          </a:p>
          <a:p>
            <a:pPr marL="342900" indent="-342900" algn="l">
              <a:buFont typeface="Wingdings" panose="05000000000000000000" pitchFamily="2" charset="2"/>
              <a:buChar char="§"/>
            </a:pPr>
            <a:r>
              <a:rPr lang="en-US" sz="1800" dirty="0"/>
              <a:t>Daratumumab</a:t>
            </a:r>
          </a:p>
          <a:p>
            <a:pPr marL="342900" indent="-342900" algn="l">
              <a:buFont typeface="Wingdings" panose="05000000000000000000" pitchFamily="2" charset="2"/>
              <a:buChar char="§"/>
            </a:pPr>
            <a:r>
              <a:rPr lang="en-US" sz="1800" dirty="0" err="1"/>
              <a:t>DaraRVd</a:t>
            </a:r>
            <a:endParaRPr lang="en-US" sz="1800" dirty="0"/>
          </a:p>
          <a:p>
            <a:pPr marL="342900" indent="-342900" algn="l">
              <a:buFont typeface="Wingdings" panose="05000000000000000000" pitchFamily="2" charset="2"/>
              <a:buChar char="§"/>
            </a:pPr>
            <a:r>
              <a:rPr lang="en-US" sz="1800" dirty="0" err="1"/>
              <a:t>DaraKRd</a:t>
            </a:r>
            <a:r>
              <a:rPr lang="en-US" sz="1800" dirty="0"/>
              <a:t> (ASCENT)</a:t>
            </a:r>
          </a:p>
          <a:p>
            <a:pPr marL="342900" indent="-342900" algn="l">
              <a:buFont typeface="Wingdings" panose="05000000000000000000" pitchFamily="2" charset="2"/>
              <a:buChar char="§"/>
            </a:pPr>
            <a:r>
              <a:rPr lang="en-US" sz="1800" dirty="0" err="1"/>
              <a:t>Elotuzumab</a:t>
            </a:r>
            <a:r>
              <a:rPr lang="en-US" sz="1800" dirty="0"/>
              <a:t> + Rd</a:t>
            </a:r>
          </a:p>
          <a:p>
            <a:pPr marL="342900" indent="-342900" algn="l">
              <a:buFont typeface="Wingdings" panose="05000000000000000000" pitchFamily="2" charset="2"/>
              <a:buChar char="§"/>
            </a:pPr>
            <a:endParaRPr lang="en-US" sz="1800" dirty="0"/>
          </a:p>
          <a:p>
            <a:pPr marL="342900" indent="-342900" algn="l">
              <a:buFont typeface="Wingdings" panose="05000000000000000000" pitchFamily="2" charset="2"/>
              <a:buChar char="§"/>
            </a:pPr>
            <a:endParaRPr lang="en-US" sz="1800" dirty="0"/>
          </a:p>
          <a:p>
            <a:pPr marL="285750" indent="-285750" algn="l">
              <a:buFont typeface="Wingdings" panose="05000000000000000000" pitchFamily="2" charset="2"/>
              <a:buChar char="§"/>
            </a:pPr>
            <a:endParaRPr lang="en-US" sz="1800" dirty="0"/>
          </a:p>
          <a:p>
            <a:pPr marL="342900" indent="-342900" algn="l">
              <a:buFont typeface="Wingdings" panose="05000000000000000000" pitchFamily="2" charset="2"/>
              <a:buChar char="§"/>
            </a:pPr>
            <a:r>
              <a:rPr lang="en-US" sz="1800" dirty="0" err="1"/>
              <a:t>Ixazomib</a:t>
            </a:r>
            <a:r>
              <a:rPr lang="en-US" sz="1800" dirty="0"/>
              <a:t> + Rd</a:t>
            </a:r>
          </a:p>
          <a:p>
            <a:pPr marL="342900" indent="-342900" algn="l">
              <a:buFont typeface="Wingdings" panose="05000000000000000000" pitchFamily="2" charset="2"/>
              <a:buChar char="§"/>
            </a:pPr>
            <a:r>
              <a:rPr lang="en-US" sz="1800" dirty="0" err="1"/>
              <a:t>Isatuximab</a:t>
            </a:r>
            <a:r>
              <a:rPr lang="en-US" sz="1800" dirty="0"/>
              <a:t> + Rd (Ithaca)</a:t>
            </a:r>
          </a:p>
          <a:p>
            <a:pPr marL="342900" indent="-342900" algn="l">
              <a:buFont typeface="Wingdings" panose="05000000000000000000" pitchFamily="2" charset="2"/>
              <a:buChar char="§"/>
            </a:pPr>
            <a:r>
              <a:rPr lang="en-US" sz="1800" dirty="0" err="1"/>
              <a:t>Bispecifics</a:t>
            </a:r>
            <a:r>
              <a:rPr lang="en-US" sz="1800" dirty="0"/>
              <a:t> (Immuno-PRISM)</a:t>
            </a:r>
          </a:p>
          <a:p>
            <a:pPr marL="342900" indent="-342900" algn="l">
              <a:buFont typeface="Wingdings" panose="05000000000000000000" pitchFamily="2" charset="2"/>
              <a:buChar char="§"/>
            </a:pPr>
            <a:r>
              <a:rPr lang="en-US" sz="1800" dirty="0"/>
              <a:t>CAR T (CAR-PRISM)</a:t>
            </a:r>
          </a:p>
          <a:p>
            <a:pPr marL="342900" indent="-342900" algn="l">
              <a:buFont typeface="Wingdings" panose="05000000000000000000" pitchFamily="2" charset="2"/>
              <a:buChar char="§"/>
            </a:pPr>
            <a:r>
              <a:rPr lang="en-US" sz="1800" dirty="0" err="1"/>
              <a:t>KRd</a:t>
            </a:r>
            <a:r>
              <a:rPr lang="en-US" sz="1800" dirty="0"/>
              <a:t> + ASCT (GEM-CESAR)</a:t>
            </a:r>
          </a:p>
        </p:txBody>
      </p:sp>
    </p:spTree>
    <p:extLst>
      <p:ext uri="{BB962C8B-B14F-4D97-AF65-F5344CB8AC3E}">
        <p14:creationId xmlns:p14="http://schemas.microsoft.com/office/powerpoint/2010/main" val="5821685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FD4644B5-08B0-CE35-9546-FD2CBA6DCB27}"/>
              </a:ext>
            </a:extLst>
          </p:cNvPr>
          <p:cNvGraphicFramePr>
            <a:graphicFrameLocks/>
          </p:cNvGraphicFramePr>
          <p:nvPr/>
        </p:nvGraphicFramePr>
        <p:xfrm>
          <a:off x="571499" y="123098"/>
          <a:ext cx="7724274" cy="4324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608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8A05281-7C7B-4111-B533-68DBCAD0EEC4}"/>
                                            </p:graphicEl>
                                          </p:spTgt>
                                        </p:tgtEl>
                                        <p:attrNameLst>
                                          <p:attrName>style.visibility</p:attrName>
                                        </p:attrNameLst>
                                      </p:cBhvr>
                                      <p:to>
                                        <p:strVal val="visible"/>
                                      </p:to>
                                    </p:set>
                                    <p:animEffect transition="in" filter="fade">
                                      <p:cBhvr>
                                        <p:cTn id="7" dur="500"/>
                                        <p:tgtEl>
                                          <p:spTgt spid="4">
                                            <p:graphicEl>
                                              <a:dgm id="{08A05281-7C7B-4111-B533-68DBCAD0EEC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11568510-2E5D-46BB-A4D5-60CC2F3FDB61}"/>
                                            </p:graphicEl>
                                          </p:spTgt>
                                        </p:tgtEl>
                                        <p:attrNameLst>
                                          <p:attrName>style.visibility</p:attrName>
                                        </p:attrNameLst>
                                      </p:cBhvr>
                                      <p:to>
                                        <p:strVal val="visible"/>
                                      </p:to>
                                    </p:set>
                                    <p:animEffect transition="in" filter="fade">
                                      <p:cBhvr>
                                        <p:cTn id="12" dur="500"/>
                                        <p:tgtEl>
                                          <p:spTgt spid="4">
                                            <p:graphicEl>
                                              <a:dgm id="{11568510-2E5D-46BB-A4D5-60CC2F3FDB6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D5DF7B66-723F-4709-B10F-42C8CE7F7EDC}"/>
                                            </p:graphicEl>
                                          </p:spTgt>
                                        </p:tgtEl>
                                        <p:attrNameLst>
                                          <p:attrName>style.visibility</p:attrName>
                                        </p:attrNameLst>
                                      </p:cBhvr>
                                      <p:to>
                                        <p:strVal val="visible"/>
                                      </p:to>
                                    </p:set>
                                    <p:animEffect transition="in" filter="fade">
                                      <p:cBhvr>
                                        <p:cTn id="17" dur="500"/>
                                        <p:tgtEl>
                                          <p:spTgt spid="4">
                                            <p:graphicEl>
                                              <a:dgm id="{D5DF7B66-723F-4709-B10F-42C8CE7F7ED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79265BB8-DF29-4934-BD7B-8ED0CAA39D82}"/>
                                            </p:graphicEl>
                                          </p:spTgt>
                                        </p:tgtEl>
                                        <p:attrNameLst>
                                          <p:attrName>style.visibility</p:attrName>
                                        </p:attrNameLst>
                                      </p:cBhvr>
                                      <p:to>
                                        <p:strVal val="visible"/>
                                      </p:to>
                                    </p:set>
                                    <p:animEffect transition="in" filter="fade">
                                      <p:cBhvr>
                                        <p:cTn id="22" dur="500"/>
                                        <p:tgtEl>
                                          <p:spTgt spid="4">
                                            <p:graphicEl>
                                              <a:dgm id="{79265BB8-DF29-4934-BD7B-8ED0CAA39D8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1C1E0E8-1809-4241-B06D-433E9D1AC190}"/>
                                            </p:graphicEl>
                                          </p:spTgt>
                                        </p:tgtEl>
                                        <p:attrNameLst>
                                          <p:attrName>style.visibility</p:attrName>
                                        </p:attrNameLst>
                                      </p:cBhvr>
                                      <p:to>
                                        <p:strVal val="visible"/>
                                      </p:to>
                                    </p:set>
                                    <p:animEffect transition="in" filter="fade">
                                      <p:cBhvr>
                                        <p:cTn id="27" dur="500"/>
                                        <p:tgtEl>
                                          <p:spTgt spid="4">
                                            <p:graphicEl>
                                              <a:dgm id="{F1C1E0E8-1809-4241-B06D-433E9D1AC19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883C3AA1-82CC-4018-8EFC-E55C1ABC25A0}"/>
                                            </p:graphicEl>
                                          </p:spTgt>
                                        </p:tgtEl>
                                        <p:attrNameLst>
                                          <p:attrName>style.visibility</p:attrName>
                                        </p:attrNameLst>
                                      </p:cBhvr>
                                      <p:to>
                                        <p:strVal val="visible"/>
                                      </p:to>
                                    </p:set>
                                    <p:animEffect transition="in" filter="fade">
                                      <p:cBhvr>
                                        <p:cTn id="32" dur="500"/>
                                        <p:tgtEl>
                                          <p:spTgt spid="4">
                                            <p:graphicEl>
                                              <a:dgm id="{883C3AA1-82CC-4018-8EFC-E55C1ABC25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7FF3D7-BAAB-B804-8052-0EE6DDC65CA9}"/>
              </a:ext>
            </a:extLst>
          </p:cNvPr>
          <p:cNvSpPr>
            <a:spLocks noGrp="1"/>
          </p:cNvSpPr>
          <p:nvPr>
            <p:ph type="title"/>
          </p:nvPr>
        </p:nvSpPr>
        <p:spPr>
          <a:xfrm>
            <a:off x="-78581" y="134339"/>
            <a:ext cx="9222581" cy="674158"/>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lstStyle/>
          <a:p>
            <a:r>
              <a:rPr lang="en-US" dirty="0"/>
              <a:t>What to do next?</a:t>
            </a:r>
          </a:p>
        </p:txBody>
      </p:sp>
      <p:sp>
        <p:nvSpPr>
          <p:cNvPr id="4" name="TextBox 3">
            <a:extLst>
              <a:ext uri="{FF2B5EF4-FFF2-40B4-BE49-F238E27FC236}">
                <a16:creationId xmlns:a16="http://schemas.microsoft.com/office/drawing/2014/main" id="{4F935961-AAE4-6A73-1CA2-BF9C7AA3ED62}"/>
              </a:ext>
            </a:extLst>
          </p:cNvPr>
          <p:cNvSpPr txBox="1"/>
          <p:nvPr/>
        </p:nvSpPr>
        <p:spPr>
          <a:xfrm>
            <a:off x="1582968" y="1305106"/>
            <a:ext cx="1908634" cy="373500"/>
          </a:xfrm>
          <a:prstGeom prst="rect">
            <a:avLst/>
          </a:prstGeom>
          <a:noFill/>
        </p:spPr>
        <p:txBody>
          <a:bodyPr wrap="square" rtlCol="0">
            <a:spAutoFit/>
          </a:bodyPr>
          <a:lstStyle/>
          <a:p>
            <a:pPr defTabSz="596646">
              <a:spcAft>
                <a:spcPts val="450"/>
              </a:spcAft>
            </a:pPr>
            <a:r>
              <a:rPr lang="en-US" sz="1827" b="1" dirty="0">
                <a:solidFill>
                  <a:schemeClr val="accent1">
                    <a:lumMod val="50000"/>
                  </a:schemeClr>
                </a:solidFill>
                <a:effectLst>
                  <a:outerShdw blurRad="38100" dist="38100" dir="2700000" algn="tl">
                    <a:srgbClr val="000000">
                      <a:alpha val="43137"/>
                    </a:srgbClr>
                  </a:outerShdw>
                </a:effectLst>
              </a:rPr>
              <a:t>Pomalidomide  </a:t>
            </a:r>
            <a:endParaRPr lang="en-US" sz="2100" b="1" dirty="0">
              <a:solidFill>
                <a:schemeClr val="accent1">
                  <a:lumMod val="50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DCD352CB-B88A-D240-0F65-A5EFF061DC47}"/>
              </a:ext>
            </a:extLst>
          </p:cNvPr>
          <p:cNvSpPr txBox="1"/>
          <p:nvPr/>
        </p:nvSpPr>
        <p:spPr>
          <a:xfrm>
            <a:off x="507207" y="2109236"/>
            <a:ext cx="1908635" cy="373500"/>
          </a:xfrm>
          <a:prstGeom prst="rect">
            <a:avLst/>
          </a:prstGeom>
          <a:noFill/>
        </p:spPr>
        <p:txBody>
          <a:bodyPr wrap="square" rtlCol="0">
            <a:spAutoFit/>
          </a:bodyPr>
          <a:lstStyle/>
          <a:p>
            <a:pPr defTabSz="596646">
              <a:spcAft>
                <a:spcPts val="450"/>
              </a:spcAft>
            </a:pPr>
            <a:r>
              <a:rPr lang="en-US" sz="1827" b="1" dirty="0">
                <a:solidFill>
                  <a:schemeClr val="accent1">
                    <a:lumMod val="50000"/>
                  </a:schemeClr>
                </a:solidFill>
                <a:effectLst>
                  <a:outerShdw blurRad="38100" dist="38100" dir="2700000" algn="tl">
                    <a:srgbClr val="000000">
                      <a:alpha val="43137"/>
                    </a:srgbClr>
                  </a:outerShdw>
                </a:effectLst>
              </a:rPr>
              <a:t>Selinexor</a:t>
            </a:r>
            <a:endParaRPr lang="en-US" sz="2100" b="1" dirty="0">
              <a:solidFill>
                <a:schemeClr val="accent1">
                  <a:lumMod val="5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CF8BA690-D2F4-91A6-E817-5DF8F311E6D8}"/>
              </a:ext>
            </a:extLst>
          </p:cNvPr>
          <p:cNvSpPr txBox="1"/>
          <p:nvPr/>
        </p:nvSpPr>
        <p:spPr>
          <a:xfrm>
            <a:off x="2981079" y="2552700"/>
            <a:ext cx="1551631" cy="369332"/>
          </a:xfrm>
          <a:prstGeom prst="rect">
            <a:avLst/>
          </a:prstGeom>
          <a:noFill/>
        </p:spPr>
        <p:txBody>
          <a:bodyPr wrap="square" rtlCol="0">
            <a:spAutoFit/>
          </a:bodyPr>
          <a:lstStyle/>
          <a:p>
            <a:r>
              <a:rPr lang="en-US" sz="1800" b="1" dirty="0" err="1">
                <a:solidFill>
                  <a:schemeClr val="accent1">
                    <a:lumMod val="50000"/>
                  </a:schemeClr>
                </a:solidFill>
                <a:effectLst>
                  <a:outerShdw blurRad="38100" dist="38100" dir="2700000" algn="tl">
                    <a:srgbClr val="000000">
                      <a:alpha val="43137"/>
                    </a:srgbClr>
                  </a:outerShdw>
                </a:effectLst>
              </a:rPr>
              <a:t>Elotuzumab</a:t>
            </a:r>
            <a:endParaRPr lang="en-US" sz="1800" dirty="0">
              <a:solidFill>
                <a:schemeClr val="accent1">
                  <a:lumMod val="50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49C3899-C76A-73BD-2A05-E3808733F33B}"/>
              </a:ext>
            </a:extLst>
          </p:cNvPr>
          <p:cNvSpPr txBox="1"/>
          <p:nvPr/>
        </p:nvSpPr>
        <p:spPr>
          <a:xfrm>
            <a:off x="1080870" y="3466578"/>
            <a:ext cx="1456415" cy="654666"/>
          </a:xfrm>
          <a:prstGeom prst="rect">
            <a:avLst/>
          </a:prstGeom>
          <a:noFill/>
        </p:spPr>
        <p:txBody>
          <a:bodyPr wrap="square" rtlCol="0">
            <a:spAutoFit/>
          </a:bodyPr>
          <a:lstStyle/>
          <a:p>
            <a:pPr defTabSz="596646">
              <a:spcAft>
                <a:spcPts val="450"/>
              </a:spcAft>
            </a:pPr>
            <a:r>
              <a:rPr lang="en-US" sz="1827" b="1" dirty="0">
                <a:solidFill>
                  <a:schemeClr val="accent1">
                    <a:lumMod val="50000"/>
                  </a:schemeClr>
                </a:solidFill>
                <a:effectLst>
                  <a:outerShdw blurRad="38100" dist="38100" dir="2700000" algn="tl">
                    <a:srgbClr val="000000">
                      <a:alpha val="43137"/>
                    </a:srgbClr>
                  </a:outerShdw>
                </a:effectLst>
              </a:rPr>
              <a:t>Clinical trial </a:t>
            </a:r>
            <a:endParaRPr lang="en-US" sz="2100" b="1" dirty="0">
              <a:solidFill>
                <a:schemeClr val="accent1">
                  <a:lumMod val="50000"/>
                </a:schemeClr>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82184CB6-3639-B39D-91BC-33D59914ABE8}"/>
              </a:ext>
            </a:extLst>
          </p:cNvPr>
          <p:cNvSpPr txBox="1"/>
          <p:nvPr/>
        </p:nvSpPr>
        <p:spPr>
          <a:xfrm>
            <a:off x="5416558" y="1534386"/>
            <a:ext cx="2541580" cy="373500"/>
          </a:xfrm>
          <a:prstGeom prst="rect">
            <a:avLst/>
          </a:prstGeom>
          <a:noFill/>
        </p:spPr>
        <p:txBody>
          <a:bodyPr wrap="square" rtlCol="0">
            <a:spAutoFit/>
          </a:bodyPr>
          <a:lstStyle/>
          <a:p>
            <a:pPr defTabSz="596646">
              <a:spcAft>
                <a:spcPts val="450"/>
              </a:spcAft>
            </a:pPr>
            <a:r>
              <a:rPr lang="en-US" sz="1827" b="1" dirty="0">
                <a:solidFill>
                  <a:schemeClr val="accent1">
                    <a:lumMod val="50000"/>
                  </a:schemeClr>
                </a:solidFill>
                <a:effectLst>
                  <a:outerShdw blurRad="38100" dist="38100" dir="2700000" algn="tl">
                    <a:srgbClr val="000000">
                      <a:alpha val="43137"/>
                    </a:srgbClr>
                  </a:outerShdw>
                </a:effectLst>
              </a:rPr>
              <a:t>Bispecific antibody</a:t>
            </a:r>
            <a:endParaRPr lang="en-US" sz="2100" b="1" dirty="0">
              <a:solidFill>
                <a:schemeClr val="accent1">
                  <a:lumMod val="50000"/>
                </a:schemeClr>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B342D1DA-9BC6-2264-4D1C-D7D6EAA7DC95}"/>
              </a:ext>
            </a:extLst>
          </p:cNvPr>
          <p:cNvSpPr txBox="1"/>
          <p:nvPr/>
        </p:nvSpPr>
        <p:spPr>
          <a:xfrm>
            <a:off x="6592884" y="2552700"/>
            <a:ext cx="1456415" cy="373500"/>
          </a:xfrm>
          <a:prstGeom prst="rect">
            <a:avLst/>
          </a:prstGeom>
          <a:noFill/>
        </p:spPr>
        <p:txBody>
          <a:bodyPr wrap="square" rtlCol="0">
            <a:spAutoFit/>
          </a:bodyPr>
          <a:lstStyle/>
          <a:p>
            <a:pPr defTabSz="596646">
              <a:spcAft>
                <a:spcPts val="450"/>
              </a:spcAft>
            </a:pPr>
            <a:r>
              <a:rPr lang="en-US" sz="1827" b="1" dirty="0">
                <a:solidFill>
                  <a:schemeClr val="accent1">
                    <a:lumMod val="50000"/>
                  </a:schemeClr>
                </a:solidFill>
                <a:effectLst>
                  <a:outerShdw blurRad="38100" dist="38100" dir="2700000" algn="tl">
                    <a:srgbClr val="000000">
                      <a:alpha val="43137"/>
                    </a:srgbClr>
                  </a:outerShdw>
                </a:effectLst>
              </a:rPr>
              <a:t>CAR T </a:t>
            </a:r>
            <a:endParaRPr lang="en-US" sz="2100" b="1" dirty="0">
              <a:solidFill>
                <a:schemeClr val="accent1">
                  <a:lumMod val="50000"/>
                </a:schemeClr>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063042D0-B897-5406-3B3B-B765A16E3A44}"/>
              </a:ext>
            </a:extLst>
          </p:cNvPr>
          <p:cNvSpPr txBox="1"/>
          <p:nvPr/>
        </p:nvSpPr>
        <p:spPr>
          <a:xfrm>
            <a:off x="5067968" y="3291385"/>
            <a:ext cx="1456415" cy="373500"/>
          </a:xfrm>
          <a:prstGeom prst="rect">
            <a:avLst/>
          </a:prstGeom>
          <a:noFill/>
        </p:spPr>
        <p:txBody>
          <a:bodyPr wrap="square" rtlCol="0">
            <a:spAutoFit/>
          </a:bodyPr>
          <a:lstStyle/>
          <a:p>
            <a:pPr defTabSz="596646">
              <a:spcAft>
                <a:spcPts val="450"/>
              </a:spcAft>
            </a:pPr>
            <a:r>
              <a:rPr lang="en-US" sz="1827" b="1" dirty="0">
                <a:solidFill>
                  <a:schemeClr val="accent1">
                    <a:lumMod val="50000"/>
                  </a:schemeClr>
                </a:solidFill>
                <a:effectLst>
                  <a:outerShdw blurRad="38100" dist="38100" dir="2700000" algn="tl">
                    <a:srgbClr val="000000">
                      <a:alpha val="43137"/>
                    </a:srgbClr>
                  </a:outerShdw>
                </a:effectLst>
              </a:rPr>
              <a:t>Hospice</a:t>
            </a:r>
            <a:endParaRPr lang="en-US" sz="2100"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628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87ACB6-B1A0-9AFD-FDA1-A374F0D9F843}"/>
              </a:ext>
            </a:extLst>
          </p:cNvPr>
          <p:cNvSpPr txBox="1"/>
          <p:nvPr/>
        </p:nvSpPr>
        <p:spPr>
          <a:xfrm>
            <a:off x="563389" y="591602"/>
            <a:ext cx="3453206" cy="3122408"/>
          </a:xfrm>
          <a:prstGeom prst="rect">
            <a:avLst/>
          </a:prstGeom>
          <a:ln w="38100">
            <a:solidFill>
              <a:schemeClr val="accent2"/>
            </a:solidFill>
          </a:ln>
        </p:spPr>
        <p:txBody>
          <a:bodyPr vert="horz" lIns="68580" tIns="34290" rIns="68580" bIns="34290" rtlCol="0" anchor="ctr">
            <a:normAutofit/>
          </a:bodyPr>
          <a:lstStyle/>
          <a:p>
            <a:pPr>
              <a:lnSpc>
                <a:spcPct val="90000"/>
              </a:lnSpc>
              <a:spcAft>
                <a:spcPts val="450"/>
              </a:spcAft>
            </a:pPr>
            <a:r>
              <a:rPr lang="en-US" sz="3150" dirty="0">
                <a:ea typeface="+mj-ea"/>
                <a:cs typeface="+mj-cs"/>
              </a:rPr>
              <a:t>Patient was started on </a:t>
            </a:r>
            <a:r>
              <a:rPr lang="en-US" sz="3150" b="1" dirty="0">
                <a:ea typeface="+mj-ea"/>
                <a:cs typeface="+mj-cs"/>
              </a:rPr>
              <a:t>daratumumab + </a:t>
            </a:r>
            <a:r>
              <a:rPr lang="en-US" sz="3150" b="1" dirty="0" err="1">
                <a:ea typeface="+mj-ea"/>
                <a:cs typeface="+mj-cs"/>
              </a:rPr>
              <a:t>venetoclax</a:t>
            </a:r>
            <a:r>
              <a:rPr lang="en-US" sz="3150" b="1" dirty="0">
                <a:ea typeface="+mj-ea"/>
                <a:cs typeface="+mj-cs"/>
              </a:rPr>
              <a:t> + dexamethasone</a:t>
            </a:r>
            <a:endParaRPr lang="en-US" sz="3150" dirty="0">
              <a:ea typeface="+mj-ea"/>
              <a:cs typeface="+mj-cs"/>
            </a:endParaRPr>
          </a:p>
        </p:txBody>
      </p:sp>
      <p:sp>
        <p:nvSpPr>
          <p:cNvPr id="4" name="Content Placeholder 2">
            <a:extLst>
              <a:ext uri="{FF2B5EF4-FFF2-40B4-BE49-F238E27FC236}">
                <a16:creationId xmlns:a16="http://schemas.microsoft.com/office/drawing/2014/main" id="{80A367DA-18AF-3833-72E7-C783D984E953}"/>
              </a:ext>
            </a:extLst>
          </p:cNvPr>
          <p:cNvSpPr txBox="1">
            <a:spLocks/>
          </p:cNvSpPr>
          <p:nvPr/>
        </p:nvSpPr>
        <p:spPr>
          <a:xfrm>
            <a:off x="4470854" y="483534"/>
            <a:ext cx="4109757" cy="3767866"/>
          </a:xfrm>
          <a:prstGeom prst="rect">
            <a:avLst/>
          </a:prstGeom>
        </p:spPr>
        <p:txBody>
          <a:bodyPr vert="horz" lIns="68580" tIns="34290" rIns="68580" bIns="34290" rtlCol="0" anchor="ct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171450" defTabSz="685800" fontAlgn="auto">
              <a:spcBef>
                <a:spcPts val="750"/>
              </a:spcBef>
              <a:spcAft>
                <a:spcPts val="450"/>
              </a:spcAft>
              <a:buFont typeface="Arial" panose="020B0604020202020204" pitchFamily="34" charset="0"/>
              <a:buChar char="•"/>
              <a:defRPr/>
            </a:pPr>
            <a:r>
              <a:rPr lang="en-US" sz="1500" dirty="0">
                <a:solidFill>
                  <a:schemeClr val="tx1"/>
                </a:solidFill>
                <a:latin typeface="+mn-lt"/>
              </a:rPr>
              <a:t>After one week, her total protein improved from 10.3 to 9.1.</a:t>
            </a:r>
          </a:p>
          <a:p>
            <a:pPr marL="257175" indent="-171450" defTabSz="685800" fontAlgn="auto">
              <a:spcBef>
                <a:spcPts val="750"/>
              </a:spcBef>
              <a:spcAft>
                <a:spcPts val="450"/>
              </a:spcAft>
              <a:buFont typeface="Arial" panose="020B0604020202020204" pitchFamily="34" charset="0"/>
              <a:buChar char="•"/>
              <a:defRPr/>
            </a:pPr>
            <a:r>
              <a:rPr lang="en-US" sz="1500" dirty="0">
                <a:solidFill>
                  <a:schemeClr val="tx1"/>
                </a:solidFill>
                <a:latin typeface="+mn-lt"/>
              </a:rPr>
              <a:t>After one cycle, her M-spike improved from 3.9 to 1.3. </a:t>
            </a:r>
          </a:p>
          <a:p>
            <a:pPr indent="-171450" defTabSz="685800" fontAlgn="auto">
              <a:spcBef>
                <a:spcPts val="750"/>
              </a:spcBef>
              <a:spcAft>
                <a:spcPts val="450"/>
              </a:spcAft>
              <a:buFont typeface="Arial" panose="020B0604020202020204" pitchFamily="34" charset="0"/>
              <a:buChar char="•"/>
              <a:defRPr/>
            </a:pPr>
            <a:endParaRPr lang="en-US" sz="1500" dirty="0">
              <a:solidFill>
                <a:schemeClr val="tx1"/>
              </a:solidFill>
              <a:latin typeface="+mn-lt"/>
            </a:endParaRPr>
          </a:p>
          <a:p>
            <a:pPr defTabSz="685800" fontAlgn="auto">
              <a:spcBef>
                <a:spcPts val="750"/>
              </a:spcBef>
              <a:spcAft>
                <a:spcPts val="450"/>
              </a:spcAft>
              <a:defRPr/>
            </a:pPr>
            <a:r>
              <a:rPr lang="en-US" sz="1500" dirty="0">
                <a:solidFill>
                  <a:schemeClr val="tx1"/>
                </a:solidFill>
                <a:latin typeface="+mn-lt"/>
              </a:rPr>
              <a:t>She completed 4 cycles and proceeded to autologous stem cell transplant in a VGPR:</a:t>
            </a:r>
          </a:p>
          <a:p>
            <a:pPr marL="942975" lvl="2" indent="-171450" defTabSz="685800" fontAlgn="auto">
              <a:spcBef>
                <a:spcPts val="375"/>
              </a:spcBef>
              <a:spcAft>
                <a:spcPts val="450"/>
              </a:spcAft>
              <a:buFont typeface="Arial" panose="020B0604020202020204" pitchFamily="34" charset="0"/>
              <a:buChar char="•"/>
              <a:defRPr/>
            </a:pPr>
            <a:r>
              <a:rPr lang="en-US" sz="1500" dirty="0">
                <a:solidFill>
                  <a:schemeClr val="tx1"/>
                </a:solidFill>
                <a:latin typeface="+mn-lt"/>
              </a:rPr>
              <a:t>undetectable m-spike, positive immunofixation </a:t>
            </a:r>
          </a:p>
          <a:p>
            <a:pPr marL="942975" lvl="2" indent="-171450" defTabSz="685800" fontAlgn="auto">
              <a:spcBef>
                <a:spcPts val="375"/>
              </a:spcBef>
              <a:spcAft>
                <a:spcPts val="450"/>
              </a:spcAft>
              <a:buFont typeface="Arial" panose="020B0604020202020204" pitchFamily="34" charset="0"/>
              <a:buChar char="•"/>
              <a:defRPr/>
            </a:pPr>
            <a:r>
              <a:rPr lang="en-US" sz="1500" dirty="0">
                <a:solidFill>
                  <a:schemeClr val="tx1"/>
                </a:solidFill>
                <a:latin typeface="+mn-lt"/>
              </a:rPr>
              <a:t>negative bone marrow	</a:t>
            </a:r>
          </a:p>
          <a:p>
            <a:pPr marL="942975" lvl="2" indent="-171450" defTabSz="685800" fontAlgn="auto">
              <a:spcBef>
                <a:spcPts val="375"/>
              </a:spcBef>
              <a:spcAft>
                <a:spcPts val="450"/>
              </a:spcAft>
              <a:buFont typeface="Arial" panose="020B0604020202020204" pitchFamily="34" charset="0"/>
              <a:buChar char="•"/>
              <a:defRPr/>
            </a:pPr>
            <a:r>
              <a:rPr lang="en-US" sz="1500" dirty="0">
                <a:solidFill>
                  <a:schemeClr val="tx1"/>
                </a:solidFill>
                <a:latin typeface="+mn-lt"/>
              </a:rPr>
              <a:t>residual low grade PET positivity</a:t>
            </a:r>
          </a:p>
          <a:p>
            <a:pPr indent="-171450" defTabSz="685800" fontAlgn="auto">
              <a:spcBef>
                <a:spcPts val="750"/>
              </a:spcBef>
              <a:spcAft>
                <a:spcPts val="450"/>
              </a:spcAft>
              <a:buFont typeface="Arial" panose="020B0604020202020204" pitchFamily="34" charset="0"/>
              <a:buChar char="•"/>
              <a:defRPr/>
            </a:pPr>
            <a:endParaRPr lang="en-US" sz="1500" dirty="0">
              <a:solidFill>
                <a:schemeClr val="tx1"/>
              </a:solidFill>
              <a:latin typeface="+mn-lt"/>
            </a:endParaRPr>
          </a:p>
        </p:txBody>
      </p:sp>
    </p:spTree>
    <p:extLst>
      <p:ext uri="{BB962C8B-B14F-4D97-AF65-F5344CB8AC3E}">
        <p14:creationId xmlns:p14="http://schemas.microsoft.com/office/powerpoint/2010/main" val="258716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FDB8893-F3C9-72B4-53A8-F34266343EA8}"/>
              </a:ext>
            </a:extLst>
          </p:cNvPr>
          <p:cNvSpPr txBox="1">
            <a:spLocks/>
          </p:cNvSpPr>
          <p:nvPr/>
        </p:nvSpPr>
        <p:spPr>
          <a:xfrm>
            <a:off x="289560" y="360521"/>
            <a:ext cx="8442960" cy="3895938"/>
          </a:xfrm>
          <a:prstGeom prst="rect">
            <a:avLst/>
          </a:prstGeom>
        </p:spPr>
        <p:txBody>
          <a:bodyPr vert="horz" lIns="68580" tIns="34290" rIns="68580" bIns="34290" rtlCol="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450"/>
              </a:spcAft>
              <a:defRPr/>
            </a:pPr>
            <a:r>
              <a:rPr lang="en-US" sz="1800" dirty="0">
                <a:solidFill>
                  <a:schemeClr val="accent2"/>
                </a:solidFill>
              </a:rPr>
              <a:t>D60 post-BMT:</a:t>
            </a:r>
          </a:p>
          <a:p>
            <a:pPr defTabSz="685800" fontAlgn="auto">
              <a:spcBef>
                <a:spcPts val="750"/>
              </a:spcBef>
              <a:spcAft>
                <a:spcPts val="450"/>
              </a:spcAft>
              <a:defRPr/>
            </a:pPr>
            <a:r>
              <a:rPr lang="en-US" sz="1800" dirty="0">
                <a:solidFill>
                  <a:schemeClr val="tx1"/>
                </a:solidFill>
              </a:rPr>
              <a:t>	M-spike undetectable, positive IFE, </a:t>
            </a:r>
            <a:r>
              <a:rPr lang="en-US" sz="1800" dirty="0" err="1">
                <a:solidFill>
                  <a:schemeClr val="tx1"/>
                </a:solidFill>
              </a:rPr>
              <a:t>BMBx</a:t>
            </a:r>
            <a:r>
              <a:rPr lang="en-US" sz="1800" dirty="0">
                <a:solidFill>
                  <a:schemeClr val="tx1"/>
                </a:solidFill>
              </a:rPr>
              <a:t> with MRD 116 copies.</a:t>
            </a:r>
          </a:p>
          <a:p>
            <a:pPr defTabSz="685800" fontAlgn="auto">
              <a:spcBef>
                <a:spcPts val="750"/>
              </a:spcBef>
              <a:spcAft>
                <a:spcPts val="450"/>
              </a:spcAft>
              <a:defRPr/>
            </a:pPr>
            <a:r>
              <a:rPr lang="en-US" sz="1800" dirty="0">
                <a:solidFill>
                  <a:schemeClr val="tx1"/>
                </a:solidFill>
              </a:rPr>
              <a:t>	Patient started consolidation daratumumab, </a:t>
            </a:r>
            <a:r>
              <a:rPr lang="en-US" sz="1800" dirty="0" err="1">
                <a:solidFill>
                  <a:schemeClr val="tx1"/>
                </a:solidFill>
              </a:rPr>
              <a:t>venetoclax</a:t>
            </a:r>
            <a:r>
              <a:rPr lang="en-US" sz="1800" dirty="0">
                <a:solidFill>
                  <a:schemeClr val="tx1"/>
                </a:solidFill>
              </a:rPr>
              <a:t>, dexamethasone. </a:t>
            </a:r>
          </a:p>
          <a:p>
            <a:pPr defTabSz="685800" fontAlgn="auto">
              <a:spcBef>
                <a:spcPts val="750"/>
              </a:spcBef>
              <a:spcAft>
                <a:spcPts val="450"/>
              </a:spcAft>
              <a:defRPr/>
            </a:pPr>
            <a:r>
              <a:rPr lang="en-US" sz="1800" dirty="0">
                <a:solidFill>
                  <a:schemeClr val="accent2"/>
                </a:solidFill>
              </a:rPr>
              <a:t>D100 post-BMT:</a:t>
            </a:r>
          </a:p>
          <a:p>
            <a:pPr defTabSz="685800" fontAlgn="auto">
              <a:spcBef>
                <a:spcPts val="750"/>
              </a:spcBef>
              <a:spcAft>
                <a:spcPts val="450"/>
              </a:spcAft>
              <a:defRPr/>
            </a:pPr>
            <a:r>
              <a:rPr lang="en-US" sz="1800" dirty="0">
                <a:solidFill>
                  <a:schemeClr val="tx1"/>
                </a:solidFill>
              </a:rPr>
              <a:t>	PET negative for active lytic bone disease</a:t>
            </a:r>
          </a:p>
          <a:p>
            <a:pPr defTabSz="685800" fontAlgn="auto">
              <a:spcBef>
                <a:spcPts val="750"/>
              </a:spcBef>
              <a:spcAft>
                <a:spcPts val="450"/>
              </a:spcAft>
              <a:defRPr/>
            </a:pPr>
            <a:r>
              <a:rPr lang="en-US" sz="1800" dirty="0">
                <a:solidFill>
                  <a:schemeClr val="accent2"/>
                </a:solidFill>
              </a:rPr>
              <a:t>End of consolidation: </a:t>
            </a:r>
          </a:p>
          <a:p>
            <a:pPr defTabSz="685800" fontAlgn="auto">
              <a:spcBef>
                <a:spcPts val="750"/>
              </a:spcBef>
              <a:spcAft>
                <a:spcPts val="450"/>
              </a:spcAft>
              <a:defRPr/>
            </a:pPr>
            <a:r>
              <a:rPr lang="en-US" sz="1800" dirty="0">
                <a:solidFill>
                  <a:schemeClr val="tx1"/>
                </a:solidFill>
              </a:rPr>
              <a:t>	IgM 22, M-spike undetectable, negative IFE, normal SFLCs and K/L ratio</a:t>
            </a:r>
          </a:p>
          <a:p>
            <a:pPr defTabSz="685800" fontAlgn="auto">
              <a:spcBef>
                <a:spcPts val="750"/>
              </a:spcBef>
              <a:spcAft>
                <a:spcPts val="450"/>
              </a:spcAft>
              <a:defRPr/>
            </a:pPr>
            <a:endParaRPr lang="en-US" sz="1800" b="1" dirty="0">
              <a:solidFill>
                <a:srgbClr val="FFE54F">
                  <a:lumMod val="75000"/>
                </a:srgbClr>
              </a:solidFill>
            </a:endParaRPr>
          </a:p>
          <a:p>
            <a:pPr defTabSz="685800" fontAlgn="auto">
              <a:spcBef>
                <a:spcPts val="750"/>
              </a:spcBef>
              <a:spcAft>
                <a:spcPts val="450"/>
              </a:spcAft>
              <a:defRPr/>
            </a:pPr>
            <a:r>
              <a:rPr lang="en-US" sz="1800" b="1" dirty="0">
                <a:solidFill>
                  <a:schemeClr val="accent1">
                    <a:lumMod val="50000"/>
                  </a:schemeClr>
                </a:solidFill>
                <a:effectLst>
                  <a:outerShdw blurRad="38100" dist="38100" dir="2700000" algn="tl">
                    <a:srgbClr val="000000">
                      <a:alpha val="43137"/>
                    </a:srgbClr>
                  </a:outerShdw>
                </a:effectLst>
              </a:rPr>
              <a:t>Patient achieved an MRD+ </a:t>
            </a:r>
            <a:r>
              <a:rPr lang="en-US" sz="1800" b="1" dirty="0" err="1">
                <a:solidFill>
                  <a:schemeClr val="accent1">
                    <a:lumMod val="50000"/>
                  </a:schemeClr>
                </a:solidFill>
                <a:effectLst>
                  <a:outerShdw blurRad="38100" dist="38100" dir="2700000" algn="tl">
                    <a:srgbClr val="000000">
                      <a:alpha val="43137"/>
                    </a:srgbClr>
                  </a:outerShdw>
                </a:effectLst>
              </a:rPr>
              <a:t>sCR</a:t>
            </a:r>
            <a:r>
              <a:rPr lang="en-US" sz="1800" b="1" dirty="0">
                <a:solidFill>
                  <a:schemeClr val="accent1">
                    <a:lumMod val="50000"/>
                  </a:schemeClr>
                </a:solidFill>
                <a:effectLst>
                  <a:outerShdw blurRad="38100" dist="38100" dir="2700000" algn="tl">
                    <a:srgbClr val="000000">
                      <a:alpha val="43137"/>
                    </a:srgbClr>
                  </a:outerShdw>
                </a:effectLst>
              </a:rPr>
              <a:t> and proceeded to </a:t>
            </a:r>
            <a:r>
              <a:rPr lang="en-US" sz="1800" b="1" dirty="0" err="1">
                <a:solidFill>
                  <a:schemeClr val="accent1">
                    <a:lumMod val="50000"/>
                  </a:schemeClr>
                </a:solidFill>
                <a:effectLst>
                  <a:outerShdw blurRad="38100" dist="38100" dir="2700000" algn="tl">
                    <a:srgbClr val="000000">
                      <a:alpha val="43137"/>
                    </a:srgbClr>
                  </a:outerShdw>
                </a:effectLst>
              </a:rPr>
              <a:t>Venetoclax</a:t>
            </a:r>
            <a:r>
              <a:rPr lang="en-US" sz="1800" b="1" dirty="0">
                <a:solidFill>
                  <a:schemeClr val="accent1">
                    <a:lumMod val="50000"/>
                  </a:schemeClr>
                </a:solidFill>
                <a:effectLst>
                  <a:outerShdw blurRad="38100" dist="38100" dir="2700000" algn="tl">
                    <a:srgbClr val="000000">
                      <a:alpha val="43137"/>
                    </a:srgbClr>
                  </a:outerShdw>
                </a:effectLst>
              </a:rPr>
              <a:t> maintenance and remains in an MRD+ </a:t>
            </a:r>
            <a:r>
              <a:rPr lang="en-US" sz="1800" b="1" dirty="0" err="1">
                <a:solidFill>
                  <a:schemeClr val="accent1">
                    <a:lumMod val="50000"/>
                  </a:schemeClr>
                </a:solidFill>
                <a:effectLst>
                  <a:outerShdw blurRad="38100" dist="38100" dir="2700000" algn="tl">
                    <a:srgbClr val="000000">
                      <a:alpha val="43137"/>
                    </a:srgbClr>
                  </a:outerShdw>
                </a:effectLst>
              </a:rPr>
              <a:t>sCR</a:t>
            </a:r>
            <a:r>
              <a:rPr lang="en-US" sz="1800" b="1" dirty="0">
                <a:solidFill>
                  <a:schemeClr val="accent1">
                    <a:lumMod val="50000"/>
                  </a:schemeClr>
                </a:solidFill>
                <a:effectLst>
                  <a:outerShdw blurRad="38100" dist="38100" dir="2700000" algn="tl">
                    <a:srgbClr val="000000">
                      <a:alpha val="43137"/>
                    </a:srgbClr>
                  </a:outerShdw>
                </a:effectLst>
              </a:rPr>
              <a:t> at 10 months post-BMT.</a:t>
            </a:r>
          </a:p>
        </p:txBody>
      </p:sp>
    </p:spTree>
    <p:extLst>
      <p:ext uri="{BB962C8B-B14F-4D97-AF65-F5344CB8AC3E}">
        <p14:creationId xmlns:p14="http://schemas.microsoft.com/office/powerpoint/2010/main" val="32442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 calcmode="lin" valueType="num">
                                      <p:cBhvr additive="base">
                                        <p:cTn id="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FB34-120B-6A63-9C57-3BFBC2DA0CAF}"/>
              </a:ext>
            </a:extLst>
          </p:cNvPr>
          <p:cNvSpPr>
            <a:spLocks noGrp="1"/>
          </p:cNvSpPr>
          <p:nvPr>
            <p:ph type="title"/>
          </p:nvPr>
        </p:nvSpPr>
        <p:spPr>
          <a:xfrm>
            <a:off x="0" y="129727"/>
            <a:ext cx="9144000" cy="631412"/>
          </a:xfrm>
        </p:spPr>
        <p:txBody>
          <a:bodyPr/>
          <a:lstStyle/>
          <a:p>
            <a:r>
              <a:rPr lang="en-US" sz="2250" dirty="0"/>
              <a:t>Role of </a:t>
            </a:r>
            <a:r>
              <a:rPr lang="en-US" sz="2250" dirty="0" err="1"/>
              <a:t>Venetoclax</a:t>
            </a:r>
            <a:r>
              <a:rPr lang="en-US" sz="2250" dirty="0"/>
              <a:t> in t(11;14) Myeloma</a:t>
            </a:r>
          </a:p>
        </p:txBody>
      </p:sp>
      <p:pic>
        <p:nvPicPr>
          <p:cNvPr id="3" name="Picture 2">
            <a:extLst>
              <a:ext uri="{FF2B5EF4-FFF2-40B4-BE49-F238E27FC236}">
                <a16:creationId xmlns:a16="http://schemas.microsoft.com/office/drawing/2014/main" id="{213637A1-8EBA-A5BA-C85C-EE46DDF9FDD7}"/>
              </a:ext>
            </a:extLst>
          </p:cNvPr>
          <p:cNvPicPr>
            <a:picLocks noChangeAspect="1"/>
          </p:cNvPicPr>
          <p:nvPr/>
        </p:nvPicPr>
        <p:blipFill>
          <a:blip r:embed="rId2"/>
          <a:stretch>
            <a:fillRect/>
          </a:stretch>
        </p:blipFill>
        <p:spPr>
          <a:xfrm>
            <a:off x="1511693" y="625372"/>
            <a:ext cx="6410175" cy="3683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a:extLst>
              <a:ext uri="{FF2B5EF4-FFF2-40B4-BE49-F238E27FC236}">
                <a16:creationId xmlns:a16="http://schemas.microsoft.com/office/drawing/2014/main" id="{BB5A7C6B-F899-D024-DEDB-7C37665847E2}"/>
              </a:ext>
            </a:extLst>
          </p:cNvPr>
          <p:cNvSpPr/>
          <p:nvPr/>
        </p:nvSpPr>
        <p:spPr>
          <a:xfrm>
            <a:off x="1433710" y="3460240"/>
            <a:ext cx="3205088" cy="373380"/>
          </a:xfrm>
          <a:prstGeom prst="ellipse">
            <a:avLst/>
          </a:prstGeom>
          <a:noFill/>
          <a:ln w="34925" cap="flat" cmpd="sng" algn="ctr">
            <a:solidFill>
              <a:srgbClr val="FFC000"/>
            </a:solidFill>
            <a:prstDash val="solid"/>
            <a:miter lim="800000"/>
          </a:ln>
          <a:effectLst/>
        </p:spPr>
        <p:txBody>
          <a:bodyPr rtlCol="0" anchor="ctr"/>
          <a:lstStyle/>
          <a:p>
            <a:pPr algn="ctr" defTabSz="685800" fontAlgn="auto">
              <a:spcBef>
                <a:spcPts val="0"/>
              </a:spcBef>
              <a:spcAft>
                <a:spcPts val="0"/>
              </a:spcAft>
              <a:defRPr/>
            </a:pPr>
            <a:endParaRPr lang="en-US" sz="1350" kern="0">
              <a:solidFill>
                <a:srgbClr val="FFFFFF"/>
              </a:solidFill>
              <a:latin typeface="Calibri" panose="020F0502020204030204"/>
              <a:ea typeface="+mn-ea"/>
              <a:cs typeface="+mn-cs"/>
            </a:endParaRPr>
          </a:p>
        </p:txBody>
      </p:sp>
      <p:sp>
        <p:nvSpPr>
          <p:cNvPr id="5" name="TextBox 4">
            <a:extLst>
              <a:ext uri="{FF2B5EF4-FFF2-40B4-BE49-F238E27FC236}">
                <a16:creationId xmlns:a16="http://schemas.microsoft.com/office/drawing/2014/main" id="{2BE7689B-37F3-E011-BCE1-55799A07D14B}"/>
              </a:ext>
            </a:extLst>
          </p:cNvPr>
          <p:cNvSpPr txBox="1"/>
          <p:nvPr/>
        </p:nvSpPr>
        <p:spPr>
          <a:xfrm>
            <a:off x="6722218" y="4804402"/>
            <a:ext cx="2136032" cy="184666"/>
          </a:xfrm>
          <a:prstGeom prst="rect">
            <a:avLst/>
          </a:prstGeom>
          <a:noFill/>
        </p:spPr>
        <p:txBody>
          <a:bodyPr wrap="square" rtlCol="0">
            <a:spAutoFit/>
          </a:bodyPr>
          <a:lstStyle/>
          <a:p>
            <a:r>
              <a:rPr lang="en-US" sz="600" dirty="0"/>
              <a:t>NCCN Guidelines®, Multiple Myeloma (Version 2.2024)</a:t>
            </a:r>
          </a:p>
        </p:txBody>
      </p:sp>
    </p:spTree>
    <p:extLst>
      <p:ext uri="{BB962C8B-B14F-4D97-AF65-F5344CB8AC3E}">
        <p14:creationId xmlns:p14="http://schemas.microsoft.com/office/powerpoint/2010/main" val="45735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07B2-6BB9-B9A9-F0DE-137C97D493EF}"/>
              </a:ext>
            </a:extLst>
          </p:cNvPr>
          <p:cNvSpPr>
            <a:spLocks noGrp="1"/>
          </p:cNvSpPr>
          <p:nvPr>
            <p:ph type="title"/>
          </p:nvPr>
        </p:nvSpPr>
        <p:spPr/>
        <p:txBody>
          <a:bodyPr>
            <a:normAutofit fontScale="90000"/>
          </a:bodyPr>
          <a:lstStyle/>
          <a:p>
            <a:pPr algn="l"/>
            <a:r>
              <a:rPr lang="en-US" sz="2250" dirty="0"/>
              <a:t>Phase I/II trial of </a:t>
            </a:r>
            <a:r>
              <a:rPr lang="en-US" sz="2250" dirty="0" err="1"/>
              <a:t>Venetoclax</a:t>
            </a:r>
            <a:r>
              <a:rPr lang="en-US" sz="2250" dirty="0"/>
              <a:t>/Dara/</a:t>
            </a:r>
            <a:r>
              <a:rPr lang="en-US" sz="2250" dirty="0" err="1"/>
              <a:t>Dex</a:t>
            </a:r>
            <a:r>
              <a:rPr lang="en-US" sz="2250" dirty="0"/>
              <a:t> (</a:t>
            </a:r>
            <a:r>
              <a:rPr lang="en-US" sz="2250" dirty="0" err="1"/>
              <a:t>VenDd</a:t>
            </a:r>
            <a:r>
              <a:rPr lang="en-US" sz="2250" dirty="0"/>
              <a:t>) vs Bortezomib/Dara/</a:t>
            </a:r>
            <a:r>
              <a:rPr lang="en-US" sz="2250" dirty="0" err="1"/>
              <a:t>Dex</a:t>
            </a:r>
            <a:r>
              <a:rPr lang="en-US" sz="2250" dirty="0"/>
              <a:t> (</a:t>
            </a:r>
            <a:r>
              <a:rPr lang="en-US" sz="2250" dirty="0" err="1"/>
              <a:t>DaraVd</a:t>
            </a:r>
            <a:r>
              <a:rPr lang="en-US" sz="2250" dirty="0"/>
              <a:t>) in t(11;14) R/R MM:         </a:t>
            </a:r>
            <a:br>
              <a:rPr lang="en-US" sz="3600" dirty="0"/>
            </a:br>
            <a:endParaRPr lang="en-US" dirty="0"/>
          </a:p>
        </p:txBody>
      </p:sp>
      <p:graphicFrame>
        <p:nvGraphicFramePr>
          <p:cNvPr id="3" name="Table 2">
            <a:extLst>
              <a:ext uri="{FF2B5EF4-FFF2-40B4-BE49-F238E27FC236}">
                <a16:creationId xmlns:a16="http://schemas.microsoft.com/office/drawing/2014/main" id="{FCE447C1-D639-AD95-D971-800263BE1677}"/>
              </a:ext>
            </a:extLst>
          </p:cNvPr>
          <p:cNvGraphicFramePr>
            <a:graphicFrameLocks noGrp="1"/>
          </p:cNvGraphicFramePr>
          <p:nvPr/>
        </p:nvGraphicFramePr>
        <p:xfrm>
          <a:off x="1477684" y="1697150"/>
          <a:ext cx="6401872" cy="2012837"/>
        </p:xfrm>
        <a:graphic>
          <a:graphicData uri="http://schemas.openxmlformats.org/drawingml/2006/table">
            <a:tbl>
              <a:tblPr firstRow="1" bandRow="1">
                <a:tableStyleId>{21E4AEA4-8DFA-4A89-87EB-49C32662AFE0}</a:tableStyleId>
              </a:tblPr>
              <a:tblGrid>
                <a:gridCol w="2240745">
                  <a:extLst>
                    <a:ext uri="{9D8B030D-6E8A-4147-A177-3AD203B41FA5}">
                      <a16:colId xmlns:a16="http://schemas.microsoft.com/office/drawing/2014/main" val="1093690547"/>
                    </a:ext>
                  </a:extLst>
                </a:gridCol>
                <a:gridCol w="2096584">
                  <a:extLst>
                    <a:ext uri="{9D8B030D-6E8A-4147-A177-3AD203B41FA5}">
                      <a16:colId xmlns:a16="http://schemas.microsoft.com/office/drawing/2014/main" val="1302604913"/>
                    </a:ext>
                  </a:extLst>
                </a:gridCol>
                <a:gridCol w="2064543">
                  <a:extLst>
                    <a:ext uri="{9D8B030D-6E8A-4147-A177-3AD203B41FA5}">
                      <a16:colId xmlns:a16="http://schemas.microsoft.com/office/drawing/2014/main" val="1443878356"/>
                    </a:ext>
                  </a:extLst>
                </a:gridCol>
              </a:tblGrid>
              <a:tr h="361805">
                <a:tc>
                  <a:txBody>
                    <a:bodyPr/>
                    <a:lstStyle/>
                    <a:p>
                      <a:endParaRPr lang="en-US" sz="1000" dirty="0"/>
                    </a:p>
                  </a:txBody>
                  <a:tcPr marL="68580" marR="68580" marT="34290" marB="34290"/>
                </a:tc>
                <a:tc>
                  <a:txBody>
                    <a:bodyPr/>
                    <a:lstStyle/>
                    <a:p>
                      <a:pPr algn="ctr"/>
                      <a:r>
                        <a:rPr lang="en-US" sz="1000" dirty="0" err="1">
                          <a:solidFill>
                            <a:schemeClr val="bg1"/>
                          </a:solidFill>
                        </a:rPr>
                        <a:t>VenDd</a:t>
                      </a:r>
                      <a:endParaRPr lang="en-US" sz="1000" dirty="0">
                        <a:solidFill>
                          <a:schemeClr val="bg1"/>
                        </a:solidFill>
                      </a:endParaRPr>
                    </a:p>
                  </a:txBody>
                  <a:tcPr marL="68580" marR="68580" marT="34290" marB="34290"/>
                </a:tc>
                <a:tc>
                  <a:txBody>
                    <a:bodyPr/>
                    <a:lstStyle/>
                    <a:p>
                      <a:pPr algn="ctr"/>
                      <a:r>
                        <a:rPr lang="en-US" sz="1000" dirty="0" err="1">
                          <a:solidFill>
                            <a:schemeClr val="bg1"/>
                          </a:solidFill>
                        </a:rPr>
                        <a:t>DaraVd</a:t>
                      </a:r>
                      <a:endParaRPr lang="en-US" sz="1000" dirty="0">
                        <a:solidFill>
                          <a:schemeClr val="bg1"/>
                        </a:solidFill>
                      </a:endParaRPr>
                    </a:p>
                  </a:txBody>
                  <a:tcPr marL="68580" marR="68580" marT="34290" marB="34290"/>
                </a:tc>
                <a:extLst>
                  <a:ext uri="{0D108BD9-81ED-4DB2-BD59-A6C34878D82A}">
                    <a16:rowId xmlns:a16="http://schemas.microsoft.com/office/drawing/2014/main" val="3600537830"/>
                  </a:ext>
                </a:extLst>
              </a:tr>
              <a:tr h="361805">
                <a:tc>
                  <a:txBody>
                    <a:bodyPr/>
                    <a:lstStyle/>
                    <a:p>
                      <a:r>
                        <a:rPr lang="en-US" sz="1000" dirty="0"/>
                        <a:t>ORR</a:t>
                      </a:r>
                    </a:p>
                  </a:txBody>
                  <a:tcPr marL="68580" marR="68580" marT="34290" marB="34290"/>
                </a:tc>
                <a:tc>
                  <a:txBody>
                    <a:bodyPr/>
                    <a:lstStyle/>
                    <a:p>
                      <a:pPr algn="ctr"/>
                      <a:r>
                        <a:rPr lang="en-US" sz="1000" dirty="0"/>
                        <a:t>96%</a:t>
                      </a:r>
                    </a:p>
                  </a:txBody>
                  <a:tcPr marL="68580" marR="68580" marT="34290" marB="34290"/>
                </a:tc>
                <a:tc>
                  <a:txBody>
                    <a:bodyPr/>
                    <a:lstStyle/>
                    <a:p>
                      <a:pPr algn="ctr"/>
                      <a:r>
                        <a:rPr lang="en-US" sz="1000" dirty="0"/>
                        <a:t>65%</a:t>
                      </a:r>
                    </a:p>
                  </a:txBody>
                  <a:tcPr marL="68580" marR="68580" marT="34290" marB="34290"/>
                </a:tc>
                <a:extLst>
                  <a:ext uri="{0D108BD9-81ED-4DB2-BD59-A6C34878D82A}">
                    <a16:rowId xmlns:a16="http://schemas.microsoft.com/office/drawing/2014/main" val="328156699"/>
                  </a:ext>
                </a:extLst>
              </a:tr>
              <a:tr h="361805">
                <a:tc>
                  <a:txBody>
                    <a:bodyPr/>
                    <a:lstStyle/>
                    <a:p>
                      <a:r>
                        <a:rPr lang="en-US" sz="1000" dirty="0"/>
                        <a:t>≥CR</a:t>
                      </a:r>
                    </a:p>
                  </a:txBody>
                  <a:tcPr marL="68580" marR="68580" marT="34290" marB="34290"/>
                </a:tc>
                <a:tc>
                  <a:txBody>
                    <a:bodyPr/>
                    <a:lstStyle/>
                    <a:p>
                      <a:pPr algn="ctr"/>
                      <a:r>
                        <a:rPr lang="en-US" sz="1000" dirty="0"/>
                        <a:t>67%</a:t>
                      </a:r>
                    </a:p>
                  </a:txBody>
                  <a:tcPr marL="68580" marR="68580" marT="34290" marB="34290"/>
                </a:tc>
                <a:tc>
                  <a:txBody>
                    <a:bodyPr/>
                    <a:lstStyle/>
                    <a:p>
                      <a:pPr algn="ctr"/>
                      <a:r>
                        <a:rPr lang="en-US" sz="1000" dirty="0"/>
                        <a:t>19%</a:t>
                      </a:r>
                    </a:p>
                  </a:txBody>
                  <a:tcPr marL="68580" marR="68580" marT="34290" marB="34290"/>
                </a:tc>
                <a:extLst>
                  <a:ext uri="{0D108BD9-81ED-4DB2-BD59-A6C34878D82A}">
                    <a16:rowId xmlns:a16="http://schemas.microsoft.com/office/drawing/2014/main" val="1758103106"/>
                  </a:ext>
                </a:extLst>
              </a:tr>
              <a:tr h="361805">
                <a:tc>
                  <a:txBody>
                    <a:bodyPr/>
                    <a:lstStyle/>
                    <a:p>
                      <a:r>
                        <a:rPr lang="en-US" sz="1000" dirty="0"/>
                        <a:t>33 mos. PFS</a:t>
                      </a:r>
                    </a:p>
                  </a:txBody>
                  <a:tcPr marL="68580" marR="68580" marT="34290" marB="34290"/>
                </a:tc>
                <a:tc>
                  <a:txBody>
                    <a:bodyPr/>
                    <a:lstStyle/>
                    <a:p>
                      <a:pPr algn="ctr"/>
                      <a:r>
                        <a:rPr lang="en-US" sz="1000" dirty="0"/>
                        <a:t>73.4%</a:t>
                      </a:r>
                    </a:p>
                  </a:txBody>
                  <a:tcPr marL="68580" marR="68580" marT="34290" marB="34290"/>
                </a:tc>
                <a:tc>
                  <a:txBody>
                    <a:bodyPr/>
                    <a:lstStyle/>
                    <a:p>
                      <a:pPr algn="ctr"/>
                      <a:r>
                        <a:rPr lang="en-US" sz="1000" dirty="0"/>
                        <a:t>38.8%</a:t>
                      </a:r>
                    </a:p>
                  </a:txBody>
                  <a:tcPr marL="68580" marR="68580" marT="34290" marB="34290"/>
                </a:tc>
                <a:extLst>
                  <a:ext uri="{0D108BD9-81ED-4DB2-BD59-A6C34878D82A}">
                    <a16:rowId xmlns:a16="http://schemas.microsoft.com/office/drawing/2014/main" val="921411022"/>
                  </a:ext>
                </a:extLst>
              </a:tr>
              <a:tr h="565619">
                <a:tc>
                  <a:txBody>
                    <a:bodyPr/>
                    <a:lstStyle/>
                    <a:p>
                      <a:r>
                        <a:rPr lang="en-US" sz="1000" dirty="0"/>
                        <a:t>MRD negativity (</a:t>
                      </a:r>
                      <a:r>
                        <a:rPr lang="en-US" sz="1400" b="0" dirty="0">
                          <a:solidFill>
                            <a:srgbClr val="000000"/>
                          </a:solidFill>
                          <a:effectLst/>
                        </a:rPr>
                        <a:t>10</a:t>
                      </a:r>
                      <a:r>
                        <a:rPr lang="en-US" sz="1400" b="0" baseline="30000" dirty="0">
                          <a:solidFill>
                            <a:srgbClr val="000000"/>
                          </a:solidFill>
                          <a:effectLst/>
                        </a:rPr>
                        <a:t>-5</a:t>
                      </a:r>
                      <a:r>
                        <a:rPr lang="en-US" sz="1400" b="0" dirty="0">
                          <a:solidFill>
                            <a:srgbClr val="000000"/>
                          </a:solidFill>
                          <a:effectLst/>
                        </a:rPr>
                        <a:t>)</a:t>
                      </a:r>
                      <a:endParaRPr lang="en-US" sz="1000" dirty="0"/>
                    </a:p>
                  </a:txBody>
                  <a:tcPr marL="68580" marR="68580" marT="34290" marB="34290"/>
                </a:tc>
                <a:tc>
                  <a:txBody>
                    <a:bodyPr/>
                    <a:lstStyle/>
                    <a:p>
                      <a:pPr algn="ctr"/>
                      <a:r>
                        <a:rPr lang="en-US" sz="1000" dirty="0"/>
                        <a:t>40%</a:t>
                      </a:r>
                    </a:p>
                  </a:txBody>
                  <a:tcPr marL="68580" marR="68580" marT="34290" marB="34290"/>
                </a:tc>
                <a:tc>
                  <a:txBody>
                    <a:bodyPr/>
                    <a:lstStyle/>
                    <a:p>
                      <a:pPr algn="ctr"/>
                      <a:r>
                        <a:rPr lang="en-US" sz="1000" dirty="0"/>
                        <a:t>8%</a:t>
                      </a:r>
                    </a:p>
                  </a:txBody>
                  <a:tcPr marL="68580" marR="68580" marT="34290" marB="34290"/>
                </a:tc>
                <a:extLst>
                  <a:ext uri="{0D108BD9-81ED-4DB2-BD59-A6C34878D82A}">
                    <a16:rowId xmlns:a16="http://schemas.microsoft.com/office/drawing/2014/main" val="1751042493"/>
                  </a:ext>
                </a:extLst>
              </a:tr>
            </a:tbl>
          </a:graphicData>
        </a:graphic>
      </p:graphicFrame>
    </p:spTree>
    <p:extLst>
      <p:ext uri="{BB962C8B-B14F-4D97-AF65-F5344CB8AC3E}">
        <p14:creationId xmlns:p14="http://schemas.microsoft.com/office/powerpoint/2010/main" val="213492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966E6F-3F63-0DD8-3546-D4F8D5272963}"/>
              </a:ext>
            </a:extLst>
          </p:cNvPr>
          <p:cNvPicPr>
            <a:picLocks noChangeAspect="1"/>
          </p:cNvPicPr>
          <p:nvPr/>
        </p:nvPicPr>
        <p:blipFill>
          <a:blip r:embed="rId2"/>
          <a:stretch>
            <a:fillRect/>
          </a:stretch>
        </p:blipFill>
        <p:spPr>
          <a:xfrm>
            <a:off x="-62415" y="2381"/>
            <a:ext cx="9206414" cy="3775903"/>
          </a:xfrm>
          <a:prstGeom prst="rect">
            <a:avLst/>
          </a:prstGeom>
        </p:spPr>
      </p:pic>
    </p:spTree>
    <p:extLst>
      <p:ext uri="{BB962C8B-B14F-4D97-AF65-F5344CB8AC3E}">
        <p14:creationId xmlns:p14="http://schemas.microsoft.com/office/powerpoint/2010/main" val="1487270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D9F38D-210D-3BA4-E29F-86691052D240}"/>
              </a:ext>
            </a:extLst>
          </p:cNvPr>
          <p:cNvSpPr>
            <a:spLocks noGrp="1"/>
          </p:cNvSpPr>
          <p:nvPr>
            <p:ph type="title"/>
          </p:nvPr>
        </p:nvSpPr>
        <p:spPr>
          <a:xfrm>
            <a:off x="0" y="132081"/>
            <a:ext cx="3107267" cy="596882"/>
          </a:xfrm>
        </p:spPr>
        <p:txBody>
          <a:bodyPr/>
          <a:lstStyle/>
          <a:p>
            <a:r>
              <a:rPr lang="en-US" sz="3000" dirty="0"/>
              <a:t>GEM-CESAR </a:t>
            </a:r>
          </a:p>
        </p:txBody>
      </p:sp>
      <p:pic>
        <p:nvPicPr>
          <p:cNvPr id="5" name="Picture 4">
            <a:extLst>
              <a:ext uri="{FF2B5EF4-FFF2-40B4-BE49-F238E27FC236}">
                <a16:creationId xmlns:a16="http://schemas.microsoft.com/office/drawing/2014/main" id="{86D1A65B-25A1-7685-EC11-B490549C2C36}"/>
              </a:ext>
            </a:extLst>
          </p:cNvPr>
          <p:cNvPicPr>
            <a:picLocks noChangeAspect="1"/>
          </p:cNvPicPr>
          <p:nvPr/>
        </p:nvPicPr>
        <p:blipFill>
          <a:blip r:embed="rId2"/>
          <a:stretch>
            <a:fillRect/>
          </a:stretch>
        </p:blipFill>
        <p:spPr>
          <a:xfrm>
            <a:off x="1268075" y="641551"/>
            <a:ext cx="6607850" cy="1478208"/>
          </a:xfrm>
          <a:prstGeom prst="rect">
            <a:avLst/>
          </a:prstGeom>
          <a:ln>
            <a:solidFill>
              <a:schemeClr val="tx1"/>
            </a:solidFill>
          </a:ln>
        </p:spPr>
      </p:pic>
      <p:graphicFrame>
        <p:nvGraphicFramePr>
          <p:cNvPr id="15" name="Table 4">
            <a:extLst>
              <a:ext uri="{FF2B5EF4-FFF2-40B4-BE49-F238E27FC236}">
                <a16:creationId xmlns:a16="http://schemas.microsoft.com/office/drawing/2014/main" id="{E7CCDE87-57EB-571F-6EE8-CBD2542C5003}"/>
              </a:ext>
            </a:extLst>
          </p:cNvPr>
          <p:cNvGraphicFramePr>
            <a:graphicFrameLocks noGrp="1"/>
          </p:cNvGraphicFramePr>
          <p:nvPr>
            <p:extLst>
              <p:ext uri="{D42A27DB-BD31-4B8C-83A1-F6EECF244321}">
                <p14:modId xmlns:p14="http://schemas.microsoft.com/office/powerpoint/2010/main" val="571366027"/>
              </p:ext>
            </p:extLst>
          </p:nvPr>
        </p:nvGraphicFramePr>
        <p:xfrm>
          <a:off x="973667" y="2312225"/>
          <a:ext cx="3378200" cy="1847150"/>
        </p:xfrm>
        <a:graphic>
          <a:graphicData uri="http://schemas.openxmlformats.org/drawingml/2006/table">
            <a:tbl>
              <a:tblPr firstRow="1" bandRow="1">
                <a:tableStyleId>{21E4AEA4-8DFA-4A89-87EB-49C32662AFE0}</a:tableStyleId>
              </a:tblPr>
              <a:tblGrid>
                <a:gridCol w="1218413">
                  <a:extLst>
                    <a:ext uri="{9D8B030D-6E8A-4147-A177-3AD203B41FA5}">
                      <a16:colId xmlns:a16="http://schemas.microsoft.com/office/drawing/2014/main" val="818003189"/>
                    </a:ext>
                  </a:extLst>
                </a:gridCol>
                <a:gridCol w="747460">
                  <a:extLst>
                    <a:ext uri="{9D8B030D-6E8A-4147-A177-3AD203B41FA5}">
                      <a16:colId xmlns:a16="http://schemas.microsoft.com/office/drawing/2014/main" val="294767189"/>
                    </a:ext>
                  </a:extLst>
                </a:gridCol>
                <a:gridCol w="683083">
                  <a:extLst>
                    <a:ext uri="{9D8B030D-6E8A-4147-A177-3AD203B41FA5}">
                      <a16:colId xmlns:a16="http://schemas.microsoft.com/office/drawing/2014/main" val="4291540432"/>
                    </a:ext>
                  </a:extLst>
                </a:gridCol>
                <a:gridCol w="729244">
                  <a:extLst>
                    <a:ext uri="{9D8B030D-6E8A-4147-A177-3AD203B41FA5}">
                      <a16:colId xmlns:a16="http://schemas.microsoft.com/office/drawing/2014/main" val="1106444919"/>
                    </a:ext>
                  </a:extLst>
                </a:gridCol>
              </a:tblGrid>
              <a:tr h="185040">
                <a:tc>
                  <a:txBody>
                    <a:bodyPr/>
                    <a:lstStyle/>
                    <a:p>
                      <a:endParaRPr lang="en-US" sz="1200"/>
                    </a:p>
                  </a:txBody>
                  <a:tcPr marL="113398" marR="113398" marT="56699" marB="56699"/>
                </a:tc>
                <a:tc>
                  <a:txBody>
                    <a:bodyPr/>
                    <a:lstStyle/>
                    <a:p>
                      <a:r>
                        <a:rPr lang="en-US" sz="1200" dirty="0"/>
                        <a:t>≥CR</a:t>
                      </a:r>
                      <a:endParaRPr lang="en-US" sz="1200" dirty="0">
                        <a:latin typeface="Calibri" panose="020F0502020204030204" pitchFamily="34" charset="0"/>
                        <a:cs typeface="Calibri" panose="020F0502020204030204" pitchFamily="34" charset="0"/>
                      </a:endParaRPr>
                    </a:p>
                  </a:txBody>
                  <a:tcPr marL="113398" marR="113398" marT="56699" marB="56699"/>
                </a:tc>
                <a:tc>
                  <a:txBody>
                    <a:bodyPr/>
                    <a:lstStyle/>
                    <a:p>
                      <a:r>
                        <a:rPr lang="en-US" sz="1200"/>
                        <a:t>10</a:t>
                      </a:r>
                      <a:r>
                        <a:rPr lang="en-US" sz="1200" baseline="30000"/>
                        <a:t>-5</a:t>
                      </a:r>
                      <a:endParaRPr lang="en-US" sz="1200"/>
                    </a:p>
                  </a:txBody>
                  <a:tcPr marL="113398" marR="113398" marT="56699" marB="56699"/>
                </a:tc>
                <a:tc>
                  <a:txBody>
                    <a:bodyPr/>
                    <a:lstStyle/>
                    <a:p>
                      <a:r>
                        <a:rPr lang="en-US" sz="1200" dirty="0"/>
                        <a:t>10</a:t>
                      </a:r>
                      <a:r>
                        <a:rPr lang="en-US" sz="1200" baseline="30000" dirty="0"/>
                        <a:t>-6</a:t>
                      </a:r>
                      <a:endParaRPr lang="en-US" sz="1200" dirty="0"/>
                    </a:p>
                  </a:txBody>
                  <a:tcPr marL="113398" marR="113398" marT="56699" marB="56699"/>
                </a:tc>
                <a:extLst>
                  <a:ext uri="{0D108BD9-81ED-4DB2-BD59-A6C34878D82A}">
                    <a16:rowId xmlns:a16="http://schemas.microsoft.com/office/drawing/2014/main" val="4008869007"/>
                  </a:ext>
                </a:extLst>
              </a:tr>
              <a:tr h="185040">
                <a:tc>
                  <a:txBody>
                    <a:bodyPr/>
                    <a:lstStyle/>
                    <a:p>
                      <a:r>
                        <a:rPr lang="en-US" sz="1200" dirty="0"/>
                        <a:t>After induction</a:t>
                      </a:r>
                    </a:p>
                  </a:txBody>
                  <a:tcPr marL="113398" marR="113398" marT="56699" marB="56699"/>
                </a:tc>
                <a:tc>
                  <a:txBody>
                    <a:bodyPr/>
                    <a:lstStyle/>
                    <a:p>
                      <a:r>
                        <a:rPr lang="en-US" sz="1200" dirty="0"/>
                        <a:t>51%</a:t>
                      </a:r>
                    </a:p>
                  </a:txBody>
                  <a:tcPr marL="113398" marR="113398" marT="56699" marB="56699"/>
                </a:tc>
                <a:tc>
                  <a:txBody>
                    <a:bodyPr/>
                    <a:lstStyle/>
                    <a:p>
                      <a:r>
                        <a:rPr lang="en-US" sz="1200"/>
                        <a:t>40%</a:t>
                      </a:r>
                    </a:p>
                  </a:txBody>
                  <a:tcPr marL="113398" marR="113398" marT="56699" marB="56699"/>
                </a:tc>
                <a:tc>
                  <a:txBody>
                    <a:bodyPr/>
                    <a:lstStyle/>
                    <a:p>
                      <a:r>
                        <a:rPr lang="en-US" sz="1200" dirty="0"/>
                        <a:t>27%</a:t>
                      </a:r>
                    </a:p>
                  </a:txBody>
                  <a:tcPr marL="113398" marR="113398" marT="56699" marB="56699"/>
                </a:tc>
                <a:extLst>
                  <a:ext uri="{0D108BD9-81ED-4DB2-BD59-A6C34878D82A}">
                    <a16:rowId xmlns:a16="http://schemas.microsoft.com/office/drawing/2014/main" val="3873142060"/>
                  </a:ext>
                </a:extLst>
              </a:tr>
              <a:tr h="185040">
                <a:tc>
                  <a:txBody>
                    <a:bodyPr/>
                    <a:lstStyle/>
                    <a:p>
                      <a:r>
                        <a:rPr lang="en-US" sz="1200"/>
                        <a:t>After ASCT</a:t>
                      </a:r>
                    </a:p>
                  </a:txBody>
                  <a:tcPr marL="113398" marR="113398" marT="56699" marB="56699"/>
                </a:tc>
                <a:tc>
                  <a:txBody>
                    <a:bodyPr/>
                    <a:lstStyle/>
                    <a:p>
                      <a:r>
                        <a:rPr lang="en-US" sz="1200" dirty="0"/>
                        <a:t>65%</a:t>
                      </a:r>
                    </a:p>
                  </a:txBody>
                  <a:tcPr marL="113398" marR="113398" marT="56699" marB="56699"/>
                </a:tc>
                <a:tc>
                  <a:txBody>
                    <a:bodyPr/>
                    <a:lstStyle/>
                    <a:p>
                      <a:r>
                        <a:rPr lang="en-US" sz="1200"/>
                        <a:t>63%</a:t>
                      </a:r>
                    </a:p>
                  </a:txBody>
                  <a:tcPr marL="113398" marR="113398" marT="56699" marB="56699"/>
                </a:tc>
                <a:tc>
                  <a:txBody>
                    <a:bodyPr/>
                    <a:lstStyle/>
                    <a:p>
                      <a:r>
                        <a:rPr lang="en-US" sz="1200" dirty="0"/>
                        <a:t>43%</a:t>
                      </a:r>
                    </a:p>
                  </a:txBody>
                  <a:tcPr marL="113398" marR="113398" marT="56699" marB="56699"/>
                </a:tc>
                <a:extLst>
                  <a:ext uri="{0D108BD9-81ED-4DB2-BD59-A6C34878D82A}">
                    <a16:rowId xmlns:a16="http://schemas.microsoft.com/office/drawing/2014/main" val="4142035833"/>
                  </a:ext>
                </a:extLst>
              </a:tr>
              <a:tr h="299257">
                <a:tc>
                  <a:txBody>
                    <a:bodyPr/>
                    <a:lstStyle/>
                    <a:p>
                      <a:r>
                        <a:rPr lang="en-US" sz="1200" dirty="0"/>
                        <a:t>After Consolidation</a:t>
                      </a:r>
                    </a:p>
                  </a:txBody>
                  <a:tcPr marL="113398" marR="113398" marT="56699" marB="56699"/>
                </a:tc>
                <a:tc>
                  <a:txBody>
                    <a:bodyPr/>
                    <a:lstStyle/>
                    <a:p>
                      <a:r>
                        <a:rPr lang="en-US" sz="1200" dirty="0"/>
                        <a:t>72%</a:t>
                      </a:r>
                    </a:p>
                  </a:txBody>
                  <a:tcPr marL="113398" marR="113398" marT="56699" marB="56699"/>
                </a:tc>
                <a:tc>
                  <a:txBody>
                    <a:bodyPr/>
                    <a:lstStyle/>
                    <a:p>
                      <a:r>
                        <a:rPr lang="en-US" sz="1200"/>
                        <a:t>68%</a:t>
                      </a:r>
                    </a:p>
                  </a:txBody>
                  <a:tcPr marL="113398" marR="113398" marT="56699" marB="56699"/>
                </a:tc>
                <a:tc>
                  <a:txBody>
                    <a:bodyPr/>
                    <a:lstStyle/>
                    <a:p>
                      <a:r>
                        <a:rPr lang="en-US" sz="1200"/>
                        <a:t>57%</a:t>
                      </a:r>
                    </a:p>
                  </a:txBody>
                  <a:tcPr marL="113398" marR="113398" marT="56699" marB="56699"/>
                </a:tc>
                <a:extLst>
                  <a:ext uri="{0D108BD9-81ED-4DB2-BD59-A6C34878D82A}">
                    <a16:rowId xmlns:a16="http://schemas.microsoft.com/office/drawing/2014/main" val="1873399578"/>
                  </a:ext>
                </a:extLst>
              </a:tr>
              <a:tr h="299257">
                <a:tc>
                  <a:txBody>
                    <a:bodyPr/>
                    <a:lstStyle/>
                    <a:p>
                      <a:r>
                        <a:rPr lang="en-US" sz="1200" dirty="0"/>
                        <a:t>After Maintenance </a:t>
                      </a:r>
                    </a:p>
                  </a:txBody>
                  <a:tcPr marL="113398" marR="113398" marT="56699" marB="56699"/>
                </a:tc>
                <a:tc>
                  <a:txBody>
                    <a:bodyPr/>
                    <a:lstStyle/>
                    <a:p>
                      <a:r>
                        <a:rPr lang="en-US" sz="1200" dirty="0"/>
                        <a:t>63%</a:t>
                      </a:r>
                    </a:p>
                  </a:txBody>
                  <a:tcPr marL="113398" marR="113398" marT="56699" marB="56699"/>
                </a:tc>
                <a:tc>
                  <a:txBody>
                    <a:bodyPr/>
                    <a:lstStyle/>
                    <a:p>
                      <a:r>
                        <a:rPr lang="en-US" sz="1200"/>
                        <a:t>52%</a:t>
                      </a:r>
                    </a:p>
                  </a:txBody>
                  <a:tcPr marL="113398" marR="113398" marT="56699" marB="56699"/>
                </a:tc>
                <a:tc>
                  <a:txBody>
                    <a:bodyPr/>
                    <a:lstStyle/>
                    <a:p>
                      <a:r>
                        <a:rPr lang="en-US" sz="1200" dirty="0"/>
                        <a:t>43%</a:t>
                      </a:r>
                    </a:p>
                  </a:txBody>
                  <a:tcPr marL="113398" marR="113398" marT="56699" marB="56699"/>
                </a:tc>
                <a:extLst>
                  <a:ext uri="{0D108BD9-81ED-4DB2-BD59-A6C34878D82A}">
                    <a16:rowId xmlns:a16="http://schemas.microsoft.com/office/drawing/2014/main" val="4049061141"/>
                  </a:ext>
                </a:extLst>
              </a:tr>
            </a:tbl>
          </a:graphicData>
        </a:graphic>
      </p:graphicFrame>
      <p:pic>
        <p:nvPicPr>
          <p:cNvPr id="17" name="Picture 16">
            <a:extLst>
              <a:ext uri="{FF2B5EF4-FFF2-40B4-BE49-F238E27FC236}">
                <a16:creationId xmlns:a16="http://schemas.microsoft.com/office/drawing/2014/main" id="{278F0840-288C-7F42-DE51-2C3EC0CBFAAA}"/>
              </a:ext>
            </a:extLst>
          </p:cNvPr>
          <p:cNvPicPr>
            <a:picLocks noChangeAspect="1"/>
          </p:cNvPicPr>
          <p:nvPr/>
        </p:nvPicPr>
        <p:blipFill>
          <a:blip r:embed="rId3"/>
          <a:stretch>
            <a:fillRect/>
          </a:stretch>
        </p:blipFill>
        <p:spPr>
          <a:xfrm>
            <a:off x="4673600" y="2312225"/>
            <a:ext cx="3556000" cy="2486797"/>
          </a:xfrm>
          <a:prstGeom prst="rect">
            <a:avLst/>
          </a:prstGeom>
          <a:ln>
            <a:solidFill>
              <a:schemeClr val="tx1"/>
            </a:solidFill>
          </a:ln>
        </p:spPr>
      </p:pic>
      <p:sp>
        <p:nvSpPr>
          <p:cNvPr id="19" name="TextBox 18">
            <a:extLst>
              <a:ext uri="{FF2B5EF4-FFF2-40B4-BE49-F238E27FC236}">
                <a16:creationId xmlns:a16="http://schemas.microsoft.com/office/drawing/2014/main" id="{B88098CB-C697-761C-9ACC-961E7BD37332}"/>
              </a:ext>
            </a:extLst>
          </p:cNvPr>
          <p:cNvSpPr txBox="1"/>
          <p:nvPr/>
        </p:nvSpPr>
        <p:spPr>
          <a:xfrm>
            <a:off x="4583041" y="4824541"/>
            <a:ext cx="1574800" cy="215444"/>
          </a:xfrm>
          <a:prstGeom prst="rect">
            <a:avLst/>
          </a:prstGeom>
          <a:noFill/>
        </p:spPr>
        <p:txBody>
          <a:bodyPr wrap="square">
            <a:spAutoFit/>
          </a:bodyPr>
          <a:lstStyle/>
          <a:p>
            <a:r>
              <a:rPr kumimoji="0" lang="en-US" altLang="en-US" sz="800" b="0" i="0" u="none" strike="noStrike" kern="1200" cap="none" spc="-10" normalizeH="0" baseline="0" noProof="0" dirty="0" err="1">
                <a:ln>
                  <a:noFill/>
                </a:ln>
                <a:solidFill>
                  <a:srgbClr val="455560"/>
                </a:solidFill>
                <a:effectLst/>
                <a:uLnTx/>
                <a:uFillTx/>
                <a:latin typeface="+mn-lt"/>
                <a:ea typeface="+mn-ea"/>
                <a:cs typeface="Arial" panose="020B0604020202020204" pitchFamily="34" charset="0"/>
              </a:rPr>
              <a:t>Mateos</a:t>
            </a:r>
            <a:r>
              <a:rPr kumimoji="0" lang="en-US" altLang="en-US" sz="800" b="0" i="0" u="none" strike="noStrike" kern="1200" cap="none" spc="-10" normalizeH="0" baseline="0" noProof="0" dirty="0">
                <a:ln>
                  <a:noFill/>
                </a:ln>
                <a:solidFill>
                  <a:srgbClr val="455560"/>
                </a:solidFill>
                <a:effectLst/>
                <a:uLnTx/>
                <a:uFillTx/>
                <a:latin typeface="+mn-lt"/>
                <a:ea typeface="+mn-ea"/>
                <a:cs typeface="Arial" panose="020B0604020202020204" pitchFamily="34" charset="0"/>
              </a:rPr>
              <a:t>. ASH 2022. </a:t>
            </a:r>
            <a:r>
              <a:rPr kumimoji="0" lang="en-US" altLang="en-US" sz="800" b="0" i="0" u="none" strike="noStrike" kern="1200" cap="none" spc="-10" normalizeH="0" baseline="0" noProof="0" dirty="0" err="1">
                <a:ln>
                  <a:noFill/>
                </a:ln>
                <a:solidFill>
                  <a:srgbClr val="455560"/>
                </a:solidFill>
                <a:effectLst/>
                <a:uLnTx/>
                <a:uFillTx/>
                <a:latin typeface="+mn-lt"/>
                <a:ea typeface="+mn-ea"/>
                <a:cs typeface="Arial" panose="020B0604020202020204" pitchFamily="34" charset="0"/>
              </a:rPr>
              <a:t>Abstr</a:t>
            </a:r>
            <a:r>
              <a:rPr kumimoji="0" lang="en-US" altLang="en-US" sz="800" b="0" i="0" u="none" strike="noStrike" kern="1200" cap="none" spc="-10" normalizeH="0" baseline="0" noProof="0" dirty="0">
                <a:ln>
                  <a:noFill/>
                </a:ln>
                <a:solidFill>
                  <a:srgbClr val="455560"/>
                </a:solidFill>
                <a:effectLst/>
                <a:uLnTx/>
                <a:uFillTx/>
                <a:latin typeface="+mn-lt"/>
                <a:ea typeface="+mn-ea"/>
                <a:cs typeface="Arial" panose="020B0604020202020204" pitchFamily="34" charset="0"/>
              </a:rPr>
              <a:t> 118</a:t>
            </a:r>
            <a:endParaRPr lang="en-US" sz="800" dirty="0">
              <a:latin typeface="+mn-lt"/>
            </a:endParaRPr>
          </a:p>
        </p:txBody>
      </p:sp>
      <p:sp>
        <p:nvSpPr>
          <p:cNvPr id="20" name="TextBox 19">
            <a:extLst>
              <a:ext uri="{FF2B5EF4-FFF2-40B4-BE49-F238E27FC236}">
                <a16:creationId xmlns:a16="http://schemas.microsoft.com/office/drawing/2014/main" id="{E72E08E5-3BA9-8CC2-B7A6-6BD20B661C6A}"/>
              </a:ext>
            </a:extLst>
          </p:cNvPr>
          <p:cNvSpPr txBox="1"/>
          <p:nvPr/>
        </p:nvSpPr>
        <p:spPr>
          <a:xfrm>
            <a:off x="35791" y="1212816"/>
            <a:ext cx="937876" cy="307777"/>
          </a:xfrm>
          <a:prstGeom prst="rect">
            <a:avLst/>
          </a:prstGeom>
          <a:noFill/>
        </p:spPr>
        <p:txBody>
          <a:bodyPr wrap="square" rtlCol="0">
            <a:spAutoFit/>
          </a:bodyPr>
          <a:lstStyle/>
          <a:p>
            <a:r>
              <a:rPr lang="en-US" sz="1400" dirty="0"/>
              <a:t>Schema</a:t>
            </a:r>
          </a:p>
        </p:txBody>
      </p:sp>
      <p:sp>
        <p:nvSpPr>
          <p:cNvPr id="21" name="TextBox 20">
            <a:extLst>
              <a:ext uri="{FF2B5EF4-FFF2-40B4-BE49-F238E27FC236}">
                <a16:creationId xmlns:a16="http://schemas.microsoft.com/office/drawing/2014/main" id="{ABD115C0-0510-0301-0EA3-B329C66DAB87}"/>
              </a:ext>
            </a:extLst>
          </p:cNvPr>
          <p:cNvSpPr txBox="1"/>
          <p:nvPr/>
        </p:nvSpPr>
        <p:spPr>
          <a:xfrm>
            <a:off x="40987" y="3050972"/>
            <a:ext cx="937876" cy="307777"/>
          </a:xfrm>
          <a:prstGeom prst="rect">
            <a:avLst/>
          </a:prstGeom>
          <a:noFill/>
        </p:spPr>
        <p:txBody>
          <a:bodyPr wrap="square" rtlCol="0">
            <a:spAutoFit/>
          </a:bodyPr>
          <a:lstStyle/>
          <a:p>
            <a:r>
              <a:rPr lang="en-US" sz="1400" dirty="0"/>
              <a:t>Results</a:t>
            </a:r>
          </a:p>
        </p:txBody>
      </p:sp>
    </p:spTree>
    <p:extLst>
      <p:ext uri="{BB962C8B-B14F-4D97-AF65-F5344CB8AC3E}">
        <p14:creationId xmlns:p14="http://schemas.microsoft.com/office/powerpoint/2010/main" val="1070061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DBE9DD7-5ABC-FEC6-A033-B35DF54290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4466" y="901878"/>
            <a:ext cx="6358109" cy="3179055"/>
          </a:xfrm>
          <a:prstGeom prst="rect">
            <a:avLst/>
          </a:prstGeom>
          <a:solidFill>
            <a:srgbClr val="FFFFFF"/>
          </a:solidFill>
        </p:spPr>
      </p:pic>
      <p:sp>
        <p:nvSpPr>
          <p:cNvPr id="3" name="TextBox 2">
            <a:extLst>
              <a:ext uri="{FF2B5EF4-FFF2-40B4-BE49-F238E27FC236}">
                <a16:creationId xmlns:a16="http://schemas.microsoft.com/office/drawing/2014/main" id="{83131E92-AC40-E5C1-D41D-407350C197BC}"/>
              </a:ext>
            </a:extLst>
          </p:cNvPr>
          <p:cNvSpPr txBox="1"/>
          <p:nvPr/>
        </p:nvSpPr>
        <p:spPr>
          <a:xfrm>
            <a:off x="4104420" y="4138663"/>
            <a:ext cx="4607780" cy="215444"/>
          </a:xfrm>
          <a:prstGeom prst="rect">
            <a:avLst/>
          </a:prstGeom>
          <a:noFill/>
        </p:spPr>
        <p:txBody>
          <a:bodyPr wrap="square">
            <a:spAutoFit/>
          </a:bodyPr>
          <a:lstStyle/>
          <a:p>
            <a:r>
              <a:rPr lang="en-US" sz="800" b="0" dirty="0">
                <a:solidFill>
                  <a:schemeClr val="tx2">
                    <a:lumMod val="50000"/>
                  </a:schemeClr>
                </a:solidFill>
                <a:effectLst/>
                <a:latin typeface="Arial" panose="020B0604020202020204" pitchFamily="34" charset="0"/>
                <a:cs typeface="Arial" panose="020B0604020202020204" pitchFamily="34" charset="0"/>
              </a:rPr>
              <a:t>Image: </a:t>
            </a:r>
            <a:r>
              <a:rPr lang="en-US" sz="800" b="0" dirty="0" err="1">
                <a:solidFill>
                  <a:schemeClr val="tx2">
                    <a:lumMod val="50000"/>
                  </a:schemeClr>
                </a:solidFill>
                <a:effectLst/>
                <a:latin typeface="Arial" panose="020B0604020202020204" pitchFamily="34" charset="0"/>
                <a:cs typeface="Arial" panose="020B0604020202020204" pitchFamily="34" charset="0"/>
              </a:rPr>
              <a:t>Visram</a:t>
            </a:r>
            <a:r>
              <a:rPr lang="en-US" sz="800" b="0" dirty="0">
                <a:solidFill>
                  <a:srgbClr val="1A1A1A"/>
                </a:solidFill>
                <a:effectLst/>
                <a:latin typeface="Arial" panose="020B0604020202020204" pitchFamily="34" charset="0"/>
                <a:cs typeface="Arial" panose="020B0604020202020204" pitchFamily="34" charset="0"/>
              </a:rPr>
              <a:t>, A, et al</a:t>
            </a:r>
            <a:r>
              <a:rPr lang="en-US" sz="800" b="0" i="1" dirty="0">
                <a:solidFill>
                  <a:srgbClr val="1A1A1A"/>
                </a:solidFill>
                <a:effectLst/>
                <a:latin typeface="Arial" panose="020B0604020202020204" pitchFamily="34" charset="0"/>
                <a:cs typeface="Arial" panose="020B0604020202020204" pitchFamily="34" charset="0"/>
              </a:rPr>
              <a:t>. Hematology Am Soc </a:t>
            </a:r>
            <a:r>
              <a:rPr lang="en-US" sz="800" b="0" i="1" dirty="0" err="1">
                <a:solidFill>
                  <a:srgbClr val="1A1A1A"/>
                </a:solidFill>
                <a:effectLst/>
                <a:latin typeface="Arial" panose="020B0604020202020204" pitchFamily="34" charset="0"/>
                <a:cs typeface="Arial" panose="020B0604020202020204" pitchFamily="34" charset="0"/>
              </a:rPr>
              <a:t>Hematol</a:t>
            </a:r>
            <a:r>
              <a:rPr lang="en-US" sz="800" b="0" i="1" dirty="0">
                <a:solidFill>
                  <a:srgbClr val="1A1A1A"/>
                </a:solidFill>
                <a:effectLst/>
                <a:latin typeface="Arial" panose="020B0604020202020204" pitchFamily="34" charset="0"/>
                <a:cs typeface="Arial" panose="020B0604020202020204" pitchFamily="34" charset="0"/>
              </a:rPr>
              <a:t> Educ Program</a:t>
            </a:r>
            <a:r>
              <a:rPr lang="en-US" sz="800" b="0" i="0" dirty="0">
                <a:solidFill>
                  <a:srgbClr val="1A1A1A"/>
                </a:solidFill>
                <a:effectLst/>
                <a:latin typeface="Arial" panose="020B0604020202020204" pitchFamily="34" charset="0"/>
                <a:cs typeface="Arial" panose="020B0604020202020204" pitchFamily="34" charset="0"/>
              </a:rPr>
              <a:t> (2021) 2021 (1): 673–681</a:t>
            </a:r>
            <a:endParaRPr lang="en-US" sz="800" dirty="0"/>
          </a:p>
        </p:txBody>
      </p:sp>
      <p:sp>
        <p:nvSpPr>
          <p:cNvPr id="4" name="Title 3">
            <a:extLst>
              <a:ext uri="{FF2B5EF4-FFF2-40B4-BE49-F238E27FC236}">
                <a16:creationId xmlns:a16="http://schemas.microsoft.com/office/drawing/2014/main" id="{5847FE6B-B2F4-6D6C-17E6-8DC40E7A274D}"/>
              </a:ext>
            </a:extLst>
          </p:cNvPr>
          <p:cNvSpPr>
            <a:spLocks noGrp="1"/>
          </p:cNvSpPr>
          <p:nvPr>
            <p:ph type="title"/>
          </p:nvPr>
        </p:nvSpPr>
        <p:spPr>
          <a:xfrm>
            <a:off x="152400" y="-78134"/>
            <a:ext cx="2048933" cy="1735203"/>
          </a:xfrm>
        </p:spPr>
        <p:txBody>
          <a:bodyPr/>
          <a:lstStyle/>
          <a:p>
            <a:pPr algn="l"/>
            <a:br>
              <a:rPr lang="en-US" sz="2000" dirty="0"/>
            </a:br>
            <a:br>
              <a:rPr lang="en-US" sz="2000" dirty="0"/>
            </a:br>
            <a:br>
              <a:rPr lang="en-US" sz="1800" dirty="0">
                <a:solidFill>
                  <a:schemeClr val="tx1"/>
                </a:solidFill>
              </a:rPr>
            </a:br>
            <a:r>
              <a:rPr lang="en-US" sz="1800" dirty="0">
                <a:solidFill>
                  <a:schemeClr val="tx1"/>
                </a:solidFill>
              </a:rPr>
              <a:t>- </a:t>
            </a:r>
            <a:r>
              <a:rPr lang="en-US" sz="1400" dirty="0">
                <a:solidFill>
                  <a:schemeClr val="tx1"/>
                </a:solidFill>
              </a:rPr>
              <a:t>Using whole gene sequencing to identify progressive vs. stable precursor states.</a:t>
            </a:r>
            <a:br>
              <a:rPr lang="en-US" sz="1400" dirty="0">
                <a:solidFill>
                  <a:schemeClr val="tx1"/>
                </a:solidFill>
              </a:rPr>
            </a:br>
            <a:br>
              <a:rPr lang="en-US" sz="1400" dirty="0">
                <a:solidFill>
                  <a:schemeClr val="tx1"/>
                </a:solidFill>
              </a:rPr>
            </a:br>
            <a:r>
              <a:rPr lang="en-US" sz="1400" dirty="0">
                <a:solidFill>
                  <a:schemeClr val="tx1"/>
                </a:solidFill>
              </a:rPr>
              <a:t>- Examining the immune microenvironment to determine best type of treatment and identify markers of response and resistance.</a:t>
            </a:r>
          </a:p>
        </p:txBody>
      </p:sp>
      <p:sp>
        <p:nvSpPr>
          <p:cNvPr id="6" name="TextBox 5">
            <a:extLst>
              <a:ext uri="{FF2B5EF4-FFF2-40B4-BE49-F238E27FC236}">
                <a16:creationId xmlns:a16="http://schemas.microsoft.com/office/drawing/2014/main" id="{2B616ACE-AD93-1075-972F-C44960793765}"/>
              </a:ext>
            </a:extLst>
          </p:cNvPr>
          <p:cNvSpPr txBox="1"/>
          <p:nvPr/>
        </p:nvSpPr>
        <p:spPr>
          <a:xfrm>
            <a:off x="0" y="210870"/>
            <a:ext cx="8483600" cy="461665"/>
          </a:xfrm>
          <a:prstGeom prst="rect">
            <a:avLst/>
          </a:prstGeom>
          <a:noFill/>
        </p:spPr>
        <p:txBody>
          <a:bodyPr wrap="square">
            <a:spAutoFit/>
          </a:bodyPr>
          <a:lstStyle/>
          <a:p>
            <a:r>
              <a:rPr lang="en-US" sz="2400" dirty="0">
                <a:solidFill>
                  <a:schemeClr val="accent6">
                    <a:lumMod val="75000"/>
                  </a:schemeClr>
                </a:solidFill>
              </a:rPr>
              <a:t>Monoclonal Gammopathy of </a:t>
            </a:r>
            <a:r>
              <a:rPr lang="en-US" sz="2400" strike="dblStrike" dirty="0">
                <a:solidFill>
                  <a:schemeClr val="accent6">
                    <a:lumMod val="75000"/>
                  </a:schemeClr>
                </a:solidFill>
              </a:rPr>
              <a:t>Un</a:t>
            </a:r>
            <a:r>
              <a:rPr lang="en-US" sz="2400" b="1" dirty="0">
                <a:solidFill>
                  <a:schemeClr val="accent6">
                    <a:lumMod val="75000"/>
                  </a:schemeClr>
                </a:solidFill>
              </a:rPr>
              <a:t>determined</a:t>
            </a:r>
            <a:r>
              <a:rPr lang="en-US" sz="2400" dirty="0">
                <a:solidFill>
                  <a:schemeClr val="accent6">
                    <a:lumMod val="75000"/>
                  </a:schemeClr>
                </a:solidFill>
              </a:rPr>
              <a:t> Significance? </a:t>
            </a:r>
            <a:endParaRPr lang="en-US" dirty="0">
              <a:solidFill>
                <a:schemeClr val="accent6">
                  <a:lumMod val="75000"/>
                </a:schemeClr>
              </a:solidFill>
            </a:endParaRPr>
          </a:p>
        </p:txBody>
      </p:sp>
    </p:spTree>
    <p:extLst>
      <p:ext uri="{BB962C8B-B14F-4D97-AF65-F5344CB8AC3E}">
        <p14:creationId xmlns:p14="http://schemas.microsoft.com/office/powerpoint/2010/main" val="4245211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ypothetical changes in the monoclonal protein markers of patients with SMM over time. While there are multiple possible trajectories that a patient's biomarkers may take, this figure is meant to illustrate that patients may have steady increases in the tumor burden, whereas other patients have a rapidly “evolving” presentation. Patients in “trajectory B,” with rapidly increasing biomarkers, should be considered for early therapeutic intervention.">
            <a:extLst>
              <a:ext uri="{FF2B5EF4-FFF2-40B4-BE49-F238E27FC236}">
                <a16:creationId xmlns:a16="http://schemas.microsoft.com/office/drawing/2014/main" id="{EBB8DFAE-3512-B3DF-0677-37C50CC3664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70134" y="1042503"/>
            <a:ext cx="3141051" cy="3188885"/>
          </a:xfrm>
          <a:prstGeom prst="rect">
            <a:avLst/>
          </a:prstGeom>
          <a:solidFill>
            <a:srgbClr val="FFFFFF"/>
          </a:solidFill>
        </p:spPr>
      </p:pic>
      <p:sp>
        <p:nvSpPr>
          <p:cNvPr id="9225" name="Title 3">
            <a:extLst>
              <a:ext uri="{FF2B5EF4-FFF2-40B4-BE49-F238E27FC236}">
                <a16:creationId xmlns:a16="http://schemas.microsoft.com/office/drawing/2014/main" id="{FC0167C9-EDB7-969C-2067-0368093FCF02}"/>
              </a:ext>
            </a:extLst>
          </p:cNvPr>
          <p:cNvSpPr>
            <a:spLocks noGrp="1"/>
          </p:cNvSpPr>
          <p:nvPr>
            <p:ph type="title"/>
          </p:nvPr>
        </p:nvSpPr>
        <p:spPr>
          <a:xfrm>
            <a:off x="0" y="127465"/>
            <a:ext cx="9144000" cy="695496"/>
          </a:xfrm>
        </p:spPr>
        <p:txBody>
          <a:bodyPr/>
          <a:lstStyle/>
          <a:p>
            <a:r>
              <a:rPr lang="en-US" dirty="0">
                <a:solidFill>
                  <a:schemeClr val="accent6">
                    <a:lumMod val="75000"/>
                  </a:schemeClr>
                </a:solidFill>
              </a:rPr>
              <a:t>Which trajectory will your patient take</a:t>
            </a:r>
            <a:r>
              <a:rPr lang="en-US" dirty="0"/>
              <a:t>?</a:t>
            </a:r>
          </a:p>
        </p:txBody>
      </p:sp>
      <p:sp>
        <p:nvSpPr>
          <p:cNvPr id="4" name="TextBox 3">
            <a:extLst>
              <a:ext uri="{FF2B5EF4-FFF2-40B4-BE49-F238E27FC236}">
                <a16:creationId xmlns:a16="http://schemas.microsoft.com/office/drawing/2014/main" id="{E5E3FEF2-D62C-524E-8BAF-BD70258A5B5F}"/>
              </a:ext>
            </a:extLst>
          </p:cNvPr>
          <p:cNvSpPr txBox="1"/>
          <p:nvPr/>
        </p:nvSpPr>
        <p:spPr>
          <a:xfrm>
            <a:off x="4750904" y="4131962"/>
            <a:ext cx="4607780" cy="215444"/>
          </a:xfrm>
          <a:prstGeom prst="rect">
            <a:avLst/>
          </a:prstGeom>
          <a:noFill/>
        </p:spPr>
        <p:txBody>
          <a:bodyPr wrap="square">
            <a:spAutoFit/>
          </a:bodyPr>
          <a:lstStyle/>
          <a:p>
            <a:r>
              <a:rPr lang="en-US" sz="800" b="0" dirty="0" err="1">
                <a:solidFill>
                  <a:schemeClr val="tx2">
                    <a:lumMod val="50000"/>
                  </a:schemeClr>
                </a:solidFill>
                <a:effectLst/>
                <a:latin typeface="Arial" panose="020B0604020202020204" pitchFamily="34" charset="0"/>
                <a:cs typeface="Arial" panose="020B0604020202020204" pitchFamily="34" charset="0"/>
              </a:rPr>
              <a:t>Visram</a:t>
            </a:r>
            <a:r>
              <a:rPr lang="en-US" sz="800" b="0" dirty="0">
                <a:solidFill>
                  <a:srgbClr val="1A1A1A"/>
                </a:solidFill>
                <a:effectLst/>
                <a:latin typeface="Arial" panose="020B0604020202020204" pitchFamily="34" charset="0"/>
                <a:cs typeface="Arial" panose="020B0604020202020204" pitchFamily="34" charset="0"/>
              </a:rPr>
              <a:t>, A, et al</a:t>
            </a:r>
            <a:r>
              <a:rPr lang="en-US" sz="800" b="0" i="1" dirty="0">
                <a:solidFill>
                  <a:srgbClr val="1A1A1A"/>
                </a:solidFill>
                <a:effectLst/>
                <a:latin typeface="Arial" panose="020B0604020202020204" pitchFamily="34" charset="0"/>
                <a:cs typeface="Arial" panose="020B0604020202020204" pitchFamily="34" charset="0"/>
              </a:rPr>
              <a:t>. Hematology Am Soc </a:t>
            </a:r>
            <a:r>
              <a:rPr lang="en-US" sz="800" b="0" i="1" dirty="0" err="1">
                <a:solidFill>
                  <a:srgbClr val="1A1A1A"/>
                </a:solidFill>
                <a:effectLst/>
                <a:latin typeface="Arial" panose="020B0604020202020204" pitchFamily="34" charset="0"/>
                <a:cs typeface="Arial" panose="020B0604020202020204" pitchFamily="34" charset="0"/>
              </a:rPr>
              <a:t>Hematol</a:t>
            </a:r>
            <a:r>
              <a:rPr lang="en-US" sz="800" b="0" i="1" dirty="0">
                <a:solidFill>
                  <a:srgbClr val="1A1A1A"/>
                </a:solidFill>
                <a:effectLst/>
                <a:latin typeface="Arial" panose="020B0604020202020204" pitchFamily="34" charset="0"/>
                <a:cs typeface="Arial" panose="020B0604020202020204" pitchFamily="34" charset="0"/>
              </a:rPr>
              <a:t> Educ Program</a:t>
            </a:r>
            <a:r>
              <a:rPr lang="en-US" sz="800" b="0" i="0" dirty="0">
                <a:solidFill>
                  <a:srgbClr val="1A1A1A"/>
                </a:solidFill>
                <a:effectLst/>
                <a:latin typeface="Arial" panose="020B0604020202020204" pitchFamily="34" charset="0"/>
                <a:cs typeface="Arial" panose="020B0604020202020204" pitchFamily="34" charset="0"/>
              </a:rPr>
              <a:t> (2021) 2021 (1): 673–681</a:t>
            </a:r>
            <a:endParaRPr lang="en-US" sz="800" dirty="0"/>
          </a:p>
        </p:txBody>
      </p:sp>
    </p:spTree>
    <p:extLst>
      <p:ext uri="{BB962C8B-B14F-4D97-AF65-F5344CB8AC3E}">
        <p14:creationId xmlns:p14="http://schemas.microsoft.com/office/powerpoint/2010/main" val="3685433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83E8399-EEBD-926C-A2F6-0BD56D1F6A13}"/>
              </a:ext>
            </a:extLst>
          </p:cNvPr>
          <p:cNvSpPr>
            <a:spLocks noGrp="1"/>
          </p:cNvSpPr>
          <p:nvPr>
            <p:ph type="subTitle" idx="1"/>
          </p:nvPr>
        </p:nvSpPr>
        <p:spPr>
          <a:xfrm>
            <a:off x="111318" y="882595"/>
            <a:ext cx="8849802" cy="3018846"/>
          </a:xfrm>
        </p:spPr>
        <p:txBody>
          <a:bodyPr/>
          <a:lstStyle/>
          <a:p>
            <a:pPr algn="l"/>
            <a:r>
              <a:rPr lang="en-US" sz="1800" dirty="0"/>
              <a:t>69 </a:t>
            </a:r>
            <a:r>
              <a:rPr lang="en-US" sz="1800" dirty="0" err="1"/>
              <a:t>y.o</a:t>
            </a:r>
            <a:r>
              <a:rPr lang="en-US" sz="1800" dirty="0"/>
              <a:t>. female had labs through her rheumatologist in 3/2023 showing </a:t>
            </a:r>
            <a:r>
              <a:rPr lang="en-US" sz="1800" b="1" dirty="0">
                <a:solidFill>
                  <a:schemeClr val="accent2"/>
                </a:solidFill>
              </a:rPr>
              <a:t>IgG 1923. </a:t>
            </a:r>
          </a:p>
          <a:p>
            <a:pPr algn="l"/>
            <a:r>
              <a:rPr lang="en-US" sz="1800" dirty="0"/>
              <a:t>6 months later in 9/2023, the </a:t>
            </a:r>
            <a:r>
              <a:rPr lang="en-US" sz="1800" b="1" dirty="0">
                <a:solidFill>
                  <a:schemeClr val="accent2"/>
                </a:solidFill>
              </a:rPr>
              <a:t>IgG increased to 3800. </a:t>
            </a:r>
          </a:p>
          <a:p>
            <a:pPr algn="l"/>
            <a:r>
              <a:rPr lang="en-US" sz="1800" dirty="0"/>
              <a:t>She was referred to oncology in 3/2024:</a:t>
            </a:r>
          </a:p>
          <a:p>
            <a:pPr marL="742950" lvl="1" indent="-285750" algn="l">
              <a:buFont typeface="Wingdings" panose="05000000000000000000" pitchFamily="2" charset="2"/>
              <a:buChar char="Ø"/>
            </a:pPr>
            <a:r>
              <a:rPr lang="en-US" sz="1600" dirty="0"/>
              <a:t>Labs showed </a:t>
            </a:r>
            <a:r>
              <a:rPr lang="en-US" sz="1600" b="0" i="0" u="none" strike="noStrike" baseline="0" dirty="0"/>
              <a:t>WBC 5.4, Hgb 11.2, HCT 33, Pls 252, ANC 2.99, total protein 10.7, albumin  3.6, calcium 9.5, creatinine 1.1, </a:t>
            </a:r>
            <a:r>
              <a:rPr lang="en-US" sz="1600" b="1" i="0" u="none" strike="noStrike" baseline="0" dirty="0">
                <a:solidFill>
                  <a:schemeClr val="accent2"/>
                </a:solidFill>
              </a:rPr>
              <a:t>IgG 5256</a:t>
            </a:r>
            <a:r>
              <a:rPr lang="en-US" sz="1600" b="0" i="0" u="none" strike="noStrike" baseline="0" dirty="0"/>
              <a:t>,</a:t>
            </a:r>
            <a:r>
              <a:rPr lang="en-US" sz="1600" b="1" i="0" u="none" strike="noStrike" baseline="0" dirty="0"/>
              <a:t> </a:t>
            </a:r>
            <a:r>
              <a:rPr lang="en-US" sz="1600" i="0" u="none" strike="noStrike" baseline="0" dirty="0"/>
              <a:t>IgA 95</a:t>
            </a:r>
            <a:r>
              <a:rPr lang="en-US" sz="1600" b="1" i="0" u="none" strike="noStrike" baseline="0" dirty="0"/>
              <a:t>, IgM 24, Kappa 351.12, Lambda 4.28, SFLC ratio 82.04, M-spike 4.09 </a:t>
            </a:r>
          </a:p>
          <a:p>
            <a:pPr marL="742950" lvl="1" indent="-285750" algn="l">
              <a:buFont typeface="Wingdings" panose="05000000000000000000" pitchFamily="2" charset="2"/>
              <a:buChar char="Ø"/>
            </a:pPr>
            <a:r>
              <a:rPr lang="en-US" sz="1600" b="0" i="0" u="none" strike="noStrike" baseline="0" dirty="0" err="1">
                <a:latin typeface="Arial" panose="020B0604020202020204" pitchFamily="34" charset="0"/>
              </a:rPr>
              <a:t>BMBx</a:t>
            </a:r>
            <a:r>
              <a:rPr lang="en-US" sz="1600" b="0" i="0" u="none" strike="noStrike" baseline="0" dirty="0">
                <a:latin typeface="Arial" panose="020B0604020202020204" pitchFamily="34" charset="0"/>
              </a:rPr>
              <a:t> showed 25% kappa-restricted plasma cells. FISH showed </a:t>
            </a:r>
            <a:r>
              <a:rPr lang="en-US" sz="1600" b="1" i="0" u="none" strike="noStrike" baseline="0" dirty="0">
                <a:solidFill>
                  <a:srgbClr val="000000"/>
                </a:solidFill>
                <a:latin typeface="Arial" panose="020B0604020202020204" pitchFamily="34" charset="0"/>
              </a:rPr>
              <a:t>17p deletion</a:t>
            </a:r>
            <a:r>
              <a:rPr lang="en-US" sz="1600" b="0" i="0" u="none" strike="noStrike" baseline="0" dirty="0">
                <a:solidFill>
                  <a:srgbClr val="000000"/>
                </a:solidFill>
                <a:latin typeface="Arial" panose="020B0604020202020204" pitchFamily="34" charset="0"/>
              </a:rPr>
              <a:t>, monosomy 13, trisomy 9, and a </a:t>
            </a:r>
            <a:r>
              <a:rPr lang="en-US" sz="1600" b="1" i="0" u="none" strike="noStrike" baseline="0" dirty="0">
                <a:solidFill>
                  <a:srgbClr val="000000"/>
                </a:solidFill>
                <a:latin typeface="Arial" panose="020B0604020202020204" pitchFamily="34" charset="0"/>
              </a:rPr>
              <a:t>t(4;14). </a:t>
            </a:r>
          </a:p>
          <a:p>
            <a:pPr marL="742950" lvl="1" indent="-285750" algn="l">
              <a:buFont typeface="Wingdings" panose="05000000000000000000" pitchFamily="2" charset="2"/>
              <a:buChar char="Ø"/>
            </a:pPr>
            <a:r>
              <a:rPr lang="en-US" sz="1600" b="0" i="0" u="none" strike="noStrike" baseline="0" dirty="0">
                <a:solidFill>
                  <a:srgbClr val="000000"/>
                </a:solidFill>
                <a:latin typeface="Arial" panose="020B0604020202020204" pitchFamily="34" charset="0"/>
              </a:rPr>
              <a:t>PET-CT showed no lytic bone disease. </a:t>
            </a:r>
          </a:p>
          <a:p>
            <a:pPr algn="l"/>
            <a:endParaRPr lang="en-US" sz="1800" b="1" i="0" u="none" strike="noStrike" baseline="0" dirty="0"/>
          </a:p>
          <a:p>
            <a:endParaRPr lang="en-US" sz="1800" dirty="0"/>
          </a:p>
        </p:txBody>
      </p:sp>
      <p:sp>
        <p:nvSpPr>
          <p:cNvPr id="3" name="Title 2">
            <a:extLst>
              <a:ext uri="{FF2B5EF4-FFF2-40B4-BE49-F238E27FC236}">
                <a16:creationId xmlns:a16="http://schemas.microsoft.com/office/drawing/2014/main" id="{122BD611-F711-113A-981F-6028D64B2B66}"/>
              </a:ext>
            </a:extLst>
          </p:cNvPr>
          <p:cNvSpPr>
            <a:spLocks noGrp="1"/>
          </p:cNvSpPr>
          <p:nvPr>
            <p:ph type="title"/>
          </p:nvPr>
        </p:nvSpPr>
        <p:spPr>
          <a:xfrm>
            <a:off x="0" y="132080"/>
            <a:ext cx="9144000" cy="615343"/>
          </a:xfrm>
        </p:spPr>
        <p:txBody>
          <a:bodyPr/>
          <a:lstStyle/>
          <a:p>
            <a:r>
              <a:rPr lang="en-US" dirty="0">
                <a:solidFill>
                  <a:schemeClr val="accent6">
                    <a:lumMod val="75000"/>
                  </a:schemeClr>
                </a:solidFill>
              </a:rPr>
              <a:t>Case Study</a:t>
            </a:r>
          </a:p>
        </p:txBody>
      </p:sp>
    </p:spTree>
    <p:extLst>
      <p:ext uri="{BB962C8B-B14F-4D97-AF65-F5344CB8AC3E}">
        <p14:creationId xmlns:p14="http://schemas.microsoft.com/office/powerpoint/2010/main" val="253288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238331"/>
            <a:ext cx="6400800" cy="2204975"/>
          </a:xfrm>
        </p:spPr>
        <p:txBody>
          <a:bodyPr/>
          <a:lstStyle/>
          <a:p>
            <a:r>
              <a:rPr lang="en-US" sz="2000" b="1" dirty="0">
                <a:solidFill>
                  <a:srgbClr val="002E51"/>
                </a:solidFill>
              </a:rPr>
              <a:t>Jennifer Hanle, MSN, AGPCNP-BC</a:t>
            </a:r>
          </a:p>
          <a:p>
            <a:r>
              <a:rPr lang="en-US" sz="2000" dirty="0">
                <a:solidFill>
                  <a:srgbClr val="002E51"/>
                </a:solidFill>
              </a:rPr>
              <a:t>Nurse Practitioner</a:t>
            </a:r>
          </a:p>
          <a:p>
            <a:r>
              <a:rPr lang="en-US" sz="2000" dirty="0">
                <a:solidFill>
                  <a:srgbClr val="002E51"/>
                </a:solidFill>
              </a:rPr>
              <a:t>Myeloma, BMT, Cell Therapy</a:t>
            </a:r>
          </a:p>
          <a:p>
            <a:r>
              <a:rPr lang="en-US" sz="2000" dirty="0">
                <a:solidFill>
                  <a:srgbClr val="002E51"/>
                </a:solidFill>
              </a:rPr>
              <a:t>Tampa General Hospital</a:t>
            </a:r>
          </a:p>
          <a:p>
            <a:r>
              <a:rPr lang="en-US" sz="2000" dirty="0">
                <a:solidFill>
                  <a:srgbClr val="002E51"/>
                </a:solidFill>
              </a:rPr>
              <a:t>Tampa, Florida</a:t>
            </a:r>
          </a:p>
        </p:txBody>
      </p:sp>
      <p:sp>
        <p:nvSpPr>
          <p:cNvPr id="4" name="Title 3"/>
          <p:cNvSpPr>
            <a:spLocks noGrp="1"/>
          </p:cNvSpPr>
          <p:nvPr>
            <p:ph type="title"/>
          </p:nvPr>
        </p:nvSpPr>
        <p:spPr>
          <a:xfrm>
            <a:off x="0" y="127465"/>
            <a:ext cx="9144000" cy="786936"/>
          </a:xfrm>
        </p:spPr>
        <p:txBody>
          <a:bodyPr/>
          <a:lstStyle/>
          <a:p>
            <a:r>
              <a:rPr lang="en-US" sz="3000" b="1" dirty="0">
                <a:solidFill>
                  <a:srgbClr val="002E51"/>
                </a:solidFill>
              </a:rPr>
              <a:t>Myeloma Precursor Conditions</a:t>
            </a:r>
            <a:br>
              <a:rPr lang="en-US" sz="3000" b="1" dirty="0">
                <a:solidFill>
                  <a:srgbClr val="002E51"/>
                </a:solidFill>
              </a:rPr>
            </a:br>
            <a:r>
              <a:rPr lang="en-US" sz="2200" b="1" dirty="0">
                <a:solidFill>
                  <a:srgbClr val="002E51"/>
                </a:solidFill>
              </a:rPr>
              <a:t>Monoclonal Gammopathy of Undetermined Significance (MGUS) </a:t>
            </a:r>
            <a:br>
              <a:rPr lang="en-US" sz="2200" b="1" dirty="0">
                <a:solidFill>
                  <a:srgbClr val="002E51"/>
                </a:solidFill>
              </a:rPr>
            </a:br>
            <a:r>
              <a:rPr lang="en-US" sz="2200" b="1" dirty="0">
                <a:solidFill>
                  <a:srgbClr val="002E51"/>
                </a:solidFill>
              </a:rPr>
              <a:t>and Smoldering Myeloma (SMM)</a:t>
            </a:r>
            <a:br>
              <a:rPr lang="en-US" sz="3000" b="1" dirty="0">
                <a:solidFill>
                  <a:srgbClr val="002E51"/>
                </a:solidFill>
              </a:rPr>
            </a:br>
            <a:endParaRPr lang="en-US" sz="3000" b="1" dirty="0">
              <a:solidFill>
                <a:srgbClr val="002E51"/>
              </a:solidFill>
            </a:endParaRPr>
          </a:p>
        </p:txBody>
      </p:sp>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72A9E3-5592-4FF8-E098-D4EE0D98BF45}"/>
              </a:ext>
            </a:extLst>
          </p:cNvPr>
          <p:cNvSpPr>
            <a:spLocks noGrp="1"/>
          </p:cNvSpPr>
          <p:nvPr>
            <p:ph sz="half" idx="1"/>
          </p:nvPr>
        </p:nvSpPr>
        <p:spPr>
          <a:xfrm>
            <a:off x="467801" y="1150636"/>
            <a:ext cx="3810000" cy="3032981"/>
          </a:xfrm>
        </p:spPr>
        <p:txBody>
          <a:bodyPr/>
          <a:lstStyle/>
          <a:p>
            <a:pPr marL="0" indent="0">
              <a:buNone/>
            </a:pPr>
            <a:r>
              <a:rPr lang="en-US" sz="2200" b="1" dirty="0"/>
              <a:t>Mayo 20/2/20:</a:t>
            </a:r>
          </a:p>
          <a:p>
            <a:pPr marL="0" indent="0">
              <a:buNone/>
            </a:pPr>
            <a:r>
              <a:rPr lang="en-US" sz="2200" dirty="0"/>
              <a:t>BMPCs 25% = 1</a:t>
            </a:r>
          </a:p>
          <a:p>
            <a:pPr marL="0" indent="0">
              <a:buNone/>
            </a:pPr>
            <a:r>
              <a:rPr lang="en-US" sz="2200" dirty="0"/>
              <a:t>M-spike 4.09 = 1</a:t>
            </a:r>
          </a:p>
          <a:p>
            <a:pPr marL="0" indent="0">
              <a:buNone/>
            </a:pPr>
            <a:r>
              <a:rPr lang="en-US" sz="2200" dirty="0"/>
              <a:t>SFLC ratio 82.04 = 1</a:t>
            </a:r>
          </a:p>
          <a:p>
            <a:pPr marL="0" indent="0">
              <a:buNone/>
            </a:pPr>
            <a:r>
              <a:rPr lang="en-US" sz="2200" dirty="0"/>
              <a:t>__________________</a:t>
            </a:r>
          </a:p>
          <a:p>
            <a:pPr marL="0" indent="0">
              <a:buNone/>
            </a:pPr>
            <a:r>
              <a:rPr lang="en-US" sz="2200" dirty="0"/>
              <a:t>Total = 3 </a:t>
            </a:r>
            <a:r>
              <a:rPr lang="en-US" sz="2200" dirty="0">
                <a:sym typeface="Wingdings" panose="05000000000000000000" pitchFamily="2" charset="2"/>
              </a:rPr>
              <a:t> </a:t>
            </a:r>
            <a:r>
              <a:rPr lang="en-US" sz="2200" dirty="0">
                <a:solidFill>
                  <a:srgbClr val="FF0000"/>
                </a:solidFill>
              </a:rPr>
              <a:t>HIGH RISK</a:t>
            </a:r>
          </a:p>
        </p:txBody>
      </p:sp>
      <p:sp>
        <p:nvSpPr>
          <p:cNvPr id="3" name="Content Placeholder 2">
            <a:extLst>
              <a:ext uri="{FF2B5EF4-FFF2-40B4-BE49-F238E27FC236}">
                <a16:creationId xmlns:a16="http://schemas.microsoft.com/office/drawing/2014/main" id="{6BDB517D-F2D5-D361-901E-902726C3EFC8}"/>
              </a:ext>
            </a:extLst>
          </p:cNvPr>
          <p:cNvSpPr>
            <a:spLocks noGrp="1"/>
          </p:cNvSpPr>
          <p:nvPr>
            <p:ph sz="half" idx="2"/>
          </p:nvPr>
        </p:nvSpPr>
        <p:spPr/>
        <p:txBody>
          <a:bodyPr/>
          <a:lstStyle/>
          <a:p>
            <a:pPr marL="0" indent="0">
              <a:buNone/>
            </a:pPr>
            <a:r>
              <a:rPr lang="en-US" sz="2200" b="1" dirty="0"/>
              <a:t>IMWG 2020:</a:t>
            </a:r>
          </a:p>
          <a:p>
            <a:pPr marL="0" indent="0">
              <a:buNone/>
            </a:pPr>
            <a:r>
              <a:rPr lang="en-US" sz="2200" dirty="0"/>
              <a:t>SFLC ratio 82.04 = 5</a:t>
            </a:r>
          </a:p>
          <a:p>
            <a:pPr marL="0" indent="0">
              <a:buNone/>
            </a:pPr>
            <a:r>
              <a:rPr lang="en-US" sz="2200" dirty="0"/>
              <a:t>M-spike 4.09 = 4</a:t>
            </a:r>
          </a:p>
          <a:p>
            <a:pPr marL="0" indent="0">
              <a:buNone/>
            </a:pPr>
            <a:r>
              <a:rPr lang="en-US" sz="2200" dirty="0"/>
              <a:t>BMPC 25% = 3</a:t>
            </a:r>
          </a:p>
          <a:p>
            <a:pPr marL="0" indent="0">
              <a:buNone/>
            </a:pPr>
            <a:r>
              <a:rPr lang="en-US" sz="2200" dirty="0"/>
              <a:t>High-risk FISH = 2</a:t>
            </a:r>
          </a:p>
          <a:p>
            <a:pPr marL="0" indent="0">
              <a:buNone/>
            </a:pPr>
            <a:r>
              <a:rPr lang="en-US" sz="2200" dirty="0"/>
              <a:t>__________________</a:t>
            </a:r>
          </a:p>
          <a:p>
            <a:pPr marL="0" indent="0">
              <a:buNone/>
            </a:pPr>
            <a:r>
              <a:rPr lang="en-US" sz="2200" dirty="0"/>
              <a:t>Total = 14 </a:t>
            </a:r>
            <a:r>
              <a:rPr lang="en-US" sz="2200" dirty="0">
                <a:sym typeface="Wingdings" panose="05000000000000000000" pitchFamily="2" charset="2"/>
              </a:rPr>
              <a:t> </a:t>
            </a:r>
            <a:r>
              <a:rPr lang="en-US" sz="2200" dirty="0">
                <a:solidFill>
                  <a:srgbClr val="FF0000"/>
                </a:solidFill>
                <a:sym typeface="Wingdings" panose="05000000000000000000" pitchFamily="2" charset="2"/>
              </a:rPr>
              <a:t>HIGH RISK</a:t>
            </a:r>
            <a:r>
              <a:rPr lang="en-US" sz="2200" dirty="0">
                <a:solidFill>
                  <a:srgbClr val="FF0000"/>
                </a:solidFill>
              </a:rPr>
              <a:t> </a:t>
            </a:r>
          </a:p>
        </p:txBody>
      </p:sp>
      <p:sp>
        <p:nvSpPr>
          <p:cNvPr id="4" name="Title 3">
            <a:extLst>
              <a:ext uri="{FF2B5EF4-FFF2-40B4-BE49-F238E27FC236}">
                <a16:creationId xmlns:a16="http://schemas.microsoft.com/office/drawing/2014/main" id="{B6817A5D-F3FD-08CA-8480-043A976CA447}"/>
              </a:ext>
            </a:extLst>
          </p:cNvPr>
          <p:cNvSpPr>
            <a:spLocks noGrp="1"/>
          </p:cNvSpPr>
          <p:nvPr>
            <p:ph type="title"/>
          </p:nvPr>
        </p:nvSpPr>
        <p:spPr/>
        <p:txBody>
          <a:bodyPr/>
          <a:lstStyle/>
          <a:p>
            <a:r>
              <a:rPr lang="en-US" dirty="0">
                <a:solidFill>
                  <a:schemeClr val="accent6">
                    <a:lumMod val="75000"/>
                  </a:schemeClr>
                </a:solidFill>
              </a:rPr>
              <a:t>Risk Stratification</a:t>
            </a:r>
          </a:p>
        </p:txBody>
      </p:sp>
      <p:sp>
        <p:nvSpPr>
          <p:cNvPr id="6" name="TextBox 5">
            <a:extLst>
              <a:ext uri="{FF2B5EF4-FFF2-40B4-BE49-F238E27FC236}">
                <a16:creationId xmlns:a16="http://schemas.microsoft.com/office/drawing/2014/main" id="{BA13369A-67F5-BE47-C142-D3807C371675}"/>
              </a:ext>
            </a:extLst>
          </p:cNvPr>
          <p:cNvSpPr txBox="1"/>
          <p:nvPr/>
        </p:nvSpPr>
        <p:spPr>
          <a:xfrm>
            <a:off x="467801" y="3612906"/>
            <a:ext cx="3078481" cy="769441"/>
          </a:xfrm>
          <a:prstGeom prst="rect">
            <a:avLst/>
          </a:prstGeom>
          <a:noFill/>
        </p:spPr>
        <p:txBody>
          <a:bodyPr wrap="square" rtlCol="0">
            <a:spAutoFit/>
          </a:bodyPr>
          <a:lstStyle/>
          <a:p>
            <a:r>
              <a:rPr lang="en-US" sz="2200" dirty="0">
                <a:solidFill>
                  <a:schemeClr val="accent2"/>
                </a:solidFill>
              </a:rPr>
              <a:t>2 year risk of progression = 44%</a:t>
            </a:r>
          </a:p>
        </p:txBody>
      </p:sp>
      <p:sp>
        <p:nvSpPr>
          <p:cNvPr id="7" name="TextBox 6">
            <a:extLst>
              <a:ext uri="{FF2B5EF4-FFF2-40B4-BE49-F238E27FC236}">
                <a16:creationId xmlns:a16="http://schemas.microsoft.com/office/drawing/2014/main" id="{65D3F89A-4AE0-BF30-AB91-8DA279C1E6AF}"/>
              </a:ext>
            </a:extLst>
          </p:cNvPr>
          <p:cNvSpPr txBox="1"/>
          <p:nvPr/>
        </p:nvSpPr>
        <p:spPr>
          <a:xfrm>
            <a:off x="4648200" y="3963758"/>
            <a:ext cx="4320871" cy="430887"/>
          </a:xfrm>
          <a:prstGeom prst="rect">
            <a:avLst/>
          </a:prstGeom>
          <a:noFill/>
        </p:spPr>
        <p:txBody>
          <a:bodyPr wrap="square" rtlCol="0">
            <a:spAutoFit/>
          </a:bodyPr>
          <a:lstStyle/>
          <a:p>
            <a:r>
              <a:rPr lang="en-US" sz="2200" dirty="0">
                <a:solidFill>
                  <a:schemeClr val="accent2"/>
                </a:solidFill>
              </a:rPr>
              <a:t>2 year risk of progression = 73%</a:t>
            </a:r>
          </a:p>
        </p:txBody>
      </p:sp>
    </p:spTree>
    <p:extLst>
      <p:ext uri="{BB962C8B-B14F-4D97-AF65-F5344CB8AC3E}">
        <p14:creationId xmlns:p14="http://schemas.microsoft.com/office/powerpoint/2010/main" val="28849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fade">
                                      <p:cBhvr>
                                        <p:cTn id="58" dur="1000"/>
                                        <p:tgtEl>
                                          <p:spTgt spid="3">
                                            <p:txEl>
                                              <p:pRg st="6" end="6"/>
                                            </p:txEl>
                                          </p:spTgt>
                                        </p:tgtEl>
                                      </p:cBhvr>
                                    </p:animEffect>
                                    <p:anim calcmode="lin" valueType="num">
                                      <p:cBhvr>
                                        <p:cTn id="5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49E65F4-5F09-5C7C-23EF-D81505A855C5}"/>
              </a:ext>
            </a:extLst>
          </p:cNvPr>
          <p:cNvSpPr>
            <a:spLocks noGrp="1"/>
          </p:cNvSpPr>
          <p:nvPr>
            <p:ph type="subTitle" idx="1"/>
          </p:nvPr>
        </p:nvSpPr>
        <p:spPr>
          <a:xfrm>
            <a:off x="405517" y="1065475"/>
            <a:ext cx="8086476" cy="2835965"/>
          </a:xfrm>
        </p:spPr>
        <p:txBody>
          <a:bodyPr/>
          <a:lstStyle/>
          <a:p>
            <a:pPr algn="l"/>
            <a:r>
              <a:rPr lang="en-US" sz="2000" dirty="0"/>
              <a:t>WBC 4.52, Hgb 11.0, </a:t>
            </a:r>
            <a:r>
              <a:rPr lang="en-US" sz="2000" dirty="0" err="1"/>
              <a:t>Plts</a:t>
            </a:r>
            <a:r>
              <a:rPr lang="en-US" sz="2000" dirty="0"/>
              <a:t> 187, ANC 2.99, </a:t>
            </a:r>
            <a:r>
              <a:rPr lang="en-US" sz="2000" b="1" dirty="0"/>
              <a:t>total protein 10.7</a:t>
            </a:r>
            <a:r>
              <a:rPr lang="en-US" sz="2000" dirty="0"/>
              <a:t>, albumin 3.5, Cr 1.2, calcium 9.4, </a:t>
            </a:r>
            <a:r>
              <a:rPr lang="en-US" sz="2000" b="1" dirty="0"/>
              <a:t>IgG 5103</a:t>
            </a:r>
            <a:r>
              <a:rPr lang="en-US" sz="2000" dirty="0"/>
              <a:t>, IgA 76, </a:t>
            </a:r>
            <a:r>
              <a:rPr lang="en-US" sz="2000" b="1" dirty="0"/>
              <a:t>IgM 25, kappa 392, lambda 2.17, SFLC ratio 180.93, M-spike 4.2. </a:t>
            </a:r>
          </a:p>
        </p:txBody>
      </p:sp>
      <p:sp>
        <p:nvSpPr>
          <p:cNvPr id="3" name="Title 2">
            <a:extLst>
              <a:ext uri="{FF2B5EF4-FFF2-40B4-BE49-F238E27FC236}">
                <a16:creationId xmlns:a16="http://schemas.microsoft.com/office/drawing/2014/main" id="{B5C8F11D-1C72-1CBB-69F6-588A7B64C666}"/>
              </a:ext>
            </a:extLst>
          </p:cNvPr>
          <p:cNvSpPr>
            <a:spLocks noGrp="1"/>
          </p:cNvSpPr>
          <p:nvPr>
            <p:ph type="title"/>
          </p:nvPr>
        </p:nvSpPr>
        <p:spPr>
          <a:xfrm>
            <a:off x="0" y="132080"/>
            <a:ext cx="9144000" cy="678953"/>
          </a:xfrm>
        </p:spPr>
        <p:txBody>
          <a:bodyPr/>
          <a:lstStyle/>
          <a:p>
            <a:r>
              <a:rPr lang="en-US" sz="2400" dirty="0">
                <a:solidFill>
                  <a:schemeClr val="accent6">
                    <a:lumMod val="75000"/>
                  </a:schemeClr>
                </a:solidFill>
              </a:rPr>
              <a:t>The patient was referred to us 1 month later and labs showed:</a:t>
            </a:r>
            <a:br>
              <a:rPr lang="en-US" sz="2400" dirty="0"/>
            </a:br>
            <a:endParaRPr lang="en-US" sz="2400" dirty="0"/>
          </a:p>
        </p:txBody>
      </p:sp>
      <p:sp>
        <p:nvSpPr>
          <p:cNvPr id="4" name="Oval 3">
            <a:extLst>
              <a:ext uri="{FF2B5EF4-FFF2-40B4-BE49-F238E27FC236}">
                <a16:creationId xmlns:a16="http://schemas.microsoft.com/office/drawing/2014/main" id="{B798F09B-D27F-A9AD-699C-A642B6F0C980}"/>
              </a:ext>
            </a:extLst>
          </p:cNvPr>
          <p:cNvSpPr/>
          <p:nvPr/>
        </p:nvSpPr>
        <p:spPr bwMode="auto">
          <a:xfrm>
            <a:off x="1948071" y="1582309"/>
            <a:ext cx="2496708" cy="63610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TextBox 4">
            <a:extLst>
              <a:ext uri="{FF2B5EF4-FFF2-40B4-BE49-F238E27FC236}">
                <a16:creationId xmlns:a16="http://schemas.microsoft.com/office/drawing/2014/main" id="{8B10EB4B-2174-53DE-07B9-8DECC5B7301B}"/>
              </a:ext>
            </a:extLst>
          </p:cNvPr>
          <p:cNvSpPr txBox="1"/>
          <p:nvPr/>
        </p:nvSpPr>
        <p:spPr>
          <a:xfrm>
            <a:off x="3681454" y="2459762"/>
            <a:ext cx="4452729" cy="830997"/>
          </a:xfrm>
          <a:prstGeom prst="rect">
            <a:avLst/>
          </a:prstGeom>
          <a:noFill/>
        </p:spPr>
        <p:txBody>
          <a:bodyPr wrap="square" rtlCol="0">
            <a:spAutoFit/>
          </a:bodyPr>
          <a:lstStyle/>
          <a:p>
            <a:r>
              <a:rPr lang="en-US" dirty="0">
                <a:solidFill>
                  <a:srgbClr val="FF0000"/>
                </a:solidFill>
              </a:rPr>
              <a:t>Patient meets </a:t>
            </a:r>
            <a:r>
              <a:rPr lang="en-US" dirty="0" err="1">
                <a:solidFill>
                  <a:srgbClr val="FF0000"/>
                </a:solidFill>
              </a:rPr>
              <a:t>SLiM</a:t>
            </a:r>
            <a:r>
              <a:rPr lang="en-US" dirty="0">
                <a:solidFill>
                  <a:srgbClr val="FF0000"/>
                </a:solidFill>
              </a:rPr>
              <a:t> criteria for </a:t>
            </a:r>
            <a:r>
              <a:rPr lang="en-US" u="sng" dirty="0">
                <a:solidFill>
                  <a:srgbClr val="FF0000"/>
                </a:solidFill>
              </a:rPr>
              <a:t>active</a:t>
            </a:r>
            <a:r>
              <a:rPr lang="en-US" dirty="0">
                <a:solidFill>
                  <a:srgbClr val="FF0000"/>
                </a:solidFill>
              </a:rPr>
              <a:t> myeloma</a:t>
            </a:r>
          </a:p>
        </p:txBody>
      </p:sp>
    </p:spTree>
    <p:extLst>
      <p:ext uri="{BB962C8B-B14F-4D97-AF65-F5344CB8AC3E}">
        <p14:creationId xmlns:p14="http://schemas.microsoft.com/office/powerpoint/2010/main" val="386234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AFD56-E36F-6DA7-4323-F2B03F8236E0}"/>
              </a:ext>
            </a:extLst>
          </p:cNvPr>
          <p:cNvPicPr>
            <a:picLocks noChangeAspect="1"/>
          </p:cNvPicPr>
          <p:nvPr/>
        </p:nvPicPr>
        <p:blipFill>
          <a:blip r:embed="rId2"/>
          <a:stretch>
            <a:fillRect/>
          </a:stretch>
        </p:blipFill>
        <p:spPr>
          <a:xfrm>
            <a:off x="-64394" y="0"/>
            <a:ext cx="9208394" cy="3847120"/>
          </a:xfrm>
          <a:prstGeom prst="rect">
            <a:avLst/>
          </a:prstGeom>
        </p:spPr>
      </p:pic>
    </p:spTree>
    <p:extLst>
      <p:ext uri="{BB962C8B-B14F-4D97-AF65-F5344CB8AC3E}">
        <p14:creationId xmlns:p14="http://schemas.microsoft.com/office/powerpoint/2010/main" val="2435532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June 19, 2024</a:t>
            </a:r>
          </a:p>
        </p:txBody>
      </p:sp>
      <p:sp>
        <p:nvSpPr>
          <p:cNvPr id="4" name="Rectangle 3">
            <a:extLst>
              <a:ext uri="{FF2B5EF4-FFF2-40B4-BE49-F238E27FC236}">
                <a16:creationId xmlns:a16="http://schemas.microsoft.com/office/drawing/2014/main" id="{5A283613-38E6-4BE5-B1E9-AD123EA014EC}"/>
              </a:ext>
            </a:extLst>
          </p:cNvPr>
          <p:cNvSpPr/>
          <p:nvPr/>
        </p:nvSpPr>
        <p:spPr>
          <a:xfrm>
            <a:off x="7909089" y="424206"/>
            <a:ext cx="499620" cy="245097"/>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681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2644" y="149244"/>
            <a:ext cx="7679531" cy="1241960"/>
          </a:xfrm>
        </p:spPr>
        <p:txBody>
          <a:bodyPr>
            <a:noAutofit/>
          </a:bodyPr>
          <a:lstStyle/>
          <a:p>
            <a:br>
              <a:rPr lang="en-US" sz="1350" dirty="0">
                <a:solidFill>
                  <a:srgbClr val="000000"/>
                </a:solidFill>
                <a:latin typeface="Corporate S"/>
              </a:rPr>
            </a:br>
            <a:r>
              <a:rPr lang="en-US" sz="1350" dirty="0">
                <a:solidFill>
                  <a:srgbClr val="000000"/>
                </a:solidFill>
                <a:latin typeface="Corporate S"/>
              </a:rPr>
              <a:t> </a:t>
            </a:r>
            <a:r>
              <a:rPr lang="en-US" sz="3000" b="1" dirty="0">
                <a:solidFill>
                  <a:schemeClr val="accent2">
                    <a:lumMod val="50000"/>
                  </a:schemeClr>
                </a:solidFill>
              </a:rPr>
              <a:t>Anti-CD38 Monoclonal Antibodies in the First Line Setting for Multiple Myeloma </a:t>
            </a:r>
            <a:r>
              <a:rPr lang="en-US" sz="3000" dirty="0">
                <a:solidFill>
                  <a:srgbClr val="221E1F"/>
                </a:solidFill>
              </a:rPr>
              <a:t>	</a:t>
            </a:r>
            <a:br>
              <a:rPr lang="en-US" sz="3000" dirty="0">
                <a:solidFill>
                  <a:srgbClr val="221E1F"/>
                </a:solidFill>
              </a:rPr>
            </a:br>
            <a:endParaRPr lang="en-US" sz="3000" dirty="0"/>
          </a:p>
        </p:txBody>
      </p:sp>
      <p:sp>
        <p:nvSpPr>
          <p:cNvPr id="5" name="TextBox 4">
            <a:extLst>
              <a:ext uri="{FF2B5EF4-FFF2-40B4-BE49-F238E27FC236}">
                <a16:creationId xmlns:a16="http://schemas.microsoft.com/office/drawing/2014/main" id="{A49D37E7-3AC3-405B-ABC0-97E99955D42D}"/>
              </a:ext>
            </a:extLst>
          </p:cNvPr>
          <p:cNvSpPr txBox="1"/>
          <p:nvPr/>
        </p:nvSpPr>
        <p:spPr>
          <a:xfrm>
            <a:off x="1647043" y="2093133"/>
            <a:ext cx="5849915" cy="2308004"/>
          </a:xfrm>
          <a:prstGeom prst="rect">
            <a:avLst/>
          </a:prstGeom>
          <a:noFill/>
        </p:spPr>
        <p:txBody>
          <a:bodyPr wrap="square" rtlCol="0">
            <a:spAutoFit/>
          </a:bodyPr>
          <a:lstStyle/>
          <a:p>
            <a:pPr algn="ctr"/>
            <a:r>
              <a:rPr lang="en-US" sz="3000" b="1" dirty="0">
                <a:solidFill>
                  <a:srgbClr val="002E51"/>
                </a:solidFill>
              </a:rPr>
              <a:t>Ricardo D. Parrondo, MD</a:t>
            </a:r>
          </a:p>
          <a:p>
            <a:pPr algn="ctr"/>
            <a:r>
              <a:rPr lang="en-US" sz="3000" dirty="0">
                <a:solidFill>
                  <a:srgbClr val="002E51"/>
                </a:solidFill>
              </a:rPr>
              <a:t>Assistant Professor of Medicine</a:t>
            </a:r>
          </a:p>
          <a:p>
            <a:pPr algn="ctr"/>
            <a:r>
              <a:rPr lang="en-US" sz="3000" dirty="0">
                <a:solidFill>
                  <a:srgbClr val="002E51"/>
                </a:solidFill>
              </a:rPr>
              <a:t>Mayo Clinic Florida</a:t>
            </a:r>
          </a:p>
          <a:p>
            <a:pPr algn="ctr"/>
            <a:r>
              <a:rPr lang="en-US" sz="3000" dirty="0">
                <a:solidFill>
                  <a:srgbClr val="002E51"/>
                </a:solidFill>
              </a:rPr>
              <a:t>Jacksonville, Florida</a:t>
            </a:r>
          </a:p>
          <a:p>
            <a:pPr algn="ctr" defTabSz="1618096">
              <a:defRPr/>
            </a:pPr>
            <a:endParaRPr lang="en-US" sz="2398" dirty="0">
              <a:solidFill>
                <a:srgbClr val="003767"/>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78189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2C91B67-1C5F-C280-FDBB-A65C9F566A90}"/>
              </a:ext>
            </a:extLst>
          </p:cNvPr>
          <p:cNvSpPr>
            <a:spLocks noGrp="1"/>
          </p:cNvSpPr>
          <p:nvPr>
            <p:ph type="subTitle" idx="1"/>
          </p:nvPr>
        </p:nvSpPr>
        <p:spPr>
          <a:xfrm>
            <a:off x="122183" y="997432"/>
            <a:ext cx="8899634" cy="2651759"/>
          </a:xfrm>
        </p:spPr>
        <p:txBody>
          <a:bodyPr/>
          <a:lstStyle/>
          <a:p>
            <a:pPr marL="457200" indent="-457200">
              <a:buFont typeface="+mj-lt"/>
              <a:buAutoNum type="arabicPeriod"/>
            </a:pPr>
            <a:r>
              <a:rPr lang="en-US" dirty="0">
                <a:solidFill>
                  <a:schemeClr val="accent2">
                    <a:lumMod val="75000"/>
                  </a:schemeClr>
                </a:solidFill>
              </a:rPr>
              <a:t>Review data on Anti-CD38 MoAb in the First Line Setting In Multiple Myeloma: Isatuximab and Daratumumab</a:t>
            </a:r>
          </a:p>
          <a:p>
            <a:pPr marL="342900" indent="-342900">
              <a:buFont typeface="Arial" panose="020B0604020202020204" pitchFamily="34" charset="0"/>
              <a:buChar char="•"/>
            </a:pPr>
            <a:r>
              <a:rPr lang="en-US" i="1" dirty="0">
                <a:solidFill>
                  <a:schemeClr val="accent2">
                    <a:lumMod val="75000"/>
                  </a:schemeClr>
                </a:solidFill>
              </a:rPr>
              <a:t>Transplant Eligible</a:t>
            </a:r>
          </a:p>
          <a:p>
            <a:pPr marL="342900" indent="-342900">
              <a:buFont typeface="Arial" panose="020B0604020202020204" pitchFamily="34" charset="0"/>
              <a:buChar char="•"/>
            </a:pPr>
            <a:r>
              <a:rPr lang="en-US" i="1" dirty="0">
                <a:solidFill>
                  <a:schemeClr val="accent2">
                    <a:lumMod val="75000"/>
                  </a:schemeClr>
                </a:solidFill>
              </a:rPr>
              <a:t>Transplant Ineligible</a:t>
            </a:r>
          </a:p>
          <a:p>
            <a:r>
              <a:rPr lang="en-US" dirty="0">
                <a:solidFill>
                  <a:schemeClr val="accent2">
                    <a:lumMod val="75000"/>
                  </a:schemeClr>
                </a:solidFill>
              </a:rPr>
              <a:t>2.	Review updates from ASCO and EHA 2024 regarding Anti-CD38 MoAb in First Line Setting </a:t>
            </a:r>
          </a:p>
        </p:txBody>
      </p:sp>
      <p:sp>
        <p:nvSpPr>
          <p:cNvPr id="3" name="Title 2">
            <a:extLst>
              <a:ext uri="{FF2B5EF4-FFF2-40B4-BE49-F238E27FC236}">
                <a16:creationId xmlns:a16="http://schemas.microsoft.com/office/drawing/2014/main" id="{836F477B-CF9F-99C8-DC25-1AFE2924F19A}"/>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2414633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B21DF3-8D63-4A61-5EDB-817CBE0C9CFF}"/>
              </a:ext>
            </a:extLst>
          </p:cNvPr>
          <p:cNvSpPr>
            <a:spLocks noGrp="1"/>
          </p:cNvSpPr>
          <p:nvPr>
            <p:ph idx="1"/>
          </p:nvPr>
        </p:nvSpPr>
        <p:spPr>
          <a:xfrm>
            <a:off x="119880" y="81154"/>
            <a:ext cx="8758583" cy="3932403"/>
          </a:xfrm>
        </p:spPr>
        <p:txBody>
          <a:bodyPr/>
          <a:lstStyle/>
          <a:p>
            <a:pPr marL="0" indent="0">
              <a:buNone/>
            </a:pPr>
            <a:r>
              <a:rPr lang="en-US" b="1" u="sng" dirty="0">
                <a:solidFill>
                  <a:schemeClr val="accent2">
                    <a:lumMod val="75000"/>
                  </a:schemeClr>
                </a:solidFill>
              </a:rPr>
              <a:t>Case #1</a:t>
            </a:r>
          </a:p>
          <a:p>
            <a:pPr marL="0" indent="0">
              <a:buNone/>
            </a:pPr>
            <a:endParaRPr lang="en-US" dirty="0">
              <a:solidFill>
                <a:schemeClr val="accent2">
                  <a:lumMod val="75000"/>
                </a:schemeClr>
              </a:solidFill>
            </a:endParaRPr>
          </a:p>
          <a:p>
            <a:pPr marL="0" indent="0">
              <a:buNone/>
            </a:pPr>
            <a:r>
              <a:rPr lang="en-US" sz="1800" dirty="0">
                <a:solidFill>
                  <a:schemeClr val="accent2">
                    <a:lumMod val="75000"/>
                  </a:schemeClr>
                </a:solidFill>
              </a:rPr>
              <a:t>A 67 yo male with a history of well-controlled hypertension is diagnosed with an ISS I, standard risk, IgG Lambda multiple myeloma with t(11;14). Bone marrow biopsy showed 80% kappa restricted plasma cells. Serum creatinine is 0.76 mg/dL, hemoglobin is 9.1 g/dL, calcium is 9.0 mg/dL,  m-spike is 4.7 g/dL, lambda light chain is 11.0 mg/dL, and PET-CT reveals innumerable FDG-avid lytic bone lesions. </a:t>
            </a:r>
          </a:p>
          <a:p>
            <a:pPr marL="0" indent="0">
              <a:buNone/>
            </a:pPr>
            <a:r>
              <a:rPr lang="en-US" sz="1800" dirty="0">
                <a:solidFill>
                  <a:schemeClr val="accent2">
                    <a:lumMod val="75000"/>
                  </a:schemeClr>
                </a:solidFill>
              </a:rPr>
              <a:t>Which of the following is the most appropriate first line treatment:</a:t>
            </a:r>
          </a:p>
          <a:p>
            <a:pPr>
              <a:buAutoNum type="alphaUcPeriod"/>
            </a:pPr>
            <a:r>
              <a:rPr lang="en-US" sz="1400" dirty="0">
                <a:solidFill>
                  <a:schemeClr val="accent2">
                    <a:lumMod val="75000"/>
                  </a:schemeClr>
                </a:solidFill>
              </a:rPr>
              <a:t>Bortezomib-Lenalidomide-Dexamethasone followed by autologous stem cell transplant</a:t>
            </a:r>
          </a:p>
          <a:p>
            <a:pPr>
              <a:buAutoNum type="alphaUcPeriod"/>
            </a:pPr>
            <a:r>
              <a:rPr lang="en-US" sz="1400" dirty="0">
                <a:solidFill>
                  <a:schemeClr val="accent2">
                    <a:lumMod val="75000"/>
                  </a:schemeClr>
                </a:solidFill>
              </a:rPr>
              <a:t>Daratumumab-Lenalidomide-Dexamethasone</a:t>
            </a:r>
          </a:p>
          <a:p>
            <a:pPr>
              <a:buAutoNum type="alphaUcPeriod"/>
            </a:pPr>
            <a:r>
              <a:rPr lang="en-US" sz="1400" dirty="0">
                <a:solidFill>
                  <a:schemeClr val="accent2">
                    <a:lumMod val="75000"/>
                  </a:schemeClr>
                </a:solidFill>
              </a:rPr>
              <a:t>Daratumumab-Bortezomib-Lenalidomide-Dexamethasone followed by autologous stem cell transplant</a:t>
            </a:r>
          </a:p>
          <a:p>
            <a:pPr>
              <a:buFontTx/>
              <a:buAutoNum type="alphaUcPeriod"/>
            </a:pPr>
            <a:r>
              <a:rPr lang="en-US" sz="1400" dirty="0">
                <a:solidFill>
                  <a:schemeClr val="accent2">
                    <a:lumMod val="75000"/>
                  </a:schemeClr>
                </a:solidFill>
              </a:rPr>
              <a:t>Daratumumab-Bortezomib-Lenalidomide-Dexamethasone alone until disease progression</a:t>
            </a:r>
          </a:p>
          <a:p>
            <a:pPr>
              <a:buAutoNum type="alphaUcPeriod"/>
            </a:pPr>
            <a:endParaRPr lang="en-US" sz="1800" dirty="0">
              <a:solidFill>
                <a:schemeClr val="accent2">
                  <a:lumMod val="75000"/>
                </a:schemeClr>
              </a:solidFill>
            </a:endParaRPr>
          </a:p>
          <a:p>
            <a:pPr>
              <a:buAutoNum type="alphaUcPeriod"/>
            </a:pPr>
            <a:endParaRPr lang="en-US" sz="1800" dirty="0">
              <a:solidFill>
                <a:schemeClr val="accent2">
                  <a:lumMod val="75000"/>
                </a:schemeClr>
              </a:solidFill>
            </a:endParaRPr>
          </a:p>
        </p:txBody>
      </p:sp>
    </p:spTree>
    <p:extLst>
      <p:ext uri="{BB962C8B-B14F-4D97-AF65-F5344CB8AC3E}">
        <p14:creationId xmlns:p14="http://schemas.microsoft.com/office/powerpoint/2010/main" val="1024149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FBD12E-C0D0-1B2F-AC5E-08819825399C}"/>
              </a:ext>
            </a:extLst>
          </p:cNvPr>
          <p:cNvSpPr>
            <a:spLocks noGrp="1"/>
          </p:cNvSpPr>
          <p:nvPr>
            <p:ph idx="1"/>
          </p:nvPr>
        </p:nvSpPr>
        <p:spPr>
          <a:xfrm>
            <a:off x="591207" y="190282"/>
            <a:ext cx="8214126" cy="4117558"/>
          </a:xfrm>
        </p:spPr>
        <p:txBody>
          <a:bodyPr/>
          <a:lstStyle/>
          <a:p>
            <a:pPr marL="0" indent="0">
              <a:buNone/>
            </a:pPr>
            <a:r>
              <a:rPr lang="en-US" sz="2400" dirty="0">
                <a:solidFill>
                  <a:srgbClr val="FF0000"/>
                </a:solidFill>
              </a:rPr>
              <a:t>C. Daratumumab-Bortezomib-Lenalidomide-Dexamethasone followed by autologous stem cell transplant</a:t>
            </a:r>
          </a:p>
          <a:p>
            <a:pPr marL="0" indent="0">
              <a:buNone/>
            </a:pPr>
            <a:endParaRPr lang="en-US" dirty="0"/>
          </a:p>
          <a:p>
            <a:pPr marL="0" indent="0">
              <a:buNone/>
            </a:pPr>
            <a:r>
              <a:rPr lang="en-US" dirty="0"/>
              <a:t>Patient appears to be transplant-eligible thus based on PERSEUS trial (and GRIFFIN trial), Dara-</a:t>
            </a:r>
            <a:r>
              <a:rPr lang="en-US" dirty="0" err="1"/>
              <a:t>VRd</a:t>
            </a:r>
            <a:r>
              <a:rPr lang="en-US" dirty="0"/>
              <a:t> + ASCT is superior to </a:t>
            </a:r>
            <a:r>
              <a:rPr lang="en-US" dirty="0" err="1"/>
              <a:t>VRd</a:t>
            </a:r>
            <a:r>
              <a:rPr lang="en-US" dirty="0"/>
              <a:t> + ASCT. </a:t>
            </a:r>
          </a:p>
          <a:p>
            <a:pPr marL="0" indent="0">
              <a:buNone/>
            </a:pPr>
            <a:r>
              <a:rPr lang="en-US" dirty="0" err="1"/>
              <a:t>DRd</a:t>
            </a:r>
            <a:r>
              <a:rPr lang="en-US" dirty="0"/>
              <a:t> is for transplant-ineligible patients and Dara-</a:t>
            </a:r>
            <a:r>
              <a:rPr lang="en-US" dirty="0" err="1"/>
              <a:t>VRd</a:t>
            </a:r>
            <a:r>
              <a:rPr lang="en-US" dirty="0"/>
              <a:t> without transplant has not yet been evaluated in transplant-ineligible patients (CEPHEUS trial is ongoing).</a:t>
            </a:r>
          </a:p>
        </p:txBody>
      </p:sp>
    </p:spTree>
    <p:extLst>
      <p:ext uri="{BB962C8B-B14F-4D97-AF65-F5344CB8AC3E}">
        <p14:creationId xmlns:p14="http://schemas.microsoft.com/office/powerpoint/2010/main" val="1029214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393E47-AC46-2B32-4CD9-BA72AD1113A5}"/>
              </a:ext>
            </a:extLst>
          </p:cNvPr>
          <p:cNvSpPr>
            <a:spLocks noGrp="1"/>
          </p:cNvSpPr>
          <p:nvPr>
            <p:ph type="ftr" sz="quarter" idx="3"/>
          </p:nvPr>
        </p:nvSpPr>
        <p:spPr>
          <a:xfrm>
            <a:off x="3409324" y="4562675"/>
            <a:ext cx="2325351" cy="392464"/>
          </a:xfrm>
        </p:spPr>
        <p:txBody>
          <a:bodyPr/>
          <a:lstStyle/>
          <a:p>
            <a:r>
              <a:rPr lang="en-US" sz="750" dirty="0">
                <a:solidFill>
                  <a:srgbClr val="212121"/>
                </a:solidFill>
              </a:rPr>
              <a:t>Leleu X, et al. Anti-CD38 antibody therapy for patients with relapsed/refractory multiple myeloma: differential mechanisms of action and recent clinical trial outcomes. Ann </a:t>
            </a:r>
            <a:r>
              <a:rPr lang="en-US" sz="750" dirty="0" err="1">
                <a:solidFill>
                  <a:srgbClr val="212121"/>
                </a:solidFill>
              </a:rPr>
              <a:t>Hematol</a:t>
            </a:r>
            <a:r>
              <a:rPr lang="en-US" sz="750" dirty="0">
                <a:solidFill>
                  <a:srgbClr val="212121"/>
                </a:solidFill>
              </a:rPr>
              <a:t>. 2022 Oct;101(10):2123-2137</a:t>
            </a:r>
            <a:endParaRPr lang="en-US" sz="750" dirty="0"/>
          </a:p>
        </p:txBody>
      </p:sp>
      <p:sp>
        <p:nvSpPr>
          <p:cNvPr id="5" name="Title 4">
            <a:extLst>
              <a:ext uri="{FF2B5EF4-FFF2-40B4-BE49-F238E27FC236}">
                <a16:creationId xmlns:a16="http://schemas.microsoft.com/office/drawing/2014/main" id="{F9CB645A-31F1-8936-6E5A-0DB92D847CB2}"/>
              </a:ext>
            </a:extLst>
          </p:cNvPr>
          <p:cNvSpPr>
            <a:spLocks noGrp="1"/>
          </p:cNvSpPr>
          <p:nvPr>
            <p:ph type="title"/>
          </p:nvPr>
        </p:nvSpPr>
        <p:spPr>
          <a:xfrm>
            <a:off x="0" y="2382"/>
            <a:ext cx="9144000" cy="561773"/>
          </a:xfrm>
        </p:spPr>
        <p:txBody>
          <a:bodyPr/>
          <a:lstStyle/>
          <a:p>
            <a:r>
              <a:rPr lang="en-US" sz="3000" b="1" dirty="0"/>
              <a:t>Daratumumab vs. Isatuximab</a:t>
            </a:r>
          </a:p>
        </p:txBody>
      </p:sp>
      <p:pic>
        <p:nvPicPr>
          <p:cNvPr id="7" name="Picture 6">
            <a:extLst>
              <a:ext uri="{FF2B5EF4-FFF2-40B4-BE49-F238E27FC236}">
                <a16:creationId xmlns:a16="http://schemas.microsoft.com/office/drawing/2014/main" id="{8551C91D-5C2B-7EED-F2DD-7C16D26CFD2D}"/>
              </a:ext>
            </a:extLst>
          </p:cNvPr>
          <p:cNvPicPr>
            <a:picLocks noChangeAspect="1"/>
          </p:cNvPicPr>
          <p:nvPr/>
        </p:nvPicPr>
        <p:blipFill rotWithShape="1">
          <a:blip r:embed="rId2"/>
          <a:srcRect l="896" r="1186" b="3397"/>
          <a:stretch/>
        </p:blipFill>
        <p:spPr>
          <a:xfrm>
            <a:off x="1036041" y="524034"/>
            <a:ext cx="7071919" cy="3758323"/>
          </a:xfrm>
          <a:prstGeom prst="rect">
            <a:avLst/>
          </a:prstGeom>
        </p:spPr>
      </p:pic>
      <p:sp>
        <p:nvSpPr>
          <p:cNvPr id="8" name="Oval 7">
            <a:extLst>
              <a:ext uri="{FF2B5EF4-FFF2-40B4-BE49-F238E27FC236}">
                <a16:creationId xmlns:a16="http://schemas.microsoft.com/office/drawing/2014/main" id="{4465BCAC-843D-C81D-B2AC-018A16A2827A}"/>
              </a:ext>
            </a:extLst>
          </p:cNvPr>
          <p:cNvSpPr/>
          <p:nvPr/>
        </p:nvSpPr>
        <p:spPr bwMode="auto">
          <a:xfrm>
            <a:off x="1150007" y="2812674"/>
            <a:ext cx="2718033" cy="1031846"/>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dirty="0">
              <a:latin typeface="Arial" pitchFamily="-72" charset="0"/>
              <a:ea typeface="ＭＳ Ｐゴシック" pitchFamily="-72" charset="-128"/>
              <a:cs typeface="ＭＳ Ｐゴシック" pitchFamily="-72" charset="-128"/>
            </a:endParaRPr>
          </a:p>
        </p:txBody>
      </p:sp>
      <p:sp>
        <p:nvSpPr>
          <p:cNvPr id="10" name="Oval 9">
            <a:extLst>
              <a:ext uri="{FF2B5EF4-FFF2-40B4-BE49-F238E27FC236}">
                <a16:creationId xmlns:a16="http://schemas.microsoft.com/office/drawing/2014/main" id="{4D85C89F-CF93-4731-C0E6-FE39F4332600}"/>
              </a:ext>
            </a:extLst>
          </p:cNvPr>
          <p:cNvSpPr/>
          <p:nvPr/>
        </p:nvSpPr>
        <p:spPr bwMode="auto">
          <a:xfrm>
            <a:off x="4289207" y="913173"/>
            <a:ext cx="3298368" cy="860396"/>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pitchFamily="-72" charset="0"/>
              <a:ea typeface="ＭＳ Ｐゴシック" pitchFamily="-72" charset="-128"/>
              <a:cs typeface="ＭＳ Ｐゴシック" pitchFamily="-72" charset="-128"/>
            </a:endParaRPr>
          </a:p>
        </p:txBody>
      </p:sp>
      <p:sp>
        <p:nvSpPr>
          <p:cNvPr id="11" name="Oval 10">
            <a:extLst>
              <a:ext uri="{FF2B5EF4-FFF2-40B4-BE49-F238E27FC236}">
                <a16:creationId xmlns:a16="http://schemas.microsoft.com/office/drawing/2014/main" id="{66F863C6-7794-4F3E-8B80-B1390DE19A9F}"/>
              </a:ext>
            </a:extLst>
          </p:cNvPr>
          <p:cNvSpPr/>
          <p:nvPr/>
        </p:nvSpPr>
        <p:spPr bwMode="auto">
          <a:xfrm>
            <a:off x="4674731" y="1709825"/>
            <a:ext cx="3298368" cy="800563"/>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pitchFamily="-72" charset="0"/>
              <a:ea typeface="ＭＳ Ｐゴシック" pitchFamily="-72" charset="-128"/>
              <a:cs typeface="ＭＳ Ｐゴシック" pitchFamily="-72" charset="-128"/>
            </a:endParaRPr>
          </a:p>
        </p:txBody>
      </p:sp>
      <p:sp>
        <p:nvSpPr>
          <p:cNvPr id="12" name="Oval 11">
            <a:extLst>
              <a:ext uri="{FF2B5EF4-FFF2-40B4-BE49-F238E27FC236}">
                <a16:creationId xmlns:a16="http://schemas.microsoft.com/office/drawing/2014/main" id="{A5985224-D156-BD56-8678-1C4DFE148230}"/>
              </a:ext>
            </a:extLst>
          </p:cNvPr>
          <p:cNvSpPr/>
          <p:nvPr/>
        </p:nvSpPr>
        <p:spPr bwMode="auto">
          <a:xfrm>
            <a:off x="4847838" y="2464592"/>
            <a:ext cx="3298368" cy="707436"/>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650772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FF24D-BC47-BA3F-F75C-EA0F72082ABE}"/>
              </a:ext>
            </a:extLst>
          </p:cNvPr>
          <p:cNvSpPr>
            <a:spLocks noGrp="1"/>
          </p:cNvSpPr>
          <p:nvPr>
            <p:ph sz="half" idx="1"/>
          </p:nvPr>
        </p:nvSpPr>
        <p:spPr>
          <a:xfrm>
            <a:off x="441470" y="753143"/>
            <a:ext cx="8261059" cy="2933524"/>
          </a:xfrm>
        </p:spPr>
        <p:txBody>
          <a:bodyPr/>
          <a:lstStyle/>
          <a:p>
            <a:pPr marL="0" indent="0">
              <a:buNone/>
            </a:pPr>
            <a:endParaRPr lang="en-US" u="sng" dirty="0">
              <a:solidFill>
                <a:schemeClr val="accent2">
                  <a:lumMod val="50000"/>
                </a:schemeClr>
              </a:solidFill>
            </a:endParaRPr>
          </a:p>
          <a:p>
            <a:pPr marL="0" indent="0">
              <a:buNone/>
            </a:pPr>
            <a:r>
              <a:rPr lang="en-US" sz="2400" b="1" dirty="0">
                <a:solidFill>
                  <a:schemeClr val="accent2">
                    <a:lumMod val="50000"/>
                  </a:schemeClr>
                </a:solidFill>
              </a:rPr>
              <a:t>Daratumumab</a:t>
            </a:r>
          </a:p>
          <a:p>
            <a:r>
              <a:rPr lang="en-US" sz="2400" dirty="0">
                <a:solidFill>
                  <a:schemeClr val="accent2">
                    <a:lumMod val="50000"/>
                  </a:schemeClr>
                </a:solidFill>
              </a:rPr>
              <a:t>CASSIOPEIA: Dara-</a:t>
            </a:r>
            <a:r>
              <a:rPr lang="en-US" sz="2400" dirty="0" err="1">
                <a:solidFill>
                  <a:schemeClr val="accent2">
                    <a:lumMod val="50000"/>
                  </a:schemeClr>
                </a:solidFill>
              </a:rPr>
              <a:t>VTd</a:t>
            </a:r>
            <a:r>
              <a:rPr lang="en-US" sz="2400" dirty="0">
                <a:solidFill>
                  <a:schemeClr val="accent2">
                    <a:lumMod val="50000"/>
                  </a:schemeClr>
                </a:solidFill>
              </a:rPr>
              <a:t> vs. </a:t>
            </a:r>
            <a:r>
              <a:rPr lang="en-US" sz="2400" dirty="0" err="1">
                <a:solidFill>
                  <a:schemeClr val="accent2">
                    <a:lumMod val="50000"/>
                  </a:schemeClr>
                </a:solidFill>
              </a:rPr>
              <a:t>VTd</a:t>
            </a:r>
            <a:endParaRPr lang="en-US" sz="2400" dirty="0">
              <a:solidFill>
                <a:schemeClr val="accent2">
                  <a:lumMod val="50000"/>
                </a:schemeClr>
              </a:solidFill>
            </a:endParaRPr>
          </a:p>
          <a:p>
            <a:r>
              <a:rPr lang="en-US" sz="2400" dirty="0">
                <a:solidFill>
                  <a:schemeClr val="accent2">
                    <a:lumMod val="50000"/>
                  </a:schemeClr>
                </a:solidFill>
              </a:rPr>
              <a:t>PERSEUS: Dara-</a:t>
            </a:r>
            <a:r>
              <a:rPr lang="en-US" sz="2400" dirty="0" err="1">
                <a:solidFill>
                  <a:schemeClr val="accent2">
                    <a:lumMod val="50000"/>
                  </a:schemeClr>
                </a:solidFill>
              </a:rPr>
              <a:t>VRd</a:t>
            </a:r>
            <a:r>
              <a:rPr lang="en-US" sz="2400" dirty="0">
                <a:solidFill>
                  <a:schemeClr val="accent2">
                    <a:lumMod val="50000"/>
                  </a:schemeClr>
                </a:solidFill>
              </a:rPr>
              <a:t> vs. </a:t>
            </a:r>
            <a:r>
              <a:rPr lang="en-US" sz="2400" dirty="0" err="1">
                <a:solidFill>
                  <a:schemeClr val="accent2">
                    <a:lumMod val="50000"/>
                  </a:schemeClr>
                </a:solidFill>
              </a:rPr>
              <a:t>VRd</a:t>
            </a:r>
            <a:r>
              <a:rPr lang="en-US" sz="2400" dirty="0">
                <a:solidFill>
                  <a:schemeClr val="accent2">
                    <a:lumMod val="50000"/>
                  </a:schemeClr>
                </a:solidFill>
              </a:rPr>
              <a:t> </a:t>
            </a:r>
          </a:p>
          <a:p>
            <a:pPr marL="0" indent="0">
              <a:buNone/>
            </a:pPr>
            <a:r>
              <a:rPr lang="en-US" sz="2400" b="1" dirty="0">
                <a:solidFill>
                  <a:schemeClr val="accent2">
                    <a:lumMod val="50000"/>
                  </a:schemeClr>
                </a:solidFill>
              </a:rPr>
              <a:t>Isatuximab</a:t>
            </a:r>
          </a:p>
          <a:p>
            <a:r>
              <a:rPr lang="en-US" sz="2400" dirty="0">
                <a:solidFill>
                  <a:schemeClr val="accent2">
                    <a:lumMod val="50000"/>
                  </a:schemeClr>
                </a:solidFill>
              </a:rPr>
              <a:t>GMMG-HD7: Isa-</a:t>
            </a:r>
            <a:r>
              <a:rPr lang="en-US" sz="2400" dirty="0" err="1">
                <a:solidFill>
                  <a:schemeClr val="accent2">
                    <a:lumMod val="50000"/>
                  </a:schemeClr>
                </a:solidFill>
              </a:rPr>
              <a:t>VRd</a:t>
            </a:r>
            <a:r>
              <a:rPr lang="en-US" sz="2400" dirty="0">
                <a:solidFill>
                  <a:schemeClr val="accent2">
                    <a:lumMod val="50000"/>
                  </a:schemeClr>
                </a:solidFill>
              </a:rPr>
              <a:t> vs. </a:t>
            </a:r>
            <a:r>
              <a:rPr lang="en-US" sz="2400" dirty="0" err="1">
                <a:solidFill>
                  <a:schemeClr val="accent2">
                    <a:lumMod val="50000"/>
                  </a:schemeClr>
                </a:solidFill>
              </a:rPr>
              <a:t>VRd</a:t>
            </a:r>
            <a:endParaRPr lang="en-US" sz="2400" dirty="0">
              <a:solidFill>
                <a:schemeClr val="accent2">
                  <a:lumMod val="50000"/>
                </a:schemeClr>
              </a:solidFill>
            </a:endParaRPr>
          </a:p>
          <a:p>
            <a:r>
              <a:rPr lang="en-US" sz="2400" dirty="0">
                <a:solidFill>
                  <a:schemeClr val="accent2">
                    <a:lumMod val="50000"/>
                  </a:schemeClr>
                </a:solidFill>
              </a:rPr>
              <a:t>ISKIA: Isa-</a:t>
            </a:r>
            <a:r>
              <a:rPr lang="en-US" sz="2400" dirty="0" err="1">
                <a:solidFill>
                  <a:schemeClr val="accent2">
                    <a:lumMod val="50000"/>
                  </a:schemeClr>
                </a:solidFill>
              </a:rPr>
              <a:t>KRd</a:t>
            </a:r>
            <a:r>
              <a:rPr lang="en-US" sz="2400" dirty="0">
                <a:solidFill>
                  <a:schemeClr val="accent2">
                    <a:lumMod val="50000"/>
                  </a:schemeClr>
                </a:solidFill>
              </a:rPr>
              <a:t> vs. </a:t>
            </a:r>
            <a:r>
              <a:rPr lang="en-US" sz="2400" dirty="0" err="1">
                <a:solidFill>
                  <a:schemeClr val="accent2">
                    <a:lumMod val="50000"/>
                  </a:schemeClr>
                </a:solidFill>
              </a:rPr>
              <a:t>KRd</a:t>
            </a:r>
            <a:endParaRPr lang="en-US" sz="2400" dirty="0">
              <a:solidFill>
                <a:schemeClr val="accent2">
                  <a:lumMod val="50000"/>
                </a:schemeClr>
              </a:solidFill>
            </a:endParaRPr>
          </a:p>
          <a:p>
            <a:pPr marL="0" indent="0">
              <a:buNone/>
            </a:pPr>
            <a:endParaRPr lang="en-US" sz="2100" dirty="0">
              <a:solidFill>
                <a:schemeClr val="accent2">
                  <a:lumMod val="50000"/>
                </a:schemeClr>
              </a:solidFill>
            </a:endParaRPr>
          </a:p>
        </p:txBody>
      </p:sp>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a:xfrm>
            <a:off x="0" y="58290"/>
            <a:ext cx="9144000" cy="694853"/>
          </a:xfrm>
        </p:spPr>
        <p:txBody>
          <a:bodyPr/>
          <a:lstStyle/>
          <a:p>
            <a:r>
              <a:rPr lang="en-US" b="1" dirty="0"/>
              <a:t>Transplant Eligible </a:t>
            </a:r>
          </a:p>
        </p:txBody>
      </p:sp>
    </p:spTree>
    <p:extLst>
      <p:ext uri="{BB962C8B-B14F-4D97-AF65-F5344CB8AC3E}">
        <p14:creationId xmlns:p14="http://schemas.microsoft.com/office/powerpoint/2010/main" val="2858644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20432CC-EC94-DC38-C275-F0C883F11BDE}"/>
              </a:ext>
            </a:extLst>
          </p:cNvPr>
          <p:cNvGraphicFramePr/>
          <p:nvPr>
            <p:extLst>
              <p:ext uri="{D42A27DB-BD31-4B8C-83A1-F6EECF244321}">
                <p14:modId xmlns:p14="http://schemas.microsoft.com/office/powerpoint/2010/main" val="3121636453"/>
              </p:ext>
            </p:extLst>
          </p:nvPr>
        </p:nvGraphicFramePr>
        <p:xfrm>
          <a:off x="258233" y="198083"/>
          <a:ext cx="8631766" cy="2376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2">
            <a:extLst>
              <a:ext uri="{FF2B5EF4-FFF2-40B4-BE49-F238E27FC236}">
                <a16:creationId xmlns:a16="http://schemas.microsoft.com/office/drawing/2014/main" id="{A5F49B0E-33A8-C49D-97F8-8109ECB60971}"/>
              </a:ext>
            </a:extLst>
          </p:cNvPr>
          <p:cNvGraphicFramePr>
            <a:graphicFrameLocks/>
          </p:cNvGraphicFramePr>
          <p:nvPr>
            <p:extLst>
              <p:ext uri="{D42A27DB-BD31-4B8C-83A1-F6EECF244321}">
                <p14:modId xmlns:p14="http://schemas.microsoft.com/office/powerpoint/2010/main" val="4011570106"/>
              </p:ext>
            </p:extLst>
          </p:nvPr>
        </p:nvGraphicFramePr>
        <p:xfrm>
          <a:off x="177801" y="2929830"/>
          <a:ext cx="3888048" cy="10071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Content Placeholder 2">
            <a:extLst>
              <a:ext uri="{FF2B5EF4-FFF2-40B4-BE49-F238E27FC236}">
                <a16:creationId xmlns:a16="http://schemas.microsoft.com/office/drawing/2014/main" id="{06D5809C-A36B-57E6-6837-F5F6BBDB8536}"/>
              </a:ext>
            </a:extLst>
          </p:cNvPr>
          <p:cNvGraphicFramePr>
            <a:graphicFrameLocks/>
          </p:cNvGraphicFramePr>
          <p:nvPr>
            <p:extLst>
              <p:ext uri="{D42A27DB-BD31-4B8C-83A1-F6EECF244321}">
                <p14:modId xmlns:p14="http://schemas.microsoft.com/office/powerpoint/2010/main" val="3553353218"/>
              </p:ext>
            </p:extLst>
          </p:nvPr>
        </p:nvGraphicFramePr>
        <p:xfrm>
          <a:off x="4280438" y="2929830"/>
          <a:ext cx="4685761" cy="127810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178040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659CC-FF3D-EC80-6E6C-75D59B3BF4E7}"/>
              </a:ext>
            </a:extLst>
          </p:cNvPr>
          <p:cNvSpPr>
            <a:spLocks noGrp="1"/>
          </p:cNvSpPr>
          <p:nvPr>
            <p:ph sz="half" idx="1"/>
          </p:nvPr>
        </p:nvSpPr>
        <p:spPr>
          <a:xfrm>
            <a:off x="0" y="2153691"/>
            <a:ext cx="8490553" cy="1842853"/>
          </a:xfrm>
        </p:spPr>
        <p:txBody>
          <a:bodyPr/>
          <a:lstStyle/>
          <a:p>
            <a:r>
              <a:rPr lang="en-US" sz="1600" dirty="0">
                <a:solidFill>
                  <a:schemeClr val="accent2">
                    <a:lumMod val="50000"/>
                  </a:schemeClr>
                </a:solidFill>
              </a:rPr>
              <a:t>Primary endpoint: </a:t>
            </a:r>
            <a:r>
              <a:rPr lang="en-US" sz="1600" dirty="0" err="1">
                <a:solidFill>
                  <a:schemeClr val="accent2">
                    <a:lumMod val="50000"/>
                  </a:schemeClr>
                </a:solidFill>
              </a:rPr>
              <a:t>sCR</a:t>
            </a:r>
            <a:r>
              <a:rPr lang="en-US" sz="1600" dirty="0">
                <a:solidFill>
                  <a:schemeClr val="accent2">
                    <a:lumMod val="50000"/>
                  </a:schemeClr>
                </a:solidFill>
              </a:rPr>
              <a:t> at Day 100</a:t>
            </a:r>
          </a:p>
          <a:p>
            <a:r>
              <a:rPr lang="en-US" sz="1600" dirty="0">
                <a:solidFill>
                  <a:schemeClr val="accent2">
                    <a:lumMod val="50000"/>
                  </a:schemeClr>
                </a:solidFill>
              </a:rPr>
              <a:t>Median age 58-59 y/o, 15% had high risk cytogenetics</a:t>
            </a:r>
          </a:p>
          <a:p>
            <a:r>
              <a:rPr lang="en-US" sz="1600" dirty="0">
                <a:solidFill>
                  <a:schemeClr val="accent2">
                    <a:lumMod val="50000"/>
                  </a:schemeClr>
                </a:solidFill>
              </a:rPr>
              <a:t>29% in the D-</a:t>
            </a:r>
            <a:r>
              <a:rPr lang="en-US" sz="1600" dirty="0" err="1">
                <a:solidFill>
                  <a:schemeClr val="accent2">
                    <a:lumMod val="50000"/>
                  </a:schemeClr>
                </a:solidFill>
              </a:rPr>
              <a:t>VTd</a:t>
            </a:r>
            <a:r>
              <a:rPr lang="en-US" sz="1600" dirty="0">
                <a:solidFill>
                  <a:schemeClr val="accent2">
                    <a:lumMod val="50000"/>
                  </a:schemeClr>
                </a:solidFill>
              </a:rPr>
              <a:t> group and 20% of patients in the </a:t>
            </a:r>
            <a:r>
              <a:rPr lang="en-US" sz="1600" dirty="0" err="1">
                <a:solidFill>
                  <a:schemeClr val="accent2">
                    <a:lumMod val="50000"/>
                  </a:schemeClr>
                </a:solidFill>
              </a:rPr>
              <a:t>VTd</a:t>
            </a:r>
            <a:r>
              <a:rPr lang="en-US" sz="1600" dirty="0">
                <a:solidFill>
                  <a:schemeClr val="accent2">
                    <a:lumMod val="50000"/>
                  </a:schemeClr>
                </a:solidFill>
              </a:rPr>
              <a:t> group achieved an </a:t>
            </a:r>
            <a:r>
              <a:rPr lang="en-US" sz="1600" dirty="0" err="1">
                <a:solidFill>
                  <a:schemeClr val="accent2">
                    <a:lumMod val="50000"/>
                  </a:schemeClr>
                </a:solidFill>
              </a:rPr>
              <a:t>sCR</a:t>
            </a:r>
            <a:r>
              <a:rPr lang="en-US" sz="1600" dirty="0">
                <a:solidFill>
                  <a:schemeClr val="accent2">
                    <a:lumMod val="50000"/>
                  </a:schemeClr>
                </a:solidFill>
              </a:rPr>
              <a:t> after consolidation (p=0.0010)</a:t>
            </a:r>
          </a:p>
          <a:p>
            <a:r>
              <a:rPr lang="en-US" sz="1600" dirty="0">
                <a:solidFill>
                  <a:schemeClr val="accent2">
                    <a:lumMod val="50000"/>
                  </a:schemeClr>
                </a:solidFill>
              </a:rPr>
              <a:t>64% of D-</a:t>
            </a:r>
            <a:r>
              <a:rPr lang="en-US" sz="1600" dirty="0" err="1">
                <a:solidFill>
                  <a:schemeClr val="accent2">
                    <a:lumMod val="50000"/>
                  </a:schemeClr>
                </a:solidFill>
              </a:rPr>
              <a:t>VTd</a:t>
            </a:r>
            <a:r>
              <a:rPr lang="en-US" sz="1600" dirty="0">
                <a:solidFill>
                  <a:schemeClr val="accent2">
                    <a:lumMod val="50000"/>
                  </a:schemeClr>
                </a:solidFill>
              </a:rPr>
              <a:t> group compared to 44% of </a:t>
            </a:r>
            <a:r>
              <a:rPr lang="en-US" sz="1600" dirty="0" err="1">
                <a:solidFill>
                  <a:schemeClr val="accent2">
                    <a:lumMod val="50000"/>
                  </a:schemeClr>
                </a:solidFill>
              </a:rPr>
              <a:t>VTd</a:t>
            </a:r>
            <a:r>
              <a:rPr lang="en-US" sz="1600" dirty="0">
                <a:solidFill>
                  <a:schemeClr val="accent2">
                    <a:lumMod val="50000"/>
                  </a:schemeClr>
                </a:solidFill>
              </a:rPr>
              <a:t> group achieved MRD</a:t>
            </a:r>
            <a:r>
              <a:rPr lang="en-US" sz="1600" baseline="30000" dirty="0">
                <a:solidFill>
                  <a:schemeClr val="accent2">
                    <a:lumMod val="50000"/>
                  </a:schemeClr>
                </a:solidFill>
              </a:rPr>
              <a:t>- </a:t>
            </a:r>
            <a:r>
              <a:rPr lang="en-US" sz="1600" dirty="0">
                <a:solidFill>
                  <a:schemeClr val="accent2">
                    <a:lumMod val="50000"/>
                  </a:schemeClr>
                </a:solidFill>
              </a:rPr>
              <a:t>via NGF to 10</a:t>
            </a:r>
            <a:r>
              <a:rPr lang="en-US" sz="1600" baseline="30000" dirty="0">
                <a:solidFill>
                  <a:schemeClr val="accent2">
                    <a:lumMod val="50000"/>
                  </a:schemeClr>
                </a:solidFill>
              </a:rPr>
              <a:t>-5</a:t>
            </a:r>
            <a:r>
              <a:rPr lang="en-US" sz="1600" dirty="0">
                <a:solidFill>
                  <a:schemeClr val="accent2">
                    <a:lumMod val="50000"/>
                  </a:schemeClr>
                </a:solidFill>
              </a:rPr>
              <a:t> and 57% of D-</a:t>
            </a:r>
            <a:r>
              <a:rPr lang="en-US" sz="1600" dirty="0" err="1">
                <a:solidFill>
                  <a:schemeClr val="accent2">
                    <a:lumMod val="50000"/>
                  </a:schemeClr>
                </a:solidFill>
              </a:rPr>
              <a:t>VTd</a:t>
            </a:r>
            <a:r>
              <a:rPr lang="en-US" sz="1600" dirty="0">
                <a:solidFill>
                  <a:schemeClr val="accent2">
                    <a:lumMod val="50000"/>
                  </a:schemeClr>
                </a:solidFill>
              </a:rPr>
              <a:t> vs. 37% of </a:t>
            </a:r>
            <a:r>
              <a:rPr lang="en-US" sz="1600" dirty="0" err="1">
                <a:solidFill>
                  <a:schemeClr val="accent2">
                    <a:lumMod val="50000"/>
                  </a:schemeClr>
                </a:solidFill>
              </a:rPr>
              <a:t>VTd</a:t>
            </a:r>
            <a:r>
              <a:rPr lang="en-US" sz="1600" dirty="0">
                <a:solidFill>
                  <a:schemeClr val="accent2">
                    <a:lumMod val="50000"/>
                  </a:schemeClr>
                </a:solidFill>
              </a:rPr>
              <a:t> achieved MRD- via NGS</a:t>
            </a:r>
          </a:p>
          <a:p>
            <a:r>
              <a:rPr lang="en-US" sz="1600" dirty="0">
                <a:solidFill>
                  <a:schemeClr val="accent2">
                    <a:lumMod val="50000"/>
                  </a:schemeClr>
                </a:solidFill>
              </a:rPr>
              <a:t>The probability of PFS at 18 months was 93% in the D-</a:t>
            </a:r>
            <a:r>
              <a:rPr lang="en-US" sz="1600" dirty="0" err="1">
                <a:solidFill>
                  <a:schemeClr val="accent2">
                    <a:lumMod val="50000"/>
                  </a:schemeClr>
                </a:solidFill>
              </a:rPr>
              <a:t>VTd</a:t>
            </a:r>
            <a:r>
              <a:rPr lang="en-US" sz="1600" dirty="0">
                <a:solidFill>
                  <a:schemeClr val="accent2">
                    <a:lumMod val="50000"/>
                  </a:schemeClr>
                </a:solidFill>
              </a:rPr>
              <a:t> group and 85% in the </a:t>
            </a:r>
            <a:r>
              <a:rPr lang="en-US" sz="1600" dirty="0" err="1">
                <a:solidFill>
                  <a:schemeClr val="accent2">
                    <a:lumMod val="50000"/>
                  </a:schemeClr>
                </a:solidFill>
              </a:rPr>
              <a:t>VTd</a:t>
            </a:r>
            <a:r>
              <a:rPr lang="en-US" sz="1600" dirty="0">
                <a:solidFill>
                  <a:schemeClr val="accent2">
                    <a:lumMod val="50000"/>
                  </a:schemeClr>
                </a:solidFill>
              </a:rPr>
              <a:t> group</a:t>
            </a:r>
          </a:p>
        </p:txBody>
      </p:sp>
      <p:sp>
        <p:nvSpPr>
          <p:cNvPr id="4" name="Title 3">
            <a:extLst>
              <a:ext uri="{FF2B5EF4-FFF2-40B4-BE49-F238E27FC236}">
                <a16:creationId xmlns:a16="http://schemas.microsoft.com/office/drawing/2014/main" id="{CD34487A-4610-79DB-2B57-649F5CF0AC03}"/>
              </a:ext>
            </a:extLst>
          </p:cNvPr>
          <p:cNvSpPr>
            <a:spLocks noGrp="1"/>
          </p:cNvSpPr>
          <p:nvPr>
            <p:ph type="title"/>
          </p:nvPr>
        </p:nvSpPr>
        <p:spPr>
          <a:xfrm>
            <a:off x="-39077" y="31212"/>
            <a:ext cx="9222154" cy="695496"/>
          </a:xfrm>
        </p:spPr>
        <p:txBody>
          <a:bodyPr/>
          <a:lstStyle/>
          <a:p>
            <a:r>
              <a:rPr lang="en-US" sz="3200" b="1" dirty="0">
                <a:solidFill>
                  <a:schemeClr val="accent2">
                    <a:lumMod val="50000"/>
                  </a:schemeClr>
                </a:solidFill>
              </a:rPr>
              <a:t>Phase III CASSIOPEIA Trial: D-</a:t>
            </a:r>
            <a:r>
              <a:rPr lang="en-US" sz="3200" b="1" dirty="0" err="1">
                <a:solidFill>
                  <a:schemeClr val="accent2">
                    <a:lumMod val="50000"/>
                  </a:schemeClr>
                </a:solidFill>
              </a:rPr>
              <a:t>VTd</a:t>
            </a:r>
            <a:r>
              <a:rPr lang="en-US" sz="3200" b="1" dirty="0">
                <a:solidFill>
                  <a:schemeClr val="accent2">
                    <a:lumMod val="50000"/>
                  </a:schemeClr>
                </a:solidFill>
              </a:rPr>
              <a:t> vs. </a:t>
            </a:r>
            <a:r>
              <a:rPr lang="en-US" sz="3200" b="1" dirty="0" err="1">
                <a:solidFill>
                  <a:schemeClr val="accent2">
                    <a:lumMod val="50000"/>
                  </a:schemeClr>
                </a:solidFill>
              </a:rPr>
              <a:t>VTd</a:t>
            </a:r>
            <a:endParaRPr lang="en-US" sz="3200" b="1" dirty="0"/>
          </a:p>
        </p:txBody>
      </p:sp>
      <p:pic>
        <p:nvPicPr>
          <p:cNvPr id="6" name="Picture 5">
            <a:extLst>
              <a:ext uri="{FF2B5EF4-FFF2-40B4-BE49-F238E27FC236}">
                <a16:creationId xmlns:a16="http://schemas.microsoft.com/office/drawing/2014/main" id="{00F4A6E2-5FB0-3C3E-5FD2-5BA70676FEE2}"/>
              </a:ext>
            </a:extLst>
          </p:cNvPr>
          <p:cNvPicPr>
            <a:picLocks noChangeAspect="1"/>
          </p:cNvPicPr>
          <p:nvPr/>
        </p:nvPicPr>
        <p:blipFill>
          <a:blip r:embed="rId2"/>
          <a:stretch>
            <a:fillRect/>
          </a:stretch>
        </p:blipFill>
        <p:spPr>
          <a:xfrm>
            <a:off x="0" y="606105"/>
            <a:ext cx="5807242" cy="1547586"/>
          </a:xfrm>
          <a:prstGeom prst="rect">
            <a:avLst/>
          </a:prstGeom>
        </p:spPr>
      </p:pic>
      <p:pic>
        <p:nvPicPr>
          <p:cNvPr id="8" name="Picture 7">
            <a:extLst>
              <a:ext uri="{FF2B5EF4-FFF2-40B4-BE49-F238E27FC236}">
                <a16:creationId xmlns:a16="http://schemas.microsoft.com/office/drawing/2014/main" id="{F1697DDA-905E-23BA-2ADD-5E2C324D3F98}"/>
              </a:ext>
            </a:extLst>
          </p:cNvPr>
          <p:cNvPicPr>
            <a:picLocks noChangeAspect="1"/>
          </p:cNvPicPr>
          <p:nvPr/>
        </p:nvPicPr>
        <p:blipFill>
          <a:blip r:embed="rId3"/>
          <a:stretch>
            <a:fillRect/>
          </a:stretch>
        </p:blipFill>
        <p:spPr>
          <a:xfrm>
            <a:off x="6168517" y="650183"/>
            <a:ext cx="2891118" cy="2039229"/>
          </a:xfrm>
          <a:prstGeom prst="rect">
            <a:avLst/>
          </a:prstGeom>
        </p:spPr>
      </p:pic>
      <p:sp>
        <p:nvSpPr>
          <p:cNvPr id="9" name="TextBox 8">
            <a:extLst>
              <a:ext uri="{FF2B5EF4-FFF2-40B4-BE49-F238E27FC236}">
                <a16:creationId xmlns:a16="http://schemas.microsoft.com/office/drawing/2014/main" id="{138C2545-092A-DB62-C07C-1D5456D5F667}"/>
              </a:ext>
            </a:extLst>
          </p:cNvPr>
          <p:cNvSpPr txBox="1"/>
          <p:nvPr/>
        </p:nvSpPr>
        <p:spPr>
          <a:xfrm>
            <a:off x="3307743" y="4478849"/>
            <a:ext cx="2775005" cy="669414"/>
          </a:xfrm>
          <a:prstGeom prst="rect">
            <a:avLst/>
          </a:prstGeom>
          <a:noFill/>
        </p:spPr>
        <p:txBody>
          <a:bodyPr wrap="square" rtlCol="0">
            <a:spAutoFit/>
          </a:bodyPr>
          <a:lstStyle/>
          <a:p>
            <a:r>
              <a:rPr lang="en-US" sz="750" dirty="0"/>
              <a:t>Moreau P, et al. Bortezomib, thalidomide, and dexamethasone with or without daratumumab before and after autologous stem-cell transplantation for newly diagnosed multiple myeloma (CASSIOPEIA): a </a:t>
            </a:r>
            <a:r>
              <a:rPr lang="en-US" sz="750" dirty="0" err="1"/>
              <a:t>randomised</a:t>
            </a:r>
            <a:r>
              <a:rPr lang="en-US" sz="750" dirty="0"/>
              <a:t>, open-label, phase 3 study. Lancet. 2019;394(10192):29-38. </a:t>
            </a:r>
          </a:p>
        </p:txBody>
      </p:sp>
    </p:spTree>
    <p:extLst>
      <p:ext uri="{BB962C8B-B14F-4D97-AF65-F5344CB8AC3E}">
        <p14:creationId xmlns:p14="http://schemas.microsoft.com/office/powerpoint/2010/main" val="645043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746EF8-3DAA-4221-03CA-74DFFFDEB0D7}"/>
              </a:ext>
            </a:extLst>
          </p:cNvPr>
          <p:cNvSpPr>
            <a:spLocks noGrp="1"/>
          </p:cNvSpPr>
          <p:nvPr>
            <p:ph sz="half" idx="1"/>
          </p:nvPr>
        </p:nvSpPr>
        <p:spPr>
          <a:xfrm>
            <a:off x="-61084" y="568659"/>
            <a:ext cx="6346737" cy="2936240"/>
          </a:xfrm>
        </p:spPr>
        <p:txBody>
          <a:bodyPr/>
          <a:lstStyle/>
          <a:p>
            <a:r>
              <a:rPr lang="en-US" sz="1600" dirty="0">
                <a:solidFill>
                  <a:schemeClr val="accent2">
                    <a:lumMod val="50000"/>
                  </a:schemeClr>
                </a:solidFill>
              </a:rPr>
              <a:t>Median follow-up was 80.1 months from 1st randomization and 70.6 months from 2</a:t>
            </a:r>
            <a:r>
              <a:rPr lang="en-US" sz="1600" baseline="30000" dirty="0">
                <a:solidFill>
                  <a:schemeClr val="accent2">
                    <a:lumMod val="50000"/>
                  </a:schemeClr>
                </a:solidFill>
              </a:rPr>
              <a:t>nd</a:t>
            </a:r>
            <a:r>
              <a:rPr lang="en-US" sz="1600" dirty="0">
                <a:solidFill>
                  <a:schemeClr val="accent2">
                    <a:lumMod val="50000"/>
                  </a:schemeClr>
                </a:solidFill>
              </a:rPr>
              <a:t> randomization </a:t>
            </a:r>
          </a:p>
          <a:p>
            <a:r>
              <a:rPr lang="en-US" sz="1600" dirty="0">
                <a:solidFill>
                  <a:schemeClr val="accent2">
                    <a:lumMod val="50000"/>
                  </a:schemeClr>
                </a:solidFill>
              </a:rPr>
              <a:t>Median PFS from 1st randomization regardless of 2nd randomization was 83.7 months for D-</a:t>
            </a:r>
            <a:r>
              <a:rPr lang="en-US" sz="1600" dirty="0" err="1">
                <a:solidFill>
                  <a:schemeClr val="accent2">
                    <a:lumMod val="50000"/>
                  </a:schemeClr>
                </a:solidFill>
              </a:rPr>
              <a:t>VTd</a:t>
            </a:r>
            <a:r>
              <a:rPr lang="en-US" sz="1600" dirty="0">
                <a:solidFill>
                  <a:schemeClr val="accent2">
                    <a:lumMod val="50000"/>
                  </a:schemeClr>
                </a:solidFill>
              </a:rPr>
              <a:t> vs 52.8 months for </a:t>
            </a:r>
            <a:r>
              <a:rPr lang="en-US" sz="1600" dirty="0" err="1">
                <a:solidFill>
                  <a:schemeClr val="accent2">
                    <a:lumMod val="50000"/>
                  </a:schemeClr>
                </a:solidFill>
              </a:rPr>
              <a:t>VTd</a:t>
            </a:r>
            <a:r>
              <a:rPr lang="en-US" sz="1600" dirty="0">
                <a:solidFill>
                  <a:schemeClr val="accent2">
                    <a:lumMod val="50000"/>
                  </a:schemeClr>
                </a:solidFill>
              </a:rPr>
              <a:t> (HR, 0.61; P&lt;0.0001)</a:t>
            </a:r>
          </a:p>
          <a:p>
            <a:r>
              <a:rPr lang="en-US" sz="1600" b="1" dirty="0">
                <a:solidFill>
                  <a:schemeClr val="accent2">
                    <a:lumMod val="50000"/>
                  </a:schemeClr>
                </a:solidFill>
              </a:rPr>
              <a:t>Overall survival from 1st randomization regardless of 2nd randomization was also significantly improved with D-</a:t>
            </a:r>
            <a:r>
              <a:rPr lang="en-US" sz="1600" b="1" dirty="0" err="1">
                <a:solidFill>
                  <a:schemeClr val="accent2">
                    <a:lumMod val="50000"/>
                  </a:schemeClr>
                </a:solidFill>
              </a:rPr>
              <a:t>VTd</a:t>
            </a:r>
            <a:r>
              <a:rPr lang="en-US" sz="1600" b="1" dirty="0">
                <a:solidFill>
                  <a:schemeClr val="accent2">
                    <a:lumMod val="50000"/>
                  </a:schemeClr>
                </a:solidFill>
              </a:rPr>
              <a:t> vs </a:t>
            </a:r>
            <a:r>
              <a:rPr lang="en-US" sz="1600" b="1" dirty="0" err="1">
                <a:solidFill>
                  <a:schemeClr val="accent2">
                    <a:lumMod val="50000"/>
                  </a:schemeClr>
                </a:solidFill>
              </a:rPr>
              <a:t>VTd</a:t>
            </a:r>
            <a:r>
              <a:rPr lang="en-US" sz="1600" b="1" dirty="0">
                <a:solidFill>
                  <a:schemeClr val="accent2">
                    <a:lumMod val="50000"/>
                  </a:schemeClr>
                </a:solidFill>
              </a:rPr>
              <a:t> (HR, 0.55; P&lt;0.0001)</a:t>
            </a:r>
          </a:p>
          <a:p>
            <a:r>
              <a:rPr lang="en-US" sz="1600" dirty="0">
                <a:solidFill>
                  <a:schemeClr val="accent2">
                    <a:lumMod val="50000"/>
                  </a:schemeClr>
                </a:solidFill>
              </a:rPr>
              <a:t>PFS from 2nd randomization was significantly improved in the DARA group vs the OBS group (HR, 0.49; P&lt;0.0001); 72-month PFS rate was substantially higher for DARA vs OBS (57.1% vs 36.5%)</a:t>
            </a:r>
            <a:r>
              <a:rPr lang="en-US" sz="1600" dirty="0">
                <a:solidFill>
                  <a:schemeClr val="accent2">
                    <a:lumMod val="50000"/>
                  </a:schemeClr>
                </a:solidFill>
                <a:sym typeface="Wingdings" panose="05000000000000000000" pitchFamily="2" charset="2"/>
              </a:rPr>
              <a:t></a:t>
            </a:r>
            <a:r>
              <a:rPr lang="en-US" sz="1600" b="1" u="sng" dirty="0">
                <a:solidFill>
                  <a:schemeClr val="accent2">
                    <a:lumMod val="50000"/>
                  </a:schemeClr>
                </a:solidFill>
                <a:sym typeface="Wingdings" panose="05000000000000000000" pitchFamily="2" charset="2"/>
              </a:rPr>
              <a:t>PFS difference now with longer follow-up</a:t>
            </a:r>
            <a:endParaRPr lang="en-US" sz="1600" b="1" u="sng" dirty="0">
              <a:solidFill>
                <a:schemeClr val="accent2">
                  <a:lumMod val="50000"/>
                </a:schemeClr>
              </a:solidFill>
            </a:endParaRPr>
          </a:p>
          <a:p>
            <a:r>
              <a:rPr lang="en-US" sz="1600" dirty="0">
                <a:solidFill>
                  <a:schemeClr val="accent2">
                    <a:lumMod val="50000"/>
                  </a:schemeClr>
                </a:solidFill>
              </a:rPr>
              <a:t>PFS benefit was observed both in pts who received D-</a:t>
            </a:r>
            <a:r>
              <a:rPr lang="en-US" sz="1600" dirty="0" err="1">
                <a:solidFill>
                  <a:schemeClr val="accent2">
                    <a:lumMod val="50000"/>
                  </a:schemeClr>
                </a:solidFill>
              </a:rPr>
              <a:t>VTd</a:t>
            </a:r>
            <a:r>
              <a:rPr lang="en-US" sz="1600" dirty="0">
                <a:solidFill>
                  <a:schemeClr val="accent2">
                    <a:lumMod val="50000"/>
                  </a:schemeClr>
                </a:solidFill>
              </a:rPr>
              <a:t>/DARA vs D-</a:t>
            </a:r>
            <a:r>
              <a:rPr lang="en-US" sz="1600" dirty="0" err="1">
                <a:solidFill>
                  <a:schemeClr val="accent2">
                    <a:lumMod val="50000"/>
                  </a:schemeClr>
                </a:solidFill>
              </a:rPr>
              <a:t>VTd</a:t>
            </a:r>
            <a:r>
              <a:rPr lang="en-US" sz="1600" dirty="0">
                <a:solidFill>
                  <a:schemeClr val="accent2">
                    <a:lumMod val="50000"/>
                  </a:schemeClr>
                </a:solidFill>
              </a:rPr>
              <a:t>/OBS and </a:t>
            </a:r>
            <a:r>
              <a:rPr lang="en-US" sz="1600" dirty="0" err="1">
                <a:solidFill>
                  <a:schemeClr val="accent2">
                    <a:lumMod val="50000"/>
                  </a:schemeClr>
                </a:solidFill>
              </a:rPr>
              <a:t>VTd</a:t>
            </a:r>
            <a:r>
              <a:rPr lang="en-US" sz="1600" dirty="0">
                <a:solidFill>
                  <a:schemeClr val="accent2">
                    <a:lumMod val="50000"/>
                  </a:schemeClr>
                </a:solidFill>
              </a:rPr>
              <a:t>/DARA vs </a:t>
            </a:r>
            <a:r>
              <a:rPr lang="en-US" sz="1600" dirty="0" err="1">
                <a:solidFill>
                  <a:schemeClr val="accent2">
                    <a:lumMod val="50000"/>
                  </a:schemeClr>
                </a:solidFill>
              </a:rPr>
              <a:t>VTd</a:t>
            </a:r>
            <a:r>
              <a:rPr lang="en-US" sz="1600" dirty="0">
                <a:solidFill>
                  <a:schemeClr val="accent2">
                    <a:lumMod val="50000"/>
                  </a:schemeClr>
                </a:solidFill>
              </a:rPr>
              <a:t>/OBS</a:t>
            </a:r>
          </a:p>
          <a:p>
            <a:endParaRPr lang="en-US" sz="1600" dirty="0"/>
          </a:p>
        </p:txBody>
      </p:sp>
      <p:sp>
        <p:nvSpPr>
          <p:cNvPr id="4" name="Title 3">
            <a:extLst>
              <a:ext uri="{FF2B5EF4-FFF2-40B4-BE49-F238E27FC236}">
                <a16:creationId xmlns:a16="http://schemas.microsoft.com/office/drawing/2014/main" id="{62B6FEB1-8B57-B421-ACD2-1317AC311E14}"/>
              </a:ext>
            </a:extLst>
          </p:cNvPr>
          <p:cNvSpPr>
            <a:spLocks noGrp="1"/>
          </p:cNvSpPr>
          <p:nvPr>
            <p:ph type="title"/>
          </p:nvPr>
        </p:nvSpPr>
        <p:spPr>
          <a:xfrm>
            <a:off x="0" y="7149"/>
            <a:ext cx="9144000" cy="514219"/>
          </a:xfrm>
        </p:spPr>
        <p:txBody>
          <a:bodyPr/>
          <a:lstStyle/>
          <a:p>
            <a:r>
              <a:rPr lang="en-US" sz="3600" b="1" dirty="0">
                <a:solidFill>
                  <a:schemeClr val="accent2">
                    <a:lumMod val="50000"/>
                  </a:schemeClr>
                </a:solidFill>
              </a:rPr>
              <a:t>Phase III CASSIOPEIA: &gt;6-Year Update</a:t>
            </a:r>
            <a:endParaRPr lang="en-US" b="1" dirty="0"/>
          </a:p>
        </p:txBody>
      </p:sp>
      <p:sp>
        <p:nvSpPr>
          <p:cNvPr id="5" name="TextBox 4">
            <a:extLst>
              <a:ext uri="{FF2B5EF4-FFF2-40B4-BE49-F238E27FC236}">
                <a16:creationId xmlns:a16="http://schemas.microsoft.com/office/drawing/2014/main" id="{E9201C21-7E94-E2A6-5B64-902B7518195E}"/>
              </a:ext>
            </a:extLst>
          </p:cNvPr>
          <p:cNvSpPr txBox="1"/>
          <p:nvPr/>
        </p:nvSpPr>
        <p:spPr>
          <a:xfrm>
            <a:off x="3464874" y="4471700"/>
            <a:ext cx="2586070" cy="669414"/>
          </a:xfrm>
          <a:prstGeom prst="rect">
            <a:avLst/>
          </a:prstGeom>
          <a:noFill/>
        </p:spPr>
        <p:txBody>
          <a:bodyPr wrap="square" rtlCol="0">
            <a:spAutoFit/>
          </a:bodyPr>
          <a:lstStyle/>
          <a:p>
            <a:r>
              <a:rPr lang="en-US" sz="750" dirty="0">
                <a:latin typeface="+mn-lt"/>
              </a:rPr>
              <a:t>Moreau P, et al. </a:t>
            </a:r>
            <a:r>
              <a:rPr lang="en-US" sz="750" dirty="0">
                <a:solidFill>
                  <a:srgbClr val="212529"/>
                </a:solidFill>
                <a:highlight>
                  <a:srgbClr val="FFFFFF"/>
                </a:highlight>
                <a:latin typeface="+mn-lt"/>
              </a:rPr>
              <a:t>Daratumumab (Dara) + Bortezomib/Thalidomide/Dexamethasone (D-VTD) Followed by Dara Maintenance in Transplant-Eligible (TE) Newly Diagnosed Multiple Myeloma (NDMM: &gt; 6-year update of CASSIOPEIA. </a:t>
            </a:r>
            <a:r>
              <a:rPr lang="en-US" sz="750" dirty="0">
                <a:latin typeface="+mn-lt"/>
              </a:rPr>
              <a:t>Abstract S204. EHA 2024.</a:t>
            </a:r>
          </a:p>
        </p:txBody>
      </p:sp>
      <p:pic>
        <p:nvPicPr>
          <p:cNvPr id="7" name="Picture 6">
            <a:extLst>
              <a:ext uri="{FF2B5EF4-FFF2-40B4-BE49-F238E27FC236}">
                <a16:creationId xmlns:a16="http://schemas.microsoft.com/office/drawing/2014/main" id="{29937CF3-19FC-8952-A196-218CAE4372BE}"/>
              </a:ext>
            </a:extLst>
          </p:cNvPr>
          <p:cNvPicPr>
            <a:picLocks noChangeAspect="1"/>
          </p:cNvPicPr>
          <p:nvPr/>
        </p:nvPicPr>
        <p:blipFill>
          <a:blip r:embed="rId2"/>
          <a:stretch>
            <a:fillRect/>
          </a:stretch>
        </p:blipFill>
        <p:spPr>
          <a:xfrm>
            <a:off x="6238240" y="1057642"/>
            <a:ext cx="2856076" cy="2494548"/>
          </a:xfrm>
          <a:prstGeom prst="rect">
            <a:avLst/>
          </a:prstGeom>
        </p:spPr>
      </p:pic>
    </p:spTree>
    <p:extLst>
      <p:ext uri="{BB962C8B-B14F-4D97-AF65-F5344CB8AC3E}">
        <p14:creationId xmlns:p14="http://schemas.microsoft.com/office/powerpoint/2010/main" val="3878492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C680F-9D11-A4F2-4C51-2C32A933A77A}"/>
              </a:ext>
            </a:extLst>
          </p:cNvPr>
          <p:cNvSpPr>
            <a:spLocks noGrp="1"/>
          </p:cNvSpPr>
          <p:nvPr>
            <p:ph sz="half" idx="1"/>
          </p:nvPr>
        </p:nvSpPr>
        <p:spPr>
          <a:xfrm>
            <a:off x="-47846" y="1952713"/>
            <a:ext cx="6726353" cy="2423263"/>
          </a:xfrm>
        </p:spPr>
        <p:txBody>
          <a:bodyPr/>
          <a:lstStyle/>
          <a:p>
            <a:r>
              <a:rPr lang="en-US" sz="1500" dirty="0">
                <a:solidFill>
                  <a:schemeClr val="accent2">
                    <a:lumMod val="50000"/>
                  </a:schemeClr>
                </a:solidFill>
                <a:sym typeface="Wingdings" panose="05000000000000000000" pitchFamily="2" charset="2"/>
              </a:rPr>
              <a:t>Primary Endpoint: PFS</a:t>
            </a:r>
          </a:p>
          <a:p>
            <a:r>
              <a:rPr lang="en-US" sz="1500" dirty="0">
                <a:solidFill>
                  <a:schemeClr val="accent2">
                    <a:lumMod val="50000"/>
                  </a:schemeClr>
                </a:solidFill>
                <a:sym typeface="Wingdings" panose="05000000000000000000" pitchFamily="2" charset="2"/>
              </a:rPr>
              <a:t>Median age was 59-61 y/o, 21-22% had high risk cytogenetics</a:t>
            </a:r>
          </a:p>
          <a:p>
            <a:r>
              <a:rPr lang="en-US" sz="1500" dirty="0">
                <a:solidFill>
                  <a:schemeClr val="accent2">
                    <a:lumMod val="50000"/>
                  </a:schemeClr>
                </a:solidFill>
                <a:sym typeface="Wingdings" panose="05000000000000000000" pitchFamily="2" charset="2"/>
              </a:rPr>
              <a:t>At a median follow-up of 47.5 months, the estimated percentage of patients with PFS at 48 months was 84.3% in the D-</a:t>
            </a:r>
            <a:r>
              <a:rPr lang="en-US" sz="1500" dirty="0" err="1">
                <a:solidFill>
                  <a:schemeClr val="accent2">
                    <a:lumMod val="50000"/>
                  </a:schemeClr>
                </a:solidFill>
                <a:sym typeface="Wingdings" panose="05000000000000000000" pitchFamily="2" charset="2"/>
              </a:rPr>
              <a:t>VRd</a:t>
            </a:r>
            <a:r>
              <a:rPr lang="en-US" sz="1500" dirty="0">
                <a:solidFill>
                  <a:schemeClr val="accent2">
                    <a:lumMod val="50000"/>
                  </a:schemeClr>
                </a:solidFill>
                <a:sym typeface="Wingdings" panose="05000000000000000000" pitchFamily="2" charset="2"/>
              </a:rPr>
              <a:t> group and 67.7% in the </a:t>
            </a:r>
            <a:r>
              <a:rPr lang="en-US" sz="1500" dirty="0" err="1">
                <a:solidFill>
                  <a:schemeClr val="accent2">
                    <a:lumMod val="50000"/>
                  </a:schemeClr>
                </a:solidFill>
                <a:sym typeface="Wingdings" panose="05000000000000000000" pitchFamily="2" charset="2"/>
              </a:rPr>
              <a:t>VRd</a:t>
            </a:r>
            <a:r>
              <a:rPr lang="en-US" sz="1500" dirty="0">
                <a:solidFill>
                  <a:schemeClr val="accent2">
                    <a:lumMod val="50000"/>
                  </a:schemeClr>
                </a:solidFill>
                <a:sym typeface="Wingdings" panose="05000000000000000000" pitchFamily="2" charset="2"/>
              </a:rPr>
              <a:t> group</a:t>
            </a:r>
            <a:endParaRPr lang="en-US" sz="1500" dirty="0">
              <a:solidFill>
                <a:schemeClr val="accent2">
                  <a:lumMod val="50000"/>
                </a:schemeClr>
              </a:solidFill>
            </a:endParaRPr>
          </a:p>
          <a:p>
            <a:r>
              <a:rPr lang="en-US" sz="1500" dirty="0">
                <a:solidFill>
                  <a:schemeClr val="accent2">
                    <a:lumMod val="50000"/>
                  </a:schemeClr>
                </a:solidFill>
                <a:sym typeface="Wingdings" panose="05000000000000000000" pitchFamily="2" charset="2"/>
              </a:rPr>
              <a:t>ORR was 96.6% with </a:t>
            </a:r>
            <a:r>
              <a:rPr lang="en-US" sz="1500" dirty="0" err="1">
                <a:solidFill>
                  <a:schemeClr val="accent2">
                    <a:lumMod val="50000"/>
                  </a:schemeClr>
                </a:solidFill>
                <a:sym typeface="Wingdings" panose="05000000000000000000" pitchFamily="2" charset="2"/>
              </a:rPr>
              <a:t>DVRd</a:t>
            </a:r>
            <a:r>
              <a:rPr lang="en-US" sz="1500" dirty="0">
                <a:solidFill>
                  <a:schemeClr val="accent2">
                    <a:lumMod val="50000"/>
                  </a:schemeClr>
                </a:solidFill>
                <a:sym typeface="Wingdings" panose="05000000000000000000" pitchFamily="2" charset="2"/>
              </a:rPr>
              <a:t> vs. 93.8% with </a:t>
            </a:r>
            <a:r>
              <a:rPr lang="en-US" sz="1500" dirty="0" err="1">
                <a:solidFill>
                  <a:schemeClr val="accent2">
                    <a:lumMod val="50000"/>
                  </a:schemeClr>
                </a:solidFill>
                <a:sym typeface="Wingdings" panose="05000000000000000000" pitchFamily="2" charset="2"/>
              </a:rPr>
              <a:t>VRd</a:t>
            </a:r>
            <a:endParaRPr lang="en-US" sz="1500" dirty="0">
              <a:solidFill>
                <a:schemeClr val="accent2">
                  <a:lumMod val="50000"/>
                </a:schemeClr>
              </a:solidFill>
              <a:sym typeface="Wingdings" panose="05000000000000000000" pitchFamily="2" charset="2"/>
            </a:endParaRPr>
          </a:p>
          <a:p>
            <a:r>
              <a:rPr lang="sv-SE" sz="1500" dirty="0">
                <a:solidFill>
                  <a:schemeClr val="accent2">
                    <a:lumMod val="50000"/>
                  </a:schemeClr>
                </a:solidFill>
              </a:rPr>
              <a:t>MRD- to 10</a:t>
            </a:r>
            <a:r>
              <a:rPr lang="sv-SE" sz="1500" baseline="30000" dirty="0">
                <a:solidFill>
                  <a:schemeClr val="accent2">
                    <a:lumMod val="50000"/>
                  </a:schemeClr>
                </a:solidFill>
              </a:rPr>
              <a:t>-5 </a:t>
            </a:r>
            <a:r>
              <a:rPr lang="sv-SE" sz="1500" dirty="0">
                <a:solidFill>
                  <a:schemeClr val="accent2">
                    <a:lumMod val="50000"/>
                  </a:schemeClr>
                </a:solidFill>
              </a:rPr>
              <a:t>was 75.2% with D-VRd vs. 47.5% with VRd (P&lt;0.001) and MRD to 10</a:t>
            </a:r>
            <a:r>
              <a:rPr lang="sv-SE" sz="1500" baseline="30000" dirty="0">
                <a:solidFill>
                  <a:schemeClr val="accent2">
                    <a:lumMod val="50000"/>
                  </a:schemeClr>
                </a:solidFill>
              </a:rPr>
              <a:t>-6</a:t>
            </a:r>
            <a:r>
              <a:rPr lang="sv-SE" sz="1500" dirty="0">
                <a:solidFill>
                  <a:schemeClr val="accent2">
                    <a:lumMod val="50000"/>
                  </a:schemeClr>
                </a:solidFill>
              </a:rPr>
              <a:t> was 65.1% with D-VRd vs. 32.2% with VRd (P&lt;0.001) </a:t>
            </a:r>
          </a:p>
          <a:p>
            <a:r>
              <a:rPr lang="en-US" sz="1500" dirty="0">
                <a:solidFill>
                  <a:schemeClr val="accent2">
                    <a:lumMod val="50000"/>
                  </a:schemeClr>
                </a:solidFill>
                <a:sym typeface="Wingdings" panose="05000000000000000000" pitchFamily="2" charset="2"/>
              </a:rPr>
              <a:t>Data regarding overall survival are immature</a:t>
            </a:r>
          </a:p>
        </p:txBody>
      </p:sp>
      <p:sp>
        <p:nvSpPr>
          <p:cNvPr id="4" name="Footer Placeholder 3">
            <a:extLst>
              <a:ext uri="{FF2B5EF4-FFF2-40B4-BE49-F238E27FC236}">
                <a16:creationId xmlns:a16="http://schemas.microsoft.com/office/drawing/2014/main" id="{1FCA129A-5B17-B103-E149-EB9935EB429C}"/>
              </a:ext>
            </a:extLst>
          </p:cNvPr>
          <p:cNvSpPr>
            <a:spLocks noGrp="1"/>
          </p:cNvSpPr>
          <p:nvPr>
            <p:ph type="ftr" sz="quarter" idx="3"/>
          </p:nvPr>
        </p:nvSpPr>
        <p:spPr>
          <a:xfrm>
            <a:off x="3904469" y="4449625"/>
            <a:ext cx="1828422" cy="698638"/>
          </a:xfrm>
        </p:spPr>
        <p:txBody>
          <a:bodyPr/>
          <a:lstStyle/>
          <a:p>
            <a:pPr algn="l"/>
            <a:r>
              <a:rPr lang="en-US" sz="750" dirty="0" err="1">
                <a:solidFill>
                  <a:srgbClr val="212121"/>
                </a:solidFill>
                <a:highlight>
                  <a:srgbClr val="FFFFFF"/>
                </a:highlight>
              </a:rPr>
              <a:t>Sonneveld</a:t>
            </a:r>
            <a:r>
              <a:rPr lang="en-US" sz="750" dirty="0">
                <a:solidFill>
                  <a:srgbClr val="212121"/>
                </a:solidFill>
                <a:highlight>
                  <a:srgbClr val="FFFFFF"/>
                </a:highlight>
              </a:rPr>
              <a:t> P, et al. Daratumumab, Bortezomib, Lenalidomide, and Dexamethasone for Multiple Myeloma. N Engl J Med. 2024 Jan 25;390(4):301-313.</a:t>
            </a:r>
            <a:endParaRPr lang="en-US" sz="750" dirty="0"/>
          </a:p>
        </p:txBody>
      </p:sp>
      <p:sp>
        <p:nvSpPr>
          <p:cNvPr id="5" name="Title 4">
            <a:extLst>
              <a:ext uri="{FF2B5EF4-FFF2-40B4-BE49-F238E27FC236}">
                <a16:creationId xmlns:a16="http://schemas.microsoft.com/office/drawing/2014/main" id="{FA2A5132-7CD4-994F-2568-8C84C82C8720}"/>
              </a:ext>
            </a:extLst>
          </p:cNvPr>
          <p:cNvSpPr>
            <a:spLocks noGrp="1"/>
          </p:cNvSpPr>
          <p:nvPr>
            <p:ph type="title"/>
          </p:nvPr>
        </p:nvSpPr>
        <p:spPr>
          <a:xfrm>
            <a:off x="-47846" y="-72892"/>
            <a:ext cx="9144000" cy="686044"/>
          </a:xfrm>
        </p:spPr>
        <p:txBody>
          <a:bodyPr/>
          <a:lstStyle/>
          <a:p>
            <a:r>
              <a:rPr lang="en-US" sz="3000" b="1" dirty="0">
                <a:solidFill>
                  <a:schemeClr val="accent2">
                    <a:lumMod val="50000"/>
                  </a:schemeClr>
                </a:solidFill>
              </a:rPr>
              <a:t>Phase III PERSEUS Trial: D-</a:t>
            </a:r>
            <a:r>
              <a:rPr lang="en-US" sz="3000" b="1" dirty="0" err="1">
                <a:solidFill>
                  <a:schemeClr val="accent2">
                    <a:lumMod val="50000"/>
                  </a:schemeClr>
                </a:solidFill>
              </a:rPr>
              <a:t>VRd</a:t>
            </a:r>
            <a:r>
              <a:rPr lang="en-US" sz="3000" b="1" dirty="0">
                <a:solidFill>
                  <a:schemeClr val="accent2">
                    <a:lumMod val="50000"/>
                  </a:schemeClr>
                </a:solidFill>
              </a:rPr>
              <a:t> vs. </a:t>
            </a:r>
            <a:r>
              <a:rPr lang="en-US" sz="3000" b="1" dirty="0" err="1">
                <a:solidFill>
                  <a:schemeClr val="accent2">
                    <a:lumMod val="50000"/>
                  </a:schemeClr>
                </a:solidFill>
              </a:rPr>
              <a:t>VRd</a:t>
            </a:r>
            <a:r>
              <a:rPr lang="en-US" sz="3000" b="1" dirty="0">
                <a:solidFill>
                  <a:schemeClr val="accent2">
                    <a:lumMod val="50000"/>
                  </a:schemeClr>
                </a:solidFill>
              </a:rPr>
              <a:t> </a:t>
            </a:r>
            <a:br>
              <a:rPr lang="en-US" dirty="0">
                <a:solidFill>
                  <a:schemeClr val="accent2">
                    <a:lumMod val="50000"/>
                  </a:schemeClr>
                </a:solidFill>
              </a:rPr>
            </a:br>
            <a:endParaRPr lang="en-US" dirty="0"/>
          </a:p>
        </p:txBody>
      </p:sp>
      <p:pic>
        <p:nvPicPr>
          <p:cNvPr id="7" name="Picture 6">
            <a:extLst>
              <a:ext uri="{FF2B5EF4-FFF2-40B4-BE49-F238E27FC236}">
                <a16:creationId xmlns:a16="http://schemas.microsoft.com/office/drawing/2014/main" id="{5E87BC24-C507-310F-AC9D-052EFFB36498}"/>
              </a:ext>
            </a:extLst>
          </p:cNvPr>
          <p:cNvPicPr>
            <a:picLocks noChangeAspect="1"/>
          </p:cNvPicPr>
          <p:nvPr/>
        </p:nvPicPr>
        <p:blipFill rotWithShape="1">
          <a:blip r:embed="rId2"/>
          <a:srcRect l="2059" t="1974" r="2044" b="2634"/>
          <a:stretch/>
        </p:blipFill>
        <p:spPr>
          <a:xfrm>
            <a:off x="6549813" y="482220"/>
            <a:ext cx="2594187" cy="1884646"/>
          </a:xfrm>
          <a:prstGeom prst="rect">
            <a:avLst/>
          </a:prstGeom>
        </p:spPr>
      </p:pic>
      <p:pic>
        <p:nvPicPr>
          <p:cNvPr id="9" name="Picture 8">
            <a:extLst>
              <a:ext uri="{FF2B5EF4-FFF2-40B4-BE49-F238E27FC236}">
                <a16:creationId xmlns:a16="http://schemas.microsoft.com/office/drawing/2014/main" id="{CEB04ABB-CBEA-9951-830B-CA156BE616F1}"/>
              </a:ext>
            </a:extLst>
          </p:cNvPr>
          <p:cNvPicPr>
            <a:picLocks noChangeAspect="1"/>
          </p:cNvPicPr>
          <p:nvPr/>
        </p:nvPicPr>
        <p:blipFill>
          <a:blip r:embed="rId3"/>
          <a:stretch>
            <a:fillRect/>
          </a:stretch>
        </p:blipFill>
        <p:spPr>
          <a:xfrm>
            <a:off x="6549813" y="2366866"/>
            <a:ext cx="2594187" cy="1898519"/>
          </a:xfrm>
          <a:prstGeom prst="rect">
            <a:avLst/>
          </a:prstGeom>
        </p:spPr>
      </p:pic>
      <p:pic>
        <p:nvPicPr>
          <p:cNvPr id="3" name="Picture 2">
            <a:extLst>
              <a:ext uri="{FF2B5EF4-FFF2-40B4-BE49-F238E27FC236}">
                <a16:creationId xmlns:a16="http://schemas.microsoft.com/office/drawing/2014/main" id="{474CC241-6F04-9E25-BC98-E1A6FB6B5E7F}"/>
              </a:ext>
            </a:extLst>
          </p:cNvPr>
          <p:cNvPicPr>
            <a:picLocks noChangeAspect="1"/>
          </p:cNvPicPr>
          <p:nvPr/>
        </p:nvPicPr>
        <p:blipFill>
          <a:blip r:embed="rId4"/>
          <a:stretch>
            <a:fillRect/>
          </a:stretch>
        </p:blipFill>
        <p:spPr>
          <a:xfrm>
            <a:off x="24916" y="401777"/>
            <a:ext cx="4499238" cy="1601011"/>
          </a:xfrm>
          <a:prstGeom prst="rect">
            <a:avLst/>
          </a:prstGeom>
        </p:spPr>
      </p:pic>
    </p:spTree>
    <p:extLst>
      <p:ext uri="{BB962C8B-B14F-4D97-AF65-F5344CB8AC3E}">
        <p14:creationId xmlns:p14="http://schemas.microsoft.com/office/powerpoint/2010/main" val="124798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CECB18-4149-1BC6-BB96-2D6FB8BB0B4D}"/>
              </a:ext>
            </a:extLst>
          </p:cNvPr>
          <p:cNvSpPr>
            <a:spLocks noGrp="1"/>
          </p:cNvSpPr>
          <p:nvPr>
            <p:ph sz="half" idx="1"/>
          </p:nvPr>
        </p:nvSpPr>
        <p:spPr>
          <a:xfrm>
            <a:off x="3387256" y="4427717"/>
            <a:ext cx="2615979" cy="569310"/>
          </a:xfrm>
        </p:spPr>
        <p:txBody>
          <a:bodyPr/>
          <a:lstStyle/>
          <a:p>
            <a:pPr marL="0" indent="0">
              <a:buNone/>
            </a:pPr>
            <a:r>
              <a:rPr lang="en-US" sz="750" dirty="0"/>
              <a:t>Rodriguez Otero P, et al. Daratumumab (DARA) + bortezomib/lenalidomide/dexamethasone (</a:t>
            </a:r>
            <a:r>
              <a:rPr lang="en-US" sz="750" dirty="0" err="1"/>
              <a:t>VRd</a:t>
            </a:r>
            <a:r>
              <a:rPr lang="en-US" sz="750" dirty="0"/>
              <a:t>) in transplant-eligible (TE) patients (pts) with newly diagnosed multiple myeloma (NDMM): Analysis of minimal residual disease (MRD) in the PERSEUS trial. J Clin Oncol 42, 2024 (suppl 16; abstr 7502).</a:t>
            </a:r>
          </a:p>
        </p:txBody>
      </p:sp>
      <p:sp>
        <p:nvSpPr>
          <p:cNvPr id="3" name="Content Placeholder 2">
            <a:extLst>
              <a:ext uri="{FF2B5EF4-FFF2-40B4-BE49-F238E27FC236}">
                <a16:creationId xmlns:a16="http://schemas.microsoft.com/office/drawing/2014/main" id="{4C6DBC9A-62BE-CD6B-DA93-BE8DFD0C85CE}"/>
              </a:ext>
            </a:extLst>
          </p:cNvPr>
          <p:cNvSpPr>
            <a:spLocks noGrp="1"/>
          </p:cNvSpPr>
          <p:nvPr>
            <p:ph sz="half" idx="2"/>
          </p:nvPr>
        </p:nvSpPr>
        <p:spPr>
          <a:xfrm>
            <a:off x="114546" y="720546"/>
            <a:ext cx="5023946" cy="3495403"/>
          </a:xfrm>
        </p:spPr>
        <p:txBody>
          <a:bodyPr/>
          <a:lstStyle/>
          <a:p>
            <a:r>
              <a:rPr lang="en-US" sz="1600" dirty="0">
                <a:solidFill>
                  <a:schemeClr val="accent2">
                    <a:lumMod val="50000"/>
                  </a:schemeClr>
                </a:solidFill>
              </a:rPr>
              <a:t>Responses deepened over time with D-</a:t>
            </a:r>
            <a:r>
              <a:rPr lang="en-US" sz="1600" dirty="0" err="1">
                <a:solidFill>
                  <a:schemeClr val="accent2">
                    <a:lumMod val="50000"/>
                  </a:schemeClr>
                </a:solidFill>
              </a:rPr>
              <a:t>VRd</a:t>
            </a:r>
            <a:r>
              <a:rPr lang="en-US" sz="1600" dirty="0">
                <a:solidFill>
                  <a:schemeClr val="accent2">
                    <a:lumMod val="50000"/>
                  </a:schemeClr>
                </a:solidFill>
              </a:rPr>
              <a:t> vs </a:t>
            </a:r>
            <a:r>
              <a:rPr lang="en-US" sz="1600" dirty="0" err="1">
                <a:solidFill>
                  <a:schemeClr val="accent2">
                    <a:lumMod val="50000"/>
                  </a:schemeClr>
                </a:solidFill>
              </a:rPr>
              <a:t>VRd</a:t>
            </a:r>
            <a:r>
              <a:rPr lang="en-US" sz="1600" dirty="0">
                <a:solidFill>
                  <a:schemeClr val="accent2">
                    <a:lumMod val="50000"/>
                  </a:schemeClr>
                </a:solidFill>
              </a:rPr>
              <a:t>, including rates of ≥CR (end of consol: 44.5% vs 34.7%; P= 0.0078 and overall: 87.9% vs 70.1%; P&lt;0.0001)</a:t>
            </a:r>
          </a:p>
          <a:p>
            <a:r>
              <a:rPr lang="en-US" sz="1600" dirty="0">
                <a:solidFill>
                  <a:schemeClr val="accent2">
                    <a:lumMod val="50000"/>
                  </a:schemeClr>
                </a:solidFill>
              </a:rPr>
              <a:t>MRD-neg rates increased over time and were higher with D-</a:t>
            </a:r>
            <a:r>
              <a:rPr lang="en-US" sz="1600" dirty="0" err="1">
                <a:solidFill>
                  <a:schemeClr val="accent2">
                    <a:lumMod val="50000"/>
                  </a:schemeClr>
                </a:solidFill>
              </a:rPr>
              <a:t>VRd</a:t>
            </a:r>
            <a:r>
              <a:rPr lang="en-US" sz="1600" dirty="0">
                <a:solidFill>
                  <a:schemeClr val="accent2">
                    <a:lumMod val="50000"/>
                  </a:schemeClr>
                </a:solidFill>
              </a:rPr>
              <a:t> vs </a:t>
            </a:r>
            <a:r>
              <a:rPr lang="en-US" sz="1600" dirty="0" err="1">
                <a:solidFill>
                  <a:schemeClr val="accent2">
                    <a:lumMod val="50000"/>
                  </a:schemeClr>
                </a:solidFill>
              </a:rPr>
              <a:t>VRd</a:t>
            </a:r>
            <a:r>
              <a:rPr lang="en-US" sz="1600" dirty="0">
                <a:solidFill>
                  <a:schemeClr val="accent2">
                    <a:lumMod val="50000"/>
                  </a:schemeClr>
                </a:solidFill>
              </a:rPr>
              <a:t> at 12, 24, and 36 </a:t>
            </a:r>
            <a:r>
              <a:rPr lang="en-US" sz="1600" dirty="0" err="1">
                <a:solidFill>
                  <a:schemeClr val="accent2">
                    <a:lumMod val="50000"/>
                  </a:schemeClr>
                </a:solidFill>
              </a:rPr>
              <a:t>mo</a:t>
            </a:r>
            <a:r>
              <a:rPr lang="en-US" sz="1600" dirty="0">
                <a:solidFill>
                  <a:schemeClr val="accent2">
                    <a:lumMod val="50000"/>
                  </a:schemeClr>
                </a:solidFill>
              </a:rPr>
              <a:t> after Cycle 1 Day 1 (Table)</a:t>
            </a:r>
          </a:p>
          <a:p>
            <a:r>
              <a:rPr lang="en-US" sz="1600" dirty="0">
                <a:solidFill>
                  <a:schemeClr val="accent2">
                    <a:lumMod val="50000"/>
                  </a:schemeClr>
                </a:solidFill>
              </a:rPr>
              <a:t>Rates of sustained MRD neg for ≥12 </a:t>
            </a:r>
            <a:r>
              <a:rPr lang="en-US" sz="1600" dirty="0" err="1">
                <a:solidFill>
                  <a:schemeClr val="accent2">
                    <a:lumMod val="50000"/>
                  </a:schemeClr>
                </a:solidFill>
              </a:rPr>
              <a:t>mo</a:t>
            </a:r>
            <a:r>
              <a:rPr lang="en-US" sz="1600" dirty="0">
                <a:solidFill>
                  <a:schemeClr val="accent2">
                    <a:lumMod val="50000"/>
                  </a:schemeClr>
                </a:solidFill>
              </a:rPr>
              <a:t> were higher for D-</a:t>
            </a:r>
            <a:r>
              <a:rPr lang="en-US" sz="1600" dirty="0" err="1">
                <a:solidFill>
                  <a:schemeClr val="accent2">
                    <a:lumMod val="50000"/>
                  </a:schemeClr>
                </a:solidFill>
              </a:rPr>
              <a:t>VRd</a:t>
            </a:r>
            <a:r>
              <a:rPr lang="en-US" sz="1600" dirty="0">
                <a:solidFill>
                  <a:schemeClr val="accent2">
                    <a:lumMod val="50000"/>
                  </a:schemeClr>
                </a:solidFill>
              </a:rPr>
              <a:t> vs </a:t>
            </a:r>
            <a:r>
              <a:rPr lang="en-US" sz="1600" dirty="0" err="1">
                <a:solidFill>
                  <a:schemeClr val="accent2">
                    <a:lumMod val="50000"/>
                  </a:schemeClr>
                </a:solidFill>
              </a:rPr>
              <a:t>VRd</a:t>
            </a:r>
            <a:r>
              <a:rPr lang="en-US" sz="1600" dirty="0">
                <a:solidFill>
                  <a:schemeClr val="accent2">
                    <a:lumMod val="50000"/>
                  </a:schemeClr>
                </a:solidFill>
              </a:rPr>
              <a:t> (10</a:t>
            </a:r>
            <a:r>
              <a:rPr lang="en-US" sz="1600" baseline="30000" dirty="0">
                <a:solidFill>
                  <a:schemeClr val="accent2">
                    <a:lumMod val="50000"/>
                  </a:schemeClr>
                </a:solidFill>
              </a:rPr>
              <a:t>–5</a:t>
            </a:r>
            <a:r>
              <a:rPr lang="en-US" sz="1600" dirty="0">
                <a:solidFill>
                  <a:schemeClr val="accent2">
                    <a:lumMod val="50000"/>
                  </a:schemeClr>
                </a:solidFill>
              </a:rPr>
              <a:t>: 64.8% vs 29.7%; P&lt;0.0001; 10</a:t>
            </a:r>
            <a:r>
              <a:rPr lang="en-US" sz="1600" baseline="30000" dirty="0">
                <a:solidFill>
                  <a:schemeClr val="accent2">
                    <a:lumMod val="50000"/>
                  </a:schemeClr>
                </a:solidFill>
              </a:rPr>
              <a:t>–6</a:t>
            </a:r>
            <a:r>
              <a:rPr lang="en-US" sz="1600" dirty="0">
                <a:solidFill>
                  <a:schemeClr val="accent2">
                    <a:lumMod val="50000"/>
                  </a:schemeClr>
                </a:solidFill>
              </a:rPr>
              <a:t>: 47.3% vs 18.6%; P&lt;0.0001)</a:t>
            </a:r>
          </a:p>
          <a:p>
            <a:r>
              <a:rPr lang="en-US" sz="1600" b="0" i="0" dirty="0">
                <a:solidFill>
                  <a:schemeClr val="accent2">
                    <a:lumMod val="50000"/>
                  </a:schemeClr>
                </a:solidFill>
                <a:effectLst/>
                <a:highlight>
                  <a:srgbClr val="FFFFFF"/>
                </a:highlight>
              </a:rPr>
              <a:t>End of consol and overall MRD neg at both 10</a:t>
            </a:r>
            <a:r>
              <a:rPr lang="en-US" sz="1600" baseline="30000" dirty="0">
                <a:solidFill>
                  <a:schemeClr val="accent2">
                    <a:lumMod val="50000"/>
                  </a:schemeClr>
                </a:solidFill>
                <a:highlight>
                  <a:srgbClr val="FFFFFF"/>
                </a:highlight>
              </a:rPr>
              <a:t>-</a:t>
            </a:r>
            <a:r>
              <a:rPr lang="en-US" sz="1600" b="0" i="0" baseline="30000" dirty="0">
                <a:solidFill>
                  <a:schemeClr val="accent2">
                    <a:lumMod val="50000"/>
                  </a:schemeClr>
                </a:solidFill>
                <a:effectLst/>
                <a:highlight>
                  <a:srgbClr val="FFFFFF"/>
                </a:highlight>
              </a:rPr>
              <a:t>5</a:t>
            </a:r>
            <a:r>
              <a:rPr lang="en-US" sz="1600" b="0" i="0" dirty="0">
                <a:solidFill>
                  <a:schemeClr val="accent2">
                    <a:lumMod val="50000"/>
                  </a:schemeClr>
                </a:solidFill>
                <a:effectLst/>
                <a:highlight>
                  <a:srgbClr val="FFFFFF"/>
                </a:highlight>
              </a:rPr>
              <a:t> and 10</a:t>
            </a:r>
            <a:r>
              <a:rPr lang="en-US" sz="1600" b="0" i="0" baseline="30000" dirty="0">
                <a:solidFill>
                  <a:schemeClr val="accent2">
                    <a:lumMod val="50000"/>
                  </a:schemeClr>
                </a:solidFill>
                <a:effectLst/>
                <a:highlight>
                  <a:srgbClr val="FFFFFF"/>
                </a:highlight>
              </a:rPr>
              <a:t>–6</a:t>
            </a:r>
            <a:r>
              <a:rPr lang="en-US" sz="1600" b="0" i="0" dirty="0">
                <a:solidFill>
                  <a:schemeClr val="accent2">
                    <a:lumMod val="50000"/>
                  </a:schemeClr>
                </a:solidFill>
                <a:effectLst/>
                <a:highlight>
                  <a:srgbClr val="FFFFFF"/>
                </a:highlight>
              </a:rPr>
              <a:t> were associated with improved PFS</a:t>
            </a:r>
            <a:endParaRPr lang="en-US" sz="1600" dirty="0">
              <a:solidFill>
                <a:schemeClr val="accent2">
                  <a:lumMod val="50000"/>
                </a:schemeClr>
              </a:solidFill>
            </a:endParaRPr>
          </a:p>
          <a:p>
            <a:endParaRPr lang="en-US" sz="1600" dirty="0"/>
          </a:p>
        </p:txBody>
      </p:sp>
      <p:sp>
        <p:nvSpPr>
          <p:cNvPr id="4" name="Title 3">
            <a:extLst>
              <a:ext uri="{FF2B5EF4-FFF2-40B4-BE49-F238E27FC236}">
                <a16:creationId xmlns:a16="http://schemas.microsoft.com/office/drawing/2014/main" id="{450F0863-4539-4D84-1079-C1B438659961}"/>
              </a:ext>
            </a:extLst>
          </p:cNvPr>
          <p:cNvSpPr>
            <a:spLocks noGrp="1"/>
          </p:cNvSpPr>
          <p:nvPr>
            <p:ph type="title"/>
          </p:nvPr>
        </p:nvSpPr>
        <p:spPr>
          <a:xfrm>
            <a:off x="0" y="22269"/>
            <a:ext cx="9144000" cy="569310"/>
          </a:xfrm>
        </p:spPr>
        <p:txBody>
          <a:bodyPr/>
          <a:lstStyle/>
          <a:p>
            <a:r>
              <a:rPr lang="en-US" b="1" dirty="0"/>
              <a:t>ASCO 2024 PERSEUS UPDATE</a:t>
            </a:r>
          </a:p>
        </p:txBody>
      </p:sp>
      <p:pic>
        <p:nvPicPr>
          <p:cNvPr id="8" name="Picture 7">
            <a:extLst>
              <a:ext uri="{FF2B5EF4-FFF2-40B4-BE49-F238E27FC236}">
                <a16:creationId xmlns:a16="http://schemas.microsoft.com/office/drawing/2014/main" id="{ADD4D718-EF16-489A-9256-9D4F58B5D5D3}"/>
              </a:ext>
            </a:extLst>
          </p:cNvPr>
          <p:cNvPicPr>
            <a:picLocks noChangeAspect="1"/>
          </p:cNvPicPr>
          <p:nvPr/>
        </p:nvPicPr>
        <p:blipFill>
          <a:blip r:embed="rId2"/>
          <a:stretch>
            <a:fillRect/>
          </a:stretch>
        </p:blipFill>
        <p:spPr>
          <a:xfrm>
            <a:off x="5178973" y="915300"/>
            <a:ext cx="3890962" cy="2757129"/>
          </a:xfrm>
          <a:prstGeom prst="rect">
            <a:avLst/>
          </a:prstGeom>
        </p:spPr>
      </p:pic>
    </p:spTree>
    <p:extLst>
      <p:ext uri="{BB962C8B-B14F-4D97-AF65-F5344CB8AC3E}">
        <p14:creationId xmlns:p14="http://schemas.microsoft.com/office/powerpoint/2010/main" val="863134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EB5B81-AF8B-680C-EF26-8BD1E0DB02D4}"/>
              </a:ext>
            </a:extLst>
          </p:cNvPr>
          <p:cNvSpPr>
            <a:spLocks noGrp="1"/>
          </p:cNvSpPr>
          <p:nvPr>
            <p:ph sz="half" idx="1"/>
          </p:nvPr>
        </p:nvSpPr>
        <p:spPr>
          <a:xfrm>
            <a:off x="24954" y="811119"/>
            <a:ext cx="5281863" cy="3285918"/>
          </a:xfrm>
        </p:spPr>
        <p:txBody>
          <a:bodyPr/>
          <a:lstStyle/>
          <a:p>
            <a:r>
              <a:rPr lang="en-US" sz="1600" dirty="0">
                <a:solidFill>
                  <a:schemeClr val="accent2">
                    <a:lumMod val="50000"/>
                  </a:schemeClr>
                </a:solidFill>
              </a:rPr>
              <a:t>Expanded analysis of PERSEUS (PFS, overall MRD negativity, and sustained MRD negativity) based on the presence of high-risk cytogenetic abnormalities (HRCAs) including 1q abnormalities </a:t>
            </a:r>
          </a:p>
          <a:p>
            <a:r>
              <a:rPr lang="en-US" sz="1600" dirty="0">
                <a:solidFill>
                  <a:schemeClr val="accent2">
                    <a:lumMod val="50000"/>
                  </a:schemeClr>
                </a:solidFill>
              </a:rPr>
              <a:t>MRD-negativity rates (10</a:t>
            </a:r>
            <a:r>
              <a:rPr lang="en-US" sz="1600" baseline="30000" dirty="0">
                <a:solidFill>
                  <a:schemeClr val="accent2">
                    <a:lumMod val="50000"/>
                  </a:schemeClr>
                </a:solidFill>
              </a:rPr>
              <a:t>–5</a:t>
            </a:r>
            <a:r>
              <a:rPr lang="en-US" sz="1600" dirty="0">
                <a:solidFill>
                  <a:schemeClr val="accent2">
                    <a:lumMod val="50000"/>
                  </a:schemeClr>
                </a:solidFill>
              </a:rPr>
              <a:t>) were higher with D-</a:t>
            </a:r>
            <a:r>
              <a:rPr lang="en-US" sz="1600" dirty="0" err="1">
                <a:solidFill>
                  <a:schemeClr val="accent2">
                    <a:lumMod val="50000"/>
                  </a:schemeClr>
                </a:solidFill>
              </a:rPr>
              <a:t>VRd</a:t>
            </a:r>
            <a:r>
              <a:rPr lang="en-US" sz="1600" dirty="0">
                <a:solidFill>
                  <a:schemeClr val="accent2">
                    <a:lumMod val="50000"/>
                  </a:schemeClr>
                </a:solidFill>
              </a:rPr>
              <a:t> vs </a:t>
            </a:r>
            <a:r>
              <a:rPr lang="en-US" sz="1600" dirty="0" err="1">
                <a:solidFill>
                  <a:schemeClr val="accent2">
                    <a:lumMod val="50000"/>
                  </a:schemeClr>
                </a:solidFill>
              </a:rPr>
              <a:t>VRd</a:t>
            </a:r>
            <a:r>
              <a:rPr lang="en-US" sz="1600" dirty="0">
                <a:solidFill>
                  <a:schemeClr val="accent2">
                    <a:lumMod val="50000"/>
                  </a:schemeClr>
                </a:solidFill>
              </a:rPr>
              <a:t> across subgroups: standard risk, high risk revised standard risk, revised high risk, gain(1q21), amp(1q21),1 HRCA, and </a:t>
            </a:r>
            <a:r>
              <a:rPr lang="en-US" sz="1600" b="1" dirty="0">
                <a:solidFill>
                  <a:schemeClr val="accent2">
                    <a:lumMod val="50000"/>
                  </a:schemeClr>
                </a:solidFill>
              </a:rPr>
              <a:t>≥2 HRCAs (66.7% vs 47.4%; P=0.1044</a:t>
            </a:r>
            <a:r>
              <a:rPr lang="en-US" sz="1600" dirty="0">
                <a:solidFill>
                  <a:schemeClr val="accent2">
                    <a:lumMod val="50000"/>
                  </a:schemeClr>
                </a:solidFill>
              </a:rPr>
              <a:t>)</a:t>
            </a:r>
          </a:p>
          <a:p>
            <a:r>
              <a:rPr lang="en-US" sz="1600" dirty="0">
                <a:solidFill>
                  <a:schemeClr val="accent2">
                    <a:lumMod val="50000"/>
                  </a:schemeClr>
                </a:solidFill>
              </a:rPr>
              <a:t>Sustained MRD to 10</a:t>
            </a:r>
            <a:r>
              <a:rPr lang="en-US" sz="1600" baseline="30000" dirty="0">
                <a:solidFill>
                  <a:schemeClr val="accent2">
                    <a:lumMod val="50000"/>
                  </a:schemeClr>
                </a:solidFill>
              </a:rPr>
              <a:t>-5</a:t>
            </a:r>
            <a:r>
              <a:rPr lang="en-US" sz="1600" dirty="0">
                <a:solidFill>
                  <a:schemeClr val="accent2">
                    <a:lumMod val="50000"/>
                  </a:schemeClr>
                </a:solidFill>
              </a:rPr>
              <a:t> and 10</a:t>
            </a:r>
            <a:r>
              <a:rPr lang="en-US" sz="1600" baseline="30000" dirty="0">
                <a:solidFill>
                  <a:schemeClr val="accent2">
                    <a:lumMod val="50000"/>
                  </a:schemeClr>
                </a:solidFill>
              </a:rPr>
              <a:t>-6</a:t>
            </a:r>
            <a:r>
              <a:rPr lang="en-US" sz="1600" dirty="0">
                <a:solidFill>
                  <a:schemeClr val="accent2">
                    <a:lumMod val="50000"/>
                  </a:schemeClr>
                </a:solidFill>
              </a:rPr>
              <a:t> were also higher across all subgroups </a:t>
            </a:r>
          </a:p>
          <a:p>
            <a:endParaRPr lang="en-US" sz="1600" dirty="0">
              <a:solidFill>
                <a:schemeClr val="accent2">
                  <a:lumMod val="50000"/>
                </a:schemeClr>
              </a:solidFill>
            </a:endParaRPr>
          </a:p>
        </p:txBody>
      </p:sp>
      <p:sp>
        <p:nvSpPr>
          <p:cNvPr id="4" name="Title 3">
            <a:extLst>
              <a:ext uri="{FF2B5EF4-FFF2-40B4-BE49-F238E27FC236}">
                <a16:creationId xmlns:a16="http://schemas.microsoft.com/office/drawing/2014/main" id="{88C0BAC0-29D4-B89B-C4FB-45390168AF67}"/>
              </a:ext>
            </a:extLst>
          </p:cNvPr>
          <p:cNvSpPr>
            <a:spLocks noGrp="1"/>
          </p:cNvSpPr>
          <p:nvPr>
            <p:ph type="title"/>
          </p:nvPr>
        </p:nvSpPr>
        <p:spPr>
          <a:xfrm>
            <a:off x="24954" y="52958"/>
            <a:ext cx="9144000" cy="695496"/>
          </a:xfrm>
        </p:spPr>
        <p:txBody>
          <a:bodyPr/>
          <a:lstStyle/>
          <a:p>
            <a:r>
              <a:rPr lang="en-US" b="1" dirty="0"/>
              <a:t>EHA 2024 PERSEUS UPDATE</a:t>
            </a:r>
          </a:p>
        </p:txBody>
      </p:sp>
      <p:pic>
        <p:nvPicPr>
          <p:cNvPr id="6" name="Picture 5">
            <a:extLst>
              <a:ext uri="{FF2B5EF4-FFF2-40B4-BE49-F238E27FC236}">
                <a16:creationId xmlns:a16="http://schemas.microsoft.com/office/drawing/2014/main" id="{C6D119B0-876F-3ABE-2375-293EFFBB9BBF}"/>
              </a:ext>
            </a:extLst>
          </p:cNvPr>
          <p:cNvPicPr>
            <a:picLocks noChangeAspect="1"/>
          </p:cNvPicPr>
          <p:nvPr/>
        </p:nvPicPr>
        <p:blipFill>
          <a:blip r:embed="rId2"/>
          <a:stretch>
            <a:fillRect/>
          </a:stretch>
        </p:blipFill>
        <p:spPr>
          <a:xfrm>
            <a:off x="5454673" y="717700"/>
            <a:ext cx="3355056" cy="3472755"/>
          </a:xfrm>
          <a:prstGeom prst="rect">
            <a:avLst/>
          </a:prstGeom>
        </p:spPr>
      </p:pic>
      <p:sp>
        <p:nvSpPr>
          <p:cNvPr id="7" name="Footer Placeholder 3">
            <a:extLst>
              <a:ext uri="{FF2B5EF4-FFF2-40B4-BE49-F238E27FC236}">
                <a16:creationId xmlns:a16="http://schemas.microsoft.com/office/drawing/2014/main" id="{98EB6506-21B1-C7CD-E72A-11680378C4C1}"/>
              </a:ext>
            </a:extLst>
          </p:cNvPr>
          <p:cNvSpPr>
            <a:spLocks noGrp="1"/>
          </p:cNvSpPr>
          <p:nvPr>
            <p:ph type="ftr" sz="quarter" idx="3"/>
          </p:nvPr>
        </p:nvSpPr>
        <p:spPr>
          <a:xfrm>
            <a:off x="3283890" y="4430563"/>
            <a:ext cx="2727296" cy="781199"/>
          </a:xfrm>
        </p:spPr>
        <p:txBody>
          <a:bodyPr/>
          <a:lstStyle/>
          <a:p>
            <a:pPr algn="l"/>
            <a:r>
              <a:rPr lang="en-US" sz="750" b="0" i="0" dirty="0" err="1">
                <a:solidFill>
                  <a:schemeClr val="accent2">
                    <a:lumMod val="50000"/>
                  </a:schemeClr>
                </a:solidFill>
                <a:effectLst/>
                <a:highlight>
                  <a:srgbClr val="FFFFFF"/>
                </a:highlight>
                <a:latin typeface="+mn-lt"/>
              </a:rPr>
              <a:t>Dimopoulos</a:t>
            </a:r>
            <a:r>
              <a:rPr lang="en-US" sz="750" b="0" i="0" dirty="0">
                <a:solidFill>
                  <a:schemeClr val="accent2">
                    <a:lumMod val="50000"/>
                  </a:schemeClr>
                </a:solidFill>
                <a:effectLst/>
                <a:highlight>
                  <a:srgbClr val="FFFFFF"/>
                </a:highlight>
                <a:latin typeface="+mn-lt"/>
              </a:rPr>
              <a:t> M</a:t>
            </a:r>
            <a:r>
              <a:rPr lang="en-US" sz="750" dirty="0">
                <a:solidFill>
                  <a:schemeClr val="accent2">
                    <a:lumMod val="50000"/>
                  </a:schemeClr>
                </a:solidFill>
                <a:latin typeface="+mn-lt"/>
              </a:rPr>
              <a:t>, et al. DARATUMUMAB (DARA)/BORTEZOMIB/LENALIDOMIDE/DEXAMETHASONE (D-VRD) WITH D-R MAINTENANCE (MAINT) IN TRANSPLANT-ELIGIBLE (TE) NEWLY DIAGNOSED MYELOMA (NDMM): ANALYSIS OF PERSEUS BASED ON CYTOGENETIC RISK. EHA 2024 Abstract P974.</a:t>
            </a:r>
          </a:p>
          <a:p>
            <a:pPr algn="l"/>
            <a:endParaRPr lang="en-US" sz="750" dirty="0">
              <a:solidFill>
                <a:schemeClr val="accent2">
                  <a:lumMod val="50000"/>
                </a:schemeClr>
              </a:solidFill>
            </a:endParaRPr>
          </a:p>
        </p:txBody>
      </p:sp>
    </p:spTree>
    <p:extLst>
      <p:ext uri="{BB962C8B-B14F-4D97-AF65-F5344CB8AC3E}">
        <p14:creationId xmlns:p14="http://schemas.microsoft.com/office/powerpoint/2010/main" val="1286380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6BD0E9-FB8E-F009-4E30-727AE0768FF4}"/>
              </a:ext>
            </a:extLst>
          </p:cNvPr>
          <p:cNvSpPr>
            <a:spLocks noGrp="1"/>
          </p:cNvSpPr>
          <p:nvPr>
            <p:ph sz="half" idx="1"/>
          </p:nvPr>
        </p:nvSpPr>
        <p:spPr>
          <a:xfrm>
            <a:off x="180813" y="2733920"/>
            <a:ext cx="8782373" cy="1530773"/>
          </a:xfrm>
        </p:spPr>
        <p:txBody>
          <a:bodyPr/>
          <a:lstStyle/>
          <a:p>
            <a:r>
              <a:rPr lang="en-US" sz="1600" dirty="0">
                <a:solidFill>
                  <a:schemeClr val="accent2">
                    <a:lumMod val="50000"/>
                  </a:schemeClr>
                </a:solidFill>
              </a:rPr>
              <a:t>Primary Endpoint: MRD by NGF to 10</a:t>
            </a:r>
            <a:r>
              <a:rPr lang="en-US" sz="1600" baseline="30000" dirty="0">
                <a:solidFill>
                  <a:schemeClr val="accent2">
                    <a:lumMod val="50000"/>
                  </a:schemeClr>
                </a:solidFill>
              </a:rPr>
              <a:t>-5</a:t>
            </a:r>
          </a:p>
          <a:p>
            <a:r>
              <a:rPr lang="en-US" sz="1600" dirty="0">
                <a:solidFill>
                  <a:schemeClr val="accent2">
                    <a:lumMod val="50000"/>
                  </a:schemeClr>
                </a:solidFill>
              </a:rPr>
              <a:t>Median age was 59-60 y/o, 18-20% had high risk cytogenetics</a:t>
            </a:r>
          </a:p>
          <a:p>
            <a:r>
              <a:rPr lang="en-US" sz="1600" dirty="0">
                <a:solidFill>
                  <a:schemeClr val="accent2">
                    <a:lumMod val="50000"/>
                  </a:schemeClr>
                </a:solidFill>
              </a:rPr>
              <a:t>MRD negativity after induction therapy was reached in 50% in the Isa-</a:t>
            </a:r>
            <a:r>
              <a:rPr lang="en-US" sz="1600" dirty="0" err="1">
                <a:solidFill>
                  <a:schemeClr val="accent2">
                    <a:lumMod val="50000"/>
                  </a:schemeClr>
                </a:solidFill>
              </a:rPr>
              <a:t>VRd</a:t>
            </a:r>
            <a:r>
              <a:rPr lang="en-US" sz="1600" dirty="0">
                <a:solidFill>
                  <a:schemeClr val="accent2">
                    <a:lumMod val="50000"/>
                  </a:schemeClr>
                </a:solidFill>
              </a:rPr>
              <a:t> vs. 36% in the </a:t>
            </a:r>
            <a:r>
              <a:rPr lang="en-US" sz="1600" dirty="0" err="1">
                <a:solidFill>
                  <a:schemeClr val="accent2">
                    <a:lumMod val="50000"/>
                  </a:schemeClr>
                </a:solidFill>
              </a:rPr>
              <a:t>VRd</a:t>
            </a:r>
            <a:r>
              <a:rPr lang="en-US" sz="1600" dirty="0">
                <a:solidFill>
                  <a:schemeClr val="accent2">
                    <a:lumMod val="50000"/>
                  </a:schemeClr>
                </a:solidFill>
              </a:rPr>
              <a:t> group (OR 1.82; p=0·00017)</a:t>
            </a:r>
          </a:p>
          <a:p>
            <a:endParaRPr lang="en-US" sz="1600" dirty="0">
              <a:solidFill>
                <a:schemeClr val="accent2">
                  <a:lumMod val="50000"/>
                </a:schemeClr>
              </a:solidFill>
            </a:endParaRPr>
          </a:p>
          <a:p>
            <a:endParaRPr lang="en-US" sz="1600" dirty="0">
              <a:solidFill>
                <a:schemeClr val="accent2">
                  <a:lumMod val="50000"/>
                </a:schemeClr>
              </a:solidFill>
            </a:endParaRPr>
          </a:p>
        </p:txBody>
      </p:sp>
      <p:sp>
        <p:nvSpPr>
          <p:cNvPr id="4" name="Title 3">
            <a:extLst>
              <a:ext uri="{FF2B5EF4-FFF2-40B4-BE49-F238E27FC236}">
                <a16:creationId xmlns:a16="http://schemas.microsoft.com/office/drawing/2014/main" id="{E3D13076-7C2E-6F0B-E93B-720B48EDA135}"/>
              </a:ext>
            </a:extLst>
          </p:cNvPr>
          <p:cNvSpPr>
            <a:spLocks noGrp="1"/>
          </p:cNvSpPr>
          <p:nvPr>
            <p:ph type="title"/>
          </p:nvPr>
        </p:nvSpPr>
        <p:spPr>
          <a:xfrm>
            <a:off x="0" y="27006"/>
            <a:ext cx="9144000" cy="543095"/>
          </a:xfrm>
        </p:spPr>
        <p:txBody>
          <a:bodyPr/>
          <a:lstStyle/>
          <a:p>
            <a:r>
              <a:rPr lang="en-US" sz="3200" b="1" dirty="0">
                <a:solidFill>
                  <a:schemeClr val="accent2">
                    <a:lumMod val="50000"/>
                  </a:schemeClr>
                </a:solidFill>
              </a:rPr>
              <a:t>Phase III GMMG-HD7 Trial: Isa-</a:t>
            </a:r>
            <a:r>
              <a:rPr lang="en-US" sz="3200" b="1" dirty="0" err="1">
                <a:solidFill>
                  <a:schemeClr val="accent2">
                    <a:lumMod val="50000"/>
                  </a:schemeClr>
                </a:solidFill>
              </a:rPr>
              <a:t>VRd</a:t>
            </a:r>
            <a:r>
              <a:rPr lang="en-US" sz="3200" b="1" dirty="0">
                <a:solidFill>
                  <a:schemeClr val="accent2">
                    <a:lumMod val="50000"/>
                  </a:schemeClr>
                </a:solidFill>
              </a:rPr>
              <a:t> vs. </a:t>
            </a:r>
            <a:r>
              <a:rPr lang="en-US" sz="3200" b="1" dirty="0" err="1">
                <a:solidFill>
                  <a:schemeClr val="accent2">
                    <a:lumMod val="50000"/>
                  </a:schemeClr>
                </a:solidFill>
              </a:rPr>
              <a:t>VRd</a:t>
            </a:r>
            <a:br>
              <a:rPr lang="en-US" sz="3600" b="1" dirty="0">
                <a:solidFill>
                  <a:schemeClr val="accent2">
                    <a:lumMod val="50000"/>
                  </a:schemeClr>
                </a:solidFill>
              </a:rPr>
            </a:br>
            <a:endParaRPr lang="en-US" dirty="0"/>
          </a:p>
        </p:txBody>
      </p:sp>
      <p:sp>
        <p:nvSpPr>
          <p:cNvPr id="7" name="TextBox 6">
            <a:extLst>
              <a:ext uri="{FF2B5EF4-FFF2-40B4-BE49-F238E27FC236}">
                <a16:creationId xmlns:a16="http://schemas.microsoft.com/office/drawing/2014/main" id="{A99C00B5-E11C-36DE-C1D5-491CE15DF570}"/>
              </a:ext>
            </a:extLst>
          </p:cNvPr>
          <p:cNvSpPr txBox="1"/>
          <p:nvPr/>
        </p:nvSpPr>
        <p:spPr>
          <a:xfrm>
            <a:off x="4826442" y="3911564"/>
            <a:ext cx="4317558" cy="523220"/>
          </a:xfrm>
          <a:prstGeom prst="rect">
            <a:avLst/>
          </a:prstGeom>
          <a:noFill/>
        </p:spPr>
        <p:txBody>
          <a:bodyPr wrap="square" rtlCol="0">
            <a:spAutoFit/>
          </a:bodyPr>
          <a:lstStyle/>
          <a:p>
            <a:r>
              <a:rPr lang="en-US" sz="700" dirty="0"/>
              <a:t>Goldschmidt H, et al. Addition of isatuximab to lenalidomide, bortezomib, and dexamethasone as induction therapy for newly diagnosed, transplantation-eligible patients with multiple myeloma (GMMG-HD7): part 1 of an open-label, multicentre, </a:t>
            </a:r>
            <a:r>
              <a:rPr lang="en-US" sz="700" dirty="0" err="1"/>
              <a:t>randomised</a:t>
            </a:r>
            <a:r>
              <a:rPr lang="en-US" sz="700" dirty="0"/>
              <a:t>, active-controlled, phase 3 trial. Lancet </a:t>
            </a:r>
            <a:r>
              <a:rPr lang="en-US" sz="700" dirty="0" err="1"/>
              <a:t>Haematol</a:t>
            </a:r>
            <a:r>
              <a:rPr lang="en-US" sz="700" dirty="0"/>
              <a:t>. 2022;9(11):e810-e821.</a:t>
            </a:r>
          </a:p>
        </p:txBody>
      </p:sp>
      <p:pic>
        <p:nvPicPr>
          <p:cNvPr id="5" name="Picture 4">
            <a:extLst>
              <a:ext uri="{FF2B5EF4-FFF2-40B4-BE49-F238E27FC236}">
                <a16:creationId xmlns:a16="http://schemas.microsoft.com/office/drawing/2014/main" id="{4C75066B-787F-CF7A-7D3E-55C8EA6913EF}"/>
              </a:ext>
            </a:extLst>
          </p:cNvPr>
          <p:cNvPicPr>
            <a:picLocks noChangeAspect="1"/>
          </p:cNvPicPr>
          <p:nvPr/>
        </p:nvPicPr>
        <p:blipFill rotWithShape="1">
          <a:blip r:embed="rId2"/>
          <a:srcRect b="59219"/>
          <a:stretch/>
        </p:blipFill>
        <p:spPr>
          <a:xfrm>
            <a:off x="1700107" y="759645"/>
            <a:ext cx="5229013" cy="1811507"/>
          </a:xfrm>
          <a:prstGeom prst="rect">
            <a:avLst/>
          </a:prstGeom>
        </p:spPr>
      </p:pic>
      <p:sp>
        <p:nvSpPr>
          <p:cNvPr id="6" name="TextBox 5">
            <a:extLst>
              <a:ext uri="{FF2B5EF4-FFF2-40B4-BE49-F238E27FC236}">
                <a16:creationId xmlns:a16="http://schemas.microsoft.com/office/drawing/2014/main" id="{ABB717CA-B29C-1877-A149-44D4DE63263C}"/>
              </a:ext>
            </a:extLst>
          </p:cNvPr>
          <p:cNvSpPr txBox="1"/>
          <p:nvPr/>
        </p:nvSpPr>
        <p:spPr>
          <a:xfrm>
            <a:off x="3772746" y="1293627"/>
            <a:ext cx="745066" cy="276999"/>
          </a:xfrm>
          <a:prstGeom prst="rect">
            <a:avLst/>
          </a:prstGeom>
          <a:noFill/>
        </p:spPr>
        <p:txBody>
          <a:bodyPr wrap="square" rtlCol="0">
            <a:spAutoFit/>
          </a:bodyPr>
          <a:lstStyle/>
          <a:p>
            <a:r>
              <a:rPr lang="en-US" sz="1200" b="1" dirty="0"/>
              <a:t>N=331</a:t>
            </a:r>
          </a:p>
        </p:txBody>
      </p:sp>
      <p:sp>
        <p:nvSpPr>
          <p:cNvPr id="8" name="TextBox 7">
            <a:extLst>
              <a:ext uri="{FF2B5EF4-FFF2-40B4-BE49-F238E27FC236}">
                <a16:creationId xmlns:a16="http://schemas.microsoft.com/office/drawing/2014/main" id="{52B01109-1613-DE6E-043F-606C41B3BD95}"/>
              </a:ext>
            </a:extLst>
          </p:cNvPr>
          <p:cNvSpPr txBox="1"/>
          <p:nvPr/>
        </p:nvSpPr>
        <p:spPr>
          <a:xfrm>
            <a:off x="3772746" y="1984548"/>
            <a:ext cx="745066" cy="276999"/>
          </a:xfrm>
          <a:prstGeom prst="rect">
            <a:avLst/>
          </a:prstGeom>
          <a:noFill/>
        </p:spPr>
        <p:txBody>
          <a:bodyPr wrap="square" rtlCol="0">
            <a:spAutoFit/>
          </a:bodyPr>
          <a:lstStyle/>
          <a:p>
            <a:r>
              <a:rPr lang="en-US" sz="1200" b="1" dirty="0"/>
              <a:t>N=329</a:t>
            </a:r>
          </a:p>
        </p:txBody>
      </p:sp>
    </p:spTree>
    <p:extLst>
      <p:ext uri="{BB962C8B-B14F-4D97-AF65-F5344CB8AC3E}">
        <p14:creationId xmlns:p14="http://schemas.microsoft.com/office/powerpoint/2010/main" val="3091565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292FAD-9173-E720-EC4F-126BF555BC72}"/>
              </a:ext>
            </a:extLst>
          </p:cNvPr>
          <p:cNvSpPr>
            <a:spLocks noGrp="1"/>
          </p:cNvSpPr>
          <p:nvPr>
            <p:ph sz="half" idx="1"/>
          </p:nvPr>
        </p:nvSpPr>
        <p:spPr>
          <a:xfrm>
            <a:off x="4248319" y="610423"/>
            <a:ext cx="4814761" cy="3476055"/>
          </a:xfrm>
        </p:spPr>
        <p:txBody>
          <a:bodyPr/>
          <a:lstStyle/>
          <a:p>
            <a:r>
              <a:rPr lang="en-US" sz="1600" dirty="0">
                <a:solidFill>
                  <a:schemeClr val="accent2">
                    <a:lumMod val="50000"/>
                  </a:schemeClr>
                </a:solidFill>
              </a:rPr>
              <a:t>Primary endpoint: MRD- rate by NGS (10</a:t>
            </a:r>
            <a:r>
              <a:rPr lang="en-US" sz="1600" baseline="30000" dirty="0">
                <a:solidFill>
                  <a:schemeClr val="accent2">
                    <a:lumMod val="50000"/>
                  </a:schemeClr>
                </a:solidFill>
              </a:rPr>
              <a:t>-5</a:t>
            </a:r>
            <a:r>
              <a:rPr lang="en-US" sz="1600" dirty="0">
                <a:solidFill>
                  <a:schemeClr val="accent2">
                    <a:lumMod val="50000"/>
                  </a:schemeClr>
                </a:solidFill>
              </a:rPr>
              <a:t>) after consolidation</a:t>
            </a:r>
          </a:p>
          <a:p>
            <a:r>
              <a:rPr lang="en-US" sz="1600" dirty="0">
                <a:solidFill>
                  <a:schemeClr val="accent2">
                    <a:lumMod val="50000"/>
                  </a:schemeClr>
                </a:solidFill>
              </a:rPr>
              <a:t>Median age was 60-61, 18-19% had high risk cytogenetics</a:t>
            </a:r>
          </a:p>
          <a:p>
            <a:r>
              <a:rPr lang="en-US" sz="1600" dirty="0">
                <a:solidFill>
                  <a:schemeClr val="accent2">
                    <a:lumMod val="50000"/>
                  </a:schemeClr>
                </a:solidFill>
              </a:rPr>
              <a:t>The rates of MRD negativity at the 10</a:t>
            </a:r>
            <a:r>
              <a:rPr lang="en-US" sz="1600" baseline="30000" dirty="0">
                <a:solidFill>
                  <a:schemeClr val="accent2">
                    <a:lumMod val="50000"/>
                  </a:schemeClr>
                </a:solidFill>
              </a:rPr>
              <a:t>-5</a:t>
            </a:r>
            <a:r>
              <a:rPr lang="en-US" sz="1600" dirty="0">
                <a:solidFill>
                  <a:schemeClr val="accent2">
                    <a:lumMod val="50000"/>
                  </a:schemeClr>
                </a:solidFill>
              </a:rPr>
              <a:t> after consolidation were 77% for Isa-</a:t>
            </a:r>
            <a:r>
              <a:rPr lang="en-US" sz="1600" dirty="0" err="1">
                <a:solidFill>
                  <a:schemeClr val="accent2">
                    <a:lumMod val="50000"/>
                  </a:schemeClr>
                </a:solidFill>
              </a:rPr>
              <a:t>KRd</a:t>
            </a:r>
            <a:r>
              <a:rPr lang="en-US" sz="1600" dirty="0">
                <a:solidFill>
                  <a:schemeClr val="accent2">
                    <a:lumMod val="50000"/>
                  </a:schemeClr>
                </a:solidFill>
              </a:rPr>
              <a:t> vs 67% for </a:t>
            </a:r>
            <a:r>
              <a:rPr lang="en-US" sz="1600" dirty="0" err="1">
                <a:solidFill>
                  <a:schemeClr val="accent2">
                    <a:lumMod val="50000"/>
                  </a:schemeClr>
                </a:solidFill>
              </a:rPr>
              <a:t>KRd</a:t>
            </a:r>
            <a:r>
              <a:rPr lang="en-US" sz="1600" dirty="0">
                <a:solidFill>
                  <a:schemeClr val="accent2">
                    <a:lumMod val="50000"/>
                  </a:schemeClr>
                </a:solidFill>
              </a:rPr>
              <a:t>  (OR 1.67; p=0.049) </a:t>
            </a:r>
          </a:p>
          <a:p>
            <a:r>
              <a:rPr lang="en-US" sz="1600" dirty="0">
                <a:solidFill>
                  <a:schemeClr val="accent2">
                    <a:lumMod val="50000"/>
                  </a:schemeClr>
                </a:solidFill>
              </a:rPr>
              <a:t>The respective rates of MRD negativity at the 10</a:t>
            </a:r>
            <a:r>
              <a:rPr lang="en-US" sz="1600" baseline="30000" dirty="0">
                <a:solidFill>
                  <a:schemeClr val="accent2">
                    <a:lumMod val="50000"/>
                  </a:schemeClr>
                </a:solidFill>
              </a:rPr>
              <a:t>-6</a:t>
            </a:r>
            <a:r>
              <a:rPr lang="en-US" sz="1600" dirty="0">
                <a:solidFill>
                  <a:schemeClr val="accent2">
                    <a:lumMod val="50000"/>
                  </a:schemeClr>
                </a:solidFill>
              </a:rPr>
              <a:t> cut-off were 67% for Isa-</a:t>
            </a:r>
            <a:r>
              <a:rPr lang="en-US" sz="1600" dirty="0" err="1">
                <a:solidFill>
                  <a:schemeClr val="accent2">
                    <a:lumMod val="50000"/>
                  </a:schemeClr>
                </a:solidFill>
              </a:rPr>
              <a:t>KRd</a:t>
            </a:r>
            <a:r>
              <a:rPr lang="en-US" sz="1600" dirty="0">
                <a:solidFill>
                  <a:schemeClr val="accent2">
                    <a:lumMod val="50000"/>
                  </a:schemeClr>
                </a:solidFill>
              </a:rPr>
              <a:t> vs 48%  for </a:t>
            </a:r>
            <a:r>
              <a:rPr lang="en-US" sz="1600" dirty="0" err="1">
                <a:solidFill>
                  <a:schemeClr val="accent2">
                    <a:lumMod val="50000"/>
                  </a:schemeClr>
                </a:solidFill>
              </a:rPr>
              <a:t>KRd</a:t>
            </a:r>
            <a:r>
              <a:rPr lang="en-US" sz="1600" dirty="0">
                <a:solidFill>
                  <a:schemeClr val="accent2">
                    <a:lumMod val="50000"/>
                  </a:schemeClr>
                </a:solidFill>
              </a:rPr>
              <a:t> (OR 2.29; p&lt;0.001)</a:t>
            </a:r>
          </a:p>
          <a:p>
            <a:r>
              <a:rPr lang="en-US" sz="1600" dirty="0">
                <a:solidFill>
                  <a:schemeClr val="accent2">
                    <a:lumMod val="50000"/>
                  </a:schemeClr>
                </a:solidFill>
              </a:rPr>
              <a:t>At median follow up of 20 months there was no difference in PFS (95% at 1 year in both arms)</a:t>
            </a:r>
          </a:p>
          <a:p>
            <a:r>
              <a:rPr lang="en-US" sz="1600" dirty="0">
                <a:solidFill>
                  <a:schemeClr val="accent2">
                    <a:lumMod val="50000"/>
                  </a:schemeClr>
                </a:solidFill>
              </a:rPr>
              <a:t>Discontinuation for toxicity was 6% in </a:t>
            </a:r>
            <a:r>
              <a:rPr lang="en-US" sz="1600" dirty="0" err="1">
                <a:solidFill>
                  <a:schemeClr val="accent2">
                    <a:lumMod val="50000"/>
                  </a:schemeClr>
                </a:solidFill>
              </a:rPr>
              <a:t>IsaKRd</a:t>
            </a:r>
            <a:r>
              <a:rPr lang="en-US" sz="1600" dirty="0">
                <a:solidFill>
                  <a:schemeClr val="accent2">
                    <a:lumMod val="50000"/>
                  </a:schemeClr>
                </a:solidFill>
              </a:rPr>
              <a:t> vs 5% in </a:t>
            </a:r>
            <a:r>
              <a:rPr lang="en-US" sz="1600" dirty="0" err="1">
                <a:solidFill>
                  <a:schemeClr val="accent2">
                    <a:lumMod val="50000"/>
                  </a:schemeClr>
                </a:solidFill>
              </a:rPr>
              <a:t>KRd</a:t>
            </a:r>
            <a:r>
              <a:rPr lang="en-US" sz="1600" dirty="0">
                <a:solidFill>
                  <a:schemeClr val="accent2">
                    <a:lumMod val="50000"/>
                  </a:schemeClr>
                </a:solidFill>
              </a:rPr>
              <a:t> arms</a:t>
            </a:r>
          </a:p>
          <a:p>
            <a:endParaRPr lang="en-US" sz="1600" dirty="0">
              <a:solidFill>
                <a:schemeClr val="accent2">
                  <a:lumMod val="50000"/>
                </a:schemeClr>
              </a:solidFill>
            </a:endParaRPr>
          </a:p>
          <a:p>
            <a:endParaRPr lang="en-US" sz="1600" dirty="0">
              <a:solidFill>
                <a:schemeClr val="accent2">
                  <a:lumMod val="50000"/>
                </a:schemeClr>
              </a:solidFill>
            </a:endParaRPr>
          </a:p>
          <a:p>
            <a:endParaRPr lang="en-US" sz="1600" dirty="0"/>
          </a:p>
        </p:txBody>
      </p:sp>
      <p:sp>
        <p:nvSpPr>
          <p:cNvPr id="4" name="Title 3">
            <a:extLst>
              <a:ext uri="{FF2B5EF4-FFF2-40B4-BE49-F238E27FC236}">
                <a16:creationId xmlns:a16="http://schemas.microsoft.com/office/drawing/2014/main" id="{69586DF7-0D5B-C950-56FE-8DFBFF819F66}"/>
              </a:ext>
            </a:extLst>
          </p:cNvPr>
          <p:cNvSpPr>
            <a:spLocks noGrp="1"/>
          </p:cNvSpPr>
          <p:nvPr>
            <p:ph type="title"/>
          </p:nvPr>
        </p:nvSpPr>
        <p:spPr>
          <a:xfrm>
            <a:off x="0" y="-14804"/>
            <a:ext cx="9144000" cy="482135"/>
          </a:xfrm>
        </p:spPr>
        <p:txBody>
          <a:bodyPr/>
          <a:lstStyle/>
          <a:p>
            <a:r>
              <a:rPr lang="en-US" b="1" dirty="0"/>
              <a:t>Phase III ISKIA Trial: D-</a:t>
            </a:r>
            <a:r>
              <a:rPr lang="en-US" b="1" dirty="0" err="1"/>
              <a:t>KRd</a:t>
            </a:r>
            <a:r>
              <a:rPr lang="en-US" b="1" dirty="0"/>
              <a:t> vs. </a:t>
            </a:r>
            <a:r>
              <a:rPr lang="en-US" b="1" dirty="0" err="1"/>
              <a:t>KRd</a:t>
            </a:r>
            <a:endParaRPr lang="en-US" b="1" dirty="0"/>
          </a:p>
        </p:txBody>
      </p:sp>
      <p:pic>
        <p:nvPicPr>
          <p:cNvPr id="5" name="Picture 4">
            <a:extLst>
              <a:ext uri="{FF2B5EF4-FFF2-40B4-BE49-F238E27FC236}">
                <a16:creationId xmlns:a16="http://schemas.microsoft.com/office/drawing/2014/main" id="{21FC29CE-ED02-B018-3E49-8D0F04039283}"/>
              </a:ext>
            </a:extLst>
          </p:cNvPr>
          <p:cNvPicPr>
            <a:picLocks noChangeAspect="1"/>
          </p:cNvPicPr>
          <p:nvPr/>
        </p:nvPicPr>
        <p:blipFill>
          <a:blip r:embed="rId2"/>
          <a:stretch>
            <a:fillRect/>
          </a:stretch>
        </p:blipFill>
        <p:spPr>
          <a:xfrm>
            <a:off x="-72827" y="702822"/>
            <a:ext cx="4264502" cy="2796390"/>
          </a:xfrm>
          <a:prstGeom prst="rect">
            <a:avLst/>
          </a:prstGeom>
        </p:spPr>
      </p:pic>
      <p:sp>
        <p:nvSpPr>
          <p:cNvPr id="6" name="TextBox 5">
            <a:extLst>
              <a:ext uri="{FF2B5EF4-FFF2-40B4-BE49-F238E27FC236}">
                <a16:creationId xmlns:a16="http://schemas.microsoft.com/office/drawing/2014/main" id="{7FA56FEC-048B-DEC8-613C-A4D474DFAE31}"/>
              </a:ext>
            </a:extLst>
          </p:cNvPr>
          <p:cNvSpPr txBox="1"/>
          <p:nvPr/>
        </p:nvSpPr>
        <p:spPr>
          <a:xfrm>
            <a:off x="3303451" y="4442294"/>
            <a:ext cx="2755444" cy="784830"/>
          </a:xfrm>
          <a:prstGeom prst="rect">
            <a:avLst/>
          </a:prstGeom>
          <a:noFill/>
        </p:spPr>
        <p:txBody>
          <a:bodyPr wrap="square" rtlCol="0">
            <a:spAutoFit/>
          </a:bodyPr>
          <a:lstStyle/>
          <a:p>
            <a:r>
              <a:rPr lang="en-US" sz="750" dirty="0">
                <a:latin typeface="+mn-lt"/>
              </a:rPr>
              <a:t>Gay F, et al. Results of the Phase III Randomized </a:t>
            </a:r>
            <a:r>
              <a:rPr lang="en-US" sz="750" dirty="0" err="1">
                <a:latin typeface="+mn-lt"/>
              </a:rPr>
              <a:t>Iskia</a:t>
            </a:r>
            <a:r>
              <a:rPr lang="en-US" sz="750" dirty="0">
                <a:latin typeface="+mn-lt"/>
              </a:rPr>
              <a:t> Trial: Isatuximab-Carfilzomib-Lenalidomide-Dexamethasone Vs Carfilzomib-Lenalidomide-Dexamethasone As Pre-Transplant Induction and Post-Transplant Consolidation in Newly Diagnosed Multiple Myeloma Patients Blood (2023) 142 (Supplement 1): 4.</a:t>
            </a:r>
          </a:p>
        </p:txBody>
      </p:sp>
      <p:sp>
        <p:nvSpPr>
          <p:cNvPr id="7" name="TextBox 6">
            <a:extLst>
              <a:ext uri="{FF2B5EF4-FFF2-40B4-BE49-F238E27FC236}">
                <a16:creationId xmlns:a16="http://schemas.microsoft.com/office/drawing/2014/main" id="{BDDD4387-FC48-151C-CBAA-8816DDD0B000}"/>
              </a:ext>
            </a:extLst>
          </p:cNvPr>
          <p:cNvSpPr txBox="1"/>
          <p:nvPr/>
        </p:nvSpPr>
        <p:spPr>
          <a:xfrm>
            <a:off x="237397" y="3499212"/>
            <a:ext cx="3644053" cy="338554"/>
          </a:xfrm>
          <a:prstGeom prst="rect">
            <a:avLst/>
          </a:prstGeom>
          <a:noFill/>
        </p:spPr>
        <p:txBody>
          <a:bodyPr wrap="square" rtlCol="0">
            <a:spAutoFit/>
          </a:bodyPr>
          <a:lstStyle/>
          <a:p>
            <a:pPr algn="ctr"/>
            <a:r>
              <a:rPr lang="en-US" sz="1600" dirty="0"/>
              <a:t>N=302 patients, 151 in each arm</a:t>
            </a:r>
          </a:p>
        </p:txBody>
      </p:sp>
    </p:spTree>
    <p:extLst>
      <p:ext uri="{BB962C8B-B14F-4D97-AF65-F5344CB8AC3E}">
        <p14:creationId xmlns:p14="http://schemas.microsoft.com/office/powerpoint/2010/main" val="2470560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FE02EA6-9DFD-D3F8-CCF1-66628192E7BF}"/>
              </a:ext>
            </a:extLst>
          </p:cNvPr>
          <p:cNvGraphicFramePr>
            <a:graphicFrameLocks noGrp="1"/>
          </p:cNvGraphicFramePr>
          <p:nvPr/>
        </p:nvGraphicFramePr>
        <p:xfrm>
          <a:off x="0" y="656974"/>
          <a:ext cx="9025758" cy="3204210"/>
        </p:xfrm>
        <a:graphic>
          <a:graphicData uri="http://schemas.openxmlformats.org/drawingml/2006/table">
            <a:tbl>
              <a:tblPr firstRow="1" bandRow="1">
                <a:tableStyleId>{21E4AEA4-8DFA-4A89-87EB-49C32662AFE0}</a:tableStyleId>
              </a:tblPr>
              <a:tblGrid>
                <a:gridCol w="1010487">
                  <a:extLst>
                    <a:ext uri="{9D8B030D-6E8A-4147-A177-3AD203B41FA5}">
                      <a16:colId xmlns:a16="http://schemas.microsoft.com/office/drawing/2014/main" val="2176635383"/>
                    </a:ext>
                  </a:extLst>
                </a:gridCol>
                <a:gridCol w="581831">
                  <a:extLst>
                    <a:ext uri="{9D8B030D-6E8A-4147-A177-3AD203B41FA5}">
                      <a16:colId xmlns:a16="http://schemas.microsoft.com/office/drawing/2014/main" val="3042785056"/>
                    </a:ext>
                  </a:extLst>
                </a:gridCol>
                <a:gridCol w="471022">
                  <a:extLst>
                    <a:ext uri="{9D8B030D-6E8A-4147-A177-3AD203B41FA5}">
                      <a16:colId xmlns:a16="http://schemas.microsoft.com/office/drawing/2014/main" val="4117743531"/>
                    </a:ext>
                  </a:extLst>
                </a:gridCol>
                <a:gridCol w="452301">
                  <a:extLst>
                    <a:ext uri="{9D8B030D-6E8A-4147-A177-3AD203B41FA5}">
                      <a16:colId xmlns:a16="http://schemas.microsoft.com/office/drawing/2014/main" val="3749517464"/>
                    </a:ext>
                  </a:extLst>
                </a:gridCol>
                <a:gridCol w="495864">
                  <a:extLst>
                    <a:ext uri="{9D8B030D-6E8A-4147-A177-3AD203B41FA5}">
                      <a16:colId xmlns:a16="http://schemas.microsoft.com/office/drawing/2014/main" val="3503980626"/>
                    </a:ext>
                  </a:extLst>
                </a:gridCol>
                <a:gridCol w="573393">
                  <a:extLst>
                    <a:ext uri="{9D8B030D-6E8A-4147-A177-3AD203B41FA5}">
                      <a16:colId xmlns:a16="http://schemas.microsoft.com/office/drawing/2014/main" val="146974495"/>
                    </a:ext>
                  </a:extLst>
                </a:gridCol>
                <a:gridCol w="558173">
                  <a:extLst>
                    <a:ext uri="{9D8B030D-6E8A-4147-A177-3AD203B41FA5}">
                      <a16:colId xmlns:a16="http://schemas.microsoft.com/office/drawing/2014/main" val="2327457490"/>
                    </a:ext>
                  </a:extLst>
                </a:gridCol>
                <a:gridCol w="499181">
                  <a:extLst>
                    <a:ext uri="{9D8B030D-6E8A-4147-A177-3AD203B41FA5}">
                      <a16:colId xmlns:a16="http://schemas.microsoft.com/office/drawing/2014/main" val="21814294"/>
                    </a:ext>
                  </a:extLst>
                </a:gridCol>
                <a:gridCol w="476107">
                  <a:extLst>
                    <a:ext uri="{9D8B030D-6E8A-4147-A177-3AD203B41FA5}">
                      <a16:colId xmlns:a16="http://schemas.microsoft.com/office/drawing/2014/main" val="1190266752"/>
                    </a:ext>
                  </a:extLst>
                </a:gridCol>
                <a:gridCol w="507847">
                  <a:extLst>
                    <a:ext uri="{9D8B030D-6E8A-4147-A177-3AD203B41FA5}">
                      <a16:colId xmlns:a16="http://schemas.microsoft.com/office/drawing/2014/main" val="2475115459"/>
                    </a:ext>
                  </a:extLst>
                </a:gridCol>
                <a:gridCol w="476107">
                  <a:extLst>
                    <a:ext uri="{9D8B030D-6E8A-4147-A177-3AD203B41FA5}">
                      <a16:colId xmlns:a16="http://schemas.microsoft.com/office/drawing/2014/main" val="1812648275"/>
                    </a:ext>
                  </a:extLst>
                </a:gridCol>
                <a:gridCol w="547521">
                  <a:extLst>
                    <a:ext uri="{9D8B030D-6E8A-4147-A177-3AD203B41FA5}">
                      <a16:colId xmlns:a16="http://schemas.microsoft.com/office/drawing/2014/main" val="2844991239"/>
                    </a:ext>
                  </a:extLst>
                </a:gridCol>
                <a:gridCol w="499913">
                  <a:extLst>
                    <a:ext uri="{9D8B030D-6E8A-4147-A177-3AD203B41FA5}">
                      <a16:colId xmlns:a16="http://schemas.microsoft.com/office/drawing/2014/main" val="1402096627"/>
                    </a:ext>
                  </a:extLst>
                </a:gridCol>
                <a:gridCol w="460237">
                  <a:extLst>
                    <a:ext uri="{9D8B030D-6E8A-4147-A177-3AD203B41FA5}">
                      <a16:colId xmlns:a16="http://schemas.microsoft.com/office/drawing/2014/main" val="2094083946"/>
                    </a:ext>
                  </a:extLst>
                </a:gridCol>
                <a:gridCol w="508813">
                  <a:extLst>
                    <a:ext uri="{9D8B030D-6E8A-4147-A177-3AD203B41FA5}">
                      <a16:colId xmlns:a16="http://schemas.microsoft.com/office/drawing/2014/main" val="3163984071"/>
                    </a:ext>
                  </a:extLst>
                </a:gridCol>
                <a:gridCol w="415363">
                  <a:extLst>
                    <a:ext uri="{9D8B030D-6E8A-4147-A177-3AD203B41FA5}">
                      <a16:colId xmlns:a16="http://schemas.microsoft.com/office/drawing/2014/main" val="2911395079"/>
                    </a:ext>
                  </a:extLst>
                </a:gridCol>
                <a:gridCol w="491598">
                  <a:extLst>
                    <a:ext uri="{9D8B030D-6E8A-4147-A177-3AD203B41FA5}">
                      <a16:colId xmlns:a16="http://schemas.microsoft.com/office/drawing/2014/main" val="4050613647"/>
                    </a:ext>
                  </a:extLst>
                </a:gridCol>
              </a:tblGrid>
              <a:tr h="388620">
                <a:tc>
                  <a:txBody>
                    <a:bodyPr/>
                    <a:lstStyle/>
                    <a:p>
                      <a:pPr algn="ctr"/>
                      <a:r>
                        <a:rPr lang="en-US" sz="1100" dirty="0"/>
                        <a:t>Trial</a:t>
                      </a:r>
                    </a:p>
                  </a:txBody>
                  <a:tcPr marL="68580" marR="68580" marT="34290" marB="34290"/>
                </a:tc>
                <a:tc gridSpan="2">
                  <a:txBody>
                    <a:bodyPr/>
                    <a:lstStyle/>
                    <a:p>
                      <a:pPr algn="ctr"/>
                      <a:r>
                        <a:rPr lang="en-US" sz="1100" dirty="0"/>
                        <a:t>ORR</a:t>
                      </a:r>
                    </a:p>
                  </a:txBody>
                  <a:tcPr marL="68580" marR="68580" marT="34290" marB="34290"/>
                </a:tc>
                <a:tc hMerge="1">
                  <a:txBody>
                    <a:bodyPr/>
                    <a:lstStyle/>
                    <a:p>
                      <a:pPr algn="ctr"/>
                      <a:endParaRPr lang="en-US" sz="1100" dirty="0"/>
                    </a:p>
                  </a:txBody>
                  <a:tcPr marL="68580" marR="68580" marT="34290" marB="34290"/>
                </a:tc>
                <a:tc gridSpan="2">
                  <a:txBody>
                    <a:bodyPr/>
                    <a:lstStyle/>
                    <a:p>
                      <a:pPr algn="ctr"/>
                      <a:r>
                        <a:rPr lang="en-US" sz="1100" dirty="0"/>
                        <a:t>≥CR</a:t>
                      </a:r>
                    </a:p>
                  </a:txBody>
                  <a:tcPr marL="68580" marR="68580" marT="34290" marB="34290"/>
                </a:tc>
                <a:tc hMerge="1">
                  <a:txBody>
                    <a:bodyPr/>
                    <a:lstStyle/>
                    <a:p>
                      <a:endParaRPr lang="en-US"/>
                    </a:p>
                  </a:txBody>
                  <a:tcPr/>
                </a:tc>
                <a:tc gridSpan="2">
                  <a:txBody>
                    <a:bodyPr/>
                    <a:lstStyle/>
                    <a:p>
                      <a:pPr algn="ctr"/>
                      <a:r>
                        <a:rPr lang="en-US" sz="1100" dirty="0"/>
                        <a:t>PFS</a:t>
                      </a:r>
                    </a:p>
                  </a:txBody>
                  <a:tcPr marL="68580" marR="68580" marT="34290" marB="34290"/>
                </a:tc>
                <a:tc hMerge="1">
                  <a:txBody>
                    <a:bodyPr/>
                    <a:lstStyle/>
                    <a:p>
                      <a:endParaRPr lang="en-US"/>
                    </a:p>
                  </a:txBody>
                  <a:tcPr/>
                </a:tc>
                <a:tc gridSpan="2">
                  <a:txBody>
                    <a:bodyPr/>
                    <a:lstStyle/>
                    <a:p>
                      <a:pPr algn="ctr"/>
                      <a:r>
                        <a:rPr lang="en-US" sz="1100" dirty="0"/>
                        <a:t>OS</a:t>
                      </a:r>
                    </a:p>
                  </a:txBody>
                  <a:tcPr marL="68580" marR="68580" marT="34290" marB="34290"/>
                </a:tc>
                <a:tc hMerge="1">
                  <a:txBody>
                    <a:bodyPr/>
                    <a:lstStyle/>
                    <a:p>
                      <a:endParaRPr lang="en-US"/>
                    </a:p>
                  </a:txBody>
                  <a:tcPr/>
                </a:tc>
                <a:tc gridSpan="2">
                  <a:txBody>
                    <a:bodyPr/>
                    <a:lstStyle/>
                    <a:p>
                      <a:pPr algn="ctr"/>
                      <a:r>
                        <a:rPr lang="en-US" sz="1100" dirty="0"/>
                        <a:t>MRD-</a:t>
                      </a:r>
                    </a:p>
                    <a:p>
                      <a:pPr algn="ctr"/>
                      <a:r>
                        <a:rPr lang="en-US" sz="1100" dirty="0"/>
                        <a:t>≥10</a:t>
                      </a:r>
                      <a:r>
                        <a:rPr lang="en-US" sz="1100" baseline="30000" dirty="0"/>
                        <a:t>-5</a:t>
                      </a:r>
                    </a:p>
                  </a:txBody>
                  <a:tcPr marL="68580" marR="68580" marT="34290" marB="34290"/>
                </a:tc>
                <a:tc hMerge="1">
                  <a:txBody>
                    <a:bodyPr/>
                    <a:lstStyle/>
                    <a:p>
                      <a:endParaRPr lang="en-US"/>
                    </a:p>
                  </a:txBody>
                  <a:tcPr/>
                </a:tc>
                <a:tc gridSpan="2">
                  <a:txBody>
                    <a:bodyPr/>
                    <a:lstStyle/>
                    <a:p>
                      <a:pPr algn="ctr"/>
                      <a:r>
                        <a:rPr lang="en-US" sz="1100" dirty="0"/>
                        <a:t>Infections</a:t>
                      </a:r>
                    </a:p>
                    <a:p>
                      <a:pPr algn="ctr"/>
                      <a:r>
                        <a:rPr lang="en-US" sz="1100" dirty="0"/>
                        <a:t>(Any Grade)</a:t>
                      </a:r>
                    </a:p>
                  </a:txBody>
                  <a:tcPr marL="68580" marR="68580" marT="34290" marB="34290"/>
                </a:tc>
                <a:tc hMerge="1">
                  <a:txBody>
                    <a:bodyPr/>
                    <a:lstStyle/>
                    <a:p>
                      <a:endParaRPr lang="en-US"/>
                    </a:p>
                  </a:txBody>
                  <a:tcPr/>
                </a:tc>
                <a:tc gridSpan="2">
                  <a:txBody>
                    <a:bodyPr/>
                    <a:lstStyle/>
                    <a:p>
                      <a:pPr algn="ctr"/>
                      <a:r>
                        <a:rPr lang="en-US" sz="1100" dirty="0"/>
                        <a:t>Serious AEs</a:t>
                      </a:r>
                    </a:p>
                  </a:txBody>
                  <a:tcPr marL="68580" marR="68580" marT="34290" marB="34290"/>
                </a:tc>
                <a:tc hMerge="1">
                  <a:txBody>
                    <a:bodyPr/>
                    <a:lstStyle/>
                    <a:p>
                      <a:endParaRPr lang="en-US" dirty="0"/>
                    </a:p>
                  </a:txBody>
                  <a:tcPr/>
                </a:tc>
                <a:tc gridSpan="2">
                  <a:txBody>
                    <a:bodyPr/>
                    <a:lstStyle/>
                    <a:p>
                      <a:pPr algn="ctr"/>
                      <a:r>
                        <a:rPr lang="en-US" sz="1100" dirty="0"/>
                        <a:t>D/C due to AEs</a:t>
                      </a:r>
                    </a:p>
                  </a:txBody>
                  <a:tcPr marL="68580" marR="68580" marT="34290" marB="34290"/>
                </a:tc>
                <a:tc hMerge="1">
                  <a:txBody>
                    <a:bodyPr/>
                    <a:lstStyle/>
                    <a:p>
                      <a:endParaRPr lang="en-US" dirty="0"/>
                    </a:p>
                  </a:txBody>
                  <a:tcPr/>
                </a:tc>
                <a:extLst>
                  <a:ext uri="{0D108BD9-81ED-4DB2-BD59-A6C34878D82A}">
                    <a16:rowId xmlns:a16="http://schemas.microsoft.com/office/drawing/2014/main" val="2989734415"/>
                  </a:ext>
                </a:extLst>
              </a:tr>
              <a:tr h="295060">
                <a:tc>
                  <a:txBody>
                    <a:bodyPr/>
                    <a:lstStyle/>
                    <a:p>
                      <a:endParaRPr lang="en-US" sz="1500" dirty="0"/>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extLst>
                  <a:ext uri="{0D108BD9-81ED-4DB2-BD59-A6C34878D82A}">
                    <a16:rowId xmlns:a16="http://schemas.microsoft.com/office/drawing/2014/main" val="3260350630"/>
                  </a:ext>
                </a:extLst>
              </a:tr>
              <a:tr h="278130">
                <a:tc gridSpan="17">
                  <a:txBody>
                    <a:bodyPr/>
                    <a:lstStyle/>
                    <a:p>
                      <a:pPr algn="l"/>
                      <a:r>
                        <a:rPr lang="en-US" sz="1400" b="1" dirty="0">
                          <a:solidFill>
                            <a:schemeClr val="accent2">
                              <a:lumMod val="50000"/>
                            </a:schemeClr>
                          </a:solidFill>
                        </a:rPr>
                        <a:t>Daratumumab</a:t>
                      </a:r>
                    </a:p>
                  </a:txBody>
                  <a:tcPr marL="68580" marR="68580" marT="34290" marB="34290"/>
                </a:tc>
                <a:tc hMerge="1">
                  <a:txBody>
                    <a:bodyPr/>
                    <a:lstStyle/>
                    <a:p>
                      <a:pPr algn="ctr"/>
                      <a:endParaRPr lang="en-US" sz="800" dirty="0"/>
                    </a:p>
                  </a:txBody>
                  <a:tcPr marL="68580" marR="68580" marT="34290" marB="34290"/>
                </a:tc>
                <a:tc hMerge="1">
                  <a:txBody>
                    <a:bodyPr/>
                    <a:lstStyle/>
                    <a:p>
                      <a:endParaRPr lang="en-US"/>
                    </a:p>
                  </a:txBody>
                  <a:tcPr/>
                </a:tc>
                <a:tc hMerge="1">
                  <a:txBody>
                    <a:bodyPr/>
                    <a:lstStyle/>
                    <a:p>
                      <a:pPr algn="ctr"/>
                      <a:endParaRPr lang="en-US" sz="800" b="1" dirty="0"/>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dirty="0"/>
                    </a:p>
                  </a:txBody>
                  <a:tcPr marL="68580" marR="68580" marT="34290" marB="34290"/>
                </a:tc>
                <a:tc hMerge="1">
                  <a:txBody>
                    <a:bodyPr/>
                    <a:lstStyle/>
                    <a:p>
                      <a:pPr algn="ctr"/>
                      <a:endParaRPr lang="en-US" sz="800" dirty="0"/>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dirty="0"/>
                    </a:p>
                  </a:txBody>
                  <a:tcPr marL="68580" marR="68580" marT="34290" marB="34290"/>
                </a:tc>
                <a:tc hMerge="1">
                  <a:txBody>
                    <a:bodyPr/>
                    <a:lstStyle/>
                    <a:p>
                      <a:pPr algn="ctr"/>
                      <a:endParaRPr lang="en-US" sz="800" dirty="0"/>
                    </a:p>
                  </a:txBody>
                  <a:tcPr marL="68580" marR="68580" marT="34290" marB="34290"/>
                </a:tc>
                <a:tc hMerge="1">
                  <a:txBody>
                    <a:bodyPr/>
                    <a:lstStyle/>
                    <a:p>
                      <a:pPr algn="ctr"/>
                      <a:endParaRPr lang="en-US" sz="800" dirty="0"/>
                    </a:p>
                  </a:txBody>
                  <a:tcPr marL="68580" marR="68580" marT="34290" marB="34290"/>
                </a:tc>
                <a:tc hMerge="1">
                  <a:txBody>
                    <a:bodyPr/>
                    <a:lstStyle/>
                    <a:p>
                      <a:pPr algn="ctr"/>
                      <a:endParaRPr lang="en-US" sz="800" dirty="0"/>
                    </a:p>
                  </a:txBody>
                  <a:tcPr marL="68580" marR="68580" marT="34290" marB="34290"/>
                </a:tc>
                <a:tc hMerge="1">
                  <a:txBody>
                    <a:bodyPr/>
                    <a:lstStyle/>
                    <a:p>
                      <a:pPr algn="ctr"/>
                      <a:endParaRPr lang="en-US" sz="800" dirty="0"/>
                    </a:p>
                  </a:txBody>
                  <a:tcPr marL="68580" marR="68580" marT="34290" marB="34290"/>
                </a:tc>
                <a:tc hMerge="1">
                  <a:txBody>
                    <a:bodyPr/>
                    <a:lstStyle/>
                    <a:p>
                      <a:pPr algn="ctr"/>
                      <a:endParaRPr lang="en-US" sz="800" dirty="0"/>
                    </a:p>
                  </a:txBody>
                  <a:tcPr marL="68580" marR="68580" marT="34290" marB="34290"/>
                </a:tc>
                <a:extLst>
                  <a:ext uri="{0D108BD9-81ED-4DB2-BD59-A6C34878D82A}">
                    <a16:rowId xmlns:a16="http://schemas.microsoft.com/office/drawing/2014/main" val="1972982106"/>
                  </a:ext>
                </a:extLst>
              </a:tr>
              <a:tr h="278130">
                <a:tc>
                  <a:txBody>
                    <a:bodyPr/>
                    <a:lstStyle/>
                    <a:p>
                      <a:pPr algn="ctr"/>
                      <a:r>
                        <a:rPr lang="en-US" sz="1050" b="1" dirty="0"/>
                        <a:t>CASSIOPEIA</a:t>
                      </a:r>
                      <a:r>
                        <a:rPr lang="en-US" sz="1050" b="0" dirty="0"/>
                        <a:t>: </a:t>
                      </a:r>
                      <a:r>
                        <a:rPr lang="en-US" sz="800" b="0" dirty="0"/>
                        <a:t>D-</a:t>
                      </a:r>
                      <a:r>
                        <a:rPr lang="en-US" sz="800" b="0" dirty="0" err="1"/>
                        <a:t>VTd</a:t>
                      </a:r>
                      <a:r>
                        <a:rPr lang="en-US" sz="800" b="0" dirty="0"/>
                        <a:t> vs. </a:t>
                      </a:r>
                      <a:r>
                        <a:rPr lang="en-US" sz="800" b="0" dirty="0" err="1"/>
                        <a:t>VTd</a:t>
                      </a:r>
                      <a:endParaRPr lang="en-US" sz="800" b="0" dirty="0"/>
                    </a:p>
                  </a:txBody>
                  <a:tcPr marL="68580" marR="68580" marT="34290" marB="34290"/>
                </a:tc>
                <a:tc>
                  <a:txBody>
                    <a:bodyPr/>
                    <a:lstStyle/>
                    <a:p>
                      <a:pPr algn="ctr"/>
                      <a:r>
                        <a:rPr lang="en-US" sz="800" dirty="0"/>
                        <a:t>94.7%</a:t>
                      </a:r>
                    </a:p>
                  </a:txBody>
                  <a:tcPr marL="68580" marR="68580" marT="34290" marB="34290"/>
                </a:tc>
                <a:tc>
                  <a:txBody>
                    <a:bodyPr/>
                    <a:lstStyle/>
                    <a:p>
                      <a:pPr algn="ctr"/>
                      <a:r>
                        <a:rPr lang="en-US" sz="800"/>
                        <a:t>94.1%</a:t>
                      </a:r>
                      <a:endParaRPr lang="en-US" sz="800" dirty="0"/>
                    </a:p>
                  </a:txBody>
                  <a:tcPr marL="68580" marR="68580" marT="34290" marB="34290"/>
                </a:tc>
                <a:tc>
                  <a:txBody>
                    <a:bodyPr/>
                    <a:lstStyle/>
                    <a:p>
                      <a:pPr algn="ctr"/>
                      <a:r>
                        <a:rPr lang="en-US" sz="800" b="1" dirty="0"/>
                        <a:t>53.8%</a:t>
                      </a:r>
                    </a:p>
                  </a:txBody>
                  <a:tcPr marL="68580" marR="68580" marT="34290" marB="34290"/>
                </a:tc>
                <a:tc>
                  <a:txBody>
                    <a:bodyPr/>
                    <a:lstStyle/>
                    <a:p>
                      <a:pPr algn="ctr"/>
                      <a:r>
                        <a:rPr lang="en-US" sz="800" b="1" dirty="0"/>
                        <a:t>35.5%</a:t>
                      </a:r>
                    </a:p>
                  </a:txBody>
                  <a:tcPr marL="68580" marR="68580" marT="34290" marB="34290"/>
                </a:tc>
                <a:tc>
                  <a:txBody>
                    <a:bodyPr/>
                    <a:lstStyle/>
                    <a:p>
                      <a:pPr algn="ctr"/>
                      <a:r>
                        <a:rPr lang="en-US" sz="800" b="1" dirty="0"/>
                        <a:t>93%</a:t>
                      </a:r>
                    </a:p>
                    <a:p>
                      <a:pPr algn="ctr"/>
                      <a:r>
                        <a:rPr lang="en-US" sz="800" b="1" dirty="0"/>
                        <a:t>(18 </a:t>
                      </a:r>
                      <a:r>
                        <a:rPr lang="en-US" sz="800" b="1" dirty="0" err="1"/>
                        <a:t>mo</a:t>
                      </a:r>
                      <a:r>
                        <a:rPr lang="en-US" sz="800" b="1" dirty="0"/>
                        <a:t>)</a:t>
                      </a:r>
                    </a:p>
                  </a:txBody>
                  <a:tcPr marL="68580" marR="68580" marT="34290" marB="34290"/>
                </a:tc>
                <a:tc>
                  <a:txBody>
                    <a:bodyPr/>
                    <a:lstStyle/>
                    <a:p>
                      <a:pPr algn="ctr"/>
                      <a:r>
                        <a:rPr lang="en-US" sz="800" b="1" dirty="0"/>
                        <a:t>85%</a:t>
                      </a:r>
                    </a:p>
                    <a:p>
                      <a:pPr algn="ctr"/>
                      <a:r>
                        <a:rPr lang="en-US" sz="800" b="1" dirty="0"/>
                        <a:t>(18 </a:t>
                      </a:r>
                      <a:r>
                        <a:rPr lang="en-US" sz="800" b="1" dirty="0" err="1"/>
                        <a:t>mo</a:t>
                      </a:r>
                      <a:r>
                        <a:rPr lang="en-US" sz="800" b="1"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b="1" dirty="0"/>
                        <a:t>64%</a:t>
                      </a:r>
                    </a:p>
                  </a:txBody>
                  <a:tcPr marL="68580" marR="68580" marT="34290" marB="34290"/>
                </a:tc>
                <a:tc>
                  <a:txBody>
                    <a:bodyPr/>
                    <a:lstStyle/>
                    <a:p>
                      <a:pPr algn="ctr"/>
                      <a:r>
                        <a:rPr lang="en-US" sz="800" b="1" dirty="0"/>
                        <a:t>44%</a:t>
                      </a:r>
                    </a:p>
                  </a:txBody>
                  <a:tcPr marL="68580" marR="68580" marT="34290" marB="34290"/>
                </a:tc>
                <a:tc>
                  <a:txBody>
                    <a:bodyPr/>
                    <a:lstStyle/>
                    <a:p>
                      <a:pPr algn="ctr"/>
                      <a:r>
                        <a:rPr lang="en-US" sz="800" dirty="0"/>
                        <a:t>65%</a:t>
                      </a:r>
                    </a:p>
                    <a:p>
                      <a:pPr algn="ctr"/>
                      <a:r>
                        <a:rPr lang="en-US" sz="800" dirty="0"/>
                        <a:t>(Any Gr)</a:t>
                      </a:r>
                    </a:p>
                  </a:txBody>
                  <a:tcPr marL="68580" marR="68580" marT="34290" marB="34290"/>
                </a:tc>
                <a:tc>
                  <a:txBody>
                    <a:bodyPr/>
                    <a:lstStyle/>
                    <a:p>
                      <a:pPr algn="ctr"/>
                      <a:r>
                        <a:rPr lang="en-US" sz="800" dirty="0"/>
                        <a:t>57%</a:t>
                      </a:r>
                    </a:p>
                    <a:p>
                      <a:pPr algn="ctr"/>
                      <a:r>
                        <a:rPr lang="en-US" sz="800" dirty="0"/>
                        <a:t>(Any Gr)</a:t>
                      </a:r>
                    </a:p>
                  </a:txBody>
                  <a:tcPr marL="68580" marR="68580" marT="34290" marB="34290"/>
                </a:tc>
                <a:tc>
                  <a:txBody>
                    <a:bodyPr/>
                    <a:lstStyle/>
                    <a:p>
                      <a:pPr algn="ctr"/>
                      <a:r>
                        <a:rPr lang="en-US" sz="800" dirty="0"/>
                        <a:t>47%</a:t>
                      </a:r>
                    </a:p>
                  </a:txBody>
                  <a:tcPr marL="68580" marR="68580" marT="34290" marB="34290"/>
                </a:tc>
                <a:tc>
                  <a:txBody>
                    <a:bodyPr/>
                    <a:lstStyle/>
                    <a:p>
                      <a:pPr algn="ctr"/>
                      <a:r>
                        <a:rPr lang="en-US" sz="800" dirty="0"/>
                        <a:t>47%</a:t>
                      </a:r>
                    </a:p>
                  </a:txBody>
                  <a:tcPr marL="68580" marR="68580" marT="34290" marB="34290"/>
                </a:tc>
                <a:tc>
                  <a:txBody>
                    <a:bodyPr/>
                    <a:lstStyle/>
                    <a:p>
                      <a:pPr algn="ctr"/>
                      <a:r>
                        <a:rPr lang="en-US" sz="800" dirty="0"/>
                        <a:t>7%</a:t>
                      </a:r>
                    </a:p>
                  </a:txBody>
                  <a:tcPr marL="68580" marR="68580" marT="34290" marB="34290"/>
                </a:tc>
                <a:tc>
                  <a:txBody>
                    <a:bodyPr/>
                    <a:lstStyle/>
                    <a:p>
                      <a:pPr algn="ctr"/>
                      <a:r>
                        <a:rPr lang="en-US" sz="800" dirty="0"/>
                        <a:t>8%</a:t>
                      </a:r>
                    </a:p>
                  </a:txBody>
                  <a:tcPr marL="68580" marR="68580" marT="34290" marB="34290"/>
                </a:tc>
                <a:extLst>
                  <a:ext uri="{0D108BD9-81ED-4DB2-BD59-A6C34878D82A}">
                    <a16:rowId xmlns:a16="http://schemas.microsoft.com/office/drawing/2014/main" val="44459828"/>
                  </a:ext>
                </a:extLst>
              </a:tr>
              <a:tr h="560070">
                <a:tc>
                  <a:txBody>
                    <a:bodyPr/>
                    <a:lstStyle/>
                    <a:p>
                      <a:pPr algn="ctr"/>
                      <a:r>
                        <a:rPr lang="en-US" sz="1050" b="1" dirty="0"/>
                        <a:t>PERSEUS:   </a:t>
                      </a:r>
                      <a:r>
                        <a:rPr lang="en-US" sz="800" b="0" dirty="0"/>
                        <a:t>D-</a:t>
                      </a:r>
                      <a:r>
                        <a:rPr lang="en-US" sz="800" b="0" dirty="0" err="1"/>
                        <a:t>VRd</a:t>
                      </a:r>
                      <a:r>
                        <a:rPr lang="en-US" sz="800" b="0" dirty="0"/>
                        <a:t> vs. </a:t>
                      </a:r>
                      <a:r>
                        <a:rPr lang="en-US" sz="800" b="0" dirty="0" err="1"/>
                        <a:t>VRd</a:t>
                      </a:r>
                      <a:endParaRPr lang="en-US" sz="800" b="0" dirty="0"/>
                    </a:p>
                  </a:txBody>
                  <a:tcPr marL="68580" marR="68580" marT="34290" marB="34290"/>
                </a:tc>
                <a:tc>
                  <a:txBody>
                    <a:bodyPr/>
                    <a:lstStyle/>
                    <a:p>
                      <a:pPr algn="ctr"/>
                      <a:r>
                        <a:rPr lang="en-US" sz="800" dirty="0"/>
                        <a:t>96.6%</a:t>
                      </a:r>
                    </a:p>
                  </a:txBody>
                  <a:tcPr marL="68580" marR="68580" marT="34290" marB="34290"/>
                </a:tc>
                <a:tc>
                  <a:txBody>
                    <a:bodyPr/>
                    <a:lstStyle/>
                    <a:p>
                      <a:pPr algn="ctr"/>
                      <a:r>
                        <a:rPr lang="en-US" sz="800" dirty="0"/>
                        <a:t>93.8%</a:t>
                      </a:r>
                    </a:p>
                  </a:txBody>
                  <a:tcPr marL="68580" marR="68580" marT="34290" marB="34290"/>
                </a:tc>
                <a:tc>
                  <a:txBody>
                    <a:bodyPr/>
                    <a:lstStyle/>
                    <a:p>
                      <a:pPr algn="ctr"/>
                      <a:r>
                        <a:rPr lang="en-US" sz="800" b="1" dirty="0"/>
                        <a:t>87.9%</a:t>
                      </a:r>
                    </a:p>
                  </a:txBody>
                  <a:tcPr marL="68580" marR="68580" marT="34290" marB="34290"/>
                </a:tc>
                <a:tc>
                  <a:txBody>
                    <a:bodyPr/>
                    <a:lstStyle/>
                    <a:p>
                      <a:pPr algn="ctr"/>
                      <a:r>
                        <a:rPr lang="en-US" sz="800" b="1" dirty="0"/>
                        <a:t>70.1%</a:t>
                      </a:r>
                    </a:p>
                  </a:txBody>
                  <a:tcPr marL="68580" marR="68580" marT="34290" marB="34290"/>
                </a:tc>
                <a:tc>
                  <a:txBody>
                    <a:bodyPr/>
                    <a:lstStyle/>
                    <a:p>
                      <a:pPr algn="ctr"/>
                      <a:r>
                        <a:rPr lang="en-US" sz="800" b="1" dirty="0">
                          <a:sym typeface="Wingdings" panose="05000000000000000000" pitchFamily="2" charset="2"/>
                        </a:rPr>
                        <a:t>84.3% </a:t>
                      </a:r>
                    </a:p>
                    <a:p>
                      <a:pPr algn="ctr"/>
                      <a:r>
                        <a:rPr lang="en-US" sz="800" b="1" dirty="0">
                          <a:sym typeface="Wingdings" panose="05000000000000000000" pitchFamily="2" charset="2"/>
                        </a:rPr>
                        <a:t>(48 </a:t>
                      </a:r>
                      <a:r>
                        <a:rPr lang="en-US" sz="800" b="1" dirty="0" err="1">
                          <a:sym typeface="Wingdings" panose="05000000000000000000" pitchFamily="2" charset="2"/>
                        </a:rPr>
                        <a:t>mo</a:t>
                      </a:r>
                      <a:r>
                        <a:rPr lang="en-US" sz="800" b="1" dirty="0">
                          <a:sym typeface="Wingdings" panose="05000000000000000000" pitchFamily="2" charset="2"/>
                        </a:rPr>
                        <a:t>)</a:t>
                      </a:r>
                      <a:endParaRPr lang="en-US" sz="800" b="1" dirty="0"/>
                    </a:p>
                  </a:txBody>
                  <a:tcPr marL="68580" marR="68580" marT="34290" marB="34290"/>
                </a:tc>
                <a:tc>
                  <a:txBody>
                    <a:bodyPr/>
                    <a:lstStyle/>
                    <a:p>
                      <a:pPr algn="ctr"/>
                      <a:r>
                        <a:rPr lang="en-US" sz="800" b="1" dirty="0"/>
                        <a:t>67.7%</a:t>
                      </a:r>
                    </a:p>
                    <a:p>
                      <a:pPr algn="ctr"/>
                      <a:r>
                        <a:rPr lang="en-US" sz="800" b="1" dirty="0"/>
                        <a:t>(48 </a:t>
                      </a:r>
                      <a:r>
                        <a:rPr lang="en-US" sz="800" b="1" dirty="0" err="1"/>
                        <a:t>mo</a:t>
                      </a:r>
                      <a:r>
                        <a:rPr lang="en-US" sz="800" b="1"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sv-SE" sz="800" b="1" dirty="0"/>
                        <a:t>75.2%</a:t>
                      </a:r>
                      <a:endParaRPr lang="en-US" sz="800" b="1" dirty="0"/>
                    </a:p>
                  </a:txBody>
                  <a:tcPr marL="68580" marR="68580" marT="34290" marB="34290"/>
                </a:tc>
                <a:tc>
                  <a:txBody>
                    <a:bodyPr/>
                    <a:lstStyle/>
                    <a:p>
                      <a:pPr algn="ctr"/>
                      <a:r>
                        <a:rPr lang="en-US" sz="800" b="1" dirty="0"/>
                        <a:t>47.5%</a:t>
                      </a:r>
                    </a:p>
                  </a:txBody>
                  <a:tcPr marL="68580" marR="68580" marT="34290" marB="34290"/>
                </a:tc>
                <a:tc>
                  <a:txBody>
                    <a:bodyPr/>
                    <a:lstStyle/>
                    <a:p>
                      <a:pPr algn="ctr"/>
                      <a:r>
                        <a:rPr lang="en-US" sz="800" dirty="0"/>
                        <a:t>86.9%</a:t>
                      </a:r>
                    </a:p>
                    <a:p>
                      <a:pPr algn="ctr"/>
                      <a:r>
                        <a:rPr lang="en-US" sz="800" dirty="0"/>
                        <a:t>(Any Gr)</a:t>
                      </a:r>
                    </a:p>
                  </a:txBody>
                  <a:tcPr marL="68580" marR="68580" marT="34290" marB="34290"/>
                </a:tc>
                <a:tc>
                  <a:txBody>
                    <a:bodyPr/>
                    <a:lstStyle/>
                    <a:p>
                      <a:pPr algn="ctr"/>
                      <a:r>
                        <a:rPr lang="en-US" sz="800" dirty="0"/>
                        <a:t>76.7%</a:t>
                      </a:r>
                    </a:p>
                    <a:p>
                      <a:pPr algn="ctr"/>
                      <a:r>
                        <a:rPr lang="en-US" sz="800" dirty="0"/>
                        <a:t>(Any Gr)</a:t>
                      </a:r>
                    </a:p>
                  </a:txBody>
                  <a:tcPr marL="68580" marR="68580" marT="34290" marB="34290"/>
                </a:tc>
                <a:tc>
                  <a:txBody>
                    <a:bodyPr/>
                    <a:lstStyle/>
                    <a:p>
                      <a:pPr algn="ctr"/>
                      <a:r>
                        <a:rPr lang="en-US" sz="800" dirty="0"/>
                        <a:t>57%</a:t>
                      </a:r>
                    </a:p>
                  </a:txBody>
                  <a:tcPr marL="68580" marR="68580" marT="34290" marB="34290"/>
                </a:tc>
                <a:tc>
                  <a:txBody>
                    <a:bodyPr/>
                    <a:lstStyle/>
                    <a:p>
                      <a:pPr algn="ctr"/>
                      <a:r>
                        <a:rPr lang="en-US" sz="800" dirty="0"/>
                        <a:t>49.3%</a:t>
                      </a:r>
                    </a:p>
                  </a:txBody>
                  <a:tcPr marL="68580" marR="68580" marT="34290" marB="34290"/>
                </a:tc>
                <a:tc>
                  <a:txBody>
                    <a:bodyPr/>
                    <a:lstStyle/>
                    <a:p>
                      <a:pPr algn="ctr"/>
                      <a:r>
                        <a:rPr lang="en-US" sz="800" dirty="0"/>
                        <a:t>8.8%</a:t>
                      </a:r>
                    </a:p>
                  </a:txBody>
                  <a:tcPr marL="68580" marR="68580" marT="34290" marB="34290"/>
                </a:tc>
                <a:tc>
                  <a:txBody>
                    <a:bodyPr/>
                    <a:lstStyle/>
                    <a:p>
                      <a:pPr algn="ctr"/>
                      <a:r>
                        <a:rPr lang="en-US" sz="800" dirty="0"/>
                        <a:t>21.3%</a:t>
                      </a:r>
                    </a:p>
                  </a:txBody>
                  <a:tcPr marL="68580" marR="68580" marT="34290" marB="34290"/>
                </a:tc>
                <a:extLst>
                  <a:ext uri="{0D108BD9-81ED-4DB2-BD59-A6C34878D82A}">
                    <a16:rowId xmlns:a16="http://schemas.microsoft.com/office/drawing/2014/main" val="1999002363"/>
                  </a:ext>
                </a:extLst>
              </a:tr>
              <a:tr h="278130">
                <a:tc gridSpan="17">
                  <a:txBody>
                    <a:bodyPr/>
                    <a:lstStyle/>
                    <a:p>
                      <a:r>
                        <a:rPr lang="en-US" sz="1400" b="1" dirty="0">
                          <a:solidFill>
                            <a:schemeClr val="accent2">
                              <a:lumMod val="50000"/>
                            </a:schemeClr>
                          </a:solidFill>
                        </a:rPr>
                        <a:t>Isatuximab</a:t>
                      </a:r>
                    </a:p>
                  </a:txBody>
                  <a:tcPr marL="68580" marR="68580" marT="34290" marB="34290"/>
                </a:tc>
                <a:tc hMerge="1">
                  <a:txBody>
                    <a:bodyPr/>
                    <a:lstStyle/>
                    <a:p>
                      <a:endParaRPr lang="en-US" sz="1400" dirty="0"/>
                    </a:p>
                  </a:txBody>
                  <a:tcPr marL="68580" marR="68580" marT="34290" marB="34290"/>
                </a:tc>
                <a:tc hMerge="1">
                  <a:txBody>
                    <a:bodyPr/>
                    <a:lstStyle/>
                    <a:p>
                      <a:endParaRPr lang="en-US"/>
                    </a:p>
                  </a:txBody>
                  <a:tcPr/>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tc hMerge="1">
                  <a:txBody>
                    <a:bodyPr/>
                    <a:lstStyle/>
                    <a:p>
                      <a:endParaRPr lang="en-US" sz="1400" dirty="0"/>
                    </a:p>
                  </a:txBody>
                  <a:tcPr marL="68580" marR="68580" marT="34290" marB="34290"/>
                </a:tc>
                <a:extLst>
                  <a:ext uri="{0D108BD9-81ED-4DB2-BD59-A6C34878D82A}">
                    <a16:rowId xmlns:a16="http://schemas.microsoft.com/office/drawing/2014/main" val="3029236480"/>
                  </a:ext>
                </a:extLst>
              </a:tr>
              <a:tr h="278130">
                <a:tc>
                  <a:txBody>
                    <a:bodyPr/>
                    <a:lstStyle/>
                    <a:p>
                      <a:pPr algn="ctr"/>
                      <a:r>
                        <a:rPr lang="en-US" sz="1050" b="1" dirty="0"/>
                        <a:t>ISKIA:</a:t>
                      </a:r>
                    </a:p>
                    <a:p>
                      <a:pPr algn="ctr"/>
                      <a:r>
                        <a:rPr lang="en-US" sz="800" dirty="0"/>
                        <a:t>Isa-</a:t>
                      </a:r>
                      <a:r>
                        <a:rPr lang="en-US" sz="800" dirty="0" err="1"/>
                        <a:t>KRd</a:t>
                      </a:r>
                      <a:r>
                        <a:rPr lang="en-US" sz="800" dirty="0"/>
                        <a:t> vs. </a:t>
                      </a:r>
                      <a:r>
                        <a:rPr lang="en-US" sz="800" dirty="0" err="1"/>
                        <a:t>KRd</a:t>
                      </a:r>
                      <a:endParaRPr lang="en-US" sz="800" dirty="0"/>
                    </a:p>
                  </a:txBody>
                  <a:tcPr marL="68580" marR="68580" marT="34290" marB="34290"/>
                </a:tc>
                <a:tc>
                  <a:txBody>
                    <a:bodyPr/>
                    <a:lstStyle/>
                    <a:p>
                      <a:pPr algn="ctr"/>
                      <a:r>
                        <a:rPr lang="en-US" sz="800" dirty="0"/>
                        <a:t>94% ≥VGPR</a:t>
                      </a:r>
                    </a:p>
                  </a:txBody>
                  <a:tcPr marL="68580" marR="68580" marT="34290" marB="34290"/>
                </a:tc>
                <a:tc>
                  <a:txBody>
                    <a:bodyPr/>
                    <a:lstStyle/>
                    <a:p>
                      <a:pPr algn="ctr"/>
                      <a:r>
                        <a:rPr lang="en-US" sz="800" dirty="0"/>
                        <a:t>94%</a:t>
                      </a:r>
                    </a:p>
                    <a:p>
                      <a:pPr algn="ctr"/>
                      <a:r>
                        <a:rPr lang="en-US" sz="800" dirty="0"/>
                        <a:t>≥VGPR</a:t>
                      </a:r>
                    </a:p>
                  </a:txBody>
                  <a:tcPr marL="68580" marR="68580" marT="34290" marB="34290"/>
                </a:tc>
                <a:tc>
                  <a:txBody>
                    <a:bodyPr/>
                    <a:lstStyle/>
                    <a:p>
                      <a:pPr algn="ctr"/>
                      <a:r>
                        <a:rPr lang="en-US" sz="800" dirty="0"/>
                        <a:t>74%</a:t>
                      </a:r>
                    </a:p>
                  </a:txBody>
                  <a:tcPr marL="68580" marR="68580" marT="34290" marB="34290"/>
                </a:tc>
                <a:tc>
                  <a:txBody>
                    <a:bodyPr/>
                    <a:lstStyle/>
                    <a:p>
                      <a:pPr algn="ctr"/>
                      <a:r>
                        <a:rPr lang="en-US" sz="800" dirty="0"/>
                        <a:t>72%</a:t>
                      </a:r>
                    </a:p>
                  </a:txBody>
                  <a:tcPr marL="68580" marR="68580" marT="34290" marB="34290"/>
                </a:tc>
                <a:tc>
                  <a:txBody>
                    <a:bodyPr/>
                    <a:lstStyle/>
                    <a:p>
                      <a:pPr algn="ctr"/>
                      <a:r>
                        <a:rPr lang="en-US" sz="800" dirty="0"/>
                        <a:t>95%</a:t>
                      </a:r>
                    </a:p>
                    <a:p>
                      <a:pPr algn="ctr"/>
                      <a:r>
                        <a:rPr lang="en-US" sz="800" dirty="0"/>
                        <a:t>(20 </a:t>
                      </a:r>
                      <a:r>
                        <a:rPr lang="en-US" sz="800" dirty="0" err="1"/>
                        <a:t>mo</a:t>
                      </a:r>
                      <a:r>
                        <a:rPr lang="en-US" sz="800" dirty="0"/>
                        <a:t>)</a:t>
                      </a:r>
                    </a:p>
                  </a:txBody>
                  <a:tcPr marL="68580" marR="68580" marT="34290" marB="34290"/>
                </a:tc>
                <a:tc>
                  <a:txBody>
                    <a:bodyPr/>
                    <a:lstStyle/>
                    <a:p>
                      <a:pPr algn="ctr"/>
                      <a:r>
                        <a:rPr lang="en-US" sz="800" dirty="0"/>
                        <a:t>95%</a:t>
                      </a:r>
                    </a:p>
                    <a:p>
                      <a:pPr algn="ctr"/>
                      <a:r>
                        <a:rPr lang="en-US" sz="800" dirty="0"/>
                        <a:t>(20 </a:t>
                      </a:r>
                      <a:r>
                        <a:rPr lang="en-US" sz="800" dirty="0" err="1"/>
                        <a:t>mo</a:t>
                      </a:r>
                      <a:r>
                        <a:rPr lang="en-US" sz="800"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b="1" dirty="0"/>
                        <a:t>77%</a:t>
                      </a:r>
                    </a:p>
                  </a:txBody>
                  <a:tcPr marL="68580" marR="68580" marT="34290" marB="34290"/>
                </a:tc>
                <a:tc>
                  <a:txBody>
                    <a:bodyPr/>
                    <a:lstStyle/>
                    <a:p>
                      <a:pPr algn="ctr"/>
                      <a:r>
                        <a:rPr lang="en-US" sz="800" b="1" dirty="0"/>
                        <a:t>67%</a:t>
                      </a:r>
                    </a:p>
                  </a:txBody>
                  <a:tcPr marL="68580" marR="68580" marT="34290" marB="34290"/>
                </a:tc>
                <a:tc>
                  <a:txBody>
                    <a:bodyPr/>
                    <a:lstStyle/>
                    <a:p>
                      <a:pPr algn="ctr"/>
                      <a:r>
                        <a:rPr lang="en-US" sz="800" dirty="0"/>
                        <a:t>16%</a:t>
                      </a:r>
                    </a:p>
                    <a:p>
                      <a:pPr algn="ctr"/>
                      <a:r>
                        <a:rPr lang="en-US" sz="800" dirty="0"/>
                        <a:t>(Any Gr)</a:t>
                      </a:r>
                    </a:p>
                  </a:txBody>
                  <a:tcPr marL="68580" marR="68580" marT="34290" marB="34290"/>
                </a:tc>
                <a:tc>
                  <a:txBody>
                    <a:bodyPr/>
                    <a:lstStyle/>
                    <a:p>
                      <a:pPr algn="ctr"/>
                      <a:r>
                        <a:rPr lang="en-US" sz="800" dirty="0"/>
                        <a:t>12%</a:t>
                      </a:r>
                    </a:p>
                    <a:p>
                      <a:pPr algn="ctr"/>
                      <a:r>
                        <a:rPr lang="en-US" sz="800" dirty="0"/>
                        <a:t>(Any Gr)</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dirty="0"/>
                        <a:t>6%</a:t>
                      </a:r>
                    </a:p>
                  </a:txBody>
                  <a:tcPr marL="68580" marR="68580" marT="34290" marB="34290"/>
                </a:tc>
                <a:tc>
                  <a:txBody>
                    <a:bodyPr/>
                    <a:lstStyle/>
                    <a:p>
                      <a:pPr algn="ctr"/>
                      <a:r>
                        <a:rPr lang="en-US" sz="800" dirty="0"/>
                        <a:t>5%</a:t>
                      </a:r>
                    </a:p>
                  </a:txBody>
                  <a:tcPr marL="68580" marR="68580" marT="34290" marB="34290"/>
                </a:tc>
                <a:extLst>
                  <a:ext uri="{0D108BD9-81ED-4DB2-BD59-A6C34878D82A}">
                    <a16:rowId xmlns:a16="http://schemas.microsoft.com/office/drawing/2014/main" val="1323659594"/>
                  </a:ext>
                </a:extLst>
              </a:tr>
              <a:tr h="248959">
                <a:tc>
                  <a:txBody>
                    <a:bodyPr/>
                    <a:lstStyle/>
                    <a:p>
                      <a:pPr algn="ctr"/>
                      <a:r>
                        <a:rPr lang="en-US" sz="1050" b="1" dirty="0">
                          <a:solidFill>
                            <a:schemeClr val="tx1"/>
                          </a:solidFill>
                        </a:rPr>
                        <a:t>GMMG-HD7:</a:t>
                      </a:r>
                    </a:p>
                    <a:p>
                      <a:pPr algn="ctr"/>
                      <a:r>
                        <a:rPr lang="en-US" sz="800" dirty="0">
                          <a:solidFill>
                            <a:schemeClr val="tx1"/>
                          </a:solidFill>
                        </a:rPr>
                        <a:t>Isa-</a:t>
                      </a:r>
                      <a:r>
                        <a:rPr lang="en-US" sz="800" dirty="0" err="1">
                          <a:solidFill>
                            <a:schemeClr val="tx1"/>
                          </a:solidFill>
                        </a:rPr>
                        <a:t>VRd</a:t>
                      </a:r>
                      <a:r>
                        <a:rPr lang="en-US" sz="800" dirty="0">
                          <a:solidFill>
                            <a:schemeClr val="tx1"/>
                          </a:solidFill>
                        </a:rPr>
                        <a:t> vs. </a:t>
                      </a:r>
                      <a:r>
                        <a:rPr lang="en-US" sz="800" dirty="0" err="1">
                          <a:solidFill>
                            <a:schemeClr val="tx1"/>
                          </a:solidFill>
                        </a:rPr>
                        <a:t>VRd</a:t>
                      </a:r>
                      <a:endParaRPr lang="en-US" sz="800" dirty="0">
                        <a:solidFill>
                          <a:schemeClr val="tx1"/>
                        </a:solidFill>
                      </a:endParaRPr>
                    </a:p>
                    <a:p>
                      <a:pPr algn="ctr"/>
                      <a:endParaRPr lang="en-US" sz="1050" dirty="0"/>
                    </a:p>
                  </a:txBody>
                  <a:tcPr marL="68580" marR="68580" marT="34290" marB="34290"/>
                </a:tc>
                <a:tc>
                  <a:txBody>
                    <a:bodyPr/>
                    <a:lstStyle/>
                    <a:p>
                      <a:pPr algn="ctr"/>
                      <a:r>
                        <a:rPr lang="en-US" sz="800" b="1" dirty="0"/>
                        <a:t>90%</a:t>
                      </a:r>
                    </a:p>
                  </a:txBody>
                  <a:tcPr marL="68580" marR="68580" marT="34290" marB="34290"/>
                </a:tc>
                <a:tc>
                  <a:txBody>
                    <a:bodyPr/>
                    <a:lstStyle/>
                    <a:p>
                      <a:pPr algn="ctr"/>
                      <a:r>
                        <a:rPr lang="en-US" sz="800" b="1" dirty="0"/>
                        <a:t>84%</a:t>
                      </a:r>
                    </a:p>
                  </a:txBody>
                  <a:tcPr marL="68580" marR="68580" marT="34290" marB="34290"/>
                </a:tc>
                <a:tc>
                  <a:txBody>
                    <a:bodyPr/>
                    <a:lstStyle/>
                    <a:p>
                      <a:pPr algn="ctr"/>
                      <a:r>
                        <a:rPr lang="en-US" sz="800" dirty="0"/>
                        <a:t>24%</a:t>
                      </a:r>
                    </a:p>
                  </a:txBody>
                  <a:tcPr marL="68580" marR="68580" marT="34290" marB="34290"/>
                </a:tc>
                <a:tc>
                  <a:txBody>
                    <a:bodyPr/>
                    <a:lstStyle/>
                    <a:p>
                      <a:pPr algn="ctr"/>
                      <a:r>
                        <a:rPr lang="en-US" sz="800" dirty="0"/>
                        <a:t>22%</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dirty="0"/>
                        <a:t>-</a:t>
                      </a:r>
                    </a:p>
                  </a:txBody>
                  <a:tcPr marL="68580" marR="68580" marT="34290" marB="34290"/>
                </a:tc>
                <a:tc>
                  <a:txBody>
                    <a:bodyPr/>
                    <a:lstStyle/>
                    <a:p>
                      <a:pPr algn="ctr"/>
                      <a:r>
                        <a:rPr lang="en-US" sz="800" b="1" dirty="0"/>
                        <a:t>50%</a:t>
                      </a:r>
                    </a:p>
                  </a:txBody>
                  <a:tcPr marL="68580" marR="68580" marT="34290" marB="34290"/>
                </a:tc>
                <a:tc>
                  <a:txBody>
                    <a:bodyPr/>
                    <a:lstStyle/>
                    <a:p>
                      <a:pPr algn="ctr"/>
                      <a:r>
                        <a:rPr lang="en-US" sz="800" b="1" dirty="0"/>
                        <a:t>36%</a:t>
                      </a:r>
                    </a:p>
                  </a:txBody>
                  <a:tcPr marL="68580" marR="68580" marT="34290" marB="34290"/>
                </a:tc>
                <a:tc>
                  <a:txBody>
                    <a:bodyPr/>
                    <a:lstStyle/>
                    <a:p>
                      <a:pPr algn="ctr"/>
                      <a:r>
                        <a:rPr lang="en-US" sz="800" dirty="0"/>
                        <a:t>26.2%</a:t>
                      </a:r>
                    </a:p>
                    <a:p>
                      <a:pPr algn="ctr"/>
                      <a:r>
                        <a:rPr lang="en-US" sz="800" dirty="0"/>
                        <a:t>(Any Gr)</a:t>
                      </a:r>
                    </a:p>
                  </a:txBody>
                  <a:tcPr marL="68580" marR="68580" marT="34290" marB="34290"/>
                </a:tc>
                <a:tc>
                  <a:txBody>
                    <a:bodyPr/>
                    <a:lstStyle/>
                    <a:p>
                      <a:pPr algn="ctr"/>
                      <a:r>
                        <a:rPr lang="en-US" sz="800" dirty="0"/>
                        <a:t>22.8%</a:t>
                      </a:r>
                    </a:p>
                    <a:p>
                      <a:pPr algn="ctr"/>
                      <a:r>
                        <a:rPr lang="en-US" sz="800" dirty="0"/>
                        <a:t>(Any Gr)</a:t>
                      </a:r>
                    </a:p>
                  </a:txBody>
                  <a:tcPr marL="68580" marR="68580" marT="34290" marB="34290"/>
                </a:tc>
                <a:tc>
                  <a:txBody>
                    <a:bodyPr/>
                    <a:lstStyle/>
                    <a:p>
                      <a:pPr algn="ctr"/>
                      <a:r>
                        <a:rPr lang="en-US" sz="800" dirty="0"/>
                        <a:t>28%</a:t>
                      </a:r>
                    </a:p>
                  </a:txBody>
                  <a:tcPr marL="68580" marR="68580" marT="34290" marB="34290"/>
                </a:tc>
                <a:tc>
                  <a:txBody>
                    <a:bodyPr/>
                    <a:lstStyle/>
                    <a:p>
                      <a:pPr algn="ctr"/>
                      <a:r>
                        <a:rPr lang="en-US" sz="800" dirty="0"/>
                        <a:t>28%</a:t>
                      </a:r>
                    </a:p>
                  </a:txBody>
                  <a:tcPr marL="68580" marR="68580" marT="34290" marB="34290"/>
                </a:tc>
                <a:tc>
                  <a:txBody>
                    <a:bodyPr/>
                    <a:lstStyle/>
                    <a:p>
                      <a:pPr algn="ctr"/>
                      <a:r>
                        <a:rPr lang="en-US" sz="800" dirty="0"/>
                        <a:t>2.1%</a:t>
                      </a:r>
                    </a:p>
                  </a:txBody>
                  <a:tcPr marL="68580" marR="68580" marT="34290" marB="34290"/>
                </a:tc>
                <a:tc>
                  <a:txBody>
                    <a:bodyPr/>
                    <a:lstStyle/>
                    <a:p>
                      <a:pPr algn="ctr"/>
                      <a:r>
                        <a:rPr lang="en-US" sz="800" dirty="0"/>
                        <a:t>2.4%</a:t>
                      </a:r>
                    </a:p>
                  </a:txBody>
                  <a:tcPr marL="68580" marR="68580" marT="34290" marB="34290"/>
                </a:tc>
                <a:extLst>
                  <a:ext uri="{0D108BD9-81ED-4DB2-BD59-A6C34878D82A}">
                    <a16:rowId xmlns:a16="http://schemas.microsoft.com/office/drawing/2014/main" val="531846640"/>
                  </a:ext>
                </a:extLst>
              </a:tr>
            </a:tbl>
          </a:graphicData>
        </a:graphic>
      </p:graphicFrame>
      <p:sp>
        <p:nvSpPr>
          <p:cNvPr id="6" name="TextBox 5">
            <a:extLst>
              <a:ext uri="{FF2B5EF4-FFF2-40B4-BE49-F238E27FC236}">
                <a16:creationId xmlns:a16="http://schemas.microsoft.com/office/drawing/2014/main" id="{CD700273-D8AD-FA4F-46C7-6F2C146BC980}"/>
              </a:ext>
            </a:extLst>
          </p:cNvPr>
          <p:cNvSpPr txBox="1"/>
          <p:nvPr/>
        </p:nvSpPr>
        <p:spPr>
          <a:xfrm>
            <a:off x="766482" y="80682"/>
            <a:ext cx="7967382" cy="461665"/>
          </a:xfrm>
          <a:prstGeom prst="rect">
            <a:avLst/>
          </a:prstGeom>
          <a:noFill/>
        </p:spPr>
        <p:txBody>
          <a:bodyPr wrap="square" rtlCol="0">
            <a:spAutoFit/>
          </a:bodyPr>
          <a:lstStyle/>
          <a:p>
            <a:r>
              <a:rPr lang="en-US" b="1" dirty="0">
                <a:solidFill>
                  <a:schemeClr val="accent2">
                    <a:lumMod val="50000"/>
                  </a:schemeClr>
                </a:solidFill>
              </a:rPr>
              <a:t>CD-38 MoAb in First Line, Transplant Eligible Setting</a:t>
            </a:r>
          </a:p>
        </p:txBody>
      </p:sp>
    </p:spTree>
    <p:extLst>
      <p:ext uri="{BB962C8B-B14F-4D97-AF65-F5344CB8AC3E}">
        <p14:creationId xmlns:p14="http://schemas.microsoft.com/office/powerpoint/2010/main" val="1073588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FF24D-BC47-BA3F-F75C-EA0F72082ABE}"/>
              </a:ext>
            </a:extLst>
          </p:cNvPr>
          <p:cNvSpPr>
            <a:spLocks noGrp="1"/>
          </p:cNvSpPr>
          <p:nvPr>
            <p:ph sz="half" idx="1"/>
          </p:nvPr>
        </p:nvSpPr>
        <p:spPr>
          <a:xfrm>
            <a:off x="491805" y="350472"/>
            <a:ext cx="8261059" cy="2933524"/>
          </a:xfrm>
        </p:spPr>
        <p:txBody>
          <a:bodyPr/>
          <a:lstStyle/>
          <a:p>
            <a:pPr marL="0" indent="0">
              <a:buNone/>
            </a:pPr>
            <a:endParaRPr lang="en-US" u="sng" dirty="0">
              <a:solidFill>
                <a:schemeClr val="accent2">
                  <a:lumMod val="50000"/>
                </a:schemeClr>
              </a:solidFill>
            </a:endParaRPr>
          </a:p>
          <a:p>
            <a:pPr marL="0" indent="0">
              <a:buNone/>
            </a:pPr>
            <a:r>
              <a:rPr lang="en-US" sz="2400" b="1" dirty="0">
                <a:solidFill>
                  <a:schemeClr val="accent2">
                    <a:lumMod val="50000"/>
                  </a:schemeClr>
                </a:solidFill>
              </a:rPr>
              <a:t>Daratumumab </a:t>
            </a:r>
          </a:p>
          <a:p>
            <a:r>
              <a:rPr lang="en-US" sz="2400" dirty="0">
                <a:solidFill>
                  <a:schemeClr val="accent2">
                    <a:lumMod val="50000"/>
                  </a:schemeClr>
                </a:solidFill>
              </a:rPr>
              <a:t>MAIA Trial: Dara-Rd Vs. Rd </a:t>
            </a:r>
          </a:p>
          <a:p>
            <a:r>
              <a:rPr lang="en-US" sz="2400" dirty="0">
                <a:solidFill>
                  <a:schemeClr val="accent2">
                    <a:lumMod val="50000"/>
                  </a:schemeClr>
                </a:solidFill>
              </a:rPr>
              <a:t>CEPHEUS Trial: </a:t>
            </a:r>
            <a:r>
              <a:rPr lang="en-US" sz="2400" i="1" dirty="0">
                <a:solidFill>
                  <a:schemeClr val="accent2">
                    <a:lumMod val="50000"/>
                  </a:schemeClr>
                </a:solidFill>
              </a:rPr>
              <a:t>trial is ongoing</a:t>
            </a:r>
            <a:r>
              <a:rPr lang="en-US" sz="2400" dirty="0">
                <a:solidFill>
                  <a:schemeClr val="accent2">
                    <a:lumMod val="50000"/>
                  </a:schemeClr>
                </a:solidFill>
              </a:rPr>
              <a:t>; Dara-</a:t>
            </a:r>
            <a:r>
              <a:rPr lang="en-US" sz="2400" dirty="0" err="1">
                <a:solidFill>
                  <a:schemeClr val="accent2">
                    <a:lumMod val="50000"/>
                  </a:schemeClr>
                </a:solidFill>
              </a:rPr>
              <a:t>VRd</a:t>
            </a:r>
            <a:r>
              <a:rPr lang="en-US" sz="2400" dirty="0">
                <a:solidFill>
                  <a:schemeClr val="accent2">
                    <a:lumMod val="50000"/>
                  </a:schemeClr>
                </a:solidFill>
              </a:rPr>
              <a:t> vs. </a:t>
            </a:r>
            <a:r>
              <a:rPr lang="en-US" sz="2400" dirty="0" err="1">
                <a:solidFill>
                  <a:schemeClr val="accent2">
                    <a:lumMod val="50000"/>
                  </a:schemeClr>
                </a:solidFill>
              </a:rPr>
              <a:t>VRd</a:t>
            </a:r>
            <a:endParaRPr lang="en-US" sz="2400" dirty="0">
              <a:solidFill>
                <a:schemeClr val="accent2">
                  <a:lumMod val="50000"/>
                </a:schemeClr>
              </a:solidFill>
            </a:endParaRPr>
          </a:p>
          <a:p>
            <a:r>
              <a:rPr lang="en-US" sz="2400" dirty="0">
                <a:solidFill>
                  <a:schemeClr val="accent2">
                    <a:lumMod val="50000"/>
                  </a:schemeClr>
                </a:solidFill>
              </a:rPr>
              <a:t>GEM2017FIT Trial: Dara-</a:t>
            </a:r>
            <a:r>
              <a:rPr lang="en-US" sz="2400" dirty="0" err="1">
                <a:solidFill>
                  <a:schemeClr val="accent2">
                    <a:lumMod val="50000"/>
                  </a:schemeClr>
                </a:solidFill>
              </a:rPr>
              <a:t>KRd</a:t>
            </a:r>
            <a:r>
              <a:rPr lang="en-US" sz="2400" dirty="0">
                <a:solidFill>
                  <a:schemeClr val="accent2">
                    <a:lumMod val="50000"/>
                  </a:schemeClr>
                </a:solidFill>
              </a:rPr>
              <a:t> vs. </a:t>
            </a:r>
            <a:r>
              <a:rPr lang="en-US" sz="2400" dirty="0" err="1">
                <a:solidFill>
                  <a:schemeClr val="accent2">
                    <a:lumMod val="50000"/>
                  </a:schemeClr>
                </a:solidFill>
              </a:rPr>
              <a:t>KRd</a:t>
            </a:r>
            <a:r>
              <a:rPr lang="en-US" sz="2400" dirty="0">
                <a:solidFill>
                  <a:schemeClr val="accent2">
                    <a:lumMod val="50000"/>
                  </a:schemeClr>
                </a:solidFill>
              </a:rPr>
              <a:t> vs. VMP + Rd</a:t>
            </a:r>
          </a:p>
          <a:p>
            <a:pPr marL="0" indent="0">
              <a:buNone/>
            </a:pPr>
            <a:r>
              <a:rPr lang="en-US" sz="2400" b="1" dirty="0">
                <a:solidFill>
                  <a:schemeClr val="accent2">
                    <a:lumMod val="50000"/>
                  </a:schemeClr>
                </a:solidFill>
              </a:rPr>
              <a:t>Isatuximab</a:t>
            </a:r>
          </a:p>
          <a:p>
            <a:r>
              <a:rPr lang="en-US" sz="2400" dirty="0">
                <a:solidFill>
                  <a:schemeClr val="accent2">
                    <a:lumMod val="50000"/>
                  </a:schemeClr>
                </a:solidFill>
              </a:rPr>
              <a:t>IMROZ Trial: Isa-</a:t>
            </a:r>
            <a:r>
              <a:rPr lang="en-US" sz="2400" dirty="0" err="1">
                <a:solidFill>
                  <a:schemeClr val="accent2">
                    <a:lumMod val="50000"/>
                  </a:schemeClr>
                </a:solidFill>
              </a:rPr>
              <a:t>VRd</a:t>
            </a:r>
            <a:r>
              <a:rPr lang="en-US" sz="2400" dirty="0">
                <a:solidFill>
                  <a:schemeClr val="accent2">
                    <a:lumMod val="50000"/>
                  </a:schemeClr>
                </a:solidFill>
              </a:rPr>
              <a:t> vs. </a:t>
            </a:r>
            <a:r>
              <a:rPr lang="en-US" sz="2400" dirty="0" err="1">
                <a:solidFill>
                  <a:schemeClr val="accent2">
                    <a:lumMod val="50000"/>
                  </a:schemeClr>
                </a:solidFill>
              </a:rPr>
              <a:t>VRd</a:t>
            </a:r>
            <a:endParaRPr lang="en-US" sz="2400" dirty="0">
              <a:solidFill>
                <a:schemeClr val="accent2">
                  <a:lumMod val="50000"/>
                </a:schemeClr>
              </a:solidFill>
            </a:endParaRPr>
          </a:p>
          <a:p>
            <a:r>
              <a:rPr lang="en-US" sz="2400" dirty="0">
                <a:solidFill>
                  <a:schemeClr val="accent2">
                    <a:lumMod val="50000"/>
                  </a:schemeClr>
                </a:solidFill>
              </a:rPr>
              <a:t>BENEFIT Trial: Isa-</a:t>
            </a:r>
            <a:r>
              <a:rPr lang="en-US" sz="2400" dirty="0" err="1">
                <a:solidFill>
                  <a:schemeClr val="accent2">
                    <a:lumMod val="50000"/>
                  </a:schemeClr>
                </a:solidFill>
              </a:rPr>
              <a:t>VRd</a:t>
            </a:r>
            <a:r>
              <a:rPr lang="en-US" sz="2400" dirty="0">
                <a:solidFill>
                  <a:schemeClr val="accent2">
                    <a:lumMod val="50000"/>
                  </a:schemeClr>
                </a:solidFill>
              </a:rPr>
              <a:t> vs. </a:t>
            </a:r>
            <a:r>
              <a:rPr lang="en-US" sz="2400" dirty="0" err="1">
                <a:solidFill>
                  <a:schemeClr val="accent2">
                    <a:lumMod val="50000"/>
                  </a:schemeClr>
                </a:solidFill>
              </a:rPr>
              <a:t>IsaRd</a:t>
            </a:r>
            <a:endParaRPr lang="en-US" sz="2400" dirty="0">
              <a:solidFill>
                <a:schemeClr val="accent2">
                  <a:lumMod val="50000"/>
                </a:schemeClr>
              </a:solidFill>
            </a:endParaRPr>
          </a:p>
          <a:p>
            <a:pPr marL="0" indent="0">
              <a:buNone/>
            </a:pPr>
            <a:endParaRPr lang="en-US" sz="2100" dirty="0">
              <a:solidFill>
                <a:schemeClr val="accent2">
                  <a:lumMod val="50000"/>
                </a:schemeClr>
              </a:solidFill>
            </a:endParaRPr>
          </a:p>
        </p:txBody>
      </p:sp>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a:xfrm>
            <a:off x="0" y="58290"/>
            <a:ext cx="9144000" cy="694853"/>
          </a:xfrm>
        </p:spPr>
        <p:txBody>
          <a:bodyPr/>
          <a:lstStyle/>
          <a:p>
            <a:r>
              <a:rPr lang="en-US" b="1" dirty="0"/>
              <a:t>Transplant Ineligible </a:t>
            </a:r>
          </a:p>
        </p:txBody>
      </p:sp>
    </p:spTree>
    <p:extLst>
      <p:ext uri="{BB962C8B-B14F-4D97-AF65-F5344CB8AC3E}">
        <p14:creationId xmlns:p14="http://schemas.microsoft.com/office/powerpoint/2010/main" val="53327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7CDE43-8198-457B-8D13-48E82F609AB4}"/>
              </a:ext>
            </a:extLst>
          </p:cNvPr>
          <p:cNvSpPr>
            <a:spLocks noGrp="1"/>
          </p:cNvSpPr>
          <p:nvPr>
            <p:ph sz="half" idx="1"/>
          </p:nvPr>
        </p:nvSpPr>
        <p:spPr>
          <a:xfrm>
            <a:off x="0" y="550744"/>
            <a:ext cx="5168935" cy="3582851"/>
          </a:xfrm>
        </p:spPr>
        <p:txBody>
          <a:bodyPr/>
          <a:lstStyle/>
          <a:p>
            <a:r>
              <a:rPr lang="en-US" sz="1600" dirty="0">
                <a:solidFill>
                  <a:schemeClr val="accent2">
                    <a:lumMod val="50000"/>
                  </a:schemeClr>
                </a:solidFill>
              </a:rPr>
              <a:t>Patients were randomized 1:1 to </a:t>
            </a:r>
            <a:r>
              <a:rPr lang="en-US" sz="1600" dirty="0" err="1">
                <a:solidFill>
                  <a:schemeClr val="accent2">
                    <a:lumMod val="50000"/>
                  </a:schemeClr>
                </a:solidFill>
              </a:rPr>
              <a:t>DRd</a:t>
            </a:r>
            <a:r>
              <a:rPr lang="en-US" sz="1600" dirty="0">
                <a:solidFill>
                  <a:schemeClr val="accent2">
                    <a:lumMod val="50000"/>
                  </a:schemeClr>
                </a:solidFill>
              </a:rPr>
              <a:t> or Rd until disease progression</a:t>
            </a:r>
          </a:p>
          <a:p>
            <a:r>
              <a:rPr lang="en-US" sz="1600" dirty="0">
                <a:solidFill>
                  <a:schemeClr val="accent2">
                    <a:lumMod val="50000"/>
                  </a:schemeClr>
                </a:solidFill>
              </a:rPr>
              <a:t>Primary Endpoint: PFS</a:t>
            </a:r>
          </a:p>
          <a:p>
            <a:r>
              <a:rPr lang="en-US" sz="1600" dirty="0">
                <a:solidFill>
                  <a:schemeClr val="accent2">
                    <a:lumMod val="50000"/>
                  </a:schemeClr>
                </a:solidFill>
              </a:rPr>
              <a:t>43-44% of patients were ≥ 75 y/o and 14-15% had high risk cytogenetics </a:t>
            </a:r>
          </a:p>
          <a:p>
            <a:r>
              <a:rPr lang="en-US" sz="1600" dirty="0">
                <a:solidFill>
                  <a:schemeClr val="accent2">
                    <a:lumMod val="50000"/>
                  </a:schemeClr>
                </a:solidFill>
              </a:rPr>
              <a:t>ORR was 92.9% with </a:t>
            </a:r>
            <a:r>
              <a:rPr lang="en-US" sz="1600" dirty="0" err="1">
                <a:solidFill>
                  <a:schemeClr val="accent2">
                    <a:lumMod val="50000"/>
                  </a:schemeClr>
                </a:solidFill>
              </a:rPr>
              <a:t>DRd</a:t>
            </a:r>
            <a:r>
              <a:rPr lang="en-US" sz="1600" dirty="0">
                <a:solidFill>
                  <a:schemeClr val="accent2">
                    <a:lumMod val="50000"/>
                  </a:schemeClr>
                </a:solidFill>
              </a:rPr>
              <a:t> vs. 81.6% with Rd (OR; 3.0, P&lt;0.0001)</a:t>
            </a:r>
          </a:p>
          <a:p>
            <a:r>
              <a:rPr lang="en-US" sz="1600" dirty="0">
                <a:solidFill>
                  <a:schemeClr val="accent2">
                    <a:lumMod val="50000"/>
                  </a:schemeClr>
                </a:solidFill>
              </a:rPr>
              <a:t>At a median follow-up of 56.2 months, the median PFS  was not reached for </a:t>
            </a:r>
            <a:r>
              <a:rPr lang="en-US" sz="1600" dirty="0" err="1">
                <a:solidFill>
                  <a:schemeClr val="accent2">
                    <a:lumMod val="50000"/>
                  </a:schemeClr>
                </a:solidFill>
              </a:rPr>
              <a:t>DRd</a:t>
            </a:r>
            <a:r>
              <a:rPr lang="en-US" sz="1600" dirty="0">
                <a:solidFill>
                  <a:schemeClr val="accent2">
                    <a:lumMod val="50000"/>
                  </a:schemeClr>
                </a:solidFill>
              </a:rPr>
              <a:t> and was 34.4 months with Rd (HR 0.53; p&lt;0·0001)</a:t>
            </a:r>
          </a:p>
          <a:p>
            <a:r>
              <a:rPr lang="en-US" sz="1600" dirty="0">
                <a:solidFill>
                  <a:schemeClr val="accent2">
                    <a:lumMod val="50000"/>
                  </a:schemeClr>
                </a:solidFill>
              </a:rPr>
              <a:t>The median OS was not reached in either group but OS was superior in </a:t>
            </a:r>
            <a:r>
              <a:rPr lang="en-US" sz="1600" dirty="0" err="1">
                <a:solidFill>
                  <a:schemeClr val="accent2">
                    <a:lumMod val="50000"/>
                  </a:schemeClr>
                </a:solidFill>
              </a:rPr>
              <a:t>DRd</a:t>
            </a:r>
            <a:r>
              <a:rPr lang="en-US" sz="1600" dirty="0">
                <a:solidFill>
                  <a:schemeClr val="accent2">
                    <a:lumMod val="50000"/>
                  </a:schemeClr>
                </a:solidFill>
              </a:rPr>
              <a:t> (HR 0.68, p=0.0013)</a:t>
            </a:r>
          </a:p>
          <a:p>
            <a:r>
              <a:rPr lang="en-US" sz="1600" dirty="0">
                <a:solidFill>
                  <a:schemeClr val="accent2">
                    <a:lumMod val="50000"/>
                  </a:schemeClr>
                </a:solidFill>
              </a:rPr>
              <a:t>MRD- to 10</a:t>
            </a:r>
            <a:r>
              <a:rPr lang="en-US" sz="1600" baseline="30000" dirty="0">
                <a:solidFill>
                  <a:schemeClr val="accent2">
                    <a:lumMod val="50000"/>
                  </a:schemeClr>
                </a:solidFill>
              </a:rPr>
              <a:t>-5</a:t>
            </a:r>
            <a:r>
              <a:rPr lang="en-US" sz="1600" dirty="0">
                <a:solidFill>
                  <a:schemeClr val="accent2">
                    <a:lumMod val="50000"/>
                  </a:schemeClr>
                </a:solidFill>
              </a:rPr>
              <a:t> (via NGS) was 31% for </a:t>
            </a:r>
            <a:r>
              <a:rPr lang="en-US" sz="1600" dirty="0" err="1">
                <a:solidFill>
                  <a:schemeClr val="accent2">
                    <a:lumMod val="50000"/>
                  </a:schemeClr>
                </a:solidFill>
              </a:rPr>
              <a:t>DRd</a:t>
            </a:r>
            <a:r>
              <a:rPr lang="en-US" sz="1600" dirty="0">
                <a:solidFill>
                  <a:schemeClr val="accent2">
                    <a:lumMod val="50000"/>
                  </a:schemeClr>
                </a:solidFill>
              </a:rPr>
              <a:t> and 10% for Rd (OR: 3.91, P&lt;0.0001)</a:t>
            </a:r>
          </a:p>
          <a:p>
            <a:endParaRPr lang="en-US" sz="1350" dirty="0"/>
          </a:p>
          <a:p>
            <a:endParaRPr lang="en-US" sz="1350" dirty="0"/>
          </a:p>
        </p:txBody>
      </p:sp>
      <p:sp>
        <p:nvSpPr>
          <p:cNvPr id="4" name="Footer Placeholder 3">
            <a:extLst>
              <a:ext uri="{FF2B5EF4-FFF2-40B4-BE49-F238E27FC236}">
                <a16:creationId xmlns:a16="http://schemas.microsoft.com/office/drawing/2014/main" id="{5C6D0B07-54D7-784E-890C-F0EF58F78A26}"/>
              </a:ext>
            </a:extLst>
          </p:cNvPr>
          <p:cNvSpPr>
            <a:spLocks noGrp="1"/>
          </p:cNvSpPr>
          <p:nvPr>
            <p:ph type="ftr" sz="quarter" idx="3"/>
          </p:nvPr>
        </p:nvSpPr>
        <p:spPr>
          <a:xfrm>
            <a:off x="3252755" y="4500528"/>
            <a:ext cx="2734577" cy="616037"/>
          </a:xfrm>
        </p:spPr>
        <p:txBody>
          <a:bodyPr/>
          <a:lstStyle/>
          <a:p>
            <a:pPr algn="l"/>
            <a:r>
              <a:rPr lang="en-US" sz="750" dirty="0">
                <a:solidFill>
                  <a:schemeClr val="accent2">
                    <a:lumMod val="50000"/>
                  </a:schemeClr>
                </a:solidFill>
              </a:rPr>
              <a:t>Facon T, et al. </a:t>
            </a:r>
            <a:r>
              <a:rPr lang="en-US" sz="788" dirty="0">
                <a:solidFill>
                  <a:srgbClr val="212121"/>
                </a:solidFill>
                <a:highlight>
                  <a:srgbClr val="FFFFFF"/>
                </a:highlight>
              </a:rPr>
              <a:t> Daratumumab, lenalidomide, and dexamethasone versus lenalidomide and dexamethasone alone in newly diagnosed multiple myeloma (MAIA): overall survival results from a </a:t>
            </a:r>
            <a:r>
              <a:rPr lang="en-US" sz="788" dirty="0" err="1">
                <a:solidFill>
                  <a:srgbClr val="212121"/>
                </a:solidFill>
                <a:highlight>
                  <a:srgbClr val="FFFFFF"/>
                </a:highlight>
              </a:rPr>
              <a:t>randomised</a:t>
            </a:r>
            <a:r>
              <a:rPr lang="en-US" sz="788" dirty="0">
                <a:solidFill>
                  <a:srgbClr val="212121"/>
                </a:solidFill>
                <a:highlight>
                  <a:srgbClr val="FFFFFF"/>
                </a:highlight>
              </a:rPr>
              <a:t>, open-label, phase 3 trial. </a:t>
            </a:r>
            <a:r>
              <a:rPr lang="en-US" sz="750" dirty="0">
                <a:solidFill>
                  <a:schemeClr val="accent2">
                    <a:lumMod val="50000"/>
                  </a:schemeClr>
                </a:solidFill>
              </a:rPr>
              <a:t>Lancet Oncol. 2021 Nov;22(11):1582-1596. </a:t>
            </a:r>
          </a:p>
        </p:txBody>
      </p:sp>
      <p:sp>
        <p:nvSpPr>
          <p:cNvPr id="5" name="Title 4">
            <a:extLst>
              <a:ext uri="{FF2B5EF4-FFF2-40B4-BE49-F238E27FC236}">
                <a16:creationId xmlns:a16="http://schemas.microsoft.com/office/drawing/2014/main" id="{2952F85D-E0F6-051F-6981-B895F37CA39B}"/>
              </a:ext>
            </a:extLst>
          </p:cNvPr>
          <p:cNvSpPr>
            <a:spLocks noGrp="1"/>
          </p:cNvSpPr>
          <p:nvPr>
            <p:ph type="title"/>
          </p:nvPr>
        </p:nvSpPr>
        <p:spPr>
          <a:xfrm>
            <a:off x="44198" y="31698"/>
            <a:ext cx="9144000" cy="638198"/>
          </a:xfrm>
        </p:spPr>
        <p:txBody>
          <a:bodyPr/>
          <a:lstStyle/>
          <a:p>
            <a:r>
              <a:rPr lang="en-US" sz="3000" b="1" dirty="0"/>
              <a:t>Phase III MAIA Trial: </a:t>
            </a:r>
            <a:r>
              <a:rPr lang="en-US" sz="3000" b="1" dirty="0" err="1"/>
              <a:t>DRd</a:t>
            </a:r>
            <a:r>
              <a:rPr lang="en-US" sz="3000" b="1" dirty="0"/>
              <a:t> vs. Rd</a:t>
            </a:r>
          </a:p>
        </p:txBody>
      </p:sp>
      <p:pic>
        <p:nvPicPr>
          <p:cNvPr id="7" name="Picture 6">
            <a:extLst>
              <a:ext uri="{FF2B5EF4-FFF2-40B4-BE49-F238E27FC236}">
                <a16:creationId xmlns:a16="http://schemas.microsoft.com/office/drawing/2014/main" id="{2DE9FAD1-3123-D6BE-069D-7B83081A9116}"/>
              </a:ext>
            </a:extLst>
          </p:cNvPr>
          <p:cNvPicPr>
            <a:picLocks noChangeAspect="1"/>
          </p:cNvPicPr>
          <p:nvPr/>
        </p:nvPicPr>
        <p:blipFill rotWithShape="1">
          <a:blip r:embed="rId2"/>
          <a:srcRect b="1675"/>
          <a:stretch/>
        </p:blipFill>
        <p:spPr>
          <a:xfrm>
            <a:off x="5168935" y="540958"/>
            <a:ext cx="3975065" cy="3711788"/>
          </a:xfrm>
          <a:prstGeom prst="rect">
            <a:avLst/>
          </a:prstGeom>
        </p:spPr>
      </p:pic>
    </p:spTree>
    <p:extLst>
      <p:ext uri="{BB962C8B-B14F-4D97-AF65-F5344CB8AC3E}">
        <p14:creationId xmlns:p14="http://schemas.microsoft.com/office/powerpoint/2010/main" val="182765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A8764-C67B-18B1-37C8-CBE4F95249A9}"/>
              </a:ext>
            </a:extLst>
          </p:cNvPr>
          <p:cNvPicPr>
            <a:picLocks noChangeAspect="1"/>
          </p:cNvPicPr>
          <p:nvPr/>
        </p:nvPicPr>
        <p:blipFill>
          <a:blip r:embed="rId2"/>
          <a:stretch>
            <a:fillRect/>
          </a:stretch>
        </p:blipFill>
        <p:spPr>
          <a:xfrm>
            <a:off x="297037" y="937442"/>
            <a:ext cx="4831554" cy="3273377"/>
          </a:xfrm>
          <a:prstGeom prst="rect">
            <a:avLst/>
          </a:prstGeom>
          <a:noFill/>
        </p:spPr>
      </p:pic>
      <p:sp>
        <p:nvSpPr>
          <p:cNvPr id="10" name="Content Placeholder 2">
            <a:extLst>
              <a:ext uri="{FF2B5EF4-FFF2-40B4-BE49-F238E27FC236}">
                <a16:creationId xmlns:a16="http://schemas.microsoft.com/office/drawing/2014/main" id="{5CDB8917-B7EF-F13E-7610-FE73FF87D38E}"/>
              </a:ext>
            </a:extLst>
          </p:cNvPr>
          <p:cNvSpPr>
            <a:spLocks noGrp="1"/>
          </p:cNvSpPr>
          <p:nvPr>
            <p:ph sz="half" idx="2"/>
          </p:nvPr>
        </p:nvSpPr>
        <p:spPr>
          <a:xfrm>
            <a:off x="5255811" y="1178353"/>
            <a:ext cx="3591152" cy="2614419"/>
          </a:xfrm>
        </p:spPr>
        <p:txBody>
          <a:bodyPr/>
          <a:lstStyle/>
          <a:p>
            <a:r>
              <a:rPr lang="en-US" sz="2000" dirty="0"/>
              <a:t>3-4% of population over age 50</a:t>
            </a:r>
          </a:p>
          <a:p>
            <a:r>
              <a:rPr lang="en-US" sz="2000" dirty="0"/>
              <a:t>Incidence increases with age</a:t>
            </a:r>
          </a:p>
          <a:p>
            <a:r>
              <a:rPr lang="en-US" sz="2000" dirty="0"/>
              <a:t>3 times more common in African Americans</a:t>
            </a:r>
          </a:p>
        </p:txBody>
      </p:sp>
      <p:sp>
        <p:nvSpPr>
          <p:cNvPr id="3" name="Title 2">
            <a:extLst>
              <a:ext uri="{FF2B5EF4-FFF2-40B4-BE49-F238E27FC236}">
                <a16:creationId xmlns:a16="http://schemas.microsoft.com/office/drawing/2014/main" id="{5923F9B5-5486-68C6-4BEE-BB405C492FF3}"/>
              </a:ext>
            </a:extLst>
          </p:cNvPr>
          <p:cNvSpPr>
            <a:spLocks noGrp="1"/>
          </p:cNvSpPr>
          <p:nvPr>
            <p:ph type="title"/>
          </p:nvPr>
        </p:nvSpPr>
        <p:spPr>
          <a:xfrm>
            <a:off x="0" y="127465"/>
            <a:ext cx="9144000" cy="695496"/>
          </a:xfrm>
        </p:spPr>
        <p:txBody>
          <a:bodyPr>
            <a:normAutofit/>
          </a:bodyPr>
          <a:lstStyle/>
          <a:p>
            <a:r>
              <a:rPr lang="en-US" dirty="0"/>
              <a:t>How Common is MGUS?</a:t>
            </a:r>
          </a:p>
        </p:txBody>
      </p:sp>
      <p:sp>
        <p:nvSpPr>
          <p:cNvPr id="6" name="TextBox 5">
            <a:extLst>
              <a:ext uri="{FF2B5EF4-FFF2-40B4-BE49-F238E27FC236}">
                <a16:creationId xmlns:a16="http://schemas.microsoft.com/office/drawing/2014/main" id="{B4658180-2EBD-E14B-632E-4FEB233CD525}"/>
              </a:ext>
            </a:extLst>
          </p:cNvPr>
          <p:cNvSpPr txBox="1"/>
          <p:nvPr/>
        </p:nvSpPr>
        <p:spPr>
          <a:xfrm>
            <a:off x="6997148" y="4210819"/>
            <a:ext cx="2146852" cy="215444"/>
          </a:xfrm>
          <a:prstGeom prst="rect">
            <a:avLst/>
          </a:prstGeom>
          <a:noFill/>
        </p:spPr>
        <p:txBody>
          <a:bodyPr wrap="square" rtlCol="0">
            <a:spAutoFit/>
          </a:bodyPr>
          <a:lstStyle/>
          <a:p>
            <a:r>
              <a:rPr lang="en-US" sz="800" dirty="0"/>
              <a:t>Go, R.S. Leukemia 2016</a:t>
            </a:r>
          </a:p>
        </p:txBody>
      </p:sp>
    </p:spTree>
    <p:extLst>
      <p:ext uri="{BB962C8B-B14F-4D97-AF65-F5344CB8AC3E}">
        <p14:creationId xmlns:p14="http://schemas.microsoft.com/office/powerpoint/2010/main" val="531305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D125BD-EB99-17A7-6879-FF5913B6A491}"/>
              </a:ext>
            </a:extLst>
          </p:cNvPr>
          <p:cNvSpPr>
            <a:spLocks noGrp="1"/>
          </p:cNvSpPr>
          <p:nvPr>
            <p:ph sz="half" idx="1"/>
          </p:nvPr>
        </p:nvSpPr>
        <p:spPr>
          <a:xfrm>
            <a:off x="15182" y="804301"/>
            <a:ext cx="5173775" cy="2936240"/>
          </a:xfrm>
        </p:spPr>
        <p:txBody>
          <a:bodyPr/>
          <a:lstStyle/>
          <a:p>
            <a:r>
              <a:rPr lang="en-US" sz="1800" dirty="0">
                <a:solidFill>
                  <a:schemeClr val="accent2">
                    <a:lumMod val="75000"/>
                  </a:schemeClr>
                </a:solidFill>
              </a:rPr>
              <a:t>Long-term follow-up of MAIA after a median follow-up of 7.5 years</a:t>
            </a:r>
          </a:p>
          <a:p>
            <a:r>
              <a:rPr lang="en-US" sz="1800" dirty="0">
                <a:solidFill>
                  <a:schemeClr val="accent2">
                    <a:lumMod val="75000"/>
                  </a:schemeClr>
                </a:solidFill>
              </a:rPr>
              <a:t>A 33% reduction in the risk of death was observed with D-Rd versus Rd. Median OS was 90.3 months in the D-Rd group versus 64.1 months in the Rd group </a:t>
            </a:r>
          </a:p>
          <a:p>
            <a:r>
              <a:rPr lang="en-US" sz="1800" dirty="0">
                <a:solidFill>
                  <a:schemeClr val="accent2">
                    <a:lumMod val="75000"/>
                  </a:schemeClr>
                </a:solidFill>
              </a:rPr>
              <a:t>The median time to subsequent therapy was longer in the D-Rd versus Rd group (not reached vs 42.4 months; HR, 0.51; P&lt;0.0001)</a:t>
            </a:r>
          </a:p>
        </p:txBody>
      </p:sp>
      <p:sp>
        <p:nvSpPr>
          <p:cNvPr id="4" name="Title 3">
            <a:extLst>
              <a:ext uri="{FF2B5EF4-FFF2-40B4-BE49-F238E27FC236}">
                <a16:creationId xmlns:a16="http://schemas.microsoft.com/office/drawing/2014/main" id="{64BD231F-C17C-3A6A-38CB-9C683CE6E853}"/>
              </a:ext>
            </a:extLst>
          </p:cNvPr>
          <p:cNvSpPr>
            <a:spLocks noGrp="1"/>
          </p:cNvSpPr>
          <p:nvPr>
            <p:ph type="title"/>
          </p:nvPr>
        </p:nvSpPr>
        <p:spPr>
          <a:xfrm>
            <a:off x="0" y="60882"/>
            <a:ext cx="9144000" cy="583735"/>
          </a:xfrm>
        </p:spPr>
        <p:txBody>
          <a:bodyPr/>
          <a:lstStyle/>
          <a:p>
            <a:r>
              <a:rPr lang="en-US" sz="3200" b="1" dirty="0"/>
              <a:t>EHA 2024 Final Analysis of MAIA Trial </a:t>
            </a:r>
          </a:p>
        </p:txBody>
      </p:sp>
      <p:pic>
        <p:nvPicPr>
          <p:cNvPr id="6" name="Picture 5">
            <a:extLst>
              <a:ext uri="{FF2B5EF4-FFF2-40B4-BE49-F238E27FC236}">
                <a16:creationId xmlns:a16="http://schemas.microsoft.com/office/drawing/2014/main" id="{E54652CE-C12F-CB62-AB3E-94D432D7D7BE}"/>
              </a:ext>
            </a:extLst>
          </p:cNvPr>
          <p:cNvPicPr>
            <a:picLocks noChangeAspect="1"/>
          </p:cNvPicPr>
          <p:nvPr/>
        </p:nvPicPr>
        <p:blipFill>
          <a:blip r:embed="rId2"/>
          <a:stretch>
            <a:fillRect/>
          </a:stretch>
        </p:blipFill>
        <p:spPr>
          <a:xfrm>
            <a:off x="5064818" y="804301"/>
            <a:ext cx="3909848" cy="2936240"/>
          </a:xfrm>
          <a:prstGeom prst="rect">
            <a:avLst/>
          </a:prstGeom>
        </p:spPr>
      </p:pic>
      <p:sp>
        <p:nvSpPr>
          <p:cNvPr id="7" name="Footer Placeholder 3">
            <a:extLst>
              <a:ext uri="{FF2B5EF4-FFF2-40B4-BE49-F238E27FC236}">
                <a16:creationId xmlns:a16="http://schemas.microsoft.com/office/drawing/2014/main" id="{69245A22-D2D8-2F82-9F07-F34975A34B8E}"/>
              </a:ext>
            </a:extLst>
          </p:cNvPr>
          <p:cNvSpPr>
            <a:spLocks noGrp="1"/>
          </p:cNvSpPr>
          <p:nvPr>
            <p:ph type="ftr" sz="quarter" idx="3"/>
          </p:nvPr>
        </p:nvSpPr>
        <p:spPr>
          <a:xfrm>
            <a:off x="3335739" y="4479131"/>
            <a:ext cx="2723156" cy="724792"/>
          </a:xfrm>
        </p:spPr>
        <p:txBody>
          <a:bodyPr/>
          <a:lstStyle/>
          <a:p>
            <a:pPr algn="l"/>
            <a:r>
              <a:rPr lang="en-US" sz="750" dirty="0">
                <a:solidFill>
                  <a:schemeClr val="accent2">
                    <a:lumMod val="50000"/>
                  </a:schemeClr>
                </a:solidFill>
              </a:rPr>
              <a:t>Facon T, et al. FINAL SURVIVAL ANALYSIS OF DARATUMUMAB PLUS LENALIDOMIDE AND DEXAMETHASONE VERSUS LENALIDOMIDE AND DEXAMETHASONE IN TRANSPLANT-INELIGIBLE PATIENTS WITH NEWLY DIAGNOSED MULTIPLE MYELOMA: MAIA STUDY. EHA 2024 Abstract P968.</a:t>
            </a:r>
          </a:p>
          <a:p>
            <a:pPr algn="l"/>
            <a:endParaRPr lang="en-US" sz="750" dirty="0">
              <a:solidFill>
                <a:schemeClr val="accent2">
                  <a:lumMod val="50000"/>
                </a:schemeClr>
              </a:solidFill>
            </a:endParaRPr>
          </a:p>
        </p:txBody>
      </p:sp>
    </p:spTree>
    <p:extLst>
      <p:ext uri="{BB962C8B-B14F-4D97-AF65-F5344CB8AC3E}">
        <p14:creationId xmlns:p14="http://schemas.microsoft.com/office/powerpoint/2010/main" val="3610606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E2CFDC-A9F2-4ED7-27DA-D5B5230B853C}"/>
              </a:ext>
            </a:extLst>
          </p:cNvPr>
          <p:cNvSpPr>
            <a:spLocks noGrp="1"/>
          </p:cNvSpPr>
          <p:nvPr>
            <p:ph sz="half" idx="2"/>
          </p:nvPr>
        </p:nvSpPr>
        <p:spPr>
          <a:xfrm>
            <a:off x="4596768" y="431477"/>
            <a:ext cx="4547231" cy="3517577"/>
          </a:xfrm>
        </p:spPr>
        <p:txBody>
          <a:bodyPr/>
          <a:lstStyle/>
          <a:p>
            <a:r>
              <a:rPr lang="en-US" sz="1600" dirty="0">
                <a:solidFill>
                  <a:schemeClr val="accent2">
                    <a:lumMod val="75000"/>
                  </a:schemeClr>
                </a:solidFill>
              </a:rPr>
              <a:t>Primary endpoint: MRD- rate (via NGF 10</a:t>
            </a:r>
            <a:r>
              <a:rPr lang="en-US" sz="1600" baseline="30000" dirty="0">
                <a:solidFill>
                  <a:schemeClr val="accent2">
                    <a:lumMod val="75000"/>
                  </a:schemeClr>
                </a:solidFill>
              </a:rPr>
              <a:t>-5</a:t>
            </a:r>
            <a:r>
              <a:rPr lang="en-US" sz="1600" dirty="0">
                <a:solidFill>
                  <a:schemeClr val="accent2">
                    <a:lumMod val="75000"/>
                  </a:schemeClr>
                </a:solidFill>
              </a:rPr>
              <a:t>) at the end of induction</a:t>
            </a:r>
          </a:p>
          <a:p>
            <a:r>
              <a:rPr lang="en-US" sz="1600" dirty="0">
                <a:solidFill>
                  <a:schemeClr val="accent2">
                    <a:lumMod val="75000"/>
                  </a:schemeClr>
                </a:solidFill>
              </a:rPr>
              <a:t>154 patients in each arm</a:t>
            </a:r>
          </a:p>
          <a:p>
            <a:r>
              <a:rPr lang="en-US" sz="1600" dirty="0">
                <a:solidFill>
                  <a:schemeClr val="accent2">
                    <a:lumMod val="75000"/>
                  </a:schemeClr>
                </a:solidFill>
              </a:rPr>
              <a:t>The MRD(-) rate at 10</a:t>
            </a:r>
            <a:r>
              <a:rPr lang="en-US" sz="1600" baseline="30000" dirty="0">
                <a:solidFill>
                  <a:schemeClr val="accent2">
                    <a:lumMod val="75000"/>
                  </a:schemeClr>
                </a:solidFill>
              </a:rPr>
              <a:t>-5</a:t>
            </a:r>
            <a:r>
              <a:rPr lang="en-US" sz="1600" dirty="0">
                <a:solidFill>
                  <a:schemeClr val="accent2">
                    <a:lumMod val="75000"/>
                  </a:schemeClr>
                </a:solidFill>
              </a:rPr>
              <a:t> was 32% for VMP-Rd, 69% for </a:t>
            </a:r>
            <a:r>
              <a:rPr lang="en-US" sz="1600" dirty="0" err="1">
                <a:solidFill>
                  <a:schemeClr val="accent2">
                    <a:lumMod val="75000"/>
                  </a:schemeClr>
                </a:solidFill>
              </a:rPr>
              <a:t>KRd</a:t>
            </a:r>
            <a:r>
              <a:rPr lang="en-US" sz="1600" dirty="0">
                <a:solidFill>
                  <a:schemeClr val="accent2">
                    <a:lumMod val="75000"/>
                  </a:schemeClr>
                </a:solidFill>
              </a:rPr>
              <a:t> (p&lt;0.0001) and 79% for D-</a:t>
            </a:r>
            <a:r>
              <a:rPr lang="en-US" sz="1600" dirty="0" err="1">
                <a:solidFill>
                  <a:schemeClr val="accent2">
                    <a:lumMod val="75000"/>
                  </a:schemeClr>
                </a:solidFill>
              </a:rPr>
              <a:t>KRd</a:t>
            </a:r>
            <a:r>
              <a:rPr lang="en-US" sz="1600" dirty="0">
                <a:solidFill>
                  <a:schemeClr val="accent2">
                    <a:lumMod val="75000"/>
                  </a:schemeClr>
                </a:solidFill>
              </a:rPr>
              <a:t> (p&lt;0.0001)</a:t>
            </a:r>
          </a:p>
          <a:p>
            <a:r>
              <a:rPr lang="en-US" sz="1600" dirty="0">
                <a:solidFill>
                  <a:schemeClr val="accent2">
                    <a:lumMod val="75000"/>
                  </a:schemeClr>
                </a:solidFill>
              </a:rPr>
              <a:t>ORR were comparable but ≥CR rate was superior for K-based regimens compared to </a:t>
            </a:r>
            <a:r>
              <a:rPr lang="en-US" sz="1600" dirty="0" err="1">
                <a:solidFill>
                  <a:schemeClr val="accent2">
                    <a:lumMod val="75000"/>
                  </a:schemeClr>
                </a:solidFill>
              </a:rPr>
              <a:t>VMP+Rd</a:t>
            </a:r>
            <a:endParaRPr lang="en-US" sz="1600" dirty="0">
              <a:solidFill>
                <a:schemeClr val="accent2">
                  <a:lumMod val="75000"/>
                </a:schemeClr>
              </a:solidFill>
            </a:endParaRPr>
          </a:p>
          <a:p>
            <a:r>
              <a:rPr lang="en-US" sz="1600" dirty="0">
                <a:solidFill>
                  <a:schemeClr val="accent2">
                    <a:lumMod val="75000"/>
                  </a:schemeClr>
                </a:solidFill>
              </a:rPr>
              <a:t>At 18 </a:t>
            </a:r>
            <a:r>
              <a:rPr lang="en-US" sz="1600" dirty="0" err="1">
                <a:solidFill>
                  <a:schemeClr val="accent2">
                    <a:lumMod val="75000"/>
                  </a:schemeClr>
                </a:solidFill>
              </a:rPr>
              <a:t>mo</a:t>
            </a:r>
            <a:r>
              <a:rPr lang="en-US" sz="1600" dirty="0">
                <a:solidFill>
                  <a:schemeClr val="accent2">
                    <a:lumMod val="75000"/>
                  </a:schemeClr>
                </a:solidFill>
              </a:rPr>
              <a:t>, the proportion of pts alive and progression-free was 79% for VMP-Rd and 87% for </a:t>
            </a:r>
            <a:r>
              <a:rPr lang="en-US" sz="1600" dirty="0" err="1">
                <a:solidFill>
                  <a:schemeClr val="accent2">
                    <a:lumMod val="75000"/>
                  </a:schemeClr>
                </a:solidFill>
              </a:rPr>
              <a:t>KRd</a:t>
            </a:r>
            <a:r>
              <a:rPr lang="en-US" sz="1600" dirty="0">
                <a:solidFill>
                  <a:schemeClr val="accent2">
                    <a:lumMod val="75000"/>
                  </a:schemeClr>
                </a:solidFill>
              </a:rPr>
              <a:t> and D-</a:t>
            </a:r>
            <a:r>
              <a:rPr lang="en-US" sz="1600" dirty="0" err="1">
                <a:solidFill>
                  <a:schemeClr val="accent2">
                    <a:lumMod val="75000"/>
                  </a:schemeClr>
                </a:solidFill>
              </a:rPr>
              <a:t>KRd</a:t>
            </a:r>
            <a:endParaRPr lang="en-US" sz="1600" dirty="0">
              <a:solidFill>
                <a:schemeClr val="accent2">
                  <a:lumMod val="75000"/>
                </a:schemeClr>
              </a:solidFill>
            </a:endParaRPr>
          </a:p>
          <a:p>
            <a:r>
              <a:rPr lang="en-US" sz="1600" b="1" u="sng" dirty="0">
                <a:solidFill>
                  <a:schemeClr val="accent2">
                    <a:lumMod val="75000"/>
                  </a:schemeClr>
                </a:solidFill>
              </a:rPr>
              <a:t>Death occurred in 12 pts treated with D-</a:t>
            </a:r>
            <a:r>
              <a:rPr lang="en-US" sz="1600" b="1" u="sng" dirty="0" err="1">
                <a:solidFill>
                  <a:schemeClr val="accent2">
                    <a:lumMod val="75000"/>
                  </a:schemeClr>
                </a:solidFill>
              </a:rPr>
              <a:t>KRd</a:t>
            </a:r>
            <a:r>
              <a:rPr lang="en-US" sz="1600" dirty="0">
                <a:solidFill>
                  <a:schemeClr val="accent2">
                    <a:lumMod val="75000"/>
                  </a:schemeClr>
                </a:solidFill>
              </a:rPr>
              <a:t>; 5 pts in the </a:t>
            </a:r>
            <a:r>
              <a:rPr lang="en-US" sz="1600" dirty="0" err="1">
                <a:solidFill>
                  <a:schemeClr val="accent2">
                    <a:lumMod val="75000"/>
                  </a:schemeClr>
                </a:solidFill>
              </a:rPr>
              <a:t>KRd</a:t>
            </a:r>
            <a:r>
              <a:rPr lang="en-US" sz="1600" dirty="0">
                <a:solidFill>
                  <a:schemeClr val="accent2">
                    <a:lumMod val="75000"/>
                  </a:schemeClr>
                </a:solidFill>
              </a:rPr>
              <a:t> arm; and 6 pts in VMP-Rd arm mostly due to infections</a:t>
            </a:r>
          </a:p>
        </p:txBody>
      </p:sp>
      <p:sp>
        <p:nvSpPr>
          <p:cNvPr id="4" name="Footer Placeholder 3">
            <a:extLst>
              <a:ext uri="{FF2B5EF4-FFF2-40B4-BE49-F238E27FC236}">
                <a16:creationId xmlns:a16="http://schemas.microsoft.com/office/drawing/2014/main" id="{FED39A95-5EA3-960E-D643-62FDB6F8CAD7}"/>
              </a:ext>
            </a:extLst>
          </p:cNvPr>
          <p:cNvSpPr>
            <a:spLocks noGrp="1"/>
          </p:cNvSpPr>
          <p:nvPr>
            <p:ph type="ftr" sz="quarter" idx="3"/>
          </p:nvPr>
        </p:nvSpPr>
        <p:spPr>
          <a:xfrm>
            <a:off x="3434965" y="4459303"/>
            <a:ext cx="2631880" cy="514965"/>
          </a:xfrm>
        </p:spPr>
        <p:txBody>
          <a:bodyPr/>
          <a:lstStyle/>
          <a:p>
            <a:pPr algn="l"/>
            <a:r>
              <a:rPr lang="en-US" sz="750" dirty="0">
                <a:solidFill>
                  <a:schemeClr val="tx1"/>
                </a:solidFill>
                <a:latin typeface="+mn-lt"/>
              </a:rPr>
              <a:t>Mateos MV, et al. GEM2017FIT Trial. Blood (2023) 142 (Supplement 1): 209.</a:t>
            </a:r>
          </a:p>
          <a:p>
            <a:endParaRPr lang="en-US" dirty="0">
              <a:latin typeface="+mn-lt"/>
            </a:endParaRPr>
          </a:p>
        </p:txBody>
      </p:sp>
      <p:sp>
        <p:nvSpPr>
          <p:cNvPr id="5" name="Title 4">
            <a:extLst>
              <a:ext uri="{FF2B5EF4-FFF2-40B4-BE49-F238E27FC236}">
                <a16:creationId xmlns:a16="http://schemas.microsoft.com/office/drawing/2014/main" id="{C80F373B-7739-F1B8-2F38-A93744E4612C}"/>
              </a:ext>
            </a:extLst>
          </p:cNvPr>
          <p:cNvSpPr>
            <a:spLocks noGrp="1"/>
          </p:cNvSpPr>
          <p:nvPr>
            <p:ph type="title"/>
          </p:nvPr>
        </p:nvSpPr>
        <p:spPr>
          <a:xfrm>
            <a:off x="-97105" y="-7078"/>
            <a:ext cx="9144000" cy="522775"/>
          </a:xfrm>
        </p:spPr>
        <p:txBody>
          <a:bodyPr/>
          <a:lstStyle/>
          <a:p>
            <a:r>
              <a:rPr lang="en-US" sz="2800" b="1" dirty="0">
                <a:solidFill>
                  <a:schemeClr val="accent2">
                    <a:lumMod val="50000"/>
                  </a:schemeClr>
                </a:solidFill>
              </a:rPr>
              <a:t>GEM2017FIT Trial: Dara-</a:t>
            </a:r>
            <a:r>
              <a:rPr lang="en-US" sz="2800" b="1" dirty="0" err="1">
                <a:solidFill>
                  <a:schemeClr val="accent2">
                    <a:lumMod val="50000"/>
                  </a:schemeClr>
                </a:solidFill>
              </a:rPr>
              <a:t>KRd</a:t>
            </a:r>
            <a:r>
              <a:rPr lang="en-US" sz="2800" b="1" dirty="0">
                <a:solidFill>
                  <a:schemeClr val="accent2">
                    <a:lumMod val="50000"/>
                  </a:schemeClr>
                </a:solidFill>
              </a:rPr>
              <a:t> vs. </a:t>
            </a:r>
            <a:r>
              <a:rPr lang="en-US" sz="2800" b="1" dirty="0" err="1">
                <a:solidFill>
                  <a:schemeClr val="accent2">
                    <a:lumMod val="50000"/>
                  </a:schemeClr>
                </a:solidFill>
              </a:rPr>
              <a:t>KRd</a:t>
            </a:r>
            <a:r>
              <a:rPr lang="en-US" sz="2800" b="1" dirty="0">
                <a:solidFill>
                  <a:schemeClr val="accent2">
                    <a:lumMod val="50000"/>
                  </a:schemeClr>
                </a:solidFill>
              </a:rPr>
              <a:t> vs. VMP + Rd</a:t>
            </a:r>
            <a:br>
              <a:rPr lang="en-US" sz="3600" dirty="0">
                <a:solidFill>
                  <a:schemeClr val="accent2">
                    <a:lumMod val="50000"/>
                  </a:schemeClr>
                </a:solidFill>
              </a:rPr>
            </a:br>
            <a:endParaRPr lang="en-US" dirty="0"/>
          </a:p>
        </p:txBody>
      </p:sp>
      <p:pic>
        <p:nvPicPr>
          <p:cNvPr id="7" name="Picture 6">
            <a:extLst>
              <a:ext uri="{FF2B5EF4-FFF2-40B4-BE49-F238E27FC236}">
                <a16:creationId xmlns:a16="http://schemas.microsoft.com/office/drawing/2014/main" id="{BAEC1B2F-BB40-05AC-9D81-447C1F25C45E}"/>
              </a:ext>
            </a:extLst>
          </p:cNvPr>
          <p:cNvPicPr>
            <a:picLocks noChangeAspect="1"/>
          </p:cNvPicPr>
          <p:nvPr/>
        </p:nvPicPr>
        <p:blipFill>
          <a:blip r:embed="rId2"/>
          <a:stretch>
            <a:fillRect/>
          </a:stretch>
        </p:blipFill>
        <p:spPr>
          <a:xfrm>
            <a:off x="0" y="779662"/>
            <a:ext cx="4450126" cy="2775987"/>
          </a:xfrm>
          <a:prstGeom prst="rect">
            <a:avLst/>
          </a:prstGeom>
        </p:spPr>
      </p:pic>
    </p:spTree>
    <p:extLst>
      <p:ext uri="{BB962C8B-B14F-4D97-AF65-F5344CB8AC3E}">
        <p14:creationId xmlns:p14="http://schemas.microsoft.com/office/powerpoint/2010/main" val="94511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FF24D-BC47-BA3F-F75C-EA0F72082ABE}"/>
              </a:ext>
            </a:extLst>
          </p:cNvPr>
          <p:cNvSpPr>
            <a:spLocks noGrp="1"/>
          </p:cNvSpPr>
          <p:nvPr>
            <p:ph sz="half" idx="1"/>
          </p:nvPr>
        </p:nvSpPr>
        <p:spPr>
          <a:xfrm>
            <a:off x="-26247" y="561222"/>
            <a:ext cx="6120062" cy="3775955"/>
          </a:xfrm>
        </p:spPr>
        <p:txBody>
          <a:bodyPr/>
          <a:lstStyle/>
          <a:p>
            <a:r>
              <a:rPr lang="en-US" sz="1500" dirty="0">
                <a:solidFill>
                  <a:schemeClr val="accent2">
                    <a:lumMod val="75000"/>
                  </a:schemeClr>
                </a:solidFill>
              </a:rPr>
              <a:t>Four induction cycles (with 6 weeks per cycle) were followed by 4-week cycles of continuous treatment with Isa-Rd (in the Isa-</a:t>
            </a:r>
            <a:r>
              <a:rPr lang="en-US" sz="1500" dirty="0" err="1">
                <a:solidFill>
                  <a:schemeClr val="accent2">
                    <a:lumMod val="75000"/>
                  </a:schemeClr>
                </a:solidFill>
              </a:rPr>
              <a:t>VRd</a:t>
            </a:r>
            <a:r>
              <a:rPr lang="en-US" sz="1500" dirty="0">
                <a:solidFill>
                  <a:schemeClr val="accent2">
                    <a:lumMod val="75000"/>
                  </a:schemeClr>
                </a:solidFill>
              </a:rPr>
              <a:t>* group; n=265) or Rd (in the </a:t>
            </a:r>
            <a:r>
              <a:rPr lang="en-US" sz="1500" dirty="0" err="1">
                <a:solidFill>
                  <a:schemeClr val="accent2">
                    <a:lumMod val="75000"/>
                  </a:schemeClr>
                </a:solidFill>
              </a:rPr>
              <a:t>VRd</a:t>
            </a:r>
            <a:r>
              <a:rPr lang="en-US" sz="1500" dirty="0">
                <a:solidFill>
                  <a:schemeClr val="accent2">
                    <a:lumMod val="75000"/>
                  </a:schemeClr>
                </a:solidFill>
              </a:rPr>
              <a:t>* group; n=181) until the occurrence of disease progression. Crossover from the Rd regimen to the Isa-Rd regimen during continuous treatment was allowed according to the investigator’s discretion</a:t>
            </a:r>
          </a:p>
          <a:p>
            <a:r>
              <a:rPr lang="en-US" sz="1500" dirty="0">
                <a:solidFill>
                  <a:schemeClr val="accent2">
                    <a:lumMod val="75000"/>
                  </a:schemeClr>
                </a:solidFill>
              </a:rPr>
              <a:t>Primary endpoint: PFS</a:t>
            </a:r>
          </a:p>
          <a:p>
            <a:r>
              <a:rPr lang="en-US" sz="1500" dirty="0">
                <a:solidFill>
                  <a:schemeClr val="accent2">
                    <a:lumMod val="75000"/>
                  </a:schemeClr>
                </a:solidFill>
              </a:rPr>
              <a:t>95-97% of patients were between 65-80 y/o, 15-19% had high risk cytogenetics</a:t>
            </a:r>
          </a:p>
          <a:p>
            <a:r>
              <a:rPr lang="en-US" sz="1500" dirty="0">
                <a:solidFill>
                  <a:schemeClr val="accent2">
                    <a:lumMod val="75000"/>
                  </a:schemeClr>
                </a:solidFill>
              </a:rPr>
              <a:t>At 60 months (median follow-up), PFS was 63.2% in the Isa-</a:t>
            </a:r>
            <a:r>
              <a:rPr lang="en-US" sz="1500" dirty="0" err="1">
                <a:solidFill>
                  <a:schemeClr val="accent2">
                    <a:lumMod val="75000"/>
                  </a:schemeClr>
                </a:solidFill>
              </a:rPr>
              <a:t>VRd</a:t>
            </a:r>
            <a:r>
              <a:rPr lang="en-US" sz="1500" dirty="0">
                <a:solidFill>
                  <a:schemeClr val="accent2">
                    <a:lumMod val="75000"/>
                  </a:schemeClr>
                </a:solidFill>
              </a:rPr>
              <a:t> group, as compared with 45.2% in the </a:t>
            </a:r>
            <a:r>
              <a:rPr lang="en-US" sz="1500" dirty="0" err="1">
                <a:solidFill>
                  <a:schemeClr val="accent2">
                    <a:lumMod val="75000"/>
                  </a:schemeClr>
                </a:solidFill>
              </a:rPr>
              <a:t>VRd</a:t>
            </a:r>
            <a:r>
              <a:rPr lang="en-US" sz="1500" dirty="0">
                <a:solidFill>
                  <a:schemeClr val="accent2">
                    <a:lumMod val="75000"/>
                  </a:schemeClr>
                </a:solidFill>
              </a:rPr>
              <a:t> group</a:t>
            </a:r>
          </a:p>
          <a:p>
            <a:r>
              <a:rPr lang="en-US" sz="1500" dirty="0">
                <a:solidFill>
                  <a:schemeClr val="accent2">
                    <a:lumMod val="75000"/>
                  </a:schemeClr>
                </a:solidFill>
              </a:rPr>
              <a:t>≥CR with Isa-</a:t>
            </a:r>
            <a:r>
              <a:rPr lang="en-US" sz="1500" dirty="0" err="1">
                <a:solidFill>
                  <a:schemeClr val="accent2">
                    <a:lumMod val="75000"/>
                  </a:schemeClr>
                </a:solidFill>
              </a:rPr>
              <a:t>VRd</a:t>
            </a:r>
            <a:r>
              <a:rPr lang="en-US" sz="1500" dirty="0">
                <a:solidFill>
                  <a:schemeClr val="accent2">
                    <a:lumMod val="75000"/>
                  </a:schemeClr>
                </a:solidFill>
              </a:rPr>
              <a:t> was 74.7% vs. 64.1% with </a:t>
            </a:r>
            <a:r>
              <a:rPr lang="en-US" sz="1500" dirty="0" err="1">
                <a:solidFill>
                  <a:schemeClr val="accent2">
                    <a:lumMod val="75000"/>
                  </a:schemeClr>
                </a:solidFill>
              </a:rPr>
              <a:t>VRd</a:t>
            </a:r>
            <a:r>
              <a:rPr lang="en-US" sz="1500" dirty="0">
                <a:solidFill>
                  <a:schemeClr val="accent2">
                    <a:lumMod val="75000"/>
                  </a:schemeClr>
                </a:solidFill>
              </a:rPr>
              <a:t> (P=0.01)</a:t>
            </a:r>
          </a:p>
          <a:p>
            <a:r>
              <a:rPr lang="en-US" sz="1500" dirty="0">
                <a:solidFill>
                  <a:schemeClr val="accent2">
                    <a:lumMod val="75000"/>
                  </a:schemeClr>
                </a:solidFill>
              </a:rPr>
              <a:t>The percentage of patients with MRD-negative status (10</a:t>
            </a:r>
            <a:r>
              <a:rPr lang="en-US" sz="1500" baseline="30000" dirty="0">
                <a:solidFill>
                  <a:schemeClr val="accent2">
                    <a:lumMod val="75000"/>
                  </a:schemeClr>
                </a:solidFill>
              </a:rPr>
              <a:t>-5</a:t>
            </a:r>
            <a:r>
              <a:rPr lang="en-US" sz="1500" dirty="0">
                <a:solidFill>
                  <a:schemeClr val="accent2">
                    <a:lumMod val="75000"/>
                  </a:schemeClr>
                </a:solidFill>
              </a:rPr>
              <a:t> via NGS) was higher in the Isa-</a:t>
            </a:r>
            <a:r>
              <a:rPr lang="en-US" sz="1500" dirty="0" err="1">
                <a:solidFill>
                  <a:schemeClr val="accent2">
                    <a:lumMod val="75000"/>
                  </a:schemeClr>
                </a:solidFill>
              </a:rPr>
              <a:t>VRd</a:t>
            </a:r>
            <a:r>
              <a:rPr lang="en-US" sz="1500" dirty="0">
                <a:solidFill>
                  <a:schemeClr val="accent2">
                    <a:lumMod val="75000"/>
                  </a:schemeClr>
                </a:solidFill>
              </a:rPr>
              <a:t> group than in the </a:t>
            </a:r>
            <a:r>
              <a:rPr lang="en-US" sz="1500" dirty="0" err="1">
                <a:solidFill>
                  <a:schemeClr val="accent2">
                    <a:lumMod val="75000"/>
                  </a:schemeClr>
                </a:solidFill>
              </a:rPr>
              <a:t>VRd</a:t>
            </a:r>
            <a:r>
              <a:rPr lang="en-US" sz="1500" dirty="0">
                <a:solidFill>
                  <a:schemeClr val="accent2">
                    <a:lumMod val="75000"/>
                  </a:schemeClr>
                </a:solidFill>
              </a:rPr>
              <a:t> group (58.1% vs. 43.6%)</a:t>
            </a:r>
          </a:p>
          <a:p>
            <a:pPr marL="0" indent="0">
              <a:buNone/>
            </a:pPr>
            <a:endParaRPr lang="en-US" sz="1350" dirty="0">
              <a:solidFill>
                <a:schemeClr val="accent2">
                  <a:lumMod val="50000"/>
                </a:schemeClr>
              </a:solidFill>
            </a:endParaRPr>
          </a:p>
        </p:txBody>
      </p:sp>
      <p:sp>
        <p:nvSpPr>
          <p:cNvPr id="5" name="Title 4">
            <a:extLst>
              <a:ext uri="{FF2B5EF4-FFF2-40B4-BE49-F238E27FC236}">
                <a16:creationId xmlns:a16="http://schemas.microsoft.com/office/drawing/2014/main" id="{ACE46EEC-B2C0-C0F8-ECAA-C800DCF9A864}"/>
              </a:ext>
            </a:extLst>
          </p:cNvPr>
          <p:cNvSpPr>
            <a:spLocks noGrp="1"/>
          </p:cNvSpPr>
          <p:nvPr>
            <p:ph type="title"/>
          </p:nvPr>
        </p:nvSpPr>
        <p:spPr>
          <a:xfrm>
            <a:off x="0" y="2381"/>
            <a:ext cx="9144000" cy="694853"/>
          </a:xfrm>
        </p:spPr>
        <p:txBody>
          <a:bodyPr/>
          <a:lstStyle/>
          <a:p>
            <a:r>
              <a:rPr lang="en-US" sz="3000" b="1" dirty="0">
                <a:solidFill>
                  <a:schemeClr val="accent2">
                    <a:lumMod val="75000"/>
                  </a:schemeClr>
                </a:solidFill>
              </a:rPr>
              <a:t>Phase III IMROZ Trial: Isa-</a:t>
            </a:r>
            <a:r>
              <a:rPr lang="en-US" sz="3000" b="1" dirty="0" err="1">
                <a:solidFill>
                  <a:schemeClr val="accent2">
                    <a:lumMod val="75000"/>
                  </a:schemeClr>
                </a:solidFill>
              </a:rPr>
              <a:t>VRd</a:t>
            </a:r>
            <a:r>
              <a:rPr lang="en-US" sz="3000" b="1" dirty="0">
                <a:solidFill>
                  <a:schemeClr val="accent2">
                    <a:lumMod val="75000"/>
                  </a:schemeClr>
                </a:solidFill>
              </a:rPr>
              <a:t> vs. </a:t>
            </a:r>
            <a:r>
              <a:rPr lang="en-US" sz="3000" b="1" dirty="0" err="1">
                <a:solidFill>
                  <a:schemeClr val="accent2">
                    <a:lumMod val="75000"/>
                  </a:schemeClr>
                </a:solidFill>
              </a:rPr>
              <a:t>VRd</a:t>
            </a:r>
            <a:endParaRPr lang="en-US" sz="3000" b="1" dirty="0">
              <a:solidFill>
                <a:schemeClr val="accent2">
                  <a:lumMod val="75000"/>
                </a:schemeClr>
              </a:solidFill>
            </a:endParaRPr>
          </a:p>
        </p:txBody>
      </p:sp>
      <p:pic>
        <p:nvPicPr>
          <p:cNvPr id="4" name="Picture 3">
            <a:extLst>
              <a:ext uri="{FF2B5EF4-FFF2-40B4-BE49-F238E27FC236}">
                <a16:creationId xmlns:a16="http://schemas.microsoft.com/office/drawing/2014/main" id="{FD88B531-236D-577A-3149-A889296ECE45}"/>
              </a:ext>
            </a:extLst>
          </p:cNvPr>
          <p:cNvPicPr>
            <a:picLocks noChangeAspect="1"/>
          </p:cNvPicPr>
          <p:nvPr/>
        </p:nvPicPr>
        <p:blipFill rotWithShape="1">
          <a:blip r:embed="rId2"/>
          <a:srcRect l="2149" r="780"/>
          <a:stretch/>
        </p:blipFill>
        <p:spPr>
          <a:xfrm>
            <a:off x="6031831" y="513698"/>
            <a:ext cx="3048203" cy="2025278"/>
          </a:xfrm>
          <a:prstGeom prst="rect">
            <a:avLst/>
          </a:prstGeom>
        </p:spPr>
      </p:pic>
      <p:pic>
        <p:nvPicPr>
          <p:cNvPr id="9" name="Picture 8">
            <a:extLst>
              <a:ext uri="{FF2B5EF4-FFF2-40B4-BE49-F238E27FC236}">
                <a16:creationId xmlns:a16="http://schemas.microsoft.com/office/drawing/2014/main" id="{23AAE180-EFF4-CF2A-CAED-F501D6565984}"/>
              </a:ext>
            </a:extLst>
          </p:cNvPr>
          <p:cNvPicPr>
            <a:picLocks noChangeAspect="1"/>
          </p:cNvPicPr>
          <p:nvPr/>
        </p:nvPicPr>
        <p:blipFill>
          <a:blip r:embed="rId3"/>
          <a:stretch>
            <a:fillRect/>
          </a:stretch>
        </p:blipFill>
        <p:spPr>
          <a:xfrm>
            <a:off x="6031831" y="2574131"/>
            <a:ext cx="3048204" cy="2025278"/>
          </a:xfrm>
          <a:prstGeom prst="rect">
            <a:avLst/>
          </a:prstGeom>
        </p:spPr>
      </p:pic>
      <p:sp>
        <p:nvSpPr>
          <p:cNvPr id="10" name="TextBox 9">
            <a:extLst>
              <a:ext uri="{FF2B5EF4-FFF2-40B4-BE49-F238E27FC236}">
                <a16:creationId xmlns:a16="http://schemas.microsoft.com/office/drawing/2014/main" id="{3A1A36CB-F0F5-A06E-879E-A05051671456}"/>
              </a:ext>
            </a:extLst>
          </p:cNvPr>
          <p:cNvSpPr txBox="1"/>
          <p:nvPr/>
        </p:nvSpPr>
        <p:spPr>
          <a:xfrm>
            <a:off x="3681193" y="4760991"/>
            <a:ext cx="2210724" cy="438582"/>
          </a:xfrm>
          <a:prstGeom prst="rect">
            <a:avLst/>
          </a:prstGeom>
          <a:noFill/>
        </p:spPr>
        <p:txBody>
          <a:bodyPr wrap="square" rtlCol="0">
            <a:spAutoFit/>
          </a:bodyPr>
          <a:lstStyle/>
          <a:p>
            <a:r>
              <a:rPr lang="en-US" sz="750" dirty="0"/>
              <a:t>Facon T, et al. Isatuximab, Bortezomib, Lenalidomide, and Dexamethasone for Multiple Myeloma. NEJM</a:t>
            </a:r>
          </a:p>
        </p:txBody>
      </p:sp>
      <p:sp>
        <p:nvSpPr>
          <p:cNvPr id="11" name="TextBox 10">
            <a:extLst>
              <a:ext uri="{FF2B5EF4-FFF2-40B4-BE49-F238E27FC236}">
                <a16:creationId xmlns:a16="http://schemas.microsoft.com/office/drawing/2014/main" id="{0DEA335C-13C9-1541-05F1-1F4DEA67F7CA}"/>
              </a:ext>
            </a:extLst>
          </p:cNvPr>
          <p:cNvSpPr txBox="1"/>
          <p:nvPr/>
        </p:nvSpPr>
        <p:spPr>
          <a:xfrm>
            <a:off x="3338349" y="4437826"/>
            <a:ext cx="1739143" cy="323165"/>
          </a:xfrm>
          <a:prstGeom prst="rect">
            <a:avLst/>
          </a:prstGeom>
          <a:noFill/>
        </p:spPr>
        <p:txBody>
          <a:bodyPr wrap="square" rtlCol="0">
            <a:spAutoFit/>
          </a:bodyPr>
          <a:lstStyle/>
          <a:p>
            <a:r>
              <a:rPr lang="en-US" sz="750" dirty="0"/>
              <a:t>*Bortezomib administered twice weekly</a:t>
            </a:r>
          </a:p>
        </p:txBody>
      </p:sp>
    </p:spTree>
    <p:extLst>
      <p:ext uri="{BB962C8B-B14F-4D97-AF65-F5344CB8AC3E}">
        <p14:creationId xmlns:p14="http://schemas.microsoft.com/office/powerpoint/2010/main" val="2565498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CE1DBE-5159-6AC3-94DE-93C361966B44}"/>
              </a:ext>
            </a:extLst>
          </p:cNvPr>
          <p:cNvSpPr>
            <a:spLocks noGrp="1"/>
          </p:cNvSpPr>
          <p:nvPr>
            <p:ph sz="half" idx="1"/>
          </p:nvPr>
        </p:nvSpPr>
        <p:spPr>
          <a:xfrm>
            <a:off x="-80211" y="598717"/>
            <a:ext cx="6168190" cy="2933524"/>
          </a:xfrm>
        </p:spPr>
        <p:txBody>
          <a:bodyPr/>
          <a:lstStyle/>
          <a:p>
            <a:r>
              <a:rPr lang="en-US" sz="1500" dirty="0">
                <a:solidFill>
                  <a:schemeClr val="accent2">
                    <a:lumMod val="50000"/>
                  </a:schemeClr>
                </a:solidFill>
              </a:rPr>
              <a:t>270 patients enrolled, 135 received </a:t>
            </a:r>
            <a:r>
              <a:rPr lang="en-US" sz="1500" dirty="0" err="1">
                <a:solidFill>
                  <a:schemeClr val="accent2">
                    <a:lumMod val="50000"/>
                  </a:schemeClr>
                </a:solidFill>
              </a:rPr>
              <a:t>IsaRd</a:t>
            </a:r>
            <a:r>
              <a:rPr lang="en-US" sz="1500" dirty="0">
                <a:solidFill>
                  <a:schemeClr val="accent2">
                    <a:lumMod val="50000"/>
                  </a:schemeClr>
                </a:solidFill>
              </a:rPr>
              <a:t> for 12 months then monthly Isa with R (21d on, 7d off) until disease progression and 135 received </a:t>
            </a:r>
            <a:r>
              <a:rPr lang="en-US" sz="1500" dirty="0" err="1">
                <a:solidFill>
                  <a:schemeClr val="accent2">
                    <a:lumMod val="50000"/>
                  </a:schemeClr>
                </a:solidFill>
              </a:rPr>
              <a:t>IsaVRd</a:t>
            </a:r>
            <a:r>
              <a:rPr lang="en-US" sz="1500" dirty="0">
                <a:solidFill>
                  <a:schemeClr val="accent2">
                    <a:lumMod val="50000"/>
                  </a:schemeClr>
                </a:solidFill>
              </a:rPr>
              <a:t> with weekly V (days 1,8,15) for 12 months then monthly Isa with R (21d on, 7d off) and V on days 1,15 for cycles 13-18 then from cycle 18 onwards, monthly Isa and R (21d on 7d off)</a:t>
            </a:r>
          </a:p>
          <a:p>
            <a:r>
              <a:rPr lang="en-US" sz="1500" dirty="0">
                <a:solidFill>
                  <a:schemeClr val="accent2">
                    <a:lumMod val="50000"/>
                  </a:schemeClr>
                </a:solidFill>
              </a:rPr>
              <a:t>Primary endpoint: MRD negativity rate at 10</a:t>
            </a:r>
            <a:r>
              <a:rPr lang="en-US" sz="1500" baseline="30000" dirty="0">
                <a:solidFill>
                  <a:schemeClr val="accent2">
                    <a:lumMod val="50000"/>
                  </a:schemeClr>
                </a:solidFill>
              </a:rPr>
              <a:t>−5 </a:t>
            </a:r>
            <a:r>
              <a:rPr lang="en-US" sz="1500" dirty="0">
                <a:solidFill>
                  <a:schemeClr val="accent2">
                    <a:lumMod val="50000"/>
                  </a:schemeClr>
                </a:solidFill>
              </a:rPr>
              <a:t>by NGS at 18 months</a:t>
            </a:r>
          </a:p>
          <a:p>
            <a:r>
              <a:rPr lang="en-US" sz="1500" dirty="0">
                <a:solidFill>
                  <a:schemeClr val="accent2">
                    <a:lumMod val="50000"/>
                  </a:schemeClr>
                </a:solidFill>
              </a:rPr>
              <a:t>31-36% of patients were ≥ 75 y/o, 8-10% had high risk cytogenetics</a:t>
            </a:r>
          </a:p>
          <a:p>
            <a:r>
              <a:rPr lang="en-US" sz="1500" dirty="0">
                <a:solidFill>
                  <a:schemeClr val="accent2">
                    <a:lumMod val="50000"/>
                  </a:schemeClr>
                </a:solidFill>
              </a:rPr>
              <a:t>The 18-month MRD negativity rate at 10</a:t>
            </a:r>
            <a:r>
              <a:rPr lang="en-US" sz="1500" baseline="30000" dirty="0">
                <a:solidFill>
                  <a:schemeClr val="accent2">
                    <a:lumMod val="50000"/>
                  </a:schemeClr>
                </a:solidFill>
              </a:rPr>
              <a:t>−5 </a:t>
            </a:r>
            <a:r>
              <a:rPr lang="en-US" sz="1500" dirty="0">
                <a:solidFill>
                  <a:schemeClr val="accent2">
                    <a:lumMod val="50000"/>
                  </a:schemeClr>
                </a:solidFill>
              </a:rPr>
              <a:t>was significantly higher in the Isa-</a:t>
            </a:r>
            <a:r>
              <a:rPr lang="en-US" sz="1500" dirty="0" err="1">
                <a:solidFill>
                  <a:schemeClr val="accent2">
                    <a:lumMod val="50000"/>
                  </a:schemeClr>
                </a:solidFill>
              </a:rPr>
              <a:t>VRd</a:t>
            </a:r>
            <a:r>
              <a:rPr lang="en-US" sz="1500" dirty="0">
                <a:solidFill>
                  <a:schemeClr val="accent2">
                    <a:lumMod val="50000"/>
                  </a:schemeClr>
                </a:solidFill>
              </a:rPr>
              <a:t> arm, at 53% compared with 26% in the </a:t>
            </a:r>
            <a:r>
              <a:rPr lang="en-US" sz="1500" dirty="0" err="1">
                <a:solidFill>
                  <a:schemeClr val="accent2">
                    <a:lumMod val="50000"/>
                  </a:schemeClr>
                </a:solidFill>
              </a:rPr>
              <a:t>IsaRd</a:t>
            </a:r>
            <a:r>
              <a:rPr lang="en-US" sz="1500" dirty="0">
                <a:solidFill>
                  <a:schemeClr val="accent2">
                    <a:lumMod val="50000"/>
                  </a:schemeClr>
                </a:solidFill>
              </a:rPr>
              <a:t> arm. </a:t>
            </a:r>
          </a:p>
          <a:p>
            <a:r>
              <a:rPr lang="en-US" sz="1500" dirty="0">
                <a:solidFill>
                  <a:schemeClr val="accent2">
                    <a:lumMod val="50000"/>
                  </a:schemeClr>
                </a:solidFill>
              </a:rPr>
              <a:t>With a median follow-up of 23.5 months, estimated 24 months PFS and OS were 80.0% and 91.5 for </a:t>
            </a:r>
            <a:r>
              <a:rPr lang="en-US" sz="1500" dirty="0" err="1">
                <a:solidFill>
                  <a:schemeClr val="accent2">
                    <a:lumMod val="50000"/>
                  </a:schemeClr>
                </a:solidFill>
              </a:rPr>
              <a:t>IsaRd</a:t>
            </a:r>
            <a:r>
              <a:rPr lang="en-US" sz="1500" dirty="0">
                <a:solidFill>
                  <a:schemeClr val="accent2">
                    <a:lumMod val="50000"/>
                  </a:schemeClr>
                </a:solidFill>
              </a:rPr>
              <a:t>, and 85.2%  and 91.1% for Isa-</a:t>
            </a:r>
            <a:r>
              <a:rPr lang="en-US" sz="1500" dirty="0" err="1">
                <a:solidFill>
                  <a:schemeClr val="accent2">
                    <a:lumMod val="50000"/>
                  </a:schemeClr>
                </a:solidFill>
              </a:rPr>
              <a:t>VRd</a:t>
            </a:r>
            <a:r>
              <a:rPr lang="en-US" sz="1500" dirty="0">
                <a:solidFill>
                  <a:schemeClr val="accent2">
                    <a:lumMod val="50000"/>
                  </a:schemeClr>
                </a:solidFill>
              </a:rPr>
              <a:t>, respectively </a:t>
            </a:r>
          </a:p>
          <a:p>
            <a:endParaRPr lang="en-US" sz="1350" dirty="0"/>
          </a:p>
        </p:txBody>
      </p:sp>
      <p:sp>
        <p:nvSpPr>
          <p:cNvPr id="4" name="Footer Placeholder 3">
            <a:extLst>
              <a:ext uri="{FF2B5EF4-FFF2-40B4-BE49-F238E27FC236}">
                <a16:creationId xmlns:a16="http://schemas.microsoft.com/office/drawing/2014/main" id="{42B1F390-49A9-C8D3-3F7B-1B2EE69B5E69}"/>
              </a:ext>
            </a:extLst>
          </p:cNvPr>
          <p:cNvSpPr>
            <a:spLocks noGrp="1"/>
          </p:cNvSpPr>
          <p:nvPr>
            <p:ph type="ftr" sz="quarter" idx="3"/>
          </p:nvPr>
        </p:nvSpPr>
        <p:spPr>
          <a:xfrm>
            <a:off x="4139771" y="4591151"/>
            <a:ext cx="4952496" cy="417129"/>
          </a:xfrm>
        </p:spPr>
        <p:txBody>
          <a:bodyPr/>
          <a:lstStyle/>
          <a:p>
            <a:pPr algn="l"/>
            <a:r>
              <a:rPr lang="en-US" sz="750" dirty="0">
                <a:solidFill>
                  <a:srgbClr val="212121"/>
                </a:solidFill>
                <a:highlight>
                  <a:srgbClr val="FFFFFF"/>
                </a:highlight>
              </a:rPr>
              <a:t>Leleu X, et al. Isatuximab, lenalidomide, dexamethasone and bortezomib in transplant-ineligible multiple myeloma: the randomized phase 3 BENEFIT trial. Nat Med. 2024 Jun 3. </a:t>
            </a:r>
            <a:r>
              <a:rPr lang="en-US" sz="750" dirty="0" err="1">
                <a:solidFill>
                  <a:srgbClr val="212121"/>
                </a:solidFill>
                <a:highlight>
                  <a:srgbClr val="FFFFFF"/>
                </a:highlight>
              </a:rPr>
              <a:t>Epub</a:t>
            </a:r>
            <a:r>
              <a:rPr lang="en-US" sz="750" dirty="0">
                <a:solidFill>
                  <a:srgbClr val="212121"/>
                </a:solidFill>
                <a:highlight>
                  <a:srgbClr val="FFFFFF"/>
                </a:highlight>
              </a:rPr>
              <a:t> ahead of print.</a:t>
            </a:r>
            <a:endParaRPr lang="en-US" sz="750" dirty="0"/>
          </a:p>
          <a:p>
            <a:endParaRPr lang="en-US" sz="750" dirty="0"/>
          </a:p>
        </p:txBody>
      </p:sp>
      <p:sp>
        <p:nvSpPr>
          <p:cNvPr id="5" name="Title 4">
            <a:extLst>
              <a:ext uri="{FF2B5EF4-FFF2-40B4-BE49-F238E27FC236}">
                <a16:creationId xmlns:a16="http://schemas.microsoft.com/office/drawing/2014/main" id="{ACC94EB0-20C4-9B42-7762-123C8F0221CD}"/>
              </a:ext>
            </a:extLst>
          </p:cNvPr>
          <p:cNvSpPr>
            <a:spLocks noGrp="1"/>
          </p:cNvSpPr>
          <p:nvPr>
            <p:ph type="title"/>
          </p:nvPr>
        </p:nvSpPr>
        <p:spPr>
          <a:xfrm>
            <a:off x="0" y="-23019"/>
            <a:ext cx="9144000" cy="501827"/>
          </a:xfrm>
        </p:spPr>
        <p:txBody>
          <a:bodyPr/>
          <a:lstStyle/>
          <a:p>
            <a:r>
              <a:rPr lang="en-US" sz="3000" b="1" dirty="0"/>
              <a:t>Phase III BENEFIT Trial: Isa-</a:t>
            </a:r>
            <a:r>
              <a:rPr lang="en-US" sz="3000" b="1" dirty="0" err="1"/>
              <a:t>VRd</a:t>
            </a:r>
            <a:r>
              <a:rPr lang="en-US" sz="3000" b="1" dirty="0"/>
              <a:t> vs. Isa-Rd</a:t>
            </a:r>
          </a:p>
        </p:txBody>
      </p:sp>
      <p:pic>
        <p:nvPicPr>
          <p:cNvPr id="7" name="Picture 6">
            <a:extLst>
              <a:ext uri="{FF2B5EF4-FFF2-40B4-BE49-F238E27FC236}">
                <a16:creationId xmlns:a16="http://schemas.microsoft.com/office/drawing/2014/main" id="{D679E12F-65B4-D7E3-C02D-2EBEB5D59E0E}"/>
              </a:ext>
            </a:extLst>
          </p:cNvPr>
          <p:cNvPicPr>
            <a:picLocks noChangeAspect="1"/>
          </p:cNvPicPr>
          <p:nvPr/>
        </p:nvPicPr>
        <p:blipFill>
          <a:blip r:embed="rId2"/>
          <a:stretch>
            <a:fillRect/>
          </a:stretch>
        </p:blipFill>
        <p:spPr>
          <a:xfrm>
            <a:off x="6160167" y="598717"/>
            <a:ext cx="2932101" cy="1803756"/>
          </a:xfrm>
          <a:prstGeom prst="rect">
            <a:avLst/>
          </a:prstGeom>
        </p:spPr>
      </p:pic>
      <p:pic>
        <p:nvPicPr>
          <p:cNvPr id="9" name="Picture 8">
            <a:extLst>
              <a:ext uri="{FF2B5EF4-FFF2-40B4-BE49-F238E27FC236}">
                <a16:creationId xmlns:a16="http://schemas.microsoft.com/office/drawing/2014/main" id="{93B66E2C-D5DA-C3A5-27FB-BEF5E5A8CE7F}"/>
              </a:ext>
            </a:extLst>
          </p:cNvPr>
          <p:cNvPicPr>
            <a:picLocks noChangeAspect="1"/>
          </p:cNvPicPr>
          <p:nvPr/>
        </p:nvPicPr>
        <p:blipFill>
          <a:blip r:embed="rId3"/>
          <a:stretch>
            <a:fillRect/>
          </a:stretch>
        </p:blipFill>
        <p:spPr>
          <a:xfrm>
            <a:off x="6160166" y="2469580"/>
            <a:ext cx="2932101" cy="1803756"/>
          </a:xfrm>
          <a:prstGeom prst="rect">
            <a:avLst/>
          </a:prstGeom>
        </p:spPr>
      </p:pic>
    </p:spTree>
    <p:extLst>
      <p:ext uri="{BB962C8B-B14F-4D97-AF65-F5344CB8AC3E}">
        <p14:creationId xmlns:p14="http://schemas.microsoft.com/office/powerpoint/2010/main" val="193665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9CF846-DED3-4F36-167E-AECFE0F5850D}"/>
              </a:ext>
            </a:extLst>
          </p:cNvPr>
          <p:cNvSpPr>
            <a:spLocks noGrp="1"/>
          </p:cNvSpPr>
          <p:nvPr>
            <p:ph type="title"/>
          </p:nvPr>
        </p:nvSpPr>
        <p:spPr>
          <a:xfrm>
            <a:off x="0" y="10756"/>
            <a:ext cx="9144000" cy="417515"/>
          </a:xfrm>
        </p:spPr>
        <p:txBody>
          <a:bodyPr/>
          <a:lstStyle/>
          <a:p>
            <a:r>
              <a:rPr lang="en-US" sz="2400" b="1" dirty="0"/>
              <a:t>CD-38 MoAb in First Line, Transplant Ineligible Setting</a:t>
            </a:r>
            <a:br>
              <a:rPr lang="en-US" sz="2400" dirty="0"/>
            </a:br>
            <a:endParaRPr lang="en-US" sz="2400" dirty="0"/>
          </a:p>
        </p:txBody>
      </p:sp>
      <p:graphicFrame>
        <p:nvGraphicFramePr>
          <p:cNvPr id="6" name="Table 5">
            <a:extLst>
              <a:ext uri="{FF2B5EF4-FFF2-40B4-BE49-F238E27FC236}">
                <a16:creationId xmlns:a16="http://schemas.microsoft.com/office/drawing/2014/main" id="{41D3F4D4-3D0A-C6FB-4B53-192F57978697}"/>
              </a:ext>
            </a:extLst>
          </p:cNvPr>
          <p:cNvGraphicFramePr>
            <a:graphicFrameLocks noGrp="1"/>
          </p:cNvGraphicFramePr>
          <p:nvPr/>
        </p:nvGraphicFramePr>
        <p:xfrm>
          <a:off x="0" y="430873"/>
          <a:ext cx="9119724" cy="4341072"/>
        </p:xfrm>
        <a:graphic>
          <a:graphicData uri="http://schemas.openxmlformats.org/drawingml/2006/table">
            <a:tbl>
              <a:tblPr firstRow="1" bandRow="1">
                <a:tableStyleId>{21E4AEA4-8DFA-4A89-87EB-49C32662AFE0}</a:tableStyleId>
              </a:tblPr>
              <a:tblGrid>
                <a:gridCol w="847588">
                  <a:extLst>
                    <a:ext uri="{9D8B030D-6E8A-4147-A177-3AD203B41FA5}">
                      <a16:colId xmlns:a16="http://schemas.microsoft.com/office/drawing/2014/main" val="2176635383"/>
                    </a:ext>
                  </a:extLst>
                </a:gridCol>
                <a:gridCol w="545746">
                  <a:extLst>
                    <a:ext uri="{9D8B030D-6E8A-4147-A177-3AD203B41FA5}">
                      <a16:colId xmlns:a16="http://schemas.microsoft.com/office/drawing/2014/main" val="3042785056"/>
                    </a:ext>
                  </a:extLst>
                </a:gridCol>
                <a:gridCol w="598681">
                  <a:extLst>
                    <a:ext uri="{9D8B030D-6E8A-4147-A177-3AD203B41FA5}">
                      <a16:colId xmlns:a16="http://schemas.microsoft.com/office/drawing/2014/main" val="1163579362"/>
                    </a:ext>
                  </a:extLst>
                </a:gridCol>
                <a:gridCol w="463039">
                  <a:extLst>
                    <a:ext uri="{9D8B030D-6E8A-4147-A177-3AD203B41FA5}">
                      <a16:colId xmlns:a16="http://schemas.microsoft.com/office/drawing/2014/main" val="3749517464"/>
                    </a:ext>
                  </a:extLst>
                </a:gridCol>
                <a:gridCol w="507637">
                  <a:extLst>
                    <a:ext uri="{9D8B030D-6E8A-4147-A177-3AD203B41FA5}">
                      <a16:colId xmlns:a16="http://schemas.microsoft.com/office/drawing/2014/main" val="3503980626"/>
                    </a:ext>
                  </a:extLst>
                </a:gridCol>
                <a:gridCol w="587006">
                  <a:extLst>
                    <a:ext uri="{9D8B030D-6E8A-4147-A177-3AD203B41FA5}">
                      <a16:colId xmlns:a16="http://schemas.microsoft.com/office/drawing/2014/main" val="146974495"/>
                    </a:ext>
                  </a:extLst>
                </a:gridCol>
                <a:gridCol w="571424">
                  <a:extLst>
                    <a:ext uri="{9D8B030D-6E8A-4147-A177-3AD203B41FA5}">
                      <a16:colId xmlns:a16="http://schemas.microsoft.com/office/drawing/2014/main" val="2327457490"/>
                    </a:ext>
                  </a:extLst>
                </a:gridCol>
                <a:gridCol w="511031">
                  <a:extLst>
                    <a:ext uri="{9D8B030D-6E8A-4147-A177-3AD203B41FA5}">
                      <a16:colId xmlns:a16="http://schemas.microsoft.com/office/drawing/2014/main" val="21814294"/>
                    </a:ext>
                  </a:extLst>
                </a:gridCol>
                <a:gridCol w="487409">
                  <a:extLst>
                    <a:ext uri="{9D8B030D-6E8A-4147-A177-3AD203B41FA5}">
                      <a16:colId xmlns:a16="http://schemas.microsoft.com/office/drawing/2014/main" val="1190266752"/>
                    </a:ext>
                  </a:extLst>
                </a:gridCol>
                <a:gridCol w="519904">
                  <a:extLst>
                    <a:ext uri="{9D8B030D-6E8A-4147-A177-3AD203B41FA5}">
                      <a16:colId xmlns:a16="http://schemas.microsoft.com/office/drawing/2014/main" val="2475115459"/>
                    </a:ext>
                  </a:extLst>
                </a:gridCol>
                <a:gridCol w="487409">
                  <a:extLst>
                    <a:ext uri="{9D8B030D-6E8A-4147-A177-3AD203B41FA5}">
                      <a16:colId xmlns:a16="http://schemas.microsoft.com/office/drawing/2014/main" val="1812648275"/>
                    </a:ext>
                  </a:extLst>
                </a:gridCol>
                <a:gridCol w="560520">
                  <a:extLst>
                    <a:ext uri="{9D8B030D-6E8A-4147-A177-3AD203B41FA5}">
                      <a16:colId xmlns:a16="http://schemas.microsoft.com/office/drawing/2014/main" val="2844991239"/>
                    </a:ext>
                  </a:extLst>
                </a:gridCol>
                <a:gridCol w="511781">
                  <a:extLst>
                    <a:ext uri="{9D8B030D-6E8A-4147-A177-3AD203B41FA5}">
                      <a16:colId xmlns:a16="http://schemas.microsoft.com/office/drawing/2014/main" val="1402096627"/>
                    </a:ext>
                  </a:extLst>
                </a:gridCol>
                <a:gridCol w="471164">
                  <a:extLst>
                    <a:ext uri="{9D8B030D-6E8A-4147-A177-3AD203B41FA5}">
                      <a16:colId xmlns:a16="http://schemas.microsoft.com/office/drawing/2014/main" val="2094083946"/>
                    </a:ext>
                  </a:extLst>
                </a:gridCol>
                <a:gridCol w="520892">
                  <a:extLst>
                    <a:ext uri="{9D8B030D-6E8A-4147-A177-3AD203B41FA5}">
                      <a16:colId xmlns:a16="http://schemas.microsoft.com/office/drawing/2014/main" val="3163984071"/>
                    </a:ext>
                  </a:extLst>
                </a:gridCol>
                <a:gridCol w="425224">
                  <a:extLst>
                    <a:ext uri="{9D8B030D-6E8A-4147-A177-3AD203B41FA5}">
                      <a16:colId xmlns:a16="http://schemas.microsoft.com/office/drawing/2014/main" val="2911395079"/>
                    </a:ext>
                  </a:extLst>
                </a:gridCol>
                <a:gridCol w="503269">
                  <a:extLst>
                    <a:ext uri="{9D8B030D-6E8A-4147-A177-3AD203B41FA5}">
                      <a16:colId xmlns:a16="http://schemas.microsoft.com/office/drawing/2014/main" val="4050613647"/>
                    </a:ext>
                  </a:extLst>
                </a:gridCol>
              </a:tblGrid>
              <a:tr h="348288">
                <a:tc>
                  <a:txBody>
                    <a:bodyPr/>
                    <a:lstStyle/>
                    <a:p>
                      <a:pPr algn="ctr"/>
                      <a:r>
                        <a:rPr lang="en-US" sz="1100" dirty="0"/>
                        <a:t>Trial</a:t>
                      </a:r>
                    </a:p>
                  </a:txBody>
                  <a:tcPr marL="68580" marR="68580" marT="34290" marB="34290"/>
                </a:tc>
                <a:tc gridSpan="2">
                  <a:txBody>
                    <a:bodyPr/>
                    <a:lstStyle/>
                    <a:p>
                      <a:pPr algn="ctr"/>
                      <a:r>
                        <a:rPr lang="en-US" sz="1100" dirty="0"/>
                        <a:t>ORR</a:t>
                      </a:r>
                    </a:p>
                  </a:txBody>
                  <a:tcPr marL="68580" marR="68580" marT="34290" marB="34290"/>
                </a:tc>
                <a:tc hMerge="1">
                  <a:txBody>
                    <a:bodyPr/>
                    <a:lstStyle/>
                    <a:p>
                      <a:endParaRPr lang="en-US"/>
                    </a:p>
                  </a:txBody>
                  <a:tcPr/>
                </a:tc>
                <a:tc gridSpan="2">
                  <a:txBody>
                    <a:bodyPr/>
                    <a:lstStyle/>
                    <a:p>
                      <a:pPr algn="ctr"/>
                      <a:r>
                        <a:rPr lang="en-US" sz="1100" dirty="0"/>
                        <a:t>≥CR</a:t>
                      </a:r>
                    </a:p>
                  </a:txBody>
                  <a:tcPr marL="68580" marR="68580" marT="34290" marB="34290"/>
                </a:tc>
                <a:tc hMerge="1">
                  <a:txBody>
                    <a:bodyPr/>
                    <a:lstStyle/>
                    <a:p>
                      <a:endParaRPr lang="en-US"/>
                    </a:p>
                  </a:txBody>
                  <a:tcPr/>
                </a:tc>
                <a:tc gridSpan="2">
                  <a:txBody>
                    <a:bodyPr/>
                    <a:lstStyle/>
                    <a:p>
                      <a:pPr algn="ctr"/>
                      <a:r>
                        <a:rPr lang="en-US" sz="1100" dirty="0"/>
                        <a:t>PFS</a:t>
                      </a:r>
                    </a:p>
                  </a:txBody>
                  <a:tcPr marL="68580" marR="68580" marT="34290" marB="34290"/>
                </a:tc>
                <a:tc hMerge="1">
                  <a:txBody>
                    <a:bodyPr/>
                    <a:lstStyle/>
                    <a:p>
                      <a:endParaRPr lang="en-US"/>
                    </a:p>
                  </a:txBody>
                  <a:tcPr/>
                </a:tc>
                <a:tc gridSpan="2">
                  <a:txBody>
                    <a:bodyPr/>
                    <a:lstStyle/>
                    <a:p>
                      <a:pPr algn="ctr"/>
                      <a:r>
                        <a:rPr lang="en-US" sz="1100" dirty="0"/>
                        <a:t>OS</a:t>
                      </a:r>
                    </a:p>
                  </a:txBody>
                  <a:tcPr marL="68580" marR="68580" marT="34290" marB="34290"/>
                </a:tc>
                <a:tc hMerge="1">
                  <a:txBody>
                    <a:bodyPr/>
                    <a:lstStyle/>
                    <a:p>
                      <a:endParaRPr lang="en-US"/>
                    </a:p>
                  </a:txBody>
                  <a:tcPr/>
                </a:tc>
                <a:tc gridSpan="2">
                  <a:txBody>
                    <a:bodyPr/>
                    <a:lstStyle/>
                    <a:p>
                      <a:pPr algn="ctr"/>
                      <a:r>
                        <a:rPr lang="en-US" sz="1100" dirty="0"/>
                        <a:t>MRD-</a:t>
                      </a:r>
                    </a:p>
                    <a:p>
                      <a:pPr algn="ctr"/>
                      <a:r>
                        <a:rPr lang="en-US" sz="1100" dirty="0"/>
                        <a:t>≥10</a:t>
                      </a:r>
                      <a:r>
                        <a:rPr lang="en-US" sz="1100" baseline="30000" dirty="0"/>
                        <a:t>-5</a:t>
                      </a:r>
                    </a:p>
                  </a:txBody>
                  <a:tcPr marL="68580" marR="68580" marT="34290" marB="34290"/>
                </a:tc>
                <a:tc hMerge="1">
                  <a:txBody>
                    <a:bodyPr/>
                    <a:lstStyle/>
                    <a:p>
                      <a:endParaRPr lang="en-US"/>
                    </a:p>
                  </a:txBody>
                  <a:tcPr/>
                </a:tc>
                <a:tc gridSpan="2">
                  <a:txBody>
                    <a:bodyPr/>
                    <a:lstStyle/>
                    <a:p>
                      <a:pPr algn="ctr"/>
                      <a:r>
                        <a:rPr lang="en-US" sz="1100" dirty="0"/>
                        <a:t>Infections</a:t>
                      </a:r>
                    </a:p>
                    <a:p>
                      <a:pPr algn="ctr"/>
                      <a:r>
                        <a:rPr lang="en-US" sz="1100" dirty="0"/>
                        <a:t>(Any Grade)</a:t>
                      </a:r>
                    </a:p>
                  </a:txBody>
                  <a:tcPr marL="68580" marR="68580" marT="34290" marB="34290"/>
                </a:tc>
                <a:tc hMerge="1">
                  <a:txBody>
                    <a:bodyPr/>
                    <a:lstStyle/>
                    <a:p>
                      <a:endParaRPr lang="en-US"/>
                    </a:p>
                  </a:txBody>
                  <a:tcPr/>
                </a:tc>
                <a:tc gridSpan="2">
                  <a:txBody>
                    <a:bodyPr/>
                    <a:lstStyle/>
                    <a:p>
                      <a:pPr algn="ctr"/>
                      <a:r>
                        <a:rPr lang="en-US" sz="1100" dirty="0"/>
                        <a:t>Serious AEs</a:t>
                      </a:r>
                    </a:p>
                  </a:txBody>
                  <a:tcPr marL="68580" marR="68580" marT="34290" marB="34290"/>
                </a:tc>
                <a:tc hMerge="1">
                  <a:txBody>
                    <a:bodyPr/>
                    <a:lstStyle/>
                    <a:p>
                      <a:endParaRPr lang="en-US" dirty="0"/>
                    </a:p>
                  </a:txBody>
                  <a:tcPr/>
                </a:tc>
                <a:tc gridSpan="2">
                  <a:txBody>
                    <a:bodyPr/>
                    <a:lstStyle/>
                    <a:p>
                      <a:pPr algn="ctr"/>
                      <a:r>
                        <a:rPr lang="en-US" sz="1100" dirty="0"/>
                        <a:t>D/C due to AEs</a:t>
                      </a:r>
                    </a:p>
                  </a:txBody>
                  <a:tcPr marL="68580" marR="68580" marT="34290" marB="34290"/>
                </a:tc>
                <a:tc hMerge="1">
                  <a:txBody>
                    <a:bodyPr/>
                    <a:lstStyle/>
                    <a:p>
                      <a:endParaRPr lang="en-US" dirty="0"/>
                    </a:p>
                  </a:txBody>
                  <a:tcPr/>
                </a:tc>
                <a:extLst>
                  <a:ext uri="{0D108BD9-81ED-4DB2-BD59-A6C34878D82A}">
                    <a16:rowId xmlns:a16="http://schemas.microsoft.com/office/drawing/2014/main" val="2989734415"/>
                  </a:ext>
                </a:extLst>
              </a:tr>
              <a:tr h="243145">
                <a:tc gridSpan="17">
                  <a:txBody>
                    <a:bodyPr/>
                    <a:lstStyle/>
                    <a:p>
                      <a:r>
                        <a:rPr lang="en-US" sz="1400" b="1" dirty="0">
                          <a:solidFill>
                            <a:schemeClr val="accent2">
                              <a:lumMod val="75000"/>
                            </a:schemeClr>
                          </a:solidFill>
                        </a:rPr>
                        <a:t>Daratumumab</a:t>
                      </a:r>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extLst>
                  <a:ext uri="{0D108BD9-81ED-4DB2-BD59-A6C34878D82A}">
                    <a16:rowId xmlns:a16="http://schemas.microsoft.com/office/drawing/2014/main" val="490405622"/>
                  </a:ext>
                </a:extLst>
              </a:tr>
              <a:tr h="269431">
                <a:tc>
                  <a:txBody>
                    <a:bodyPr/>
                    <a:lstStyle/>
                    <a:p>
                      <a:endParaRPr lang="en-US" sz="1500" dirty="0"/>
                    </a:p>
                  </a:txBody>
                  <a:tcPr marL="68580" marR="68580" marT="34290" marB="34290"/>
                </a:tc>
                <a:tc>
                  <a:txBody>
                    <a:bodyPr/>
                    <a:lstStyle/>
                    <a:p>
                      <a:pPr algn="ctr"/>
                      <a:r>
                        <a:rPr lang="en-US" sz="800" b="1" dirty="0">
                          <a:solidFill>
                            <a:srgbClr val="FF0000"/>
                          </a:solidFill>
                        </a:rPr>
                        <a:t>Triplet</a:t>
                      </a:r>
                    </a:p>
                  </a:txBody>
                  <a:tcPr marL="68580" marR="68580" marT="34290" marB="34290"/>
                </a:tc>
                <a:tc>
                  <a:txBody>
                    <a:bodyPr/>
                    <a:lstStyle/>
                    <a:p>
                      <a:pPr algn="ctr"/>
                      <a:r>
                        <a:rPr lang="en-US" sz="800" b="1" dirty="0"/>
                        <a:t>Doublet</a:t>
                      </a:r>
                    </a:p>
                  </a:txBody>
                  <a:tcPr marL="68580" marR="68580" marT="34290" marB="34290"/>
                </a:tc>
                <a:tc>
                  <a:txBody>
                    <a:bodyPr/>
                    <a:lstStyle/>
                    <a:p>
                      <a:pPr algn="ctr"/>
                      <a:r>
                        <a:rPr lang="en-US" sz="800" b="1" dirty="0">
                          <a:solidFill>
                            <a:srgbClr val="FF0000"/>
                          </a:solidFill>
                        </a:rPr>
                        <a:t>Triplet</a:t>
                      </a:r>
                    </a:p>
                  </a:txBody>
                  <a:tcPr marL="68580" marR="68580" marT="34290" marB="34290"/>
                </a:tc>
                <a:tc>
                  <a:txBody>
                    <a:bodyPr/>
                    <a:lstStyle/>
                    <a:p>
                      <a:pPr algn="ctr"/>
                      <a:r>
                        <a:rPr lang="en-US" sz="800" b="1" dirty="0"/>
                        <a:t>Doublet</a:t>
                      </a:r>
                    </a:p>
                  </a:txBody>
                  <a:tcPr marL="68580" marR="68580" marT="34290" marB="34290"/>
                </a:tc>
                <a:tc>
                  <a:txBody>
                    <a:bodyPr/>
                    <a:lstStyle/>
                    <a:p>
                      <a:pPr algn="ctr"/>
                      <a:r>
                        <a:rPr lang="en-US" sz="800" b="1" dirty="0">
                          <a:solidFill>
                            <a:srgbClr val="FF0000"/>
                          </a:solidFill>
                        </a:rPr>
                        <a:t>Triplet</a:t>
                      </a:r>
                    </a:p>
                  </a:txBody>
                  <a:tcPr marL="68580" marR="68580" marT="34290" marB="34290"/>
                </a:tc>
                <a:tc>
                  <a:txBody>
                    <a:bodyPr/>
                    <a:lstStyle/>
                    <a:p>
                      <a:pPr algn="ctr"/>
                      <a:r>
                        <a:rPr lang="en-US" sz="800" b="1" dirty="0"/>
                        <a:t>Doublet</a:t>
                      </a:r>
                    </a:p>
                  </a:txBody>
                  <a:tcPr marL="68580" marR="68580" marT="34290" marB="34290"/>
                </a:tc>
                <a:tc>
                  <a:txBody>
                    <a:bodyPr/>
                    <a:lstStyle/>
                    <a:p>
                      <a:pPr algn="ctr"/>
                      <a:r>
                        <a:rPr lang="en-US" sz="800" b="1" dirty="0">
                          <a:solidFill>
                            <a:srgbClr val="FF0000"/>
                          </a:solidFill>
                        </a:rPr>
                        <a:t>Triplet</a:t>
                      </a:r>
                    </a:p>
                  </a:txBody>
                  <a:tcPr marL="68580" marR="68580" marT="34290" marB="34290"/>
                </a:tc>
                <a:tc>
                  <a:txBody>
                    <a:bodyPr/>
                    <a:lstStyle/>
                    <a:p>
                      <a:pPr algn="ctr"/>
                      <a:r>
                        <a:rPr lang="en-US" sz="800" b="1" dirty="0"/>
                        <a:t>Doublet</a:t>
                      </a:r>
                    </a:p>
                  </a:txBody>
                  <a:tcPr marL="68580" marR="68580" marT="34290" marB="34290"/>
                </a:tc>
                <a:tc>
                  <a:txBody>
                    <a:bodyPr/>
                    <a:lstStyle/>
                    <a:p>
                      <a:pPr algn="ctr"/>
                      <a:r>
                        <a:rPr lang="en-US" sz="800" b="1" dirty="0">
                          <a:solidFill>
                            <a:srgbClr val="FF0000"/>
                          </a:solidFill>
                        </a:rPr>
                        <a:t>Triplet</a:t>
                      </a:r>
                    </a:p>
                  </a:txBody>
                  <a:tcPr marL="68580" marR="68580" marT="34290" marB="34290"/>
                </a:tc>
                <a:tc>
                  <a:txBody>
                    <a:bodyPr/>
                    <a:lstStyle/>
                    <a:p>
                      <a:pPr algn="ctr"/>
                      <a:r>
                        <a:rPr lang="en-US" sz="800" b="1" dirty="0"/>
                        <a:t>Doublet</a:t>
                      </a:r>
                    </a:p>
                  </a:txBody>
                  <a:tcPr marL="68580" marR="68580" marT="34290" marB="34290"/>
                </a:tc>
                <a:tc>
                  <a:txBody>
                    <a:bodyPr/>
                    <a:lstStyle/>
                    <a:p>
                      <a:pPr algn="ctr"/>
                      <a:r>
                        <a:rPr lang="en-US" sz="800" b="1" dirty="0">
                          <a:solidFill>
                            <a:srgbClr val="FF0000"/>
                          </a:solidFill>
                        </a:rPr>
                        <a:t>Triplet</a:t>
                      </a:r>
                    </a:p>
                  </a:txBody>
                  <a:tcPr marL="68580" marR="68580" marT="34290" marB="34290"/>
                </a:tc>
                <a:tc>
                  <a:txBody>
                    <a:bodyPr/>
                    <a:lstStyle/>
                    <a:p>
                      <a:pPr algn="ctr"/>
                      <a:r>
                        <a:rPr lang="en-US" sz="800" b="1" dirty="0"/>
                        <a:t>Doublet</a:t>
                      </a:r>
                    </a:p>
                  </a:txBody>
                  <a:tcPr marL="68580" marR="68580" marT="34290" marB="34290"/>
                </a:tc>
                <a:tc>
                  <a:txBody>
                    <a:bodyPr/>
                    <a:lstStyle/>
                    <a:p>
                      <a:pPr algn="ctr"/>
                      <a:r>
                        <a:rPr lang="en-US" sz="800" b="1" dirty="0">
                          <a:solidFill>
                            <a:srgbClr val="FF0000"/>
                          </a:solidFill>
                        </a:rPr>
                        <a:t>Triplet</a:t>
                      </a:r>
                    </a:p>
                  </a:txBody>
                  <a:tcPr marL="68580" marR="68580" marT="34290" marB="34290"/>
                </a:tc>
                <a:tc>
                  <a:txBody>
                    <a:bodyPr/>
                    <a:lstStyle/>
                    <a:p>
                      <a:pPr algn="ctr"/>
                      <a:r>
                        <a:rPr lang="en-US" sz="800" b="1" dirty="0"/>
                        <a:t>Doublet</a:t>
                      </a:r>
                    </a:p>
                  </a:txBody>
                  <a:tcPr marL="68580" marR="68580" marT="34290" marB="34290"/>
                </a:tc>
                <a:tc>
                  <a:txBody>
                    <a:bodyPr/>
                    <a:lstStyle/>
                    <a:p>
                      <a:pPr algn="ctr"/>
                      <a:r>
                        <a:rPr lang="en-US" sz="800" b="1" dirty="0">
                          <a:solidFill>
                            <a:srgbClr val="FF0000"/>
                          </a:solidFill>
                        </a:rPr>
                        <a:t>Triplet </a:t>
                      </a:r>
                    </a:p>
                  </a:txBody>
                  <a:tcPr marL="68580" marR="68580" marT="34290" marB="34290"/>
                </a:tc>
                <a:tc>
                  <a:txBody>
                    <a:bodyPr/>
                    <a:lstStyle/>
                    <a:p>
                      <a:pPr algn="ctr"/>
                      <a:r>
                        <a:rPr lang="en-US" sz="800" b="1" dirty="0"/>
                        <a:t>Doublet</a:t>
                      </a:r>
                    </a:p>
                  </a:txBody>
                  <a:tcPr marL="68580" marR="68580" marT="34290" marB="34290"/>
                </a:tc>
                <a:extLst>
                  <a:ext uri="{0D108BD9-81ED-4DB2-BD59-A6C34878D82A}">
                    <a16:rowId xmlns:a16="http://schemas.microsoft.com/office/drawing/2014/main" val="1728855366"/>
                  </a:ext>
                </a:extLst>
              </a:tr>
              <a:tr h="374574">
                <a:tc>
                  <a:txBody>
                    <a:bodyPr/>
                    <a:lstStyle/>
                    <a:p>
                      <a:r>
                        <a:rPr lang="en-US" sz="1200" b="1" dirty="0"/>
                        <a:t>MAIA:</a:t>
                      </a:r>
                    </a:p>
                    <a:p>
                      <a:r>
                        <a:rPr lang="en-US" sz="800" dirty="0" err="1"/>
                        <a:t>DRd</a:t>
                      </a:r>
                      <a:r>
                        <a:rPr lang="en-US" sz="800" dirty="0"/>
                        <a:t> vs. Rd</a:t>
                      </a:r>
                    </a:p>
                  </a:txBody>
                  <a:tcPr marL="68580" marR="68580" marT="34290" marB="34290"/>
                </a:tc>
                <a:tc>
                  <a:txBody>
                    <a:bodyPr/>
                    <a:lstStyle/>
                    <a:p>
                      <a:pPr algn="ctr"/>
                      <a:r>
                        <a:rPr lang="en-US" sz="800" b="1" dirty="0">
                          <a:solidFill>
                            <a:schemeClr val="tx1"/>
                          </a:solidFill>
                        </a:rPr>
                        <a:t>92.9%</a:t>
                      </a:r>
                    </a:p>
                  </a:txBody>
                  <a:tcPr marL="68580" marR="68580" marT="34290" marB="34290"/>
                </a:tc>
                <a:tc>
                  <a:txBody>
                    <a:bodyPr/>
                    <a:lstStyle/>
                    <a:p>
                      <a:pPr algn="ctr"/>
                      <a:r>
                        <a:rPr lang="en-US" sz="800" b="1" dirty="0">
                          <a:solidFill>
                            <a:schemeClr val="tx1"/>
                          </a:solidFill>
                        </a:rPr>
                        <a:t>81.6%</a:t>
                      </a:r>
                    </a:p>
                  </a:txBody>
                  <a:tcPr marL="68580" marR="68580" marT="34290" marB="34290"/>
                </a:tc>
                <a:tc>
                  <a:txBody>
                    <a:bodyPr/>
                    <a:lstStyle/>
                    <a:p>
                      <a:pPr algn="ctr"/>
                      <a:r>
                        <a:rPr lang="en-US" sz="800" b="1" dirty="0">
                          <a:solidFill>
                            <a:schemeClr val="tx1"/>
                          </a:solidFill>
                        </a:rPr>
                        <a:t>51%</a:t>
                      </a:r>
                    </a:p>
                  </a:txBody>
                  <a:tcPr marL="68580" marR="68580" marT="34290" marB="34290"/>
                </a:tc>
                <a:tc>
                  <a:txBody>
                    <a:bodyPr/>
                    <a:lstStyle/>
                    <a:p>
                      <a:pPr algn="ctr"/>
                      <a:r>
                        <a:rPr lang="en-US" sz="800" b="1" dirty="0">
                          <a:solidFill>
                            <a:schemeClr val="tx1"/>
                          </a:solidFill>
                        </a:rPr>
                        <a:t>30%</a:t>
                      </a:r>
                    </a:p>
                  </a:txBody>
                  <a:tcPr marL="68580" marR="68580" marT="34290" marB="34290"/>
                </a:tc>
                <a:tc>
                  <a:txBody>
                    <a:bodyPr/>
                    <a:lstStyle/>
                    <a:p>
                      <a:pPr algn="ctr"/>
                      <a:r>
                        <a:rPr lang="en-US" sz="800" b="1" i="0" dirty="0">
                          <a:solidFill>
                            <a:schemeClr val="tx1"/>
                          </a:solidFill>
                        </a:rPr>
                        <a:t>52.5%</a:t>
                      </a:r>
                    </a:p>
                    <a:p>
                      <a:pPr algn="ctr"/>
                      <a:r>
                        <a:rPr lang="en-US" sz="800" b="1" i="0" dirty="0">
                          <a:solidFill>
                            <a:schemeClr val="tx1"/>
                          </a:solidFill>
                        </a:rPr>
                        <a:t>(60 </a:t>
                      </a:r>
                      <a:r>
                        <a:rPr lang="en-US" sz="800" b="1" i="0" dirty="0" err="1">
                          <a:solidFill>
                            <a:schemeClr val="tx1"/>
                          </a:solidFill>
                        </a:rPr>
                        <a:t>mo</a:t>
                      </a:r>
                      <a:r>
                        <a:rPr lang="en-US" sz="800" b="1" i="0" dirty="0">
                          <a:solidFill>
                            <a:schemeClr val="tx1"/>
                          </a:solidFill>
                        </a:rPr>
                        <a:t>)</a:t>
                      </a:r>
                    </a:p>
                  </a:txBody>
                  <a:tcPr marL="68580" marR="68580" marT="34290" marB="34290"/>
                </a:tc>
                <a:tc>
                  <a:txBody>
                    <a:bodyPr/>
                    <a:lstStyle/>
                    <a:p>
                      <a:pPr algn="ctr"/>
                      <a:r>
                        <a:rPr lang="en-US" sz="800" b="1" dirty="0">
                          <a:solidFill>
                            <a:schemeClr val="tx1"/>
                          </a:solidFill>
                        </a:rPr>
                        <a:t>28.7% (60 </a:t>
                      </a:r>
                      <a:r>
                        <a:rPr lang="en-US" sz="800" b="1" dirty="0" err="1">
                          <a:solidFill>
                            <a:schemeClr val="tx1"/>
                          </a:solidFill>
                        </a:rPr>
                        <a:t>mo</a:t>
                      </a:r>
                      <a:r>
                        <a:rPr lang="en-US" sz="800" b="1" dirty="0">
                          <a:solidFill>
                            <a:schemeClr val="tx1"/>
                          </a:solidFill>
                        </a:rPr>
                        <a:t>)</a:t>
                      </a:r>
                    </a:p>
                  </a:txBody>
                  <a:tcPr marL="68580" marR="68580" marT="34290" marB="34290"/>
                </a:tc>
                <a:tc>
                  <a:txBody>
                    <a:bodyPr/>
                    <a:lstStyle/>
                    <a:p>
                      <a:pPr algn="ctr"/>
                      <a:r>
                        <a:rPr lang="en-US" sz="800" b="1" dirty="0">
                          <a:solidFill>
                            <a:schemeClr val="tx1"/>
                          </a:solidFill>
                        </a:rPr>
                        <a:t>66.3%</a:t>
                      </a:r>
                    </a:p>
                    <a:p>
                      <a:pPr algn="ctr"/>
                      <a:r>
                        <a:rPr lang="en-US" sz="800" b="1" dirty="0">
                          <a:solidFill>
                            <a:schemeClr val="tx1"/>
                          </a:solidFill>
                        </a:rPr>
                        <a:t>(60 </a:t>
                      </a:r>
                      <a:r>
                        <a:rPr lang="en-US" sz="800" b="1" dirty="0" err="1">
                          <a:solidFill>
                            <a:schemeClr val="tx1"/>
                          </a:solidFill>
                        </a:rPr>
                        <a:t>mo</a:t>
                      </a:r>
                      <a:r>
                        <a:rPr lang="en-US" sz="800" b="1" dirty="0">
                          <a:solidFill>
                            <a:schemeClr val="tx1"/>
                          </a:solidFill>
                        </a:rPr>
                        <a:t>)</a:t>
                      </a:r>
                    </a:p>
                  </a:txBody>
                  <a:tcPr marL="68580" marR="68580" marT="34290" marB="34290"/>
                </a:tc>
                <a:tc>
                  <a:txBody>
                    <a:bodyPr/>
                    <a:lstStyle/>
                    <a:p>
                      <a:pPr algn="ctr"/>
                      <a:r>
                        <a:rPr lang="en-US" sz="800" b="1" dirty="0">
                          <a:solidFill>
                            <a:schemeClr val="tx1"/>
                          </a:solidFill>
                        </a:rPr>
                        <a:t>53.1%</a:t>
                      </a:r>
                    </a:p>
                    <a:p>
                      <a:pPr algn="ctr"/>
                      <a:r>
                        <a:rPr lang="en-US" sz="800" b="1" dirty="0">
                          <a:solidFill>
                            <a:schemeClr val="tx1"/>
                          </a:solidFill>
                        </a:rPr>
                        <a:t>(60 </a:t>
                      </a:r>
                      <a:r>
                        <a:rPr lang="en-US" sz="800" b="1" dirty="0" err="1">
                          <a:solidFill>
                            <a:schemeClr val="tx1"/>
                          </a:solidFill>
                        </a:rPr>
                        <a:t>mo</a:t>
                      </a:r>
                      <a:r>
                        <a:rPr lang="en-US" sz="800" b="1" dirty="0">
                          <a:solidFill>
                            <a:schemeClr val="tx1"/>
                          </a:solidFill>
                        </a:rPr>
                        <a:t>)</a:t>
                      </a:r>
                    </a:p>
                  </a:txBody>
                  <a:tcPr marL="68580" marR="68580" marT="34290" marB="34290"/>
                </a:tc>
                <a:tc>
                  <a:txBody>
                    <a:bodyPr/>
                    <a:lstStyle/>
                    <a:p>
                      <a:pPr algn="ctr"/>
                      <a:r>
                        <a:rPr lang="en-US" sz="800" b="1" dirty="0">
                          <a:solidFill>
                            <a:schemeClr val="tx1"/>
                          </a:solidFill>
                        </a:rPr>
                        <a:t>31%</a:t>
                      </a:r>
                    </a:p>
                  </a:txBody>
                  <a:tcPr marL="68580" marR="68580" marT="34290" marB="34290"/>
                </a:tc>
                <a:tc>
                  <a:txBody>
                    <a:bodyPr/>
                    <a:lstStyle/>
                    <a:p>
                      <a:pPr algn="ctr"/>
                      <a:r>
                        <a:rPr lang="en-US" sz="800" b="1" dirty="0">
                          <a:solidFill>
                            <a:schemeClr val="tx1"/>
                          </a:solidFill>
                        </a:rPr>
                        <a:t>10%</a:t>
                      </a:r>
                    </a:p>
                  </a:txBody>
                  <a:tcPr marL="68580" marR="68580" marT="34290" marB="34290"/>
                </a:tc>
                <a:tc>
                  <a:txBody>
                    <a:bodyPr/>
                    <a:lstStyle/>
                    <a:p>
                      <a:pPr algn="ctr"/>
                      <a:r>
                        <a:rPr lang="en-US" sz="800" b="0" dirty="0">
                          <a:solidFill>
                            <a:schemeClr val="tx1"/>
                          </a:solidFill>
                        </a:rPr>
                        <a:t>41%</a:t>
                      </a:r>
                    </a:p>
                    <a:p>
                      <a:pPr algn="ctr"/>
                      <a:r>
                        <a:rPr lang="en-US" sz="800" b="0" dirty="0">
                          <a:solidFill>
                            <a:schemeClr val="tx1"/>
                          </a:solidFill>
                        </a:rPr>
                        <a:t>(≥Gr 3)</a:t>
                      </a:r>
                    </a:p>
                    <a:p>
                      <a:pPr algn="ctr"/>
                      <a:endParaRPr lang="en-US" sz="800" b="0" dirty="0">
                        <a:solidFill>
                          <a:schemeClr val="tx1"/>
                        </a:solidFill>
                      </a:endParaRPr>
                    </a:p>
                  </a:txBody>
                  <a:tcPr marL="68580" marR="68580" marT="34290" marB="34290"/>
                </a:tc>
                <a:tc>
                  <a:txBody>
                    <a:bodyPr/>
                    <a:lstStyle/>
                    <a:p>
                      <a:pPr algn="ctr"/>
                      <a:r>
                        <a:rPr lang="en-US" sz="800" b="0" dirty="0">
                          <a:solidFill>
                            <a:schemeClr val="tx1"/>
                          </a:solidFill>
                        </a:rPr>
                        <a:t>29%</a:t>
                      </a:r>
                    </a:p>
                    <a:p>
                      <a:pPr algn="ctr"/>
                      <a:r>
                        <a:rPr lang="en-US" sz="800" b="0" dirty="0">
                          <a:solidFill>
                            <a:schemeClr val="tx1"/>
                          </a:solidFill>
                        </a:rPr>
                        <a:t>(≥Gr 3)</a:t>
                      </a:r>
                    </a:p>
                    <a:p>
                      <a:pPr algn="ctr"/>
                      <a:endParaRPr lang="en-US" sz="800" b="0" dirty="0">
                        <a:solidFill>
                          <a:schemeClr val="tx1"/>
                        </a:solidFill>
                      </a:endParaRPr>
                    </a:p>
                  </a:txBody>
                  <a:tcPr marL="68580" marR="68580" marT="34290" marB="34290"/>
                </a:tc>
                <a:tc>
                  <a:txBody>
                    <a:bodyPr/>
                    <a:lstStyle/>
                    <a:p>
                      <a:pPr algn="ctr"/>
                      <a:r>
                        <a:rPr lang="en-US" sz="800" b="1" dirty="0">
                          <a:solidFill>
                            <a:schemeClr val="tx1"/>
                          </a:solidFill>
                        </a:rPr>
                        <a:t>77%</a:t>
                      </a:r>
                    </a:p>
                  </a:txBody>
                  <a:tcPr marL="68580" marR="68580" marT="34290" marB="34290"/>
                </a:tc>
                <a:tc>
                  <a:txBody>
                    <a:bodyPr/>
                    <a:lstStyle/>
                    <a:p>
                      <a:pPr algn="ctr"/>
                      <a:r>
                        <a:rPr lang="en-US" sz="800" b="1" dirty="0">
                          <a:solidFill>
                            <a:schemeClr val="tx1"/>
                          </a:solidFill>
                        </a:rPr>
                        <a:t>70%</a:t>
                      </a:r>
                    </a:p>
                  </a:txBody>
                  <a:tcPr marL="68580" marR="68580" marT="34290" marB="34290"/>
                </a:tc>
                <a:tc>
                  <a:txBody>
                    <a:bodyPr/>
                    <a:lstStyle/>
                    <a:p>
                      <a:pPr algn="ctr"/>
                      <a:r>
                        <a:rPr lang="en-US" sz="800" b="0" dirty="0">
                          <a:solidFill>
                            <a:schemeClr val="tx1"/>
                          </a:solidFill>
                        </a:rPr>
                        <a:t>13%</a:t>
                      </a:r>
                    </a:p>
                  </a:txBody>
                  <a:tcPr marL="68580" marR="68580" marT="34290" marB="34290"/>
                </a:tc>
                <a:tc>
                  <a:txBody>
                    <a:bodyPr/>
                    <a:lstStyle/>
                    <a:p>
                      <a:pPr algn="ctr"/>
                      <a:r>
                        <a:rPr lang="en-US" sz="800" b="0" dirty="0">
                          <a:solidFill>
                            <a:schemeClr val="tx1"/>
                          </a:solidFill>
                        </a:rPr>
                        <a:t>22%</a:t>
                      </a:r>
                    </a:p>
                  </a:txBody>
                  <a:tcPr marL="68580" marR="68580" marT="34290" marB="34290"/>
                </a:tc>
                <a:extLst>
                  <a:ext uri="{0D108BD9-81ED-4DB2-BD59-A6C34878D82A}">
                    <a16:rowId xmlns:a16="http://schemas.microsoft.com/office/drawing/2014/main" val="2788046082"/>
                  </a:ext>
                </a:extLst>
              </a:tr>
              <a:tr h="310092">
                <a:tc>
                  <a:txBody>
                    <a:bodyPr/>
                    <a:lstStyle/>
                    <a:p>
                      <a:endParaRPr lang="en-US" sz="800" b="1" dirty="0"/>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extLst>
                  <a:ext uri="{0D108BD9-81ED-4DB2-BD59-A6C34878D82A}">
                    <a16:rowId xmlns:a16="http://schemas.microsoft.com/office/drawing/2014/main" val="1110730276"/>
                  </a:ext>
                </a:extLst>
              </a:tr>
              <a:tr h="624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n-lt"/>
                          <a:ea typeface="+mn-ea"/>
                        </a:rPr>
                        <a:t>GEMFIT: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mn-lt"/>
                          <a:ea typeface="+mn-ea"/>
                        </a:rPr>
                        <a:t>DRKd</a:t>
                      </a:r>
                      <a:r>
                        <a:rPr kumimoji="0" lang="en-US" sz="800" b="1" i="0" u="none" strike="noStrike" kern="1200" cap="none" spc="0" normalizeH="0" baseline="0" noProof="0" dirty="0">
                          <a:ln>
                            <a:noFill/>
                          </a:ln>
                          <a:solidFill>
                            <a:srgbClr val="000000"/>
                          </a:solidFill>
                          <a:effectLst/>
                          <a:uLnTx/>
                          <a:uFillTx/>
                          <a:latin typeface="+mn-lt"/>
                          <a:ea typeface="+mn-ea"/>
                        </a:rPr>
                        <a:t> vs. </a:t>
                      </a:r>
                      <a:r>
                        <a:rPr kumimoji="0" lang="en-US" sz="800" b="1" i="0" u="none" strike="noStrike" kern="1200" cap="none" spc="0" normalizeH="0" baseline="0" noProof="0" dirty="0" err="1">
                          <a:ln>
                            <a:noFill/>
                          </a:ln>
                          <a:solidFill>
                            <a:srgbClr val="000000"/>
                          </a:solidFill>
                          <a:effectLst/>
                          <a:uLnTx/>
                          <a:uFillTx/>
                          <a:latin typeface="+mn-lt"/>
                          <a:ea typeface="+mn-ea"/>
                        </a:rPr>
                        <a:t>KRd</a:t>
                      </a:r>
                      <a:r>
                        <a:rPr kumimoji="0" lang="en-US" sz="800" b="1" i="0" u="none" strike="noStrike" kern="1200" cap="none" spc="0" normalizeH="0" baseline="0" noProof="0" dirty="0">
                          <a:ln>
                            <a:noFill/>
                          </a:ln>
                          <a:solidFill>
                            <a:srgbClr val="000000"/>
                          </a:solidFill>
                          <a:effectLst/>
                          <a:uLnTx/>
                          <a:uFillTx/>
                          <a:latin typeface="+mn-lt"/>
                          <a:ea typeface="+mn-ea"/>
                        </a:rPr>
                        <a:t> vs. </a:t>
                      </a:r>
                      <a:r>
                        <a:rPr kumimoji="0" lang="en-US" sz="800" b="1" i="0" u="none" strike="noStrike" kern="1200" cap="none" spc="0" normalizeH="0" baseline="0" noProof="0" dirty="0" err="1">
                          <a:ln>
                            <a:noFill/>
                          </a:ln>
                          <a:solidFill>
                            <a:srgbClr val="000000"/>
                          </a:solidFill>
                          <a:effectLst/>
                          <a:uLnTx/>
                          <a:uFillTx/>
                          <a:latin typeface="+mn-lt"/>
                          <a:ea typeface="+mn-ea"/>
                        </a:rPr>
                        <a:t>VMP+Rd</a:t>
                      </a:r>
                      <a:endParaRPr kumimoji="0" lang="en-US" sz="800" b="1" i="0" u="none" strike="noStrike" kern="1200" cap="none" spc="0" normalizeH="0" baseline="0" noProof="0" dirty="0">
                        <a:ln>
                          <a:noFill/>
                        </a:ln>
                        <a:solidFill>
                          <a:srgbClr val="000000"/>
                        </a:solidFill>
                        <a:effectLst/>
                        <a:uLnTx/>
                        <a:uFillTx/>
                        <a:latin typeface="+mn-lt"/>
                        <a:ea typeface="+mn-ea"/>
                      </a:endParaRPr>
                    </a:p>
                    <a:p>
                      <a:endParaRPr lang="en-US" sz="1500" dirty="0"/>
                    </a:p>
                  </a:txBody>
                  <a:tcPr marL="68580" marR="68580" marT="34290" marB="34290"/>
                </a:tc>
                <a:tc>
                  <a:txBody>
                    <a:bodyPr/>
                    <a:lstStyle/>
                    <a:p>
                      <a:pPr algn="ctr"/>
                      <a:r>
                        <a:rPr lang="en-US" sz="800" b="0" dirty="0">
                          <a:solidFill>
                            <a:schemeClr val="tx1"/>
                          </a:solidFill>
                        </a:rPr>
                        <a:t>89%</a:t>
                      </a:r>
                    </a:p>
                  </a:txBody>
                  <a:tcPr marL="68580" marR="68580" marT="34290" marB="34290"/>
                </a:tc>
                <a:tc>
                  <a:txBody>
                    <a:bodyPr/>
                    <a:lstStyle/>
                    <a:p>
                      <a:pPr algn="ctr"/>
                      <a:r>
                        <a:rPr lang="en-US" sz="800" b="0" dirty="0">
                          <a:solidFill>
                            <a:schemeClr val="tx1"/>
                          </a:solidFill>
                        </a:rPr>
                        <a:t>87%</a:t>
                      </a:r>
                    </a:p>
                  </a:txBody>
                  <a:tcPr marL="68580" marR="68580" marT="34290" marB="34290"/>
                </a:tc>
                <a:tc>
                  <a:txBody>
                    <a:bodyPr/>
                    <a:lstStyle/>
                    <a:p>
                      <a:pPr algn="ctr"/>
                      <a:r>
                        <a:rPr lang="en-US" sz="800" b="0" dirty="0">
                          <a:solidFill>
                            <a:schemeClr val="tx1"/>
                          </a:solidFill>
                        </a:rPr>
                        <a:t>61%</a:t>
                      </a:r>
                    </a:p>
                  </a:txBody>
                  <a:tcPr marL="68580" marR="68580" marT="34290" marB="34290"/>
                </a:tc>
                <a:tc>
                  <a:txBody>
                    <a:bodyPr/>
                    <a:lstStyle/>
                    <a:p>
                      <a:pPr algn="ctr"/>
                      <a:r>
                        <a:rPr lang="en-US" sz="800" b="0" dirty="0">
                          <a:solidFill>
                            <a:schemeClr val="tx1"/>
                          </a:solidFill>
                        </a:rPr>
                        <a:t>59%</a:t>
                      </a:r>
                    </a:p>
                  </a:txBody>
                  <a:tcPr marL="68580" marR="68580" marT="34290" marB="34290"/>
                </a:tc>
                <a:tc>
                  <a:txBody>
                    <a:bodyPr/>
                    <a:lstStyle/>
                    <a:p>
                      <a:pPr algn="ctr"/>
                      <a:r>
                        <a:rPr lang="en-US" sz="800" b="0" i="0" dirty="0">
                          <a:solidFill>
                            <a:schemeClr val="tx1"/>
                          </a:solidFill>
                        </a:rPr>
                        <a:t>87%</a:t>
                      </a:r>
                    </a:p>
                    <a:p>
                      <a:pPr algn="ctr"/>
                      <a:r>
                        <a:rPr lang="en-US" sz="800" b="0" i="0" dirty="0">
                          <a:solidFill>
                            <a:schemeClr val="tx1"/>
                          </a:solidFill>
                        </a:rPr>
                        <a:t>(18 </a:t>
                      </a:r>
                      <a:r>
                        <a:rPr lang="en-US" sz="800" b="0" i="0" dirty="0" err="1">
                          <a:solidFill>
                            <a:schemeClr val="tx1"/>
                          </a:solidFill>
                        </a:rPr>
                        <a:t>mo</a:t>
                      </a:r>
                      <a:r>
                        <a:rPr lang="en-US" sz="800" b="0" i="0" dirty="0">
                          <a:solidFill>
                            <a:schemeClr val="tx1"/>
                          </a:solidFill>
                        </a:rPr>
                        <a:t>)</a:t>
                      </a:r>
                    </a:p>
                  </a:txBody>
                  <a:tcPr marL="68580" marR="68580" marT="34290" marB="34290"/>
                </a:tc>
                <a:tc>
                  <a:txBody>
                    <a:bodyPr/>
                    <a:lstStyle/>
                    <a:p>
                      <a:pPr algn="ctr"/>
                      <a:r>
                        <a:rPr lang="en-US" sz="800" b="0" i="0" dirty="0">
                          <a:solidFill>
                            <a:schemeClr val="tx1"/>
                          </a:solidFill>
                        </a:rPr>
                        <a:t>87%</a:t>
                      </a:r>
                    </a:p>
                    <a:p>
                      <a:pPr algn="ctr"/>
                      <a:r>
                        <a:rPr lang="en-US" sz="800" b="0" i="0" dirty="0">
                          <a:solidFill>
                            <a:schemeClr val="tx1"/>
                          </a:solidFill>
                        </a:rPr>
                        <a:t>(18 </a:t>
                      </a:r>
                      <a:r>
                        <a:rPr lang="en-US" sz="800" b="0" i="0" dirty="0" err="1">
                          <a:solidFill>
                            <a:schemeClr val="tx1"/>
                          </a:solidFill>
                        </a:rPr>
                        <a:t>mo</a:t>
                      </a:r>
                      <a:r>
                        <a:rPr lang="en-US" sz="800" b="0" i="0" dirty="0">
                          <a:solidFill>
                            <a:schemeClr val="tx1"/>
                          </a:solidFill>
                        </a:rPr>
                        <a:t>)</a:t>
                      </a:r>
                    </a:p>
                  </a:txBody>
                  <a:tcPr marL="68580" marR="68580" marT="34290" marB="34290"/>
                </a:tc>
                <a:tc>
                  <a:txBody>
                    <a:bodyPr/>
                    <a:lstStyle/>
                    <a:p>
                      <a:pPr algn="ctr"/>
                      <a:r>
                        <a:rPr lang="en-US" sz="800" b="0" i="0" dirty="0">
                          <a:solidFill>
                            <a:schemeClr val="tx1"/>
                          </a:solidFill>
                        </a:rPr>
                        <a:t>90%</a:t>
                      </a:r>
                    </a:p>
                    <a:p>
                      <a:pPr algn="ctr"/>
                      <a:r>
                        <a:rPr lang="en-US" sz="800" b="0" i="0" dirty="0">
                          <a:solidFill>
                            <a:schemeClr val="tx1"/>
                          </a:solidFill>
                        </a:rPr>
                        <a:t>(18 </a:t>
                      </a:r>
                      <a:r>
                        <a:rPr lang="en-US" sz="800" b="0" i="0" dirty="0" err="1">
                          <a:solidFill>
                            <a:schemeClr val="tx1"/>
                          </a:solidFill>
                        </a:rPr>
                        <a:t>mo</a:t>
                      </a:r>
                      <a:r>
                        <a:rPr lang="en-US" sz="800" b="0" i="0" dirty="0">
                          <a:solidFill>
                            <a:schemeClr val="tx1"/>
                          </a:solidFill>
                        </a:rPr>
                        <a:t>)</a:t>
                      </a:r>
                    </a:p>
                  </a:txBody>
                  <a:tcPr marL="68580" marR="68580" marT="34290" marB="34290"/>
                </a:tc>
                <a:tc>
                  <a:txBody>
                    <a:bodyPr/>
                    <a:lstStyle/>
                    <a:p>
                      <a:pPr algn="ctr"/>
                      <a:r>
                        <a:rPr lang="en-US" sz="800" b="0" i="0" dirty="0">
                          <a:solidFill>
                            <a:schemeClr val="tx1"/>
                          </a:solidFill>
                        </a:rPr>
                        <a:t>95%</a:t>
                      </a:r>
                    </a:p>
                    <a:p>
                      <a:pPr algn="ctr"/>
                      <a:r>
                        <a:rPr lang="en-US" sz="800" b="0" i="0" dirty="0">
                          <a:solidFill>
                            <a:schemeClr val="tx1"/>
                          </a:solidFill>
                        </a:rPr>
                        <a:t>(18 </a:t>
                      </a:r>
                      <a:r>
                        <a:rPr lang="en-US" sz="800" b="0" i="0" dirty="0" err="1">
                          <a:solidFill>
                            <a:schemeClr val="tx1"/>
                          </a:solidFill>
                        </a:rPr>
                        <a:t>mo</a:t>
                      </a:r>
                      <a:r>
                        <a:rPr lang="en-US" sz="800" b="0" i="0" dirty="0">
                          <a:solidFill>
                            <a:schemeClr val="tx1"/>
                          </a:solidFill>
                        </a:rPr>
                        <a:t>)</a:t>
                      </a:r>
                    </a:p>
                  </a:txBody>
                  <a:tcPr marL="68580" marR="68580" marT="34290" marB="34290"/>
                </a:tc>
                <a:tc>
                  <a:txBody>
                    <a:bodyPr/>
                    <a:lstStyle/>
                    <a:p>
                      <a:pPr algn="ctr"/>
                      <a:r>
                        <a:rPr lang="en-US" sz="800" b="1" dirty="0">
                          <a:solidFill>
                            <a:schemeClr val="tx1"/>
                          </a:solidFill>
                        </a:rPr>
                        <a:t>79%</a:t>
                      </a:r>
                    </a:p>
                  </a:txBody>
                  <a:tcPr marL="68580" marR="68580" marT="34290" marB="34290"/>
                </a:tc>
                <a:tc>
                  <a:txBody>
                    <a:bodyPr/>
                    <a:lstStyle/>
                    <a:p>
                      <a:pPr algn="ctr"/>
                      <a:r>
                        <a:rPr lang="en-US" sz="800" b="1" dirty="0">
                          <a:solidFill>
                            <a:schemeClr val="tx1"/>
                          </a:solidFill>
                        </a:rPr>
                        <a:t>69%</a:t>
                      </a:r>
                    </a:p>
                  </a:txBody>
                  <a:tcPr marL="68580" marR="68580" marT="34290" marB="34290"/>
                </a:tc>
                <a:tc>
                  <a:txBody>
                    <a:bodyPr/>
                    <a:lstStyle/>
                    <a:p>
                      <a:pPr algn="ctr"/>
                      <a:r>
                        <a:rPr lang="en-US" sz="800" b="0" dirty="0">
                          <a:solidFill>
                            <a:schemeClr val="tx1"/>
                          </a:solidFill>
                        </a:rPr>
                        <a:t>15%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(≥Gr 3)</a:t>
                      </a:r>
                    </a:p>
                    <a:p>
                      <a:pPr algn="ctr"/>
                      <a:endParaRPr lang="en-US" sz="800" b="0" dirty="0">
                        <a:solidFill>
                          <a:schemeClr val="tx1"/>
                        </a:solidFill>
                      </a:endParaRPr>
                    </a:p>
                  </a:txBody>
                  <a:tcPr marL="68580" marR="68580" marT="34290" marB="34290"/>
                </a:tc>
                <a:tc>
                  <a:txBody>
                    <a:bodyPr/>
                    <a:lstStyle/>
                    <a:p>
                      <a:pPr algn="ctr"/>
                      <a:r>
                        <a:rPr lang="en-US" sz="800" b="0" dirty="0">
                          <a:solidFill>
                            <a:schemeClr val="tx1"/>
                          </a:solidFill>
                        </a:rPr>
                        <a:t>16%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(≥Gr 3)</a:t>
                      </a:r>
                    </a:p>
                    <a:p>
                      <a:pPr algn="ctr"/>
                      <a:endParaRPr lang="en-US" sz="800" b="0" dirty="0">
                        <a:solidFill>
                          <a:schemeClr val="tx1"/>
                        </a:solidFill>
                      </a:endParaRPr>
                    </a:p>
                    <a:p>
                      <a:pPr algn="ctr"/>
                      <a:endParaRPr lang="en-US" sz="800" b="0" dirty="0">
                        <a:solidFill>
                          <a:schemeClr val="tx1"/>
                        </a:solidFill>
                      </a:endParaRPr>
                    </a:p>
                  </a:txBody>
                  <a:tcPr marL="68580" marR="68580" marT="34290" marB="34290"/>
                </a:tc>
                <a:tc>
                  <a:txBody>
                    <a:bodyPr/>
                    <a:lstStyle/>
                    <a:p>
                      <a:pPr algn="ctr"/>
                      <a:r>
                        <a:rPr lang="en-US" sz="800" b="1" dirty="0">
                          <a:solidFill>
                            <a:schemeClr val="tx1"/>
                          </a:solidFill>
                        </a:rPr>
                        <a:t>-</a:t>
                      </a:r>
                    </a:p>
                  </a:txBody>
                  <a:tcPr marL="68580" marR="68580" marT="34290" marB="34290"/>
                </a:tc>
                <a:tc>
                  <a:txBody>
                    <a:bodyPr/>
                    <a:lstStyle/>
                    <a:p>
                      <a:pPr algn="ctr"/>
                      <a:r>
                        <a:rPr lang="en-US" sz="800" b="1" dirty="0">
                          <a:solidFill>
                            <a:schemeClr val="tx1"/>
                          </a:solidFill>
                        </a:rPr>
                        <a:t>-</a:t>
                      </a:r>
                    </a:p>
                  </a:txBody>
                  <a:tcPr marL="68580" marR="68580" marT="34290" marB="34290"/>
                </a:tc>
                <a:tc>
                  <a:txBody>
                    <a:bodyPr/>
                    <a:lstStyle/>
                    <a:p>
                      <a:pPr algn="ctr"/>
                      <a:r>
                        <a:rPr lang="en-US" sz="800" b="1" dirty="0">
                          <a:solidFill>
                            <a:schemeClr val="tx1"/>
                          </a:solidFill>
                        </a:rPr>
                        <a:t>3.9%</a:t>
                      </a:r>
                    </a:p>
                  </a:txBody>
                  <a:tcPr marL="68580" marR="68580" marT="34290" marB="34290"/>
                </a:tc>
                <a:tc>
                  <a:txBody>
                    <a:bodyPr/>
                    <a:lstStyle/>
                    <a:p>
                      <a:pPr algn="ctr"/>
                      <a:r>
                        <a:rPr lang="en-US" sz="800" b="1" dirty="0">
                          <a:solidFill>
                            <a:schemeClr val="tx1"/>
                          </a:solidFill>
                        </a:rPr>
                        <a:t>9.0%</a:t>
                      </a:r>
                    </a:p>
                  </a:txBody>
                  <a:tcPr marL="68580" marR="68580" marT="34290" marB="34290"/>
                </a:tc>
                <a:extLst>
                  <a:ext uri="{0D108BD9-81ED-4DB2-BD59-A6C34878D82A}">
                    <a16:rowId xmlns:a16="http://schemas.microsoft.com/office/drawing/2014/main" val="4108777594"/>
                  </a:ext>
                </a:extLst>
              </a:tr>
              <a:tr h="243145">
                <a:tc gridSpan="17">
                  <a:txBody>
                    <a:bodyPr/>
                    <a:lstStyle/>
                    <a:p>
                      <a:r>
                        <a:rPr lang="en-US" sz="1400" b="1" dirty="0">
                          <a:solidFill>
                            <a:schemeClr val="accent2">
                              <a:lumMod val="75000"/>
                            </a:schemeClr>
                          </a:solidFill>
                        </a:rPr>
                        <a:t>Isatuximab</a:t>
                      </a:r>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tc hMerge="1">
                  <a:txBody>
                    <a:bodyPr/>
                    <a:lstStyle/>
                    <a:p>
                      <a:pPr algn="ctr"/>
                      <a:endParaRPr lang="en-US" sz="800" b="1" dirty="0">
                        <a:solidFill>
                          <a:srgbClr val="FF0000"/>
                        </a:solidFill>
                      </a:endParaRPr>
                    </a:p>
                  </a:txBody>
                  <a:tcPr marL="68580" marR="68580" marT="34290" marB="34290"/>
                </a:tc>
                <a:tc hMerge="1">
                  <a:txBody>
                    <a:bodyPr/>
                    <a:lstStyle/>
                    <a:p>
                      <a:pPr algn="ctr"/>
                      <a:endParaRPr lang="en-US" sz="800" b="1" dirty="0"/>
                    </a:p>
                  </a:txBody>
                  <a:tcPr marL="68580" marR="68580" marT="34290" marB="34290"/>
                </a:tc>
                <a:extLst>
                  <a:ext uri="{0D108BD9-81ED-4DB2-BD59-A6C34878D82A}">
                    <a16:rowId xmlns:a16="http://schemas.microsoft.com/office/drawing/2014/main" val="1390473143"/>
                  </a:ext>
                </a:extLst>
              </a:tr>
              <a:tr h="256288">
                <a:tc>
                  <a:txBody>
                    <a:bodyPr/>
                    <a:lstStyle/>
                    <a:p>
                      <a:endParaRPr lang="en-US" sz="1500" dirty="0"/>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tc>
                  <a:txBody>
                    <a:bodyPr/>
                    <a:lstStyle/>
                    <a:p>
                      <a:pPr algn="ctr"/>
                      <a:r>
                        <a:rPr lang="en-US" sz="800" b="1" dirty="0">
                          <a:solidFill>
                            <a:srgbClr val="FF0000"/>
                          </a:solidFill>
                        </a:rPr>
                        <a:t>Quad</a:t>
                      </a:r>
                    </a:p>
                  </a:txBody>
                  <a:tcPr marL="68580" marR="68580" marT="34290" marB="34290"/>
                </a:tc>
                <a:tc>
                  <a:txBody>
                    <a:bodyPr/>
                    <a:lstStyle/>
                    <a:p>
                      <a:pPr algn="ctr"/>
                      <a:r>
                        <a:rPr lang="en-US" sz="800" b="1" dirty="0"/>
                        <a:t>Triplet</a:t>
                      </a:r>
                    </a:p>
                  </a:txBody>
                  <a:tcPr marL="68580" marR="68580" marT="34290" marB="34290"/>
                </a:tc>
                <a:extLst>
                  <a:ext uri="{0D108BD9-81ED-4DB2-BD59-A6C34878D82A}">
                    <a16:rowId xmlns:a16="http://schemas.microsoft.com/office/drawing/2014/main" val="3260350630"/>
                  </a:ext>
                </a:extLst>
              </a:tr>
              <a:tr h="427146">
                <a:tc>
                  <a:txBody>
                    <a:bodyPr/>
                    <a:lstStyle/>
                    <a:p>
                      <a:pPr algn="ctr"/>
                      <a:r>
                        <a:rPr lang="en-US" sz="1200" b="1" dirty="0"/>
                        <a:t>IMROZ: </a:t>
                      </a:r>
                      <a:r>
                        <a:rPr lang="en-US" sz="800" dirty="0" err="1"/>
                        <a:t>IsaVRd</a:t>
                      </a:r>
                      <a:r>
                        <a:rPr lang="en-US" sz="800" dirty="0"/>
                        <a:t> vs. </a:t>
                      </a:r>
                      <a:r>
                        <a:rPr lang="en-US" sz="800" dirty="0" err="1"/>
                        <a:t>VRd</a:t>
                      </a:r>
                      <a:endParaRPr lang="en-US" sz="800" dirty="0"/>
                    </a:p>
                  </a:txBody>
                  <a:tcPr marL="68580" marR="68580" marT="34290" marB="34290"/>
                </a:tc>
                <a:tc>
                  <a:txBody>
                    <a:bodyPr/>
                    <a:lstStyle/>
                    <a:p>
                      <a:pPr algn="ctr"/>
                      <a:r>
                        <a:rPr lang="en-US" sz="800" dirty="0">
                          <a:solidFill>
                            <a:schemeClr val="tx1"/>
                          </a:solidFill>
                        </a:rPr>
                        <a:t>91.3%</a:t>
                      </a:r>
                    </a:p>
                  </a:txBody>
                  <a:tcPr marL="68580" marR="68580" marT="34290" marB="34290"/>
                </a:tc>
                <a:tc>
                  <a:txBody>
                    <a:bodyPr/>
                    <a:lstStyle/>
                    <a:p>
                      <a:pPr algn="ctr"/>
                      <a:r>
                        <a:rPr lang="en-US" sz="800" dirty="0"/>
                        <a:t>92.3%</a:t>
                      </a:r>
                    </a:p>
                  </a:txBody>
                  <a:tcPr marL="68580" marR="68580" marT="34290" marB="34290"/>
                </a:tc>
                <a:tc>
                  <a:txBody>
                    <a:bodyPr/>
                    <a:lstStyle/>
                    <a:p>
                      <a:pPr algn="ctr"/>
                      <a:r>
                        <a:rPr lang="en-US" sz="800" b="1" dirty="0">
                          <a:solidFill>
                            <a:schemeClr val="tx1"/>
                          </a:solidFill>
                        </a:rPr>
                        <a:t>74.7%</a:t>
                      </a:r>
                    </a:p>
                  </a:txBody>
                  <a:tcPr marL="68580" marR="68580" marT="34290" marB="34290"/>
                </a:tc>
                <a:tc>
                  <a:txBody>
                    <a:bodyPr/>
                    <a:lstStyle/>
                    <a:p>
                      <a:pPr algn="ctr"/>
                      <a:r>
                        <a:rPr lang="en-US" sz="800" b="1" dirty="0"/>
                        <a:t>64.1%</a:t>
                      </a:r>
                    </a:p>
                  </a:txBody>
                  <a:tcPr marL="68580" marR="68580" marT="34290" marB="34290"/>
                </a:tc>
                <a:tc>
                  <a:txBody>
                    <a:bodyPr/>
                    <a:lstStyle/>
                    <a:p>
                      <a:pPr algn="ctr"/>
                      <a:r>
                        <a:rPr lang="en-US" sz="800" b="1" dirty="0">
                          <a:solidFill>
                            <a:schemeClr val="tx1"/>
                          </a:solidFill>
                        </a:rPr>
                        <a:t>63.2%</a:t>
                      </a:r>
                    </a:p>
                    <a:p>
                      <a:pPr algn="ctr"/>
                      <a:r>
                        <a:rPr lang="en-US" sz="800" b="1" dirty="0">
                          <a:solidFill>
                            <a:schemeClr val="tx1"/>
                          </a:solidFill>
                        </a:rPr>
                        <a:t>(60 </a:t>
                      </a:r>
                      <a:r>
                        <a:rPr lang="en-US" sz="800" b="1" dirty="0" err="1">
                          <a:solidFill>
                            <a:schemeClr val="tx1"/>
                          </a:solidFill>
                        </a:rPr>
                        <a:t>mo</a:t>
                      </a:r>
                      <a:r>
                        <a:rPr lang="en-US" sz="800" b="1" dirty="0">
                          <a:solidFill>
                            <a:schemeClr val="tx1"/>
                          </a:solidFill>
                        </a:rPr>
                        <a:t>)</a:t>
                      </a:r>
                    </a:p>
                  </a:txBody>
                  <a:tcPr marL="68580" marR="68580" marT="34290" marB="34290"/>
                </a:tc>
                <a:tc>
                  <a:txBody>
                    <a:bodyPr/>
                    <a:lstStyle/>
                    <a:p>
                      <a:pPr algn="ctr"/>
                      <a:r>
                        <a:rPr lang="en-US" sz="800" b="1" dirty="0"/>
                        <a:t>45.2%</a:t>
                      </a:r>
                    </a:p>
                    <a:p>
                      <a:pPr algn="ctr"/>
                      <a:r>
                        <a:rPr lang="en-US" sz="800" b="1" dirty="0"/>
                        <a:t>(60 </a:t>
                      </a:r>
                      <a:r>
                        <a:rPr lang="en-US" sz="800" b="1" dirty="0" err="1"/>
                        <a:t>mo</a:t>
                      </a:r>
                      <a:r>
                        <a:rPr lang="en-US" sz="800" b="1" dirty="0"/>
                        <a:t>)</a:t>
                      </a:r>
                    </a:p>
                  </a:txBody>
                  <a:tcPr marL="68580" marR="68580" marT="34290" marB="34290"/>
                </a:tc>
                <a:tc>
                  <a:txBody>
                    <a:bodyPr/>
                    <a:lstStyle/>
                    <a:p>
                      <a:pPr algn="ctr"/>
                      <a:r>
                        <a:rPr lang="en-US" sz="800" b="1" dirty="0">
                          <a:solidFill>
                            <a:schemeClr val="tx1"/>
                          </a:solidFill>
                        </a:rPr>
                        <a:t>72.3%</a:t>
                      </a:r>
                    </a:p>
                    <a:p>
                      <a:pPr algn="ctr"/>
                      <a:r>
                        <a:rPr lang="en-US" sz="800" b="1" dirty="0">
                          <a:solidFill>
                            <a:schemeClr val="tx1"/>
                          </a:solidFill>
                        </a:rPr>
                        <a:t>(60 </a:t>
                      </a:r>
                      <a:r>
                        <a:rPr lang="en-US" sz="800" b="1" dirty="0" err="1">
                          <a:solidFill>
                            <a:schemeClr val="tx1"/>
                          </a:solidFill>
                        </a:rPr>
                        <a:t>mo</a:t>
                      </a:r>
                      <a:r>
                        <a:rPr lang="en-US" sz="800" b="1" dirty="0">
                          <a:solidFill>
                            <a:schemeClr val="tx1"/>
                          </a:solidFill>
                        </a:rPr>
                        <a:t>)</a:t>
                      </a:r>
                    </a:p>
                  </a:txBody>
                  <a:tcPr marL="68580" marR="68580" marT="34290" marB="34290"/>
                </a:tc>
                <a:tc>
                  <a:txBody>
                    <a:bodyPr/>
                    <a:lstStyle/>
                    <a:p>
                      <a:pPr algn="ctr"/>
                      <a:r>
                        <a:rPr lang="en-US" sz="800" b="1" dirty="0"/>
                        <a:t>66.3%</a:t>
                      </a:r>
                    </a:p>
                    <a:p>
                      <a:pPr algn="ctr"/>
                      <a:r>
                        <a:rPr lang="en-US" sz="800" b="1" dirty="0"/>
                        <a:t>(60 </a:t>
                      </a:r>
                      <a:r>
                        <a:rPr lang="en-US" sz="800" b="1" dirty="0" err="1"/>
                        <a:t>mo</a:t>
                      </a:r>
                      <a:r>
                        <a:rPr lang="en-US" sz="800" b="1" dirty="0"/>
                        <a:t>)</a:t>
                      </a:r>
                    </a:p>
                  </a:txBody>
                  <a:tcPr marL="68580" marR="68580" marT="34290" marB="34290"/>
                </a:tc>
                <a:tc>
                  <a:txBody>
                    <a:bodyPr/>
                    <a:lstStyle/>
                    <a:p>
                      <a:pPr algn="ctr"/>
                      <a:r>
                        <a:rPr lang="en-US" sz="800" b="1" dirty="0">
                          <a:solidFill>
                            <a:schemeClr val="tx1"/>
                          </a:solidFill>
                        </a:rPr>
                        <a:t>58.1%</a:t>
                      </a:r>
                    </a:p>
                  </a:txBody>
                  <a:tcPr marL="68580" marR="68580" marT="34290" marB="34290"/>
                </a:tc>
                <a:tc>
                  <a:txBody>
                    <a:bodyPr/>
                    <a:lstStyle/>
                    <a:p>
                      <a:pPr algn="ctr"/>
                      <a:r>
                        <a:rPr lang="en-US" sz="800" b="1" dirty="0"/>
                        <a:t>43.6%</a:t>
                      </a:r>
                    </a:p>
                  </a:txBody>
                  <a:tcPr marL="68580" marR="68580" marT="34290" marB="34290"/>
                </a:tc>
                <a:tc>
                  <a:txBody>
                    <a:bodyPr/>
                    <a:lstStyle/>
                    <a:p>
                      <a:pPr algn="ctr"/>
                      <a:r>
                        <a:rPr lang="en-US" sz="800" dirty="0">
                          <a:solidFill>
                            <a:schemeClr val="tx1"/>
                          </a:solidFill>
                        </a:rPr>
                        <a:t>44.9% </a:t>
                      </a:r>
                    </a:p>
                    <a:p>
                      <a:pPr algn="ctr"/>
                      <a:r>
                        <a:rPr lang="en-US" sz="800" dirty="0">
                          <a:solidFill>
                            <a:schemeClr val="tx1"/>
                          </a:solidFill>
                        </a:rPr>
                        <a:t>(≥Gr 3)</a:t>
                      </a:r>
                    </a:p>
                  </a:txBody>
                  <a:tcPr marL="68580" marR="68580" marT="34290" marB="34290"/>
                </a:tc>
                <a:tc>
                  <a:txBody>
                    <a:bodyPr/>
                    <a:lstStyle/>
                    <a:p>
                      <a:pPr algn="ctr"/>
                      <a:r>
                        <a:rPr lang="en-US" sz="800" dirty="0"/>
                        <a:t>38.1%</a:t>
                      </a:r>
                    </a:p>
                    <a:p>
                      <a:pPr marL="0" marR="0" lvl="0" indent="0" algn="ctr" defTabSz="609036" rtl="0" eaLnBrk="1" fontAlgn="auto" latinLnBrk="0" hangingPunct="1">
                        <a:lnSpc>
                          <a:spcPct val="100000"/>
                        </a:lnSpc>
                        <a:spcBef>
                          <a:spcPts val="0"/>
                        </a:spcBef>
                        <a:spcAft>
                          <a:spcPts val="0"/>
                        </a:spcAft>
                        <a:buClrTx/>
                        <a:buSzTx/>
                        <a:buFontTx/>
                        <a:buNone/>
                        <a:tabLst/>
                        <a:defRPr/>
                      </a:pPr>
                      <a:r>
                        <a:rPr lang="en-US" sz="800" dirty="0"/>
                        <a:t>(≥Gr 3)</a:t>
                      </a:r>
                    </a:p>
                    <a:p>
                      <a:pPr algn="ctr"/>
                      <a:endParaRPr lang="en-US" sz="800" dirty="0"/>
                    </a:p>
                  </a:txBody>
                  <a:tcPr marL="68580" marR="68580" marT="34290" marB="34290"/>
                </a:tc>
                <a:tc>
                  <a:txBody>
                    <a:bodyPr/>
                    <a:lstStyle/>
                    <a:p>
                      <a:pPr algn="ctr"/>
                      <a:r>
                        <a:rPr lang="en-US" sz="800" dirty="0">
                          <a:solidFill>
                            <a:schemeClr val="tx1"/>
                          </a:solidFill>
                        </a:rPr>
                        <a:t>70.7%</a:t>
                      </a:r>
                    </a:p>
                  </a:txBody>
                  <a:tcPr marL="68580" marR="68580" marT="34290" marB="34290"/>
                </a:tc>
                <a:tc>
                  <a:txBody>
                    <a:bodyPr/>
                    <a:lstStyle/>
                    <a:p>
                      <a:pPr algn="ctr"/>
                      <a:r>
                        <a:rPr lang="en-US" sz="800" dirty="0"/>
                        <a:t>67.4%</a:t>
                      </a:r>
                    </a:p>
                  </a:txBody>
                  <a:tcPr marL="68580" marR="68580" marT="34290" marB="34290"/>
                </a:tc>
                <a:tc>
                  <a:txBody>
                    <a:bodyPr/>
                    <a:lstStyle/>
                    <a:p>
                      <a:pPr algn="ctr"/>
                      <a:r>
                        <a:rPr lang="en-US" sz="800" dirty="0">
                          <a:solidFill>
                            <a:schemeClr val="tx1"/>
                          </a:solidFill>
                        </a:rPr>
                        <a:t>22.8%</a:t>
                      </a:r>
                    </a:p>
                  </a:txBody>
                  <a:tcPr marL="68580" marR="68580" marT="34290" marB="34290"/>
                </a:tc>
                <a:tc>
                  <a:txBody>
                    <a:bodyPr/>
                    <a:lstStyle/>
                    <a:p>
                      <a:pPr algn="ctr"/>
                      <a:r>
                        <a:rPr lang="en-US" sz="800" dirty="0"/>
                        <a:t>26%</a:t>
                      </a:r>
                    </a:p>
                  </a:txBody>
                  <a:tcPr marL="68580" marR="68580" marT="34290" marB="34290"/>
                </a:tc>
                <a:extLst>
                  <a:ext uri="{0D108BD9-81ED-4DB2-BD59-A6C34878D82A}">
                    <a16:rowId xmlns:a16="http://schemas.microsoft.com/office/drawing/2014/main" val="1373908801"/>
                  </a:ext>
                </a:extLst>
              </a:tr>
              <a:tr h="690005">
                <a:tc>
                  <a:txBody>
                    <a:bodyPr/>
                    <a:lstStyle/>
                    <a:p>
                      <a:pPr algn="ctr"/>
                      <a:r>
                        <a:rPr lang="en-US" sz="1200" b="1" dirty="0"/>
                        <a:t>BENEFIT:</a:t>
                      </a:r>
                    </a:p>
                    <a:p>
                      <a:pPr algn="ctr"/>
                      <a:r>
                        <a:rPr lang="en-US" sz="800" dirty="0" err="1"/>
                        <a:t>IsaVRd</a:t>
                      </a:r>
                      <a:r>
                        <a:rPr lang="en-US" sz="800" dirty="0"/>
                        <a:t> vs. </a:t>
                      </a:r>
                      <a:r>
                        <a:rPr lang="en-US" sz="800" dirty="0" err="1"/>
                        <a:t>IsaRd</a:t>
                      </a:r>
                      <a:endParaRPr lang="en-US" sz="800" dirty="0"/>
                    </a:p>
                  </a:txBody>
                  <a:tcPr marL="68580" marR="68580" marT="34290" marB="34290"/>
                </a:tc>
                <a:tc>
                  <a:txBody>
                    <a:bodyPr/>
                    <a:lstStyle/>
                    <a:p>
                      <a:pPr algn="ctr"/>
                      <a:r>
                        <a:rPr lang="en-US" sz="800" b="1" dirty="0">
                          <a:solidFill>
                            <a:schemeClr val="tx1"/>
                          </a:solidFill>
                        </a:rPr>
                        <a:t>85%</a:t>
                      </a:r>
                    </a:p>
                  </a:txBody>
                  <a:tcPr marL="68580" marR="68580" marT="34290" marB="34290"/>
                </a:tc>
                <a:tc>
                  <a:txBody>
                    <a:bodyPr/>
                    <a:lstStyle/>
                    <a:p>
                      <a:pPr algn="ctr"/>
                      <a:r>
                        <a:rPr lang="en-US" sz="800" b="1" dirty="0"/>
                        <a:t>78%</a:t>
                      </a:r>
                    </a:p>
                  </a:txBody>
                  <a:tcPr marL="68580" marR="68580" marT="34290" marB="34290"/>
                </a:tc>
                <a:tc>
                  <a:txBody>
                    <a:bodyPr/>
                    <a:lstStyle/>
                    <a:p>
                      <a:pPr algn="ctr"/>
                      <a:r>
                        <a:rPr lang="en-US" sz="800" b="1" dirty="0">
                          <a:solidFill>
                            <a:schemeClr val="tx1"/>
                          </a:solidFill>
                        </a:rPr>
                        <a:t>58%</a:t>
                      </a:r>
                    </a:p>
                  </a:txBody>
                  <a:tcPr marL="68580" marR="68580" marT="34290" marB="34290"/>
                </a:tc>
                <a:tc>
                  <a:txBody>
                    <a:bodyPr/>
                    <a:lstStyle/>
                    <a:p>
                      <a:pPr algn="ctr"/>
                      <a:r>
                        <a:rPr lang="en-US" sz="800" b="1" dirty="0"/>
                        <a:t>31%</a:t>
                      </a:r>
                    </a:p>
                  </a:txBody>
                  <a:tcPr marL="68580" marR="68580" marT="34290" marB="34290"/>
                </a:tc>
                <a:tc>
                  <a:txBody>
                    <a:bodyPr/>
                    <a:lstStyle/>
                    <a:p>
                      <a:pPr algn="ctr"/>
                      <a:r>
                        <a:rPr lang="en-US" sz="800" b="1" dirty="0">
                          <a:solidFill>
                            <a:schemeClr val="tx1"/>
                          </a:solidFill>
                        </a:rPr>
                        <a:t>85.2%</a:t>
                      </a:r>
                    </a:p>
                    <a:p>
                      <a:pPr algn="ctr"/>
                      <a:r>
                        <a:rPr lang="en-US" sz="800" b="1" dirty="0">
                          <a:solidFill>
                            <a:schemeClr val="tx1"/>
                          </a:solidFill>
                        </a:rPr>
                        <a:t>(24 </a:t>
                      </a:r>
                      <a:r>
                        <a:rPr lang="en-US" sz="800" b="1" dirty="0" err="1">
                          <a:solidFill>
                            <a:schemeClr val="tx1"/>
                          </a:solidFill>
                        </a:rPr>
                        <a:t>mo</a:t>
                      </a:r>
                      <a:r>
                        <a:rPr lang="en-US" sz="800" b="1" dirty="0">
                          <a:solidFill>
                            <a:schemeClr val="tx1"/>
                          </a:solidFill>
                        </a:rPr>
                        <a:t>)</a:t>
                      </a:r>
                    </a:p>
                  </a:txBody>
                  <a:tcPr marL="68580" marR="68580" marT="34290" marB="34290"/>
                </a:tc>
                <a:tc>
                  <a:txBody>
                    <a:bodyPr/>
                    <a:lstStyle/>
                    <a:p>
                      <a:pPr algn="ctr"/>
                      <a:r>
                        <a:rPr lang="en-US" sz="800" b="1" dirty="0"/>
                        <a:t>80%</a:t>
                      </a:r>
                    </a:p>
                    <a:p>
                      <a:pPr algn="ctr"/>
                      <a:r>
                        <a:rPr lang="en-US" sz="800" b="1" dirty="0"/>
                        <a:t>(24 </a:t>
                      </a:r>
                      <a:r>
                        <a:rPr lang="en-US" sz="800" b="1" dirty="0" err="1"/>
                        <a:t>mo</a:t>
                      </a:r>
                      <a:r>
                        <a:rPr lang="en-US" sz="800" b="1" dirty="0"/>
                        <a:t>)</a:t>
                      </a:r>
                    </a:p>
                  </a:txBody>
                  <a:tcPr marL="68580" marR="68580" marT="34290" marB="34290"/>
                </a:tc>
                <a:tc>
                  <a:txBody>
                    <a:bodyPr/>
                    <a:lstStyle/>
                    <a:p>
                      <a:pPr algn="ctr"/>
                      <a:r>
                        <a:rPr lang="en-US" sz="800" dirty="0">
                          <a:solidFill>
                            <a:schemeClr val="tx1"/>
                          </a:solidFill>
                        </a:rPr>
                        <a:t>91.1%</a:t>
                      </a:r>
                    </a:p>
                    <a:p>
                      <a:pPr algn="ctr"/>
                      <a:r>
                        <a:rPr lang="en-US" sz="800" dirty="0">
                          <a:solidFill>
                            <a:schemeClr val="tx1"/>
                          </a:solidFill>
                        </a:rPr>
                        <a:t>(24 </a:t>
                      </a:r>
                      <a:r>
                        <a:rPr lang="en-US" sz="800" dirty="0" err="1">
                          <a:solidFill>
                            <a:schemeClr val="tx1"/>
                          </a:solidFill>
                        </a:rPr>
                        <a:t>mo</a:t>
                      </a:r>
                      <a:r>
                        <a:rPr lang="en-US" sz="800" dirty="0">
                          <a:solidFill>
                            <a:schemeClr val="tx1"/>
                          </a:solidFill>
                        </a:rPr>
                        <a:t>)</a:t>
                      </a:r>
                    </a:p>
                  </a:txBody>
                  <a:tcPr marL="68580" marR="68580" marT="34290" marB="34290"/>
                </a:tc>
                <a:tc>
                  <a:txBody>
                    <a:bodyPr/>
                    <a:lstStyle/>
                    <a:p>
                      <a:pPr algn="ctr"/>
                      <a:r>
                        <a:rPr lang="en-US" sz="800" dirty="0"/>
                        <a:t>91.5%</a:t>
                      </a:r>
                    </a:p>
                    <a:p>
                      <a:pPr algn="ctr"/>
                      <a:r>
                        <a:rPr lang="en-US" sz="800" dirty="0"/>
                        <a:t>(24 </a:t>
                      </a:r>
                      <a:r>
                        <a:rPr lang="en-US" sz="800" dirty="0" err="1"/>
                        <a:t>mo</a:t>
                      </a:r>
                      <a:r>
                        <a:rPr lang="en-US" sz="800" dirty="0"/>
                        <a:t>)</a:t>
                      </a:r>
                    </a:p>
                  </a:txBody>
                  <a:tcPr marL="68580" marR="68580" marT="34290" marB="34290"/>
                </a:tc>
                <a:tc>
                  <a:txBody>
                    <a:bodyPr/>
                    <a:lstStyle/>
                    <a:p>
                      <a:pPr algn="ctr"/>
                      <a:r>
                        <a:rPr lang="en-US" sz="800" b="1" dirty="0">
                          <a:solidFill>
                            <a:schemeClr val="tx1"/>
                          </a:solidFill>
                        </a:rPr>
                        <a:t>53%</a:t>
                      </a:r>
                    </a:p>
                  </a:txBody>
                  <a:tcPr marL="68580" marR="68580" marT="34290" marB="34290"/>
                </a:tc>
                <a:tc>
                  <a:txBody>
                    <a:bodyPr/>
                    <a:lstStyle/>
                    <a:p>
                      <a:pPr algn="ctr"/>
                      <a:r>
                        <a:rPr lang="en-US" sz="800" b="1" dirty="0"/>
                        <a:t>26%</a:t>
                      </a:r>
                    </a:p>
                  </a:txBody>
                  <a:tcPr marL="68580" marR="68580" marT="34290" marB="34290"/>
                </a:tc>
                <a:tc>
                  <a:txBody>
                    <a:bodyPr/>
                    <a:lstStyle/>
                    <a:p>
                      <a:pPr algn="ctr"/>
                      <a:r>
                        <a:rPr lang="en-US" sz="800" dirty="0">
                          <a:solidFill>
                            <a:schemeClr val="tx1"/>
                          </a:solidFill>
                        </a:rPr>
                        <a:t>68.8%</a:t>
                      </a:r>
                    </a:p>
                    <a:p>
                      <a:pPr algn="ctr"/>
                      <a:r>
                        <a:rPr lang="en-US" sz="800" dirty="0">
                          <a:solidFill>
                            <a:schemeClr val="tx1"/>
                          </a:solidFill>
                        </a:rPr>
                        <a:t>(Any Gr)</a:t>
                      </a:r>
                    </a:p>
                  </a:txBody>
                  <a:tcPr marL="68580" marR="68580" marT="34290" marB="34290"/>
                </a:tc>
                <a:tc>
                  <a:txBody>
                    <a:bodyPr/>
                    <a:lstStyle/>
                    <a:p>
                      <a:pPr algn="ctr"/>
                      <a:r>
                        <a:rPr lang="en-US" sz="800" dirty="0"/>
                        <a:t>61.4%</a:t>
                      </a:r>
                    </a:p>
                    <a:p>
                      <a:pPr algn="ctr"/>
                      <a:r>
                        <a:rPr lang="en-US" sz="800" dirty="0"/>
                        <a:t>(Any Gr)</a:t>
                      </a:r>
                    </a:p>
                  </a:txBody>
                  <a:tcPr marL="68580" marR="68580" marT="34290" marB="34290"/>
                </a:tc>
                <a:tc>
                  <a:txBody>
                    <a:bodyPr/>
                    <a:lstStyle/>
                    <a:p>
                      <a:pPr algn="ctr"/>
                      <a:r>
                        <a:rPr lang="en-US" sz="800" dirty="0">
                          <a:solidFill>
                            <a:schemeClr val="tx1"/>
                          </a:solidFill>
                        </a:rPr>
                        <a:t>NR</a:t>
                      </a:r>
                    </a:p>
                  </a:txBody>
                  <a:tcPr marL="68580" marR="68580" marT="34290" marB="34290"/>
                </a:tc>
                <a:tc>
                  <a:txBody>
                    <a:bodyPr/>
                    <a:lstStyle/>
                    <a:p>
                      <a:pPr algn="ctr"/>
                      <a:r>
                        <a:rPr lang="en-US" sz="800" dirty="0"/>
                        <a:t>NR</a:t>
                      </a:r>
                    </a:p>
                  </a:txBody>
                  <a:tcPr marL="68580" marR="68580" marT="34290" marB="34290"/>
                </a:tc>
                <a:tc>
                  <a:txBody>
                    <a:bodyPr/>
                    <a:lstStyle/>
                    <a:p>
                      <a:pPr algn="ctr"/>
                      <a:r>
                        <a:rPr lang="en-US" sz="800" dirty="0">
                          <a:solidFill>
                            <a:schemeClr val="tx1"/>
                          </a:solidFill>
                        </a:rPr>
                        <a:t>14.8% D/C at least one </a:t>
                      </a:r>
                      <a:r>
                        <a:rPr lang="en-US" sz="800" dirty="0" err="1">
                          <a:solidFill>
                            <a:schemeClr val="tx1"/>
                          </a:solidFill>
                        </a:rPr>
                        <a:t>tx</a:t>
                      </a:r>
                      <a:endParaRPr lang="en-US" sz="800" dirty="0">
                        <a:solidFill>
                          <a:schemeClr val="tx1"/>
                        </a:solidFill>
                      </a:endParaRPr>
                    </a:p>
                  </a:txBody>
                  <a:tcPr marL="68580" marR="68580" marT="34290" marB="34290"/>
                </a:tc>
                <a:tc>
                  <a:txBody>
                    <a:bodyPr/>
                    <a:lstStyle/>
                    <a:p>
                      <a:pPr algn="ctr"/>
                      <a:r>
                        <a:rPr lang="en-US" sz="800" dirty="0"/>
                        <a:t>22.2% D/C at least one </a:t>
                      </a:r>
                      <a:r>
                        <a:rPr lang="en-US" sz="800" dirty="0" err="1"/>
                        <a:t>tx</a:t>
                      </a:r>
                      <a:endParaRPr lang="en-US" sz="800" dirty="0"/>
                    </a:p>
                  </a:txBody>
                  <a:tcPr marL="68580" marR="68580" marT="34290" marB="34290"/>
                </a:tc>
                <a:extLst>
                  <a:ext uri="{0D108BD9-81ED-4DB2-BD59-A6C34878D82A}">
                    <a16:rowId xmlns:a16="http://schemas.microsoft.com/office/drawing/2014/main" val="1929987737"/>
                  </a:ext>
                </a:extLst>
              </a:tr>
            </a:tbl>
          </a:graphicData>
        </a:graphic>
      </p:graphicFrame>
    </p:spTree>
    <p:extLst>
      <p:ext uri="{BB962C8B-B14F-4D97-AF65-F5344CB8AC3E}">
        <p14:creationId xmlns:p14="http://schemas.microsoft.com/office/powerpoint/2010/main" val="101261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DA5B7-9F20-D080-4C1F-4E5313078235}"/>
              </a:ext>
            </a:extLst>
          </p:cNvPr>
          <p:cNvSpPr>
            <a:spLocks noGrp="1"/>
          </p:cNvSpPr>
          <p:nvPr>
            <p:ph type="title"/>
          </p:nvPr>
        </p:nvSpPr>
        <p:spPr>
          <a:xfrm>
            <a:off x="0" y="0"/>
            <a:ext cx="9144000" cy="438582"/>
          </a:xfrm>
        </p:spPr>
        <p:txBody>
          <a:bodyPr/>
          <a:lstStyle/>
          <a:p>
            <a:r>
              <a:rPr lang="en-US" sz="2800" b="1" dirty="0"/>
              <a:t>Dara-Based Quadruplets in High-Risk Disease</a:t>
            </a:r>
          </a:p>
        </p:txBody>
      </p:sp>
      <p:sp>
        <p:nvSpPr>
          <p:cNvPr id="5" name="TextBox 4">
            <a:extLst>
              <a:ext uri="{FF2B5EF4-FFF2-40B4-BE49-F238E27FC236}">
                <a16:creationId xmlns:a16="http://schemas.microsoft.com/office/drawing/2014/main" id="{1E5AB1E1-D3BE-AC4B-041E-7A8493A369E0}"/>
              </a:ext>
            </a:extLst>
          </p:cNvPr>
          <p:cNvSpPr txBox="1"/>
          <p:nvPr/>
        </p:nvSpPr>
        <p:spPr>
          <a:xfrm>
            <a:off x="3339548" y="4567594"/>
            <a:ext cx="2687541" cy="553998"/>
          </a:xfrm>
          <a:prstGeom prst="rect">
            <a:avLst/>
          </a:prstGeom>
          <a:noFill/>
        </p:spPr>
        <p:txBody>
          <a:bodyPr wrap="square" rtlCol="0">
            <a:spAutoFit/>
          </a:bodyPr>
          <a:lstStyle/>
          <a:p>
            <a:r>
              <a:rPr lang="en-US" sz="750" dirty="0"/>
              <a:t>Callander NS, et al. Daratumumab-based quadruplet therapy for transplant-eligible newly diagnosed multiple myeloma with high cytogenetic risk. Blood Cancer J. 14, 69 (2024).</a:t>
            </a:r>
          </a:p>
        </p:txBody>
      </p:sp>
      <p:pic>
        <p:nvPicPr>
          <p:cNvPr id="7" name="Picture 6">
            <a:extLst>
              <a:ext uri="{FF2B5EF4-FFF2-40B4-BE49-F238E27FC236}">
                <a16:creationId xmlns:a16="http://schemas.microsoft.com/office/drawing/2014/main" id="{D2716E54-E152-10C7-92E1-B8AE7860BF53}"/>
              </a:ext>
            </a:extLst>
          </p:cNvPr>
          <p:cNvPicPr>
            <a:picLocks noChangeAspect="1"/>
          </p:cNvPicPr>
          <p:nvPr/>
        </p:nvPicPr>
        <p:blipFill>
          <a:blip r:embed="rId2"/>
          <a:stretch>
            <a:fillRect/>
          </a:stretch>
        </p:blipFill>
        <p:spPr>
          <a:xfrm>
            <a:off x="138854" y="438582"/>
            <a:ext cx="5709920" cy="3705014"/>
          </a:xfrm>
          <a:prstGeom prst="rect">
            <a:avLst/>
          </a:prstGeom>
        </p:spPr>
      </p:pic>
      <p:sp>
        <p:nvSpPr>
          <p:cNvPr id="10" name="TextBox 9">
            <a:extLst>
              <a:ext uri="{FF2B5EF4-FFF2-40B4-BE49-F238E27FC236}">
                <a16:creationId xmlns:a16="http://schemas.microsoft.com/office/drawing/2014/main" id="{9C9F7818-B8AB-8D8E-A7EC-CE661ADF079E}"/>
              </a:ext>
            </a:extLst>
          </p:cNvPr>
          <p:cNvSpPr txBox="1"/>
          <p:nvPr/>
        </p:nvSpPr>
        <p:spPr>
          <a:xfrm>
            <a:off x="5762413" y="875974"/>
            <a:ext cx="3166533" cy="310854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2">
                    <a:lumMod val="50000"/>
                  </a:schemeClr>
                </a:solidFill>
              </a:rPr>
              <a:t>Anti-CD38-based Quadruplets result in sustained PFS for patients with high-risk abnormalities</a:t>
            </a:r>
          </a:p>
          <a:p>
            <a:pPr marL="342900" indent="-342900">
              <a:buFont typeface="Arial" panose="020B0604020202020204" pitchFamily="34" charset="0"/>
              <a:buChar char="•"/>
            </a:pPr>
            <a:r>
              <a:rPr lang="en-US" sz="2000" dirty="0">
                <a:solidFill>
                  <a:schemeClr val="accent2">
                    <a:lumMod val="50000"/>
                  </a:schemeClr>
                </a:solidFill>
              </a:rPr>
              <a:t> Additional strategies are needed for ultra-high–risk disease (≥2 HRCA</a:t>
            </a:r>
          </a:p>
          <a:p>
            <a:pPr marL="342900" indent="-342900">
              <a:buFont typeface="Arial" panose="020B0604020202020204" pitchFamily="34" charset="0"/>
              <a:buChar char="•"/>
            </a:pPr>
            <a:endParaRPr lang="en-US" sz="1600" dirty="0">
              <a:solidFill>
                <a:schemeClr val="accent2">
                  <a:lumMod val="50000"/>
                </a:schemeClr>
              </a:solidFill>
            </a:endParaRPr>
          </a:p>
        </p:txBody>
      </p:sp>
    </p:spTree>
    <p:extLst>
      <p:ext uri="{BB962C8B-B14F-4D97-AF65-F5344CB8AC3E}">
        <p14:creationId xmlns:p14="http://schemas.microsoft.com/office/powerpoint/2010/main" val="1474273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60FB46-AC56-81A7-F1D3-A09BC357E399}"/>
              </a:ext>
            </a:extLst>
          </p:cNvPr>
          <p:cNvSpPr>
            <a:spLocks noGrp="1"/>
          </p:cNvSpPr>
          <p:nvPr>
            <p:ph sz="half" idx="1"/>
          </p:nvPr>
        </p:nvSpPr>
        <p:spPr>
          <a:xfrm>
            <a:off x="312419" y="714851"/>
            <a:ext cx="8519161" cy="3718560"/>
          </a:xfrm>
        </p:spPr>
        <p:txBody>
          <a:bodyPr/>
          <a:lstStyle/>
          <a:p>
            <a:r>
              <a:rPr lang="en-US" sz="2000" dirty="0">
                <a:solidFill>
                  <a:schemeClr val="accent2">
                    <a:lumMod val="50000"/>
                  </a:schemeClr>
                </a:solidFill>
              </a:rPr>
              <a:t>Anti-CD38+ PI+ </a:t>
            </a:r>
            <a:r>
              <a:rPr lang="en-US" sz="2000" dirty="0" err="1">
                <a:solidFill>
                  <a:schemeClr val="accent2">
                    <a:lumMod val="50000"/>
                  </a:schemeClr>
                </a:solidFill>
              </a:rPr>
              <a:t>IMiD</a:t>
            </a:r>
            <a:r>
              <a:rPr lang="en-US" sz="2000" dirty="0">
                <a:solidFill>
                  <a:schemeClr val="accent2">
                    <a:lumMod val="50000"/>
                  </a:schemeClr>
                </a:solidFill>
              </a:rPr>
              <a:t> containing quadruplets result in superior PFS, OS (some</a:t>
            </a:r>
            <a:r>
              <a:rPr lang="en-US" sz="2000">
                <a:solidFill>
                  <a:schemeClr val="accent2">
                    <a:lumMod val="50000"/>
                  </a:schemeClr>
                </a:solidFill>
              </a:rPr>
              <a:t>), ≥CR rates </a:t>
            </a:r>
            <a:r>
              <a:rPr lang="en-US" sz="2000" dirty="0">
                <a:solidFill>
                  <a:schemeClr val="accent2">
                    <a:lumMod val="50000"/>
                  </a:schemeClr>
                </a:solidFill>
              </a:rPr>
              <a:t>and MRD- rates compared to triplets (PI + </a:t>
            </a:r>
            <a:r>
              <a:rPr lang="en-US" sz="2000" dirty="0" err="1">
                <a:solidFill>
                  <a:schemeClr val="accent2">
                    <a:lumMod val="50000"/>
                  </a:schemeClr>
                </a:solidFill>
              </a:rPr>
              <a:t>IMiD</a:t>
            </a:r>
            <a:r>
              <a:rPr lang="en-US" sz="2000" dirty="0">
                <a:solidFill>
                  <a:schemeClr val="accent2">
                    <a:lumMod val="50000"/>
                  </a:schemeClr>
                </a:solidFill>
              </a:rPr>
              <a:t> and Anti-CD38 + </a:t>
            </a:r>
            <a:r>
              <a:rPr lang="en-US" sz="2000" dirty="0" err="1">
                <a:solidFill>
                  <a:schemeClr val="accent2">
                    <a:lumMod val="50000"/>
                  </a:schemeClr>
                </a:solidFill>
              </a:rPr>
              <a:t>IMiD</a:t>
            </a:r>
            <a:r>
              <a:rPr lang="en-US" sz="2000" dirty="0">
                <a:solidFill>
                  <a:schemeClr val="accent2">
                    <a:lumMod val="50000"/>
                  </a:schemeClr>
                </a:solidFill>
              </a:rPr>
              <a:t> triplets) in newly diagnosed, transplant eligible and ineligible, multiple myeloma patients: </a:t>
            </a:r>
            <a:r>
              <a:rPr lang="en-US" sz="2000" b="1" dirty="0">
                <a:solidFill>
                  <a:schemeClr val="accent2">
                    <a:lumMod val="50000"/>
                  </a:schemeClr>
                </a:solidFill>
              </a:rPr>
              <a:t>4 is better than 3! </a:t>
            </a:r>
          </a:p>
          <a:p>
            <a:r>
              <a:rPr lang="en-US" sz="2000" dirty="0">
                <a:solidFill>
                  <a:schemeClr val="accent2">
                    <a:lumMod val="50000"/>
                  </a:schemeClr>
                </a:solidFill>
              </a:rPr>
              <a:t>I/D-</a:t>
            </a:r>
            <a:r>
              <a:rPr lang="en-US" sz="2000" dirty="0" err="1">
                <a:solidFill>
                  <a:schemeClr val="accent2">
                    <a:lumMod val="50000"/>
                  </a:schemeClr>
                </a:solidFill>
              </a:rPr>
              <a:t>VRd</a:t>
            </a:r>
            <a:r>
              <a:rPr lang="en-US" sz="2000" dirty="0">
                <a:solidFill>
                  <a:schemeClr val="accent2">
                    <a:lumMod val="50000"/>
                  </a:schemeClr>
                </a:solidFill>
              </a:rPr>
              <a:t> vs. I/D-</a:t>
            </a:r>
            <a:r>
              <a:rPr lang="en-US" sz="2000" dirty="0" err="1">
                <a:solidFill>
                  <a:schemeClr val="accent2">
                    <a:lumMod val="50000"/>
                  </a:schemeClr>
                </a:solidFill>
              </a:rPr>
              <a:t>KRd</a:t>
            </a:r>
            <a:r>
              <a:rPr lang="en-US" sz="2000" dirty="0">
                <a:solidFill>
                  <a:schemeClr val="accent2">
                    <a:lumMod val="50000"/>
                  </a:schemeClr>
                </a:solidFill>
              </a:rPr>
              <a:t>: likely equivalent; caution with K-based quadruplets in transplant ineligible patients </a:t>
            </a:r>
          </a:p>
          <a:p>
            <a:r>
              <a:rPr lang="en-US" sz="2000" dirty="0">
                <a:solidFill>
                  <a:schemeClr val="accent2">
                    <a:lumMod val="50000"/>
                  </a:schemeClr>
                </a:solidFill>
              </a:rPr>
              <a:t>Emerging role of Daratumumab maintenance: need to wait for S1803 (DR vs. R maintenance)</a:t>
            </a:r>
          </a:p>
          <a:p>
            <a:r>
              <a:rPr lang="en-US" sz="2000" dirty="0">
                <a:solidFill>
                  <a:schemeClr val="accent2">
                    <a:lumMod val="50000"/>
                  </a:schemeClr>
                </a:solidFill>
              </a:rPr>
              <a:t>Future outlook: How will Anti-CD38-based Quadruplet + ASCT fare against anti-BCMA CAR-T in the first line?</a:t>
            </a:r>
          </a:p>
        </p:txBody>
      </p:sp>
      <p:sp>
        <p:nvSpPr>
          <p:cNvPr id="4" name="Title 3">
            <a:extLst>
              <a:ext uri="{FF2B5EF4-FFF2-40B4-BE49-F238E27FC236}">
                <a16:creationId xmlns:a16="http://schemas.microsoft.com/office/drawing/2014/main" id="{53097426-8AFE-4BF5-EC58-B43A497C5CA8}"/>
              </a:ext>
            </a:extLst>
          </p:cNvPr>
          <p:cNvSpPr>
            <a:spLocks noGrp="1"/>
          </p:cNvSpPr>
          <p:nvPr>
            <p:ph type="title"/>
          </p:nvPr>
        </p:nvSpPr>
        <p:spPr>
          <a:xfrm>
            <a:off x="0" y="25865"/>
            <a:ext cx="9144000" cy="495682"/>
          </a:xfrm>
        </p:spPr>
        <p:txBody>
          <a:bodyPr/>
          <a:lstStyle/>
          <a:p>
            <a:r>
              <a:rPr lang="en-US" dirty="0"/>
              <a:t>Conclusions and Unanswered Questions </a:t>
            </a:r>
          </a:p>
        </p:txBody>
      </p:sp>
    </p:spTree>
    <p:extLst>
      <p:ext uri="{BB962C8B-B14F-4D97-AF65-F5344CB8AC3E}">
        <p14:creationId xmlns:p14="http://schemas.microsoft.com/office/powerpoint/2010/main" val="49499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03650-4ED5-5F7E-369D-CA415FE69175}"/>
              </a:ext>
            </a:extLst>
          </p:cNvPr>
          <p:cNvSpPr>
            <a:spLocks noGrp="1"/>
          </p:cNvSpPr>
          <p:nvPr>
            <p:ph sz="half" idx="1"/>
          </p:nvPr>
        </p:nvSpPr>
        <p:spPr>
          <a:xfrm>
            <a:off x="694372" y="827483"/>
            <a:ext cx="7535228" cy="2933524"/>
          </a:xfrm>
        </p:spPr>
        <p:txBody>
          <a:bodyPr/>
          <a:lstStyle/>
          <a:p>
            <a:pPr marL="0" indent="0" algn="ctr">
              <a:buNone/>
            </a:pPr>
            <a:r>
              <a:rPr lang="en-US" dirty="0">
                <a:solidFill>
                  <a:srgbClr val="002060"/>
                </a:solidFill>
              </a:rPr>
              <a:t>Thank you!</a:t>
            </a:r>
          </a:p>
          <a:p>
            <a:pPr marL="0" indent="0" algn="ctr">
              <a:buNone/>
            </a:pPr>
            <a:endParaRPr lang="en-US" dirty="0">
              <a:solidFill>
                <a:srgbClr val="002060"/>
              </a:solidFill>
            </a:endParaRPr>
          </a:p>
          <a:p>
            <a:pPr marL="0" indent="0" algn="ctr">
              <a:buNone/>
            </a:pPr>
            <a:endParaRPr lang="en-US" dirty="0">
              <a:solidFill>
                <a:srgbClr val="002060"/>
              </a:solidFill>
            </a:endParaRPr>
          </a:p>
          <a:p>
            <a:pPr marL="0" indent="0" algn="ctr">
              <a:buNone/>
            </a:pPr>
            <a:r>
              <a:rPr lang="en-US" dirty="0">
                <a:solidFill>
                  <a:srgbClr val="002060"/>
                </a:solidFill>
              </a:rPr>
              <a:t>Questions?</a:t>
            </a:r>
          </a:p>
        </p:txBody>
      </p:sp>
    </p:spTree>
    <p:extLst>
      <p:ext uri="{BB962C8B-B14F-4D97-AF65-F5344CB8AC3E}">
        <p14:creationId xmlns:p14="http://schemas.microsoft.com/office/powerpoint/2010/main" val="3544479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June 19, 2024</a:t>
            </a:r>
          </a:p>
        </p:txBody>
      </p:sp>
      <p:sp>
        <p:nvSpPr>
          <p:cNvPr id="4" name="Rectangle 3">
            <a:extLst>
              <a:ext uri="{FF2B5EF4-FFF2-40B4-BE49-F238E27FC236}">
                <a16:creationId xmlns:a16="http://schemas.microsoft.com/office/drawing/2014/main" id="{5A283613-38E6-4BE5-B1E9-AD123EA014EC}"/>
              </a:ext>
            </a:extLst>
          </p:cNvPr>
          <p:cNvSpPr/>
          <p:nvPr/>
        </p:nvSpPr>
        <p:spPr>
          <a:xfrm>
            <a:off x="7909089" y="424206"/>
            <a:ext cx="499620" cy="245097"/>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379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238331"/>
            <a:ext cx="6400800" cy="2204975"/>
          </a:xfrm>
        </p:spPr>
        <p:txBody>
          <a:bodyPr/>
          <a:lstStyle/>
          <a:p>
            <a:r>
              <a:rPr lang="en-US" sz="2000" b="1" dirty="0">
                <a:solidFill>
                  <a:srgbClr val="002E51"/>
                </a:solidFill>
              </a:rPr>
              <a:t>Ivan Borrello, MD</a:t>
            </a:r>
          </a:p>
          <a:p>
            <a:r>
              <a:rPr lang="en-US" sz="2000" dirty="0">
                <a:solidFill>
                  <a:srgbClr val="002E51"/>
                </a:solidFill>
              </a:rPr>
              <a:t>Director Myeloma, BMT, Cell Therapy</a:t>
            </a:r>
          </a:p>
          <a:p>
            <a:r>
              <a:rPr lang="en-US" sz="2000" dirty="0">
                <a:solidFill>
                  <a:srgbClr val="002E51"/>
                </a:solidFill>
              </a:rPr>
              <a:t>Tampa General Hospital</a:t>
            </a:r>
          </a:p>
          <a:p>
            <a:r>
              <a:rPr lang="en-US" sz="2000" dirty="0">
                <a:solidFill>
                  <a:srgbClr val="002E51"/>
                </a:solidFill>
              </a:rPr>
              <a:t>Tampa, Florida</a:t>
            </a:r>
          </a:p>
        </p:txBody>
      </p:sp>
      <p:sp>
        <p:nvSpPr>
          <p:cNvPr id="7" name="Title 2">
            <a:extLst>
              <a:ext uri="{FF2B5EF4-FFF2-40B4-BE49-F238E27FC236}">
                <a16:creationId xmlns:a16="http://schemas.microsoft.com/office/drawing/2014/main" id="{D75A76A1-DE90-F05F-7DEB-2D64C98639A2}"/>
              </a:ext>
            </a:extLst>
          </p:cNvPr>
          <p:cNvSpPr>
            <a:spLocks noGrp="1"/>
          </p:cNvSpPr>
          <p:nvPr>
            <p:ph type="title"/>
          </p:nvPr>
        </p:nvSpPr>
        <p:spPr/>
        <p:txBody>
          <a:bodyPr/>
          <a:lstStyle/>
          <a:p>
            <a:r>
              <a:rPr lang="en-US" sz="4000" b="1" dirty="0">
                <a:effectLst/>
                <a:latin typeface="Calibri" panose="020F0502020204030204" pitchFamily="34" charset="0"/>
              </a:rPr>
              <a:t>Use of </a:t>
            </a:r>
            <a:r>
              <a:rPr lang="en-US" sz="4000" b="1" dirty="0" err="1">
                <a:effectLst/>
                <a:latin typeface="Calibri" panose="020F0502020204030204" pitchFamily="34" charset="0"/>
              </a:rPr>
              <a:t>Ninlaro</a:t>
            </a:r>
            <a:r>
              <a:rPr lang="en-US" sz="4000" b="1" dirty="0">
                <a:latin typeface="Calibri" panose="020F0502020204030204" pitchFamily="34" charset="0"/>
              </a:rPr>
              <a:t>, Selinexor and </a:t>
            </a:r>
            <a:r>
              <a:rPr lang="en-US" sz="4000" b="1" dirty="0" err="1">
                <a:latin typeface="Calibri" panose="020F0502020204030204" pitchFamily="34" charset="0"/>
              </a:rPr>
              <a:t>Blenrep</a:t>
            </a:r>
            <a:r>
              <a:rPr lang="en-US" sz="4000" b="1" dirty="0">
                <a:latin typeface="Calibri" panose="020F0502020204030204" pitchFamily="34" charset="0"/>
              </a:rPr>
              <a:t> in Myeloma Practice</a:t>
            </a:r>
            <a:endParaRPr lang="en-US" sz="2400" b="1" dirty="0">
              <a:effectLst/>
            </a:endParaRPr>
          </a:p>
        </p:txBody>
      </p:sp>
    </p:spTree>
    <p:extLst>
      <p:ext uri="{BB962C8B-B14F-4D97-AF65-F5344CB8AC3E}">
        <p14:creationId xmlns:p14="http://schemas.microsoft.com/office/powerpoint/2010/main" val="235849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FB9C83-2A96-FCC0-9460-ED11E22AA75A}"/>
              </a:ext>
            </a:extLst>
          </p:cNvPr>
          <p:cNvSpPr txBox="1">
            <a:spLocks/>
          </p:cNvSpPr>
          <p:nvPr/>
        </p:nvSpPr>
        <p:spPr>
          <a:xfrm>
            <a:off x="254000" y="29041"/>
            <a:ext cx="8407400" cy="1037759"/>
          </a:xfrm>
          <a:prstGeom prst="rect">
            <a:avLst/>
          </a:prstGeom>
          <a:noFill/>
        </p:spPr>
        <p:txBody>
          <a:bodyPr anchor="ctr">
            <a:normAutofit/>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nSpc>
                <a:spcPct val="90000"/>
              </a:lnSpc>
              <a:spcAft>
                <a:spcPts val="600"/>
              </a:spcAft>
            </a:pPr>
            <a:r>
              <a:rPr lang="en-US" sz="3000" i="0" kern="0" dirty="0"/>
              <a:t>Mayo Clinic MGUS Risk Stratification Model </a:t>
            </a:r>
          </a:p>
        </p:txBody>
      </p:sp>
      <p:graphicFrame>
        <p:nvGraphicFramePr>
          <p:cNvPr id="9" name="TextBox 5">
            <a:extLst>
              <a:ext uri="{FF2B5EF4-FFF2-40B4-BE49-F238E27FC236}">
                <a16:creationId xmlns:a16="http://schemas.microsoft.com/office/drawing/2014/main" id="{07EB2B34-8E4B-DAFF-FE27-441489C97FDF}"/>
              </a:ext>
            </a:extLst>
          </p:cNvPr>
          <p:cNvGraphicFramePr/>
          <p:nvPr>
            <p:extLst>
              <p:ext uri="{D42A27DB-BD31-4B8C-83A1-F6EECF244321}">
                <p14:modId xmlns:p14="http://schemas.microsoft.com/office/powerpoint/2010/main" val="2310648378"/>
              </p:ext>
            </p:extLst>
          </p:nvPr>
        </p:nvGraphicFramePr>
        <p:xfrm>
          <a:off x="447261" y="1386067"/>
          <a:ext cx="2144864" cy="2742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F94E548E-7863-4EB3-826C-86F5814A8E91}"/>
              </a:ext>
            </a:extLst>
          </p:cNvPr>
          <p:cNvSpPr txBox="1"/>
          <p:nvPr/>
        </p:nvSpPr>
        <p:spPr>
          <a:xfrm>
            <a:off x="482600" y="933433"/>
            <a:ext cx="3581400" cy="461665"/>
          </a:xfrm>
          <a:prstGeom prst="rect">
            <a:avLst/>
          </a:prstGeom>
          <a:noFill/>
        </p:spPr>
        <p:txBody>
          <a:bodyPr wrap="square" rtlCol="0">
            <a:spAutoFit/>
          </a:bodyPr>
          <a:lstStyle/>
          <a:p>
            <a:r>
              <a:rPr lang="en-US" dirty="0">
                <a:solidFill>
                  <a:schemeClr val="accent6">
                    <a:lumMod val="75000"/>
                  </a:schemeClr>
                </a:solidFill>
              </a:rPr>
              <a:t>3 risk factors:</a:t>
            </a:r>
          </a:p>
        </p:txBody>
      </p:sp>
      <p:graphicFrame>
        <p:nvGraphicFramePr>
          <p:cNvPr id="13" name="Diagram 12">
            <a:extLst>
              <a:ext uri="{FF2B5EF4-FFF2-40B4-BE49-F238E27FC236}">
                <a16:creationId xmlns:a16="http://schemas.microsoft.com/office/drawing/2014/main" id="{544B40D1-0D00-D4C1-95BE-6147824F10B6}"/>
              </a:ext>
            </a:extLst>
          </p:cNvPr>
          <p:cNvGraphicFramePr/>
          <p:nvPr>
            <p:extLst>
              <p:ext uri="{D42A27DB-BD31-4B8C-83A1-F6EECF244321}">
                <p14:modId xmlns:p14="http://schemas.microsoft.com/office/powerpoint/2010/main" val="2225622085"/>
              </p:ext>
            </p:extLst>
          </p:nvPr>
        </p:nvGraphicFramePr>
        <p:xfrm>
          <a:off x="3387255" y="1454380"/>
          <a:ext cx="5208105" cy="26057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a:extLst>
              <a:ext uri="{FF2B5EF4-FFF2-40B4-BE49-F238E27FC236}">
                <a16:creationId xmlns:a16="http://schemas.microsoft.com/office/drawing/2014/main" id="{87AC36DC-7B19-BD46-1D47-E96C016F912F}"/>
              </a:ext>
            </a:extLst>
          </p:cNvPr>
          <p:cNvSpPr txBox="1"/>
          <p:nvPr/>
        </p:nvSpPr>
        <p:spPr>
          <a:xfrm>
            <a:off x="3387255" y="924402"/>
            <a:ext cx="4762832" cy="461665"/>
          </a:xfrm>
          <a:prstGeom prst="rect">
            <a:avLst/>
          </a:prstGeom>
          <a:noFill/>
        </p:spPr>
        <p:txBody>
          <a:bodyPr wrap="square" rtlCol="0">
            <a:spAutoFit/>
          </a:bodyPr>
          <a:lstStyle/>
          <a:p>
            <a:r>
              <a:rPr lang="en-US" dirty="0">
                <a:solidFill>
                  <a:schemeClr val="accent6">
                    <a:lumMod val="75000"/>
                  </a:schemeClr>
                </a:solidFill>
              </a:rPr>
              <a:t>Risk of Progression at 20 years:</a:t>
            </a:r>
          </a:p>
        </p:txBody>
      </p:sp>
      <p:sp>
        <p:nvSpPr>
          <p:cNvPr id="15" name="TextBox 14">
            <a:extLst>
              <a:ext uri="{FF2B5EF4-FFF2-40B4-BE49-F238E27FC236}">
                <a16:creationId xmlns:a16="http://schemas.microsoft.com/office/drawing/2014/main" id="{3D03D8BA-C878-0BF5-9D49-C7823A600712}"/>
              </a:ext>
            </a:extLst>
          </p:cNvPr>
          <p:cNvSpPr txBox="1"/>
          <p:nvPr/>
        </p:nvSpPr>
        <p:spPr>
          <a:xfrm>
            <a:off x="6412129" y="4221542"/>
            <a:ext cx="3006790" cy="215444"/>
          </a:xfrm>
          <a:prstGeom prst="rect">
            <a:avLst/>
          </a:prstGeom>
          <a:noFill/>
        </p:spPr>
        <p:txBody>
          <a:bodyPr wrap="square">
            <a:spAutoFit/>
          </a:bodyPr>
          <a:lstStyle/>
          <a:p>
            <a:r>
              <a:rPr lang="en-US" sz="800" b="0" i="0" dirty="0">
                <a:solidFill>
                  <a:srgbClr val="333333"/>
                </a:solidFill>
                <a:effectLst/>
                <a:latin typeface="Arial" panose="020B0604020202020204" pitchFamily="34" charset="0"/>
                <a:cs typeface="Arial" panose="020B0604020202020204" pitchFamily="34" charset="0"/>
              </a:rPr>
              <a:t>Rajkumar SV </a:t>
            </a:r>
            <a:r>
              <a:rPr lang="en-US" sz="800" b="0" i="1" dirty="0">
                <a:solidFill>
                  <a:srgbClr val="333333"/>
                </a:solidFill>
                <a:effectLst/>
                <a:latin typeface="Arial" panose="020B0604020202020204" pitchFamily="34" charset="0"/>
                <a:cs typeface="Arial" panose="020B0604020202020204" pitchFamily="34" charset="0"/>
              </a:rPr>
              <a:t>et al.,</a:t>
            </a:r>
            <a:r>
              <a:rPr lang="en-US" sz="800" dirty="0">
                <a:solidFill>
                  <a:srgbClr val="333333"/>
                </a:solidFill>
                <a:latin typeface="Arial" panose="020B0604020202020204" pitchFamily="34" charset="0"/>
                <a:cs typeface="Arial" panose="020B0604020202020204" pitchFamily="34" charset="0"/>
              </a:rPr>
              <a:t> </a:t>
            </a:r>
            <a:r>
              <a:rPr lang="en-US" sz="800" b="0" i="1" dirty="0">
                <a:solidFill>
                  <a:srgbClr val="333333"/>
                </a:solidFill>
                <a:effectLst/>
                <a:latin typeface="Arial" panose="020B0604020202020204" pitchFamily="34" charset="0"/>
                <a:cs typeface="Arial" panose="020B0604020202020204" pitchFamily="34" charset="0"/>
              </a:rPr>
              <a:t>Blood.</a:t>
            </a:r>
            <a:r>
              <a:rPr lang="en-US" sz="800" b="0" i="0" dirty="0">
                <a:solidFill>
                  <a:srgbClr val="333333"/>
                </a:solidFill>
                <a:effectLst/>
                <a:latin typeface="Arial" panose="020B0604020202020204" pitchFamily="34" charset="0"/>
                <a:cs typeface="Arial" panose="020B0604020202020204" pitchFamily="34" charset="0"/>
              </a:rPr>
              <a:t> 2005; </a:t>
            </a:r>
            <a:r>
              <a:rPr lang="en-US" sz="800" i="0" dirty="0">
                <a:solidFill>
                  <a:srgbClr val="333333"/>
                </a:solidFill>
                <a:effectLst/>
                <a:latin typeface="Arial" panose="020B0604020202020204" pitchFamily="34" charset="0"/>
                <a:cs typeface="Arial" panose="020B0604020202020204" pitchFamily="34" charset="0"/>
              </a:rPr>
              <a:t>106;812–817</a:t>
            </a:r>
            <a:r>
              <a:rPr lang="en-US" sz="800" b="0" i="0" dirty="0">
                <a:solidFill>
                  <a:srgbClr val="333333"/>
                </a:solidFill>
                <a:effectLst/>
                <a:latin typeface="Arial" panose="020B0604020202020204" pitchFamily="34" charset="0"/>
                <a:cs typeface="Arial" panose="020B0604020202020204" pitchFamily="34" charset="0"/>
              </a:rPr>
              <a:t>.</a:t>
            </a:r>
            <a:endParaRPr lang="en-US" sz="800" dirty="0">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8CD2B14-2BC8-1859-9B0C-F243346986C6}"/>
              </a:ext>
            </a:extLst>
          </p:cNvPr>
          <p:cNvCxnSpPr/>
          <p:nvPr/>
        </p:nvCxnSpPr>
        <p:spPr bwMode="auto">
          <a:xfrm>
            <a:off x="2865120" y="1013460"/>
            <a:ext cx="0" cy="3114995"/>
          </a:xfrm>
          <a:prstGeom prst="line">
            <a:avLst/>
          </a:prstGeom>
          <a:ln w="19050">
            <a:headEnd type="none" w="med" len="med"/>
            <a:tailEnd type="non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58452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80B45-56CB-AF1B-C764-D6E429C6006A}"/>
              </a:ext>
            </a:extLst>
          </p:cNvPr>
          <p:cNvSpPr>
            <a:spLocks noGrp="1"/>
          </p:cNvSpPr>
          <p:nvPr>
            <p:ph type="title"/>
          </p:nvPr>
        </p:nvSpPr>
        <p:spPr/>
        <p:txBody>
          <a:bodyPr/>
          <a:lstStyle/>
          <a:p>
            <a:r>
              <a:rPr lang="en-US" sz="3600" b="1" dirty="0"/>
              <a:t>Myeloma Targets</a:t>
            </a:r>
            <a:endParaRPr lang="en-US" dirty="0"/>
          </a:p>
        </p:txBody>
      </p:sp>
      <p:pic>
        <p:nvPicPr>
          <p:cNvPr id="4" name="Content Placeholder 4">
            <a:extLst>
              <a:ext uri="{FF2B5EF4-FFF2-40B4-BE49-F238E27FC236}">
                <a16:creationId xmlns:a16="http://schemas.microsoft.com/office/drawing/2014/main" id="{1713CE32-D908-94A4-7F37-61A103F9C1C7}"/>
              </a:ext>
            </a:extLst>
          </p:cNvPr>
          <p:cNvPicPr>
            <a:picLocks noChangeAspect="1"/>
          </p:cNvPicPr>
          <p:nvPr/>
        </p:nvPicPr>
        <p:blipFill>
          <a:blip r:embed="rId2"/>
          <a:stretch>
            <a:fillRect/>
          </a:stretch>
        </p:blipFill>
        <p:spPr>
          <a:xfrm>
            <a:off x="193636" y="1405971"/>
            <a:ext cx="3445491" cy="2841019"/>
          </a:xfrm>
          <a:prstGeom prst="rect">
            <a:avLst/>
          </a:prstGeom>
        </p:spPr>
      </p:pic>
      <p:pic>
        <p:nvPicPr>
          <p:cNvPr id="6" name="Picture 5">
            <a:extLst>
              <a:ext uri="{FF2B5EF4-FFF2-40B4-BE49-F238E27FC236}">
                <a16:creationId xmlns:a16="http://schemas.microsoft.com/office/drawing/2014/main" id="{C0101341-7A44-6AFD-31F8-F6D520E1F335}"/>
              </a:ext>
            </a:extLst>
          </p:cNvPr>
          <p:cNvPicPr>
            <a:picLocks noChangeAspect="1"/>
          </p:cNvPicPr>
          <p:nvPr/>
        </p:nvPicPr>
        <p:blipFill>
          <a:blip r:embed="rId3"/>
          <a:stretch>
            <a:fillRect/>
          </a:stretch>
        </p:blipFill>
        <p:spPr>
          <a:xfrm>
            <a:off x="4063999" y="1380731"/>
            <a:ext cx="4110510" cy="2866259"/>
          </a:xfrm>
          <a:prstGeom prst="rect">
            <a:avLst/>
          </a:prstGeom>
        </p:spPr>
      </p:pic>
      <p:sp>
        <p:nvSpPr>
          <p:cNvPr id="7" name="TextBox 6">
            <a:extLst>
              <a:ext uri="{FF2B5EF4-FFF2-40B4-BE49-F238E27FC236}">
                <a16:creationId xmlns:a16="http://schemas.microsoft.com/office/drawing/2014/main" id="{4B230591-89BE-979D-6ED9-E32FA25DFE72}"/>
              </a:ext>
            </a:extLst>
          </p:cNvPr>
          <p:cNvSpPr txBox="1"/>
          <p:nvPr/>
        </p:nvSpPr>
        <p:spPr>
          <a:xfrm>
            <a:off x="3745111" y="4574408"/>
            <a:ext cx="3207673" cy="276999"/>
          </a:xfrm>
          <a:prstGeom prst="rect">
            <a:avLst/>
          </a:prstGeom>
          <a:noFill/>
        </p:spPr>
        <p:txBody>
          <a:bodyPr wrap="none" rtlCol="0">
            <a:spAutoFit/>
          </a:bodyPr>
          <a:lstStyle/>
          <a:p>
            <a:r>
              <a:rPr lang="en-US" sz="1200" b="0" i="0" u="none" strike="noStrike" dirty="0">
                <a:solidFill>
                  <a:srgbClr val="333333"/>
                </a:solidFill>
                <a:effectLst/>
                <a:highlight>
                  <a:srgbClr val="FFFFFF"/>
                </a:highlight>
                <a:latin typeface="-apple-system"/>
              </a:rPr>
              <a:t>Su, C.T., Ye, J.C.  </a:t>
            </a:r>
            <a:r>
              <a:rPr lang="en-US" sz="1200" b="0" i="1" u="none" strike="noStrike" dirty="0">
                <a:solidFill>
                  <a:srgbClr val="333333"/>
                </a:solidFill>
                <a:effectLst/>
                <a:latin typeface="-apple-system"/>
              </a:rPr>
              <a:t>J </a:t>
            </a:r>
            <a:r>
              <a:rPr lang="en-US" sz="1200" b="0" i="1" u="none" strike="noStrike" dirty="0" err="1">
                <a:solidFill>
                  <a:srgbClr val="333333"/>
                </a:solidFill>
                <a:effectLst/>
                <a:latin typeface="-apple-system"/>
              </a:rPr>
              <a:t>Hematol</a:t>
            </a:r>
            <a:r>
              <a:rPr lang="en-US" sz="1200" b="0" i="1" u="none" strike="noStrike" dirty="0">
                <a:solidFill>
                  <a:srgbClr val="333333"/>
                </a:solidFill>
                <a:effectLst/>
                <a:latin typeface="-apple-system"/>
              </a:rPr>
              <a:t> Oncol</a:t>
            </a:r>
            <a:r>
              <a:rPr lang="en-US" sz="1200" b="0" i="0" u="none" strike="noStrike" dirty="0">
                <a:solidFill>
                  <a:srgbClr val="333333"/>
                </a:solidFill>
                <a:effectLst/>
                <a:highlight>
                  <a:srgbClr val="FFFFFF"/>
                </a:highlight>
                <a:latin typeface="-apple-system"/>
              </a:rPr>
              <a:t> </a:t>
            </a:r>
            <a:r>
              <a:rPr lang="en-US" sz="1200" b="1" i="0" u="none" strike="noStrike" dirty="0">
                <a:solidFill>
                  <a:srgbClr val="333333"/>
                </a:solidFill>
                <a:effectLst/>
                <a:latin typeface="-apple-system"/>
              </a:rPr>
              <a:t>14</a:t>
            </a:r>
            <a:r>
              <a:rPr lang="en-US" sz="1200" b="0" i="0" u="none" strike="noStrike" dirty="0">
                <a:solidFill>
                  <a:srgbClr val="333333"/>
                </a:solidFill>
                <a:effectLst/>
                <a:highlight>
                  <a:srgbClr val="FFFFFF"/>
                </a:highlight>
                <a:latin typeface="-apple-system"/>
              </a:rPr>
              <a:t>, 115 (2021). </a:t>
            </a:r>
            <a:endParaRPr lang="en-US" sz="1200" dirty="0"/>
          </a:p>
        </p:txBody>
      </p:sp>
    </p:spTree>
    <p:extLst>
      <p:ext uri="{BB962C8B-B14F-4D97-AF65-F5344CB8AC3E}">
        <p14:creationId xmlns:p14="http://schemas.microsoft.com/office/powerpoint/2010/main" val="3444388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57FA82-FF85-CDC6-75DA-CFDD53F2773D}"/>
              </a:ext>
            </a:extLst>
          </p:cNvPr>
          <p:cNvSpPr>
            <a:spLocks noGrp="1"/>
          </p:cNvSpPr>
          <p:nvPr>
            <p:ph type="title"/>
          </p:nvPr>
        </p:nvSpPr>
        <p:spPr/>
        <p:txBody>
          <a:bodyPr/>
          <a:lstStyle/>
          <a:p>
            <a:r>
              <a:rPr lang="en-US" dirty="0" err="1"/>
              <a:t>Ixazomib</a:t>
            </a:r>
            <a:r>
              <a:rPr lang="en-US" dirty="0"/>
              <a:t>: In-class Transition</a:t>
            </a:r>
          </a:p>
        </p:txBody>
      </p:sp>
      <p:sp>
        <p:nvSpPr>
          <p:cNvPr id="5" name="Content Placeholder 4">
            <a:extLst>
              <a:ext uri="{FF2B5EF4-FFF2-40B4-BE49-F238E27FC236}">
                <a16:creationId xmlns:a16="http://schemas.microsoft.com/office/drawing/2014/main" id="{D4FE42BA-AC22-0D74-F135-3141C41C86C2}"/>
              </a:ext>
            </a:extLst>
          </p:cNvPr>
          <p:cNvSpPr>
            <a:spLocks noGrp="1"/>
          </p:cNvSpPr>
          <p:nvPr>
            <p:ph sz="half" idx="1"/>
          </p:nvPr>
        </p:nvSpPr>
        <p:spPr/>
        <p:txBody>
          <a:bodyPr/>
          <a:lstStyle/>
          <a:p>
            <a:r>
              <a:rPr lang="en-US" sz="2000" dirty="0" err="1"/>
              <a:t>iCT</a:t>
            </a:r>
            <a:r>
              <a:rPr lang="en-US" sz="2000" dirty="0"/>
              <a:t>: transitioning to another drug within the same class with different activity</a:t>
            </a:r>
          </a:p>
          <a:p>
            <a:pPr marL="0" indent="0">
              <a:buNone/>
            </a:pPr>
            <a:r>
              <a:rPr lang="en-US" sz="2000" u="sng" dirty="0"/>
              <a:t>Transplant Ineligible</a:t>
            </a:r>
          </a:p>
          <a:p>
            <a:r>
              <a:rPr lang="en-US" sz="2000" dirty="0"/>
              <a:t>VRD (3 cycles) -&gt;IRD </a:t>
            </a:r>
          </a:p>
          <a:p>
            <a:r>
              <a:rPr lang="en-US" sz="2000" dirty="0"/>
              <a:t>ORR increased from 62% to 80%</a:t>
            </a:r>
          </a:p>
          <a:p>
            <a:r>
              <a:rPr lang="en-US" sz="2000" dirty="0"/>
              <a:t>Is a viable all oral regimen</a:t>
            </a:r>
          </a:p>
        </p:txBody>
      </p:sp>
      <p:pic>
        <p:nvPicPr>
          <p:cNvPr id="7" name="Content Placeholder 6">
            <a:extLst>
              <a:ext uri="{FF2B5EF4-FFF2-40B4-BE49-F238E27FC236}">
                <a16:creationId xmlns:a16="http://schemas.microsoft.com/office/drawing/2014/main" id="{D21104A2-657D-9670-B690-7F46D1AF68F4}"/>
              </a:ext>
            </a:extLst>
          </p:cNvPr>
          <p:cNvPicPr>
            <a:picLocks noGrp="1" noChangeAspect="1"/>
          </p:cNvPicPr>
          <p:nvPr>
            <p:ph sz="half" idx="2"/>
          </p:nvPr>
        </p:nvPicPr>
        <p:blipFill>
          <a:blip r:embed="rId2"/>
          <a:stretch>
            <a:fillRect/>
          </a:stretch>
        </p:blipFill>
        <p:spPr>
          <a:xfrm>
            <a:off x="4888944" y="988006"/>
            <a:ext cx="3257550" cy="3172249"/>
          </a:xfrm>
        </p:spPr>
      </p:pic>
      <p:sp>
        <p:nvSpPr>
          <p:cNvPr id="3" name="Slide Number Placeholder 2">
            <a:extLst>
              <a:ext uri="{FF2B5EF4-FFF2-40B4-BE49-F238E27FC236}">
                <a16:creationId xmlns:a16="http://schemas.microsoft.com/office/drawing/2014/main" id="{F01160DB-94CC-F9E5-6C86-C64528D8380A}"/>
              </a:ext>
            </a:extLst>
          </p:cNvPr>
          <p:cNvSpPr>
            <a:spLocks noGrp="1"/>
          </p:cNvSpPr>
          <p:nvPr>
            <p:ph type="sldNum" sz="quarter" idx="12"/>
          </p:nvPr>
        </p:nvSpPr>
        <p:spPr>
          <a:xfrm>
            <a:off x="8610600" y="6356350"/>
            <a:ext cx="2743200" cy="365125"/>
          </a:xfrm>
          <a:prstGeom prst="rect">
            <a:avLst/>
          </a:prstGeom>
        </p:spPr>
        <p:txBody>
          <a:bodyPr wrap="square" anchor="ctr" anchorCtr="0">
            <a:spAutoFit/>
          </a:bodyPr>
          <a:lstStyle>
            <a:defPPr>
              <a:defRPr lang="en-US"/>
            </a:defPPr>
            <a:lvl1pPr marL="0" algn="r" defTabSz="914400" rtl="0" eaLnBrk="1" latinLnBrk="0" hangingPunct="1">
              <a:defRPr sz="14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51</a:t>
            </a:fld>
            <a:endParaRPr lang="en-US"/>
          </a:p>
        </p:txBody>
      </p:sp>
      <p:sp>
        <p:nvSpPr>
          <p:cNvPr id="8" name="TextBox 7">
            <a:extLst>
              <a:ext uri="{FF2B5EF4-FFF2-40B4-BE49-F238E27FC236}">
                <a16:creationId xmlns:a16="http://schemas.microsoft.com/office/drawing/2014/main" id="{8B472DE3-D0F8-FF39-B63C-1A4535C41809}"/>
              </a:ext>
            </a:extLst>
          </p:cNvPr>
          <p:cNvSpPr txBox="1"/>
          <p:nvPr/>
        </p:nvSpPr>
        <p:spPr>
          <a:xfrm>
            <a:off x="3438567" y="4613083"/>
            <a:ext cx="4762458" cy="276999"/>
          </a:xfrm>
          <a:prstGeom prst="rect">
            <a:avLst/>
          </a:prstGeom>
          <a:noFill/>
        </p:spPr>
        <p:txBody>
          <a:bodyPr wrap="none" rtlCol="0">
            <a:spAutoFit/>
          </a:bodyPr>
          <a:lstStyle/>
          <a:p>
            <a:r>
              <a:rPr lang="en-US" sz="1200" dirty="0">
                <a:solidFill>
                  <a:srgbClr val="222222"/>
                </a:solidFill>
                <a:highlight>
                  <a:srgbClr val="FFFFFF"/>
                </a:highlight>
                <a:latin typeface="-apple-system"/>
              </a:rPr>
              <a:t>Rifkin, R.M., </a:t>
            </a:r>
            <a:r>
              <a:rPr lang="en-US" sz="1200" dirty="0" err="1">
                <a:solidFill>
                  <a:srgbClr val="222222"/>
                </a:solidFill>
                <a:highlight>
                  <a:srgbClr val="FFFFFF"/>
                </a:highlight>
                <a:latin typeface="-apple-system"/>
              </a:rPr>
              <a:t>Girnius</a:t>
            </a:r>
            <a:r>
              <a:rPr lang="en-US" sz="1200" dirty="0">
                <a:solidFill>
                  <a:srgbClr val="222222"/>
                </a:solidFill>
                <a:highlight>
                  <a:srgbClr val="FFFFFF"/>
                </a:highlight>
                <a:latin typeface="-apple-system"/>
              </a:rPr>
              <a:t>, S.K., </a:t>
            </a:r>
            <a:r>
              <a:rPr lang="en-US" sz="1200" dirty="0" err="1">
                <a:solidFill>
                  <a:srgbClr val="222222"/>
                </a:solidFill>
                <a:highlight>
                  <a:srgbClr val="FFFFFF"/>
                </a:highlight>
                <a:latin typeface="-apple-system"/>
              </a:rPr>
              <a:t>Noga</a:t>
            </a:r>
            <a:r>
              <a:rPr lang="en-US" sz="1200" dirty="0">
                <a:solidFill>
                  <a:srgbClr val="222222"/>
                </a:solidFill>
                <a:highlight>
                  <a:srgbClr val="FFFFFF"/>
                </a:highlight>
                <a:latin typeface="-apple-system"/>
              </a:rPr>
              <a:t>, S.J. </a:t>
            </a:r>
            <a:r>
              <a:rPr lang="en-US" sz="1200" i="1" dirty="0">
                <a:solidFill>
                  <a:srgbClr val="222222"/>
                </a:solidFill>
                <a:latin typeface="-apple-system"/>
              </a:rPr>
              <a:t>et al.</a:t>
            </a:r>
            <a:r>
              <a:rPr lang="en-US" sz="1200" dirty="0">
                <a:solidFill>
                  <a:srgbClr val="222222"/>
                </a:solidFill>
                <a:highlight>
                  <a:srgbClr val="FFFFFF"/>
                </a:highlight>
                <a:latin typeface="-apple-system"/>
              </a:rPr>
              <a:t>  </a:t>
            </a:r>
            <a:r>
              <a:rPr lang="en-US" sz="1200" i="1" dirty="0">
                <a:solidFill>
                  <a:srgbClr val="222222"/>
                </a:solidFill>
                <a:latin typeface="-apple-system"/>
              </a:rPr>
              <a:t>Blood Cancer J.</a:t>
            </a:r>
            <a:r>
              <a:rPr lang="en-US" sz="1200" dirty="0">
                <a:solidFill>
                  <a:srgbClr val="222222"/>
                </a:solidFill>
                <a:highlight>
                  <a:srgbClr val="FFFFFF"/>
                </a:highlight>
                <a:latin typeface="-apple-system"/>
              </a:rPr>
              <a:t> </a:t>
            </a:r>
            <a:r>
              <a:rPr lang="en-US" sz="1200" b="1" dirty="0">
                <a:solidFill>
                  <a:srgbClr val="222222"/>
                </a:solidFill>
                <a:latin typeface="-apple-system"/>
              </a:rPr>
              <a:t>13</a:t>
            </a:r>
            <a:r>
              <a:rPr lang="en-US" sz="1200" dirty="0">
                <a:solidFill>
                  <a:srgbClr val="222222"/>
                </a:solidFill>
                <a:highlight>
                  <a:srgbClr val="FFFFFF"/>
                </a:highlight>
                <a:latin typeface="-apple-system"/>
              </a:rPr>
              <a:t>, 147 (2023). </a:t>
            </a:r>
            <a:endParaRPr lang="en-US" sz="1200" dirty="0"/>
          </a:p>
        </p:txBody>
      </p:sp>
    </p:spTree>
    <p:extLst>
      <p:ext uri="{BB962C8B-B14F-4D97-AF65-F5344CB8AC3E}">
        <p14:creationId xmlns:p14="http://schemas.microsoft.com/office/powerpoint/2010/main" val="3288366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FB0C-F6F4-1243-E709-B46709D0AA58}"/>
              </a:ext>
            </a:extLst>
          </p:cNvPr>
          <p:cNvSpPr>
            <a:spLocks noGrp="1"/>
          </p:cNvSpPr>
          <p:nvPr>
            <p:ph type="title"/>
          </p:nvPr>
        </p:nvSpPr>
        <p:spPr/>
        <p:txBody>
          <a:bodyPr>
            <a:normAutofit/>
          </a:bodyPr>
          <a:lstStyle/>
          <a:p>
            <a:r>
              <a:rPr lang="en-US" sz="3000" dirty="0"/>
              <a:t>Tourmaline-MM4: </a:t>
            </a:r>
            <a:r>
              <a:rPr lang="en-US" sz="3000" dirty="0" err="1"/>
              <a:t>Ixa</a:t>
            </a:r>
            <a:r>
              <a:rPr lang="en-US" sz="3000" dirty="0"/>
              <a:t> v Placebo maintenance</a:t>
            </a:r>
          </a:p>
        </p:txBody>
      </p:sp>
      <p:pic>
        <p:nvPicPr>
          <p:cNvPr id="6" name="Content Placeholder 5">
            <a:extLst>
              <a:ext uri="{FF2B5EF4-FFF2-40B4-BE49-F238E27FC236}">
                <a16:creationId xmlns:a16="http://schemas.microsoft.com/office/drawing/2014/main" id="{1A54BD39-27F0-D3C3-812E-00E6223DF247}"/>
              </a:ext>
            </a:extLst>
          </p:cNvPr>
          <p:cNvPicPr>
            <a:picLocks noGrp="1" noChangeAspect="1"/>
          </p:cNvPicPr>
          <p:nvPr>
            <p:ph sz="half" idx="1"/>
          </p:nvPr>
        </p:nvPicPr>
        <p:blipFill rotWithShape="1">
          <a:blip r:embed="rId2">
            <a:extLst>
              <a:ext uri="{28A0092B-C50C-407E-A947-70E740481C1C}">
                <a14:useLocalDpi xmlns:a14="http://schemas.microsoft.com/office/drawing/2010/main"/>
              </a:ext>
            </a:extLst>
          </a:blip>
          <a:srcRect/>
          <a:stretch/>
        </p:blipFill>
        <p:spPr>
          <a:xfrm>
            <a:off x="5191781" y="1406472"/>
            <a:ext cx="3769596" cy="2687462"/>
          </a:xfrm>
        </p:spPr>
      </p:pic>
      <p:sp>
        <p:nvSpPr>
          <p:cNvPr id="5" name="Slide Number Placeholder 4">
            <a:extLst>
              <a:ext uri="{FF2B5EF4-FFF2-40B4-BE49-F238E27FC236}">
                <a16:creationId xmlns:a16="http://schemas.microsoft.com/office/drawing/2014/main" id="{AF2E43F0-1181-C5B8-D455-43244E18C83A}"/>
              </a:ext>
            </a:extLst>
          </p:cNvPr>
          <p:cNvSpPr>
            <a:spLocks noGrp="1"/>
          </p:cNvSpPr>
          <p:nvPr>
            <p:ph type="sldNum" sz="quarter" idx="12"/>
          </p:nvPr>
        </p:nvSpPr>
        <p:spPr>
          <a:xfrm>
            <a:off x="8610600" y="6356350"/>
            <a:ext cx="2743200" cy="365125"/>
          </a:xfrm>
          <a:prstGeom prst="rect">
            <a:avLst/>
          </a:prstGeom>
        </p:spPr>
        <p:txBody>
          <a:bodyPr wrap="square" anchor="ctr" anchorCtr="0">
            <a:spAutoFit/>
          </a:bodyPr>
          <a:lstStyle>
            <a:defPPr>
              <a:defRPr lang="en-US"/>
            </a:defPPr>
            <a:lvl1pPr marL="0" algn="r" defTabSz="914400" rtl="0" eaLnBrk="1" latinLnBrk="0" hangingPunct="1">
              <a:defRPr sz="14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52</a:t>
            </a:fld>
            <a:endParaRPr lang="en-US"/>
          </a:p>
        </p:txBody>
      </p:sp>
      <p:sp>
        <p:nvSpPr>
          <p:cNvPr id="8" name="TextBox 7">
            <a:extLst>
              <a:ext uri="{FF2B5EF4-FFF2-40B4-BE49-F238E27FC236}">
                <a16:creationId xmlns:a16="http://schemas.microsoft.com/office/drawing/2014/main" id="{1CB21FA0-2A28-71FA-6703-021BE5007FE8}"/>
              </a:ext>
            </a:extLst>
          </p:cNvPr>
          <p:cNvSpPr txBox="1"/>
          <p:nvPr/>
        </p:nvSpPr>
        <p:spPr>
          <a:xfrm>
            <a:off x="418454" y="1406472"/>
            <a:ext cx="5005216" cy="2585323"/>
          </a:xfrm>
          <a:prstGeom prst="rect">
            <a:avLst/>
          </a:prstGeom>
          <a:noFill/>
        </p:spPr>
        <p:txBody>
          <a:bodyPr wrap="none" rtlCol="0">
            <a:spAutoFit/>
          </a:bodyPr>
          <a:lstStyle/>
          <a:p>
            <a:pPr marL="214313" indent="-214313">
              <a:buFont typeface="Arial" panose="020B0604020202020204" pitchFamily="34" charset="0"/>
              <a:buChar char="•"/>
            </a:pPr>
            <a:r>
              <a:rPr lang="en-US" sz="1800" dirty="0"/>
              <a:t>Maintenance therapy for NDMM that were </a:t>
            </a:r>
          </a:p>
          <a:p>
            <a:r>
              <a:rPr lang="en-US" sz="1800" dirty="0"/>
              <a:t>      non-transplant eligible</a:t>
            </a:r>
          </a:p>
          <a:p>
            <a:pPr marL="214313" indent="-214313">
              <a:buFont typeface="Arial" panose="020B0604020202020204" pitchFamily="34" charset="0"/>
              <a:buChar char="•"/>
            </a:pPr>
            <a:r>
              <a:rPr lang="en-US" sz="1800" dirty="0"/>
              <a:t>Patients randomized in 3:2 after 6-12 </a:t>
            </a:r>
            <a:r>
              <a:rPr lang="en-US" sz="1800" dirty="0" err="1"/>
              <a:t>mos</a:t>
            </a:r>
            <a:r>
              <a:rPr lang="en-US" sz="1800" dirty="0"/>
              <a:t> of </a:t>
            </a:r>
          </a:p>
          <a:p>
            <a:r>
              <a:rPr lang="en-US" sz="1800" dirty="0"/>
              <a:t>      induction therapy</a:t>
            </a:r>
          </a:p>
          <a:p>
            <a:pPr marL="214313" indent="-214313">
              <a:buFont typeface="Arial" panose="020B0604020202020204" pitchFamily="34" charset="0"/>
              <a:buChar char="•"/>
            </a:pPr>
            <a:r>
              <a:rPr lang="en-US" sz="1800" dirty="0"/>
              <a:t>Maintenance with </a:t>
            </a:r>
            <a:r>
              <a:rPr lang="en-US" sz="1800" dirty="0" err="1"/>
              <a:t>ixazomib</a:t>
            </a:r>
            <a:r>
              <a:rPr lang="en-US" sz="1800" dirty="0"/>
              <a:t> vs placebo </a:t>
            </a:r>
          </a:p>
          <a:p>
            <a:pPr marL="257175" indent="-257175">
              <a:buFont typeface="Arial" panose="020B0604020202020204" pitchFamily="34" charset="0"/>
              <a:buChar char="•"/>
            </a:pPr>
            <a:r>
              <a:rPr lang="en-US" sz="1800" dirty="0"/>
              <a:t>  for 24 </a:t>
            </a:r>
            <a:r>
              <a:rPr lang="en-US" sz="1800" dirty="0" err="1"/>
              <a:t>mos</a:t>
            </a:r>
            <a:endParaRPr lang="en-US" sz="1800" dirty="0"/>
          </a:p>
          <a:p>
            <a:pPr marL="214313" indent="-214313">
              <a:buFont typeface="Arial" panose="020B0604020202020204" pitchFamily="34" charset="0"/>
              <a:buChar char="•"/>
            </a:pPr>
            <a:r>
              <a:rPr lang="en-US" sz="1800" dirty="0">
                <a:solidFill>
                  <a:srgbClr val="333333"/>
                </a:solidFill>
                <a:highlight>
                  <a:srgbClr val="F6F6F6"/>
                </a:highlight>
                <a:latin typeface="-apple-system"/>
              </a:rPr>
              <a:t>Median PFS, 25.6 </a:t>
            </a:r>
            <a:r>
              <a:rPr lang="en-US" sz="1800" i="1" dirty="0">
                <a:solidFill>
                  <a:srgbClr val="333333"/>
                </a:solidFill>
                <a:latin typeface="-apple-system"/>
              </a:rPr>
              <a:t>v</a:t>
            </a:r>
            <a:r>
              <a:rPr lang="en-US" sz="1800" dirty="0">
                <a:solidFill>
                  <a:srgbClr val="333333"/>
                </a:solidFill>
                <a:highlight>
                  <a:srgbClr val="F6F6F6"/>
                </a:highlight>
                <a:latin typeface="-apple-system"/>
              </a:rPr>
              <a:t> 12.9 months; </a:t>
            </a:r>
          </a:p>
          <a:p>
            <a:r>
              <a:rPr lang="en-US" sz="1800" dirty="0">
                <a:solidFill>
                  <a:srgbClr val="333333"/>
                </a:solidFill>
                <a:highlight>
                  <a:srgbClr val="F6F6F6"/>
                </a:highlight>
                <a:latin typeface="-apple-system"/>
              </a:rPr>
              <a:t>       HR, 0.586; </a:t>
            </a:r>
            <a:r>
              <a:rPr lang="en-US" sz="1800" i="1" dirty="0">
                <a:solidFill>
                  <a:srgbClr val="333333"/>
                </a:solidFill>
                <a:latin typeface="-apple-system"/>
              </a:rPr>
              <a:t>P</a:t>
            </a:r>
            <a:r>
              <a:rPr lang="en-US" sz="1800" dirty="0">
                <a:solidFill>
                  <a:srgbClr val="333333"/>
                </a:solidFill>
                <a:highlight>
                  <a:srgbClr val="F6F6F6"/>
                </a:highlight>
                <a:latin typeface="-apple-system"/>
              </a:rPr>
              <a:t> &lt; .001</a:t>
            </a:r>
          </a:p>
          <a:p>
            <a:pPr marL="214313" indent="-214313">
              <a:buFont typeface="Arial" panose="020B0604020202020204" pitchFamily="34" charset="0"/>
              <a:buChar char="•"/>
            </a:pPr>
            <a:r>
              <a:rPr lang="en-US" sz="1800" dirty="0">
                <a:solidFill>
                  <a:srgbClr val="333333"/>
                </a:solidFill>
                <a:highlight>
                  <a:srgbClr val="F6F6F6"/>
                </a:highlight>
                <a:latin typeface="-apple-system"/>
              </a:rPr>
              <a:t>36.6% versus 23.2% grade ≥ 3 TEAEs</a:t>
            </a:r>
            <a:endParaRPr lang="en-US" sz="1800" dirty="0"/>
          </a:p>
        </p:txBody>
      </p:sp>
      <p:sp>
        <p:nvSpPr>
          <p:cNvPr id="9" name="TextBox 8">
            <a:extLst>
              <a:ext uri="{FF2B5EF4-FFF2-40B4-BE49-F238E27FC236}">
                <a16:creationId xmlns:a16="http://schemas.microsoft.com/office/drawing/2014/main" id="{4D8E7E0A-8FCD-E6D0-A552-835AA3F04DCA}"/>
              </a:ext>
            </a:extLst>
          </p:cNvPr>
          <p:cNvSpPr txBox="1"/>
          <p:nvPr/>
        </p:nvSpPr>
        <p:spPr>
          <a:xfrm>
            <a:off x="2422549" y="4093934"/>
            <a:ext cx="2069797" cy="276999"/>
          </a:xfrm>
          <a:prstGeom prst="rect">
            <a:avLst/>
          </a:prstGeom>
          <a:noFill/>
        </p:spPr>
        <p:txBody>
          <a:bodyPr wrap="none" rtlCol="0">
            <a:spAutoFit/>
          </a:bodyPr>
          <a:lstStyle/>
          <a:p>
            <a:r>
              <a:rPr lang="en-US" sz="1200" dirty="0" err="1"/>
              <a:t>Dimopoulos</a:t>
            </a:r>
            <a:r>
              <a:rPr lang="en-US" sz="1200" dirty="0"/>
              <a:t> et at JCO 2020</a:t>
            </a:r>
          </a:p>
        </p:txBody>
      </p:sp>
    </p:spTree>
    <p:extLst>
      <p:ext uri="{BB962C8B-B14F-4D97-AF65-F5344CB8AC3E}">
        <p14:creationId xmlns:p14="http://schemas.microsoft.com/office/powerpoint/2010/main" val="1236948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3EBA-8A5B-A96F-6694-BADB2B44735B}"/>
              </a:ext>
            </a:extLst>
          </p:cNvPr>
          <p:cNvSpPr>
            <a:spLocks noGrp="1"/>
          </p:cNvSpPr>
          <p:nvPr>
            <p:ph type="title"/>
          </p:nvPr>
        </p:nvSpPr>
        <p:spPr/>
        <p:txBody>
          <a:bodyPr/>
          <a:lstStyle/>
          <a:p>
            <a:r>
              <a:rPr lang="en-US" dirty="0" err="1"/>
              <a:t>Belantumab</a:t>
            </a:r>
            <a:r>
              <a:rPr lang="en-US" dirty="0"/>
              <a:t>: BCMA-ADC</a:t>
            </a:r>
          </a:p>
        </p:txBody>
      </p:sp>
      <p:pic>
        <p:nvPicPr>
          <p:cNvPr id="6" name="Content Placeholder 5">
            <a:extLst>
              <a:ext uri="{FF2B5EF4-FFF2-40B4-BE49-F238E27FC236}">
                <a16:creationId xmlns:a16="http://schemas.microsoft.com/office/drawing/2014/main" id="{71709EC8-48B9-B1A5-DCFD-6668DA88A8CB}"/>
              </a:ext>
            </a:extLst>
          </p:cNvPr>
          <p:cNvPicPr>
            <a:picLocks noGrp="1" noChangeAspect="1"/>
          </p:cNvPicPr>
          <p:nvPr>
            <p:ph sz="half" idx="1"/>
          </p:nvPr>
        </p:nvPicPr>
        <p:blipFill rotWithShape="1">
          <a:blip r:embed="rId2"/>
          <a:stretch/>
        </p:blipFill>
        <p:spPr>
          <a:xfrm>
            <a:off x="5064474" y="887730"/>
            <a:ext cx="3450876" cy="3372802"/>
          </a:xfrm>
        </p:spPr>
      </p:pic>
      <p:sp>
        <p:nvSpPr>
          <p:cNvPr id="7" name="Content Placeholder 6">
            <a:extLst>
              <a:ext uri="{FF2B5EF4-FFF2-40B4-BE49-F238E27FC236}">
                <a16:creationId xmlns:a16="http://schemas.microsoft.com/office/drawing/2014/main" id="{92F1F8CD-A1E5-E9C1-77DC-287EF90CF7F7}"/>
              </a:ext>
            </a:extLst>
          </p:cNvPr>
          <p:cNvSpPr>
            <a:spLocks noGrp="1"/>
          </p:cNvSpPr>
          <p:nvPr>
            <p:ph sz="half" idx="2"/>
          </p:nvPr>
        </p:nvSpPr>
        <p:spPr>
          <a:xfrm>
            <a:off x="628650" y="1270397"/>
            <a:ext cx="3886200" cy="3263504"/>
          </a:xfrm>
        </p:spPr>
        <p:txBody>
          <a:bodyPr/>
          <a:lstStyle/>
          <a:p>
            <a:r>
              <a:rPr lang="en-US" sz="2000" dirty="0"/>
              <a:t>Anti-tumor efficacy multifactorial</a:t>
            </a:r>
          </a:p>
          <a:p>
            <a:r>
              <a:rPr lang="en-US" sz="2000" dirty="0"/>
              <a:t>DLT: corneal dyskeratosis</a:t>
            </a:r>
          </a:p>
          <a:p>
            <a:r>
              <a:rPr lang="en-US" sz="2000" dirty="0"/>
              <a:t>FDA removed from US market following lack of efficacy in DREAMM-3: </a:t>
            </a:r>
            <a:r>
              <a:rPr lang="en-US" sz="2000" dirty="0" err="1"/>
              <a:t>Belantumab</a:t>
            </a:r>
            <a:r>
              <a:rPr lang="en-US" sz="2000" dirty="0"/>
              <a:t> vs Pom/</a:t>
            </a:r>
            <a:r>
              <a:rPr lang="en-US" sz="2000" dirty="0" err="1"/>
              <a:t>dex</a:t>
            </a:r>
            <a:r>
              <a:rPr lang="en-US" sz="2000" dirty="0"/>
              <a:t>: PFS 21.2 </a:t>
            </a:r>
            <a:r>
              <a:rPr lang="en-US" sz="2000" dirty="0" err="1"/>
              <a:t>mos</a:t>
            </a:r>
            <a:r>
              <a:rPr lang="en-US" sz="2000" dirty="0"/>
              <a:t> v 21.2</a:t>
            </a:r>
          </a:p>
        </p:txBody>
      </p:sp>
      <p:sp>
        <p:nvSpPr>
          <p:cNvPr id="5" name="Slide Number Placeholder 4">
            <a:extLst>
              <a:ext uri="{FF2B5EF4-FFF2-40B4-BE49-F238E27FC236}">
                <a16:creationId xmlns:a16="http://schemas.microsoft.com/office/drawing/2014/main" id="{BD7D57CF-004A-4010-883A-64A21FF900DD}"/>
              </a:ext>
            </a:extLst>
          </p:cNvPr>
          <p:cNvSpPr>
            <a:spLocks noGrp="1"/>
          </p:cNvSpPr>
          <p:nvPr>
            <p:ph type="sldNum" sz="quarter" idx="12"/>
          </p:nvPr>
        </p:nvSpPr>
        <p:spPr>
          <a:xfrm>
            <a:off x="8610600" y="6356350"/>
            <a:ext cx="2743200" cy="365125"/>
          </a:xfrm>
          <a:prstGeom prst="rect">
            <a:avLst/>
          </a:prstGeom>
        </p:spPr>
        <p:txBody>
          <a:bodyPr wrap="square" anchor="ctr" anchorCtr="0">
            <a:spAutoFit/>
          </a:bodyPr>
          <a:lstStyle>
            <a:defPPr>
              <a:defRPr lang="en-US"/>
            </a:defPPr>
            <a:lvl1pPr marL="0" algn="r" defTabSz="914400" rtl="0" eaLnBrk="1" latinLnBrk="0" hangingPunct="1">
              <a:defRPr sz="14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EC0FE-72F6-4D4E-B5F6-C0D01F568E30}" type="slidenum">
              <a:rPr lang="en-US" smtClean="0"/>
              <a:pPr/>
              <a:t>53</a:t>
            </a:fld>
            <a:endParaRPr lang="en-US"/>
          </a:p>
        </p:txBody>
      </p:sp>
    </p:spTree>
    <p:extLst>
      <p:ext uri="{BB962C8B-B14F-4D97-AF65-F5344CB8AC3E}">
        <p14:creationId xmlns:p14="http://schemas.microsoft.com/office/powerpoint/2010/main" val="2486353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8469C343-00D4-F3C1-31A2-67A52F5FE070}"/>
              </a:ext>
            </a:extLst>
          </p:cNvPr>
          <p:cNvSpPr/>
          <p:nvPr/>
        </p:nvSpPr>
        <p:spPr>
          <a:xfrm>
            <a:off x="2859326" y="3823333"/>
            <a:ext cx="5852478" cy="4129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rial" panose="020B0604020202020204"/>
            </a:endParaRPr>
          </a:p>
        </p:txBody>
      </p:sp>
      <p:sp>
        <p:nvSpPr>
          <p:cNvPr id="20" name="Rectangle 19">
            <a:extLst>
              <a:ext uri="{FF2B5EF4-FFF2-40B4-BE49-F238E27FC236}">
                <a16:creationId xmlns:a16="http://schemas.microsoft.com/office/drawing/2014/main" id="{3BBF3355-F696-5BA4-B7C3-7FB544F31AA1}"/>
              </a:ext>
            </a:extLst>
          </p:cNvPr>
          <p:cNvSpPr/>
          <p:nvPr/>
        </p:nvSpPr>
        <p:spPr>
          <a:xfrm>
            <a:off x="6745527" y="716164"/>
            <a:ext cx="1978902" cy="4374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rial" panose="020B0604020202020204"/>
            </a:endParaRPr>
          </a:p>
        </p:txBody>
      </p:sp>
      <p:sp>
        <p:nvSpPr>
          <p:cNvPr id="28" name="Slide Number Placeholder 2">
            <a:extLst>
              <a:ext uri="{FF2B5EF4-FFF2-40B4-BE49-F238E27FC236}">
                <a16:creationId xmlns:a16="http://schemas.microsoft.com/office/drawing/2014/main" id="{446A25B9-4493-3A30-62DE-66AB179362A1}"/>
              </a:ext>
            </a:extLst>
          </p:cNvPr>
          <p:cNvSpPr>
            <a:spLocks noGrp="1"/>
          </p:cNvSpPr>
          <p:nvPr>
            <p:ph type="sldNum" sz="quarter" idx="12"/>
          </p:nvPr>
        </p:nvSpPr>
        <p:spPr/>
        <p:txBody>
          <a:bodyPr/>
          <a:lstStyle/>
          <a:p>
            <a:pPr algn="r" defTabSz="685800" fontAlgn="auto">
              <a:spcBef>
                <a:spcPts val="0"/>
              </a:spcBef>
              <a:spcAft>
                <a:spcPts val="0"/>
              </a:spcAft>
              <a:defRPr/>
            </a:pPr>
            <a:fld id="{BE33F7A0-71F0-446B-9DE8-6D75BE64EE0F}" type="slidenum">
              <a:rPr lang="en-US" sz="600">
                <a:solidFill>
                  <a:prstClr val="white"/>
                </a:solidFill>
                <a:latin typeface="Arial" panose="020B0604020202020204" pitchFamily="34" charset="0"/>
                <a:ea typeface="+mn-ea"/>
                <a:cs typeface="Arial" panose="020B0604020202020204" pitchFamily="34" charset="0"/>
              </a:rPr>
              <a:pPr algn="r" defTabSz="685800" fontAlgn="auto">
                <a:spcBef>
                  <a:spcPts val="0"/>
                </a:spcBef>
                <a:spcAft>
                  <a:spcPts val="0"/>
                </a:spcAft>
                <a:defRPr/>
              </a:pPr>
              <a:t>54</a:t>
            </a:fld>
            <a:endParaRPr lang="en-US" sz="600">
              <a:solidFill>
                <a:prstClr val="white"/>
              </a:solidFill>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5A1BA893-F615-715B-78B1-77A59DC8759C}"/>
              </a:ext>
            </a:extLst>
          </p:cNvPr>
          <p:cNvSpPr>
            <a:spLocks noGrp="1"/>
          </p:cNvSpPr>
          <p:nvPr>
            <p:ph type="title"/>
          </p:nvPr>
        </p:nvSpPr>
        <p:spPr>
          <a:xfrm>
            <a:off x="480060" y="2381"/>
            <a:ext cx="8229600" cy="1028700"/>
          </a:xfrm>
        </p:spPr>
        <p:txBody>
          <a:bodyPr>
            <a:normAutofit/>
          </a:bodyPr>
          <a:lstStyle/>
          <a:p>
            <a:r>
              <a:rPr lang="en-US" sz="1800" b="1">
                <a:latin typeface="Arial" panose="020B0604020202020204" pitchFamily="34" charset="0"/>
                <a:cs typeface="Arial" panose="020B0604020202020204" pitchFamily="34" charset="0"/>
              </a:rPr>
              <a:t>DREAMM-7: study design</a:t>
            </a:r>
            <a:endParaRPr lang="en-US" sz="1800"/>
          </a:p>
        </p:txBody>
      </p:sp>
      <p:sp>
        <p:nvSpPr>
          <p:cNvPr id="30" name="Text Placeholder 29">
            <a:extLst>
              <a:ext uri="{FF2B5EF4-FFF2-40B4-BE49-F238E27FC236}">
                <a16:creationId xmlns:a16="http://schemas.microsoft.com/office/drawing/2014/main" id="{71A2106D-EC1A-136D-B6B0-BEF675E89D96}"/>
              </a:ext>
            </a:extLst>
          </p:cNvPr>
          <p:cNvSpPr>
            <a:spLocks noGrp="1"/>
          </p:cNvSpPr>
          <p:nvPr>
            <p:ph type="body" sz="quarter" idx="16"/>
          </p:nvPr>
        </p:nvSpPr>
        <p:spPr>
          <a:xfrm>
            <a:off x="482204" y="4321571"/>
            <a:ext cx="8486334" cy="323165"/>
          </a:xfrm>
        </p:spPr>
        <p:txBody>
          <a:bodyPr/>
          <a:lstStyle/>
          <a:p>
            <a:r>
              <a:rPr lang="en-US" sz="525" dirty="0"/>
              <a:t>AE, adverse event; BCMA, B-cell maturation antigen; CBR, clinical benefit rate; CRR, complete response rate; DOR, duration of response; FPI, first patient in; IRC, independent review committee; ITT, intent-to-treat; IV, intravenous; LPI, last patient in; MM, multiple myeloma; MRD, minimal residual disease; ORR, overall response rate; OS, overall survival; PD, progressive disease; PFS, progression-free survival; q3w, every 3 weeks; q4w, every 4 weeks; q12w, every 12 weeks; QOL, quality of life; </a:t>
            </a:r>
            <a:r>
              <a:rPr lang="en-US" sz="525" dirty="0" err="1"/>
              <a:t>qw</a:t>
            </a:r>
            <a:r>
              <a:rPr lang="en-US" sz="525" dirty="0"/>
              <a:t>, once weekly; R-ISS, Revised International Staging System; SC, subcutaneous; TTP, time to progression; TTR, time to response.</a:t>
            </a:r>
          </a:p>
          <a:p>
            <a:r>
              <a:rPr lang="en-US" sz="525" baseline="30000" dirty="0"/>
              <a:t>a </a:t>
            </a:r>
            <a:r>
              <a:rPr lang="en-US" sz="525" dirty="0"/>
              <a:t>Starting dose of dexamethasone may be reduced to 10 mg for patients aged &gt;75 years, who have a body-mass index of less than 18.5, who had previous unacceptable side effects associated with glucocorticoid therapy, or who are unable to tolerate the starting dose. </a:t>
            </a:r>
          </a:p>
        </p:txBody>
      </p:sp>
      <p:sp>
        <p:nvSpPr>
          <p:cNvPr id="6" name="Rectangle 5">
            <a:extLst>
              <a:ext uri="{FF2B5EF4-FFF2-40B4-BE49-F238E27FC236}">
                <a16:creationId xmlns:a16="http://schemas.microsoft.com/office/drawing/2014/main" id="{DEA5A5ED-494F-FE1A-6416-44B4A624AC15}"/>
              </a:ext>
            </a:extLst>
          </p:cNvPr>
          <p:cNvSpPr/>
          <p:nvPr/>
        </p:nvSpPr>
        <p:spPr>
          <a:xfrm>
            <a:off x="2207419" y="1705753"/>
            <a:ext cx="232200" cy="1598424"/>
          </a:xfrm>
          <a:prstGeom prst="rect">
            <a:avLst/>
          </a:prstGeom>
          <a:solidFill>
            <a:schemeClr val="bg1"/>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lang="en-US" sz="1200" dirty="0">
                <a:solidFill>
                  <a:prstClr val="black"/>
                </a:solidFill>
                <a:latin typeface="Arial" panose="020B0604020202020204" pitchFamily="34" charset="0"/>
                <a:cs typeface="Arial" panose="020B0604020202020204" pitchFamily="34" charset="0"/>
              </a:rPr>
              <a:t>1:1 randomization</a:t>
            </a:r>
          </a:p>
        </p:txBody>
      </p:sp>
      <p:sp>
        <p:nvSpPr>
          <p:cNvPr id="8" name="Rectangle 7">
            <a:extLst>
              <a:ext uri="{FF2B5EF4-FFF2-40B4-BE49-F238E27FC236}">
                <a16:creationId xmlns:a16="http://schemas.microsoft.com/office/drawing/2014/main" id="{63355E75-9DD0-90DB-55B4-9243D1D9025E}"/>
              </a:ext>
            </a:extLst>
          </p:cNvPr>
          <p:cNvSpPr/>
          <p:nvPr/>
        </p:nvSpPr>
        <p:spPr>
          <a:xfrm>
            <a:off x="2828925" y="1338622"/>
            <a:ext cx="230822" cy="1077053"/>
          </a:xfrm>
          <a:prstGeom prst="rect">
            <a:avLst/>
          </a:prstGeom>
          <a:solidFill>
            <a:srgbClr val="008764"/>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lang="en-US" sz="1200">
                <a:solidFill>
                  <a:prstClr val="white"/>
                </a:solidFill>
                <a:latin typeface="Arial" panose="020B0604020202020204" pitchFamily="34" charset="0"/>
                <a:cs typeface="Arial" panose="020B0604020202020204" pitchFamily="34" charset="0"/>
              </a:rPr>
              <a:t>Arm A (BVd)</a:t>
            </a:r>
          </a:p>
        </p:txBody>
      </p:sp>
      <p:sp>
        <p:nvSpPr>
          <p:cNvPr id="9" name="Rectangle 8">
            <a:extLst>
              <a:ext uri="{FF2B5EF4-FFF2-40B4-BE49-F238E27FC236}">
                <a16:creationId xmlns:a16="http://schemas.microsoft.com/office/drawing/2014/main" id="{BE698D8D-DB00-A72B-7529-6BB48904FA6B}"/>
              </a:ext>
            </a:extLst>
          </p:cNvPr>
          <p:cNvSpPr/>
          <p:nvPr/>
        </p:nvSpPr>
        <p:spPr>
          <a:xfrm>
            <a:off x="2828925" y="2479003"/>
            <a:ext cx="230822" cy="1193408"/>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lang="en-US" sz="1200">
                <a:solidFill>
                  <a:prstClr val="white"/>
                </a:solidFill>
                <a:latin typeface="Arial" panose="020B0604020202020204" pitchFamily="34" charset="0"/>
                <a:cs typeface="Arial" panose="020B0604020202020204" pitchFamily="34" charset="0"/>
              </a:rPr>
              <a:t>Arm B (</a:t>
            </a:r>
            <a:r>
              <a:rPr lang="en-US" sz="1200" err="1">
                <a:solidFill>
                  <a:prstClr val="white"/>
                </a:solidFill>
                <a:latin typeface="Arial" panose="020B0604020202020204" pitchFamily="34" charset="0"/>
                <a:cs typeface="Arial" panose="020B0604020202020204" pitchFamily="34" charset="0"/>
              </a:rPr>
              <a:t>DVd</a:t>
            </a:r>
            <a:r>
              <a:rPr lang="en-US" sz="1200">
                <a:solidFill>
                  <a:prstClr val="white"/>
                </a:solidFill>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AE352B60-586C-D77C-1FA9-98F694FB9AA9}"/>
              </a:ext>
            </a:extLst>
          </p:cNvPr>
          <p:cNvSpPr/>
          <p:nvPr/>
        </p:nvSpPr>
        <p:spPr>
          <a:xfrm>
            <a:off x="3106141" y="1815225"/>
            <a:ext cx="1658516" cy="602228"/>
          </a:xfrm>
          <a:prstGeom prst="rect">
            <a:avLst/>
          </a:prstGeom>
          <a:solidFill>
            <a:srgbClr val="D6F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600" b="1">
                <a:solidFill>
                  <a:prstClr val="black"/>
                </a:solidFill>
                <a:latin typeface="Arial" panose="020B0604020202020204"/>
              </a:rPr>
              <a:t>bortezomib</a:t>
            </a:r>
            <a:r>
              <a:rPr lang="en-US" sz="600">
                <a:solidFill>
                  <a:prstClr val="black"/>
                </a:solidFill>
                <a:latin typeface="Arial" panose="020B0604020202020204"/>
              </a:rPr>
              <a:t> 1.3 mg/m</a:t>
            </a:r>
            <a:r>
              <a:rPr lang="en-US" sz="600" baseline="30000">
                <a:solidFill>
                  <a:prstClr val="black"/>
                </a:solidFill>
                <a:latin typeface="Arial" panose="020B0604020202020204"/>
              </a:rPr>
              <a:t>2</a:t>
            </a:r>
            <a:r>
              <a:rPr lang="en-US" sz="600">
                <a:solidFill>
                  <a:prstClr val="black"/>
                </a:solidFill>
                <a:latin typeface="Arial" panose="020B0604020202020204"/>
              </a:rPr>
              <a:t> SC on days 1, 4, 8, and 11 of cycles 1-8 </a:t>
            </a:r>
          </a:p>
          <a:p>
            <a:pPr algn="ctr" defTabSz="685800" fontAlgn="auto">
              <a:spcBef>
                <a:spcPts val="0"/>
              </a:spcBef>
              <a:spcAft>
                <a:spcPts val="0"/>
              </a:spcAft>
              <a:defRPr/>
            </a:pPr>
            <a:r>
              <a:rPr lang="en-US" sz="600">
                <a:solidFill>
                  <a:prstClr val="black"/>
                </a:solidFill>
                <a:latin typeface="Arial" panose="020B0604020202020204"/>
              </a:rPr>
              <a:t>(21-day cycles)</a:t>
            </a:r>
          </a:p>
          <a:p>
            <a:pPr algn="ctr" defTabSz="685800" fontAlgn="auto">
              <a:spcBef>
                <a:spcPts val="0"/>
              </a:spcBef>
              <a:spcAft>
                <a:spcPts val="0"/>
              </a:spcAft>
              <a:defRPr/>
            </a:pPr>
            <a:r>
              <a:rPr lang="en-US" sz="600">
                <a:solidFill>
                  <a:prstClr val="black"/>
                </a:solidFill>
                <a:latin typeface="Arial" panose="020B0604020202020204"/>
              </a:rPr>
              <a:t>+</a:t>
            </a:r>
          </a:p>
          <a:p>
            <a:pPr algn="ctr" defTabSz="685800" fontAlgn="auto">
              <a:spcBef>
                <a:spcPts val="0"/>
              </a:spcBef>
              <a:spcAft>
                <a:spcPts val="0"/>
              </a:spcAft>
              <a:defRPr/>
            </a:pPr>
            <a:r>
              <a:rPr lang="en-US" sz="600" b="1">
                <a:solidFill>
                  <a:prstClr val="black"/>
                </a:solidFill>
                <a:latin typeface="Arial" panose="020B0604020202020204"/>
              </a:rPr>
              <a:t>dexamethasone</a:t>
            </a:r>
            <a:r>
              <a:rPr lang="en-US" sz="600">
                <a:solidFill>
                  <a:prstClr val="black"/>
                </a:solidFill>
                <a:latin typeface="Arial" panose="020B0604020202020204"/>
              </a:rPr>
              <a:t> 20 mg on the day of and day after </a:t>
            </a:r>
            <a:r>
              <a:rPr lang="en-US" sz="600" err="1">
                <a:solidFill>
                  <a:prstClr val="black"/>
                </a:solidFill>
                <a:latin typeface="Arial" panose="020B0604020202020204"/>
              </a:rPr>
              <a:t>bortezomib</a:t>
            </a:r>
            <a:r>
              <a:rPr lang="en-US" sz="600" baseline="30000" err="1">
                <a:solidFill>
                  <a:prstClr val="black"/>
                </a:solidFill>
                <a:latin typeface="Arial" panose="020B0604020202020204"/>
              </a:rPr>
              <a:t>a</a:t>
            </a:r>
            <a:r>
              <a:rPr lang="en-US" sz="600">
                <a:solidFill>
                  <a:prstClr val="black"/>
                </a:solidFill>
                <a:latin typeface="Arial" panose="020B0604020202020204"/>
              </a:rPr>
              <a:t> in cycles 1-8</a:t>
            </a:r>
          </a:p>
        </p:txBody>
      </p:sp>
      <p:sp>
        <p:nvSpPr>
          <p:cNvPr id="11" name="Rectangle 10">
            <a:extLst>
              <a:ext uri="{FF2B5EF4-FFF2-40B4-BE49-F238E27FC236}">
                <a16:creationId xmlns:a16="http://schemas.microsoft.com/office/drawing/2014/main" id="{9020873A-28A9-3321-FEDA-61947C17E900}"/>
              </a:ext>
            </a:extLst>
          </p:cNvPr>
          <p:cNvSpPr/>
          <p:nvPr/>
        </p:nvSpPr>
        <p:spPr>
          <a:xfrm>
            <a:off x="3106141" y="3071959"/>
            <a:ext cx="1658515" cy="60222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fontAlgn="auto">
              <a:spcBef>
                <a:spcPts val="0"/>
              </a:spcBef>
              <a:spcAft>
                <a:spcPts val="0"/>
              </a:spcAft>
              <a:defRPr/>
            </a:pPr>
            <a:r>
              <a:rPr lang="en-US" sz="600" b="1">
                <a:solidFill>
                  <a:prstClr val="black"/>
                </a:solidFill>
                <a:latin typeface="Arial" panose="020B0604020202020204"/>
              </a:rPr>
              <a:t>bortezomib</a:t>
            </a:r>
            <a:r>
              <a:rPr lang="en-US" sz="600">
                <a:solidFill>
                  <a:prstClr val="black"/>
                </a:solidFill>
                <a:latin typeface="Arial" panose="020B0604020202020204"/>
              </a:rPr>
              <a:t> 1.3 mg/m</a:t>
            </a:r>
            <a:r>
              <a:rPr lang="en-US" sz="600" baseline="30000">
                <a:solidFill>
                  <a:prstClr val="black"/>
                </a:solidFill>
                <a:latin typeface="Arial" panose="020B0604020202020204"/>
              </a:rPr>
              <a:t>2</a:t>
            </a:r>
            <a:r>
              <a:rPr lang="en-US" sz="600">
                <a:solidFill>
                  <a:prstClr val="black"/>
                </a:solidFill>
                <a:latin typeface="Arial" panose="020B0604020202020204"/>
              </a:rPr>
              <a:t> SC on days 1, 4, 8, and 11 of cycles 1-8 </a:t>
            </a:r>
          </a:p>
          <a:p>
            <a:pPr algn="ctr" defTabSz="685800" fontAlgn="auto">
              <a:spcBef>
                <a:spcPts val="0"/>
              </a:spcBef>
              <a:spcAft>
                <a:spcPts val="0"/>
              </a:spcAft>
              <a:defRPr/>
            </a:pPr>
            <a:r>
              <a:rPr lang="en-US" sz="600">
                <a:solidFill>
                  <a:prstClr val="black"/>
                </a:solidFill>
                <a:latin typeface="Arial" panose="020B0604020202020204"/>
              </a:rPr>
              <a:t>(21-day cycles)</a:t>
            </a:r>
            <a:endParaRPr lang="en-US" sz="600">
              <a:solidFill>
                <a:prstClr val="black"/>
              </a:solidFill>
              <a:latin typeface="Arial" panose="020B0604020202020204"/>
              <a:cs typeface="Arial"/>
            </a:endParaRPr>
          </a:p>
          <a:p>
            <a:pPr algn="ctr" defTabSz="685800" fontAlgn="auto">
              <a:spcBef>
                <a:spcPts val="0"/>
              </a:spcBef>
              <a:spcAft>
                <a:spcPts val="0"/>
              </a:spcAft>
              <a:defRPr/>
            </a:pPr>
            <a:r>
              <a:rPr lang="en-US" sz="600">
                <a:solidFill>
                  <a:prstClr val="black"/>
                </a:solidFill>
                <a:latin typeface="Arial" panose="020B0604020202020204"/>
              </a:rPr>
              <a:t>+</a:t>
            </a:r>
            <a:endParaRPr lang="en-US" sz="600">
              <a:solidFill>
                <a:prstClr val="black"/>
              </a:solidFill>
              <a:latin typeface="Arial" panose="020B0604020202020204"/>
              <a:cs typeface="Arial"/>
            </a:endParaRPr>
          </a:p>
          <a:p>
            <a:pPr algn="ctr" defTabSz="685800" fontAlgn="auto">
              <a:spcBef>
                <a:spcPts val="0"/>
              </a:spcBef>
              <a:spcAft>
                <a:spcPts val="0"/>
              </a:spcAft>
              <a:defRPr/>
            </a:pPr>
            <a:r>
              <a:rPr lang="en-US" sz="600" b="1">
                <a:solidFill>
                  <a:prstClr val="black"/>
                </a:solidFill>
                <a:latin typeface="Arial" panose="020B0604020202020204"/>
              </a:rPr>
              <a:t>dexamethasone</a:t>
            </a:r>
            <a:r>
              <a:rPr lang="en-US" sz="600">
                <a:solidFill>
                  <a:prstClr val="black"/>
                </a:solidFill>
                <a:latin typeface="Arial" panose="020B0604020202020204"/>
              </a:rPr>
              <a:t> 20 mg on the day of and day after </a:t>
            </a:r>
            <a:r>
              <a:rPr lang="en-US" sz="600" err="1">
                <a:solidFill>
                  <a:prstClr val="black"/>
                </a:solidFill>
                <a:latin typeface="Arial" panose="020B0604020202020204"/>
              </a:rPr>
              <a:t>bortezomib</a:t>
            </a:r>
            <a:r>
              <a:rPr lang="en-US" sz="600" baseline="30000" err="1">
                <a:solidFill>
                  <a:prstClr val="black"/>
                </a:solidFill>
                <a:latin typeface="Arial" panose="020B0604020202020204"/>
              </a:rPr>
              <a:t>a</a:t>
            </a:r>
            <a:r>
              <a:rPr lang="en-US" sz="600">
                <a:solidFill>
                  <a:prstClr val="black"/>
                </a:solidFill>
                <a:latin typeface="Arial" panose="020B0604020202020204"/>
              </a:rPr>
              <a:t> in cycles 1-8</a:t>
            </a:r>
            <a:endParaRPr lang="en-US" sz="600">
              <a:solidFill>
                <a:prstClr val="black"/>
              </a:solidFill>
              <a:latin typeface="Arial" panose="020B0604020202020204"/>
              <a:cs typeface="Arial"/>
            </a:endParaRPr>
          </a:p>
        </p:txBody>
      </p:sp>
      <p:sp>
        <p:nvSpPr>
          <p:cNvPr id="15" name="TextBox 14">
            <a:extLst>
              <a:ext uri="{FF2B5EF4-FFF2-40B4-BE49-F238E27FC236}">
                <a16:creationId xmlns:a16="http://schemas.microsoft.com/office/drawing/2014/main" id="{804380B1-F3E6-22A2-C74E-879BF37C8360}"/>
              </a:ext>
            </a:extLst>
          </p:cNvPr>
          <p:cNvSpPr txBox="1"/>
          <p:nvPr/>
        </p:nvSpPr>
        <p:spPr>
          <a:xfrm>
            <a:off x="3104323" y="704623"/>
            <a:ext cx="2975455" cy="461665"/>
          </a:xfrm>
          <a:prstGeom prst="rect">
            <a:avLst/>
          </a:prstGeom>
          <a:solidFill>
            <a:schemeClr val="accent1">
              <a:lumMod val="40000"/>
              <a:lumOff val="60000"/>
            </a:schemeClr>
          </a:solidFill>
        </p:spPr>
        <p:txBody>
          <a:bodyPr wrap="square" rtlCol="0" anchor="ctr">
            <a:spAutoFit/>
          </a:bodyPr>
          <a:lstStyle/>
          <a:p>
            <a:pPr algn="ctr" defTabSz="685800" fontAlgn="auto">
              <a:spcBef>
                <a:spcPts val="0"/>
              </a:spcBef>
              <a:spcAft>
                <a:spcPts val="0"/>
              </a:spcAft>
              <a:defRPr/>
            </a:pPr>
            <a:r>
              <a:rPr lang="en-US" sz="1050" b="1">
                <a:solidFill>
                  <a:prstClr val="black"/>
                </a:solidFill>
                <a:latin typeface="Arial" panose="020B0604020202020204"/>
                <a:ea typeface="+mn-ea"/>
                <a:cs typeface="+mn-cs"/>
              </a:rPr>
              <a:t>Treatment period</a:t>
            </a:r>
          </a:p>
          <a:p>
            <a:pPr algn="ctr" defTabSz="685800" fontAlgn="auto">
              <a:spcBef>
                <a:spcPts val="0"/>
              </a:spcBef>
              <a:spcAft>
                <a:spcPts val="0"/>
              </a:spcAft>
              <a:defRPr/>
            </a:pPr>
            <a:r>
              <a:rPr lang="en-US" sz="675">
                <a:solidFill>
                  <a:prstClr val="black"/>
                </a:solidFill>
                <a:latin typeface="Arial" panose="020B0604020202020204"/>
                <a:ea typeface="+mn-ea"/>
                <a:cs typeface="+mn-cs"/>
              </a:rPr>
              <a:t>Until end of study, withdrawal of consent, PD, death, or </a:t>
            </a:r>
          </a:p>
          <a:p>
            <a:pPr algn="ctr" defTabSz="685800" fontAlgn="auto">
              <a:spcBef>
                <a:spcPts val="0"/>
              </a:spcBef>
              <a:spcAft>
                <a:spcPts val="0"/>
              </a:spcAft>
              <a:defRPr/>
            </a:pPr>
            <a:r>
              <a:rPr lang="en-US" sz="675">
                <a:solidFill>
                  <a:prstClr val="black"/>
                </a:solidFill>
                <a:latin typeface="Arial" panose="020B0604020202020204"/>
                <a:ea typeface="+mn-ea"/>
                <a:cs typeface="+mn-cs"/>
              </a:rPr>
              <a:t>unacceptable toxicity</a:t>
            </a:r>
          </a:p>
        </p:txBody>
      </p:sp>
      <p:cxnSp>
        <p:nvCxnSpPr>
          <p:cNvPr id="18" name="Straight Arrow Connector 17">
            <a:extLst>
              <a:ext uri="{FF2B5EF4-FFF2-40B4-BE49-F238E27FC236}">
                <a16:creationId xmlns:a16="http://schemas.microsoft.com/office/drawing/2014/main" id="{33D46163-4908-A134-9D52-2C17A5F2EBC8}"/>
              </a:ext>
            </a:extLst>
          </p:cNvPr>
          <p:cNvCxnSpPr>
            <a:cxnSpLocks/>
          </p:cNvCxnSpPr>
          <p:nvPr/>
        </p:nvCxnSpPr>
        <p:spPr>
          <a:xfrm>
            <a:off x="1879835" y="2524543"/>
            <a:ext cx="307165" cy="3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6C0180E-ED08-B86D-261F-9158A5663BFA}"/>
              </a:ext>
            </a:extLst>
          </p:cNvPr>
          <p:cNvCxnSpPr>
            <a:cxnSpLocks/>
          </p:cNvCxnSpPr>
          <p:nvPr/>
        </p:nvCxnSpPr>
        <p:spPr>
          <a:xfrm>
            <a:off x="2445068" y="1971827"/>
            <a:ext cx="37671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CD85D81-5FA1-0728-2FD4-E30EA7F16ED7}"/>
              </a:ext>
            </a:extLst>
          </p:cNvPr>
          <p:cNvCxnSpPr>
            <a:cxnSpLocks/>
          </p:cNvCxnSpPr>
          <p:nvPr/>
        </p:nvCxnSpPr>
        <p:spPr>
          <a:xfrm>
            <a:off x="2445068" y="3070182"/>
            <a:ext cx="37671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80FAD1D-6439-CDF4-9AA4-1AE8DF948E8F}"/>
              </a:ext>
            </a:extLst>
          </p:cNvPr>
          <p:cNvCxnSpPr>
            <a:cxnSpLocks/>
          </p:cNvCxnSpPr>
          <p:nvPr/>
        </p:nvCxnSpPr>
        <p:spPr>
          <a:xfrm>
            <a:off x="4776287" y="1577065"/>
            <a:ext cx="1948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A1A93DF-6B97-CBFF-436F-078A9CAD2CFC}"/>
              </a:ext>
            </a:extLst>
          </p:cNvPr>
          <p:cNvCxnSpPr>
            <a:cxnSpLocks/>
          </p:cNvCxnSpPr>
          <p:nvPr/>
        </p:nvCxnSpPr>
        <p:spPr>
          <a:xfrm>
            <a:off x="4785589" y="2750731"/>
            <a:ext cx="1948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1BB3AEF-63C3-7916-1F3A-1EA23E5F1FCC}"/>
              </a:ext>
            </a:extLst>
          </p:cNvPr>
          <p:cNvSpPr txBox="1"/>
          <p:nvPr/>
        </p:nvSpPr>
        <p:spPr>
          <a:xfrm>
            <a:off x="3106141" y="3647696"/>
            <a:ext cx="2948243" cy="213585"/>
          </a:xfrm>
          <a:prstGeom prst="rect">
            <a:avLst/>
          </a:prstGeom>
          <a:noFill/>
        </p:spPr>
        <p:txBody>
          <a:bodyPr wrap="none" rtlCol="0">
            <a:spAutoFit/>
          </a:bodyPr>
          <a:lstStyle/>
          <a:p>
            <a:pPr defTabSz="685800" fontAlgn="auto">
              <a:spcBef>
                <a:spcPts val="0"/>
              </a:spcBef>
              <a:spcAft>
                <a:spcPts val="0"/>
              </a:spcAft>
              <a:defRPr/>
            </a:pPr>
            <a:r>
              <a:rPr lang="en-US" sz="788" b="1">
                <a:solidFill>
                  <a:prstClr val="white"/>
                </a:solidFill>
                <a:latin typeface="Arial" panose="020B0604020202020204"/>
                <a:ea typeface="+mn-ea"/>
                <a:cs typeface="+mn-cs"/>
              </a:rPr>
              <a:t>Disease assessment visits</a:t>
            </a:r>
            <a:r>
              <a:rPr lang="en-US" sz="788">
                <a:solidFill>
                  <a:prstClr val="white"/>
                </a:solidFill>
                <a:latin typeface="Arial" panose="020B0604020202020204"/>
                <a:ea typeface="+mn-ea"/>
                <a:cs typeface="+mn-cs"/>
              </a:rPr>
              <a:t>: q3w from cycle 1 day 1 until PD</a:t>
            </a:r>
          </a:p>
        </p:txBody>
      </p:sp>
      <p:sp>
        <p:nvSpPr>
          <p:cNvPr id="4" name="Rectangle 3">
            <a:extLst>
              <a:ext uri="{FF2B5EF4-FFF2-40B4-BE49-F238E27FC236}">
                <a16:creationId xmlns:a16="http://schemas.microsoft.com/office/drawing/2014/main" id="{4BB5BB26-233A-B8BD-E918-E928C476BD31}"/>
              </a:ext>
            </a:extLst>
          </p:cNvPr>
          <p:cNvSpPr/>
          <p:nvPr/>
        </p:nvSpPr>
        <p:spPr>
          <a:xfrm>
            <a:off x="5006454" y="1356821"/>
            <a:ext cx="1106870" cy="450407"/>
          </a:xfrm>
          <a:prstGeom prst="rect">
            <a:avLst/>
          </a:prstGeom>
          <a:solidFill>
            <a:srgbClr val="2ABC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b="1" err="1">
                <a:solidFill>
                  <a:prstClr val="white"/>
                </a:solidFill>
                <a:latin typeface="Arial" panose="020B0604020202020204"/>
              </a:rPr>
              <a:t>Belamaf</a:t>
            </a:r>
            <a:r>
              <a:rPr lang="en-US" sz="1050" b="1">
                <a:solidFill>
                  <a:prstClr val="white"/>
                </a:solidFill>
                <a:latin typeface="Arial" panose="020B0604020202020204"/>
              </a:rPr>
              <a:t> </a:t>
            </a:r>
            <a:r>
              <a:rPr lang="en-US" sz="900" b="1">
                <a:solidFill>
                  <a:prstClr val="white"/>
                </a:solidFill>
                <a:latin typeface="Arial" panose="020B0604020202020204"/>
              </a:rPr>
              <a:t>monotherapy</a:t>
            </a:r>
          </a:p>
          <a:p>
            <a:pPr algn="ctr" defTabSz="685800" fontAlgn="auto">
              <a:spcBef>
                <a:spcPts val="0"/>
              </a:spcBef>
              <a:spcAft>
                <a:spcPts val="0"/>
              </a:spcAft>
              <a:defRPr/>
            </a:pPr>
            <a:r>
              <a:rPr lang="en-US" sz="675">
                <a:solidFill>
                  <a:prstClr val="white"/>
                </a:solidFill>
                <a:latin typeface="Arial" panose="020B0604020202020204"/>
              </a:rPr>
              <a:t>2.5 mg/kg IV q3w</a:t>
            </a:r>
          </a:p>
        </p:txBody>
      </p:sp>
      <p:sp>
        <p:nvSpPr>
          <p:cNvPr id="17" name="Rectangle 16">
            <a:extLst>
              <a:ext uri="{FF2B5EF4-FFF2-40B4-BE49-F238E27FC236}">
                <a16:creationId xmlns:a16="http://schemas.microsoft.com/office/drawing/2014/main" id="{14A97ED3-4A69-AB9D-B1ED-4359CCFACC6E}"/>
              </a:ext>
            </a:extLst>
          </p:cNvPr>
          <p:cNvSpPr/>
          <p:nvPr/>
        </p:nvSpPr>
        <p:spPr>
          <a:xfrm>
            <a:off x="4975441" y="2491045"/>
            <a:ext cx="1117784" cy="519373"/>
          </a:xfrm>
          <a:prstGeom prst="rect">
            <a:avLst/>
          </a:prstGeom>
          <a:solidFill>
            <a:schemeClr val="bg2">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b="1">
                <a:solidFill>
                  <a:prstClr val="white"/>
                </a:solidFill>
                <a:latin typeface="Arial" panose="020B0604020202020204"/>
              </a:rPr>
              <a:t>Daratumumab monotherapy</a:t>
            </a:r>
            <a:r>
              <a:rPr lang="en-US" sz="1050" b="1">
                <a:solidFill>
                  <a:prstClr val="white"/>
                </a:solidFill>
                <a:latin typeface="Arial" panose="020B0604020202020204"/>
              </a:rPr>
              <a:t> </a:t>
            </a:r>
          </a:p>
          <a:p>
            <a:pPr algn="ctr" defTabSz="685800" fontAlgn="auto">
              <a:spcBef>
                <a:spcPts val="0"/>
              </a:spcBef>
              <a:spcAft>
                <a:spcPts val="0"/>
              </a:spcAft>
              <a:defRPr/>
            </a:pPr>
            <a:r>
              <a:rPr lang="en-US" sz="675">
                <a:solidFill>
                  <a:prstClr val="white"/>
                </a:solidFill>
                <a:latin typeface="Arial" panose="020B0604020202020204"/>
              </a:rPr>
              <a:t>16 mg/kg IV q4w in cycle 9+</a:t>
            </a:r>
          </a:p>
        </p:txBody>
      </p:sp>
      <p:sp>
        <p:nvSpPr>
          <p:cNvPr id="38" name="Rectangle 37">
            <a:extLst>
              <a:ext uri="{FF2B5EF4-FFF2-40B4-BE49-F238E27FC236}">
                <a16:creationId xmlns:a16="http://schemas.microsoft.com/office/drawing/2014/main" id="{A24F0B0C-E309-A465-49E4-A776C2791631}"/>
              </a:ext>
            </a:extLst>
          </p:cNvPr>
          <p:cNvSpPr/>
          <p:nvPr/>
        </p:nvSpPr>
        <p:spPr>
          <a:xfrm>
            <a:off x="3106141" y="1340398"/>
            <a:ext cx="1658516" cy="450407"/>
          </a:xfrm>
          <a:prstGeom prst="rect">
            <a:avLst/>
          </a:prstGeom>
          <a:solidFill>
            <a:srgbClr val="D6F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b="1" err="1">
                <a:solidFill>
                  <a:prstClr val="black"/>
                </a:solidFill>
                <a:latin typeface="Arial" panose="020B0604020202020204"/>
              </a:rPr>
              <a:t>Belamaf</a:t>
            </a:r>
            <a:r>
              <a:rPr lang="en-US" sz="1050" b="1">
                <a:solidFill>
                  <a:prstClr val="black"/>
                </a:solidFill>
                <a:latin typeface="Arial" panose="020B0604020202020204"/>
              </a:rPr>
              <a:t> </a:t>
            </a:r>
          </a:p>
          <a:p>
            <a:pPr algn="ctr" defTabSz="685800" fontAlgn="auto">
              <a:spcBef>
                <a:spcPts val="0"/>
              </a:spcBef>
              <a:spcAft>
                <a:spcPts val="0"/>
              </a:spcAft>
              <a:defRPr/>
            </a:pPr>
            <a:r>
              <a:rPr lang="en-US" sz="675">
                <a:solidFill>
                  <a:prstClr val="black"/>
                </a:solidFill>
                <a:latin typeface="Arial" panose="020B0604020202020204"/>
              </a:rPr>
              <a:t>2.5 mg/kg IV q3w</a:t>
            </a:r>
          </a:p>
          <a:p>
            <a:pPr algn="ctr" defTabSz="685800" fontAlgn="auto">
              <a:spcBef>
                <a:spcPts val="0"/>
              </a:spcBef>
              <a:spcAft>
                <a:spcPts val="0"/>
              </a:spcAft>
              <a:defRPr/>
            </a:pPr>
            <a:r>
              <a:rPr lang="en-US" sz="675">
                <a:solidFill>
                  <a:prstClr val="black"/>
                </a:solidFill>
                <a:latin typeface="Arial" panose="020B0604020202020204"/>
              </a:rPr>
              <a:t>+</a:t>
            </a:r>
          </a:p>
        </p:txBody>
      </p:sp>
      <p:sp>
        <p:nvSpPr>
          <p:cNvPr id="40" name="TextBox 39">
            <a:extLst>
              <a:ext uri="{FF2B5EF4-FFF2-40B4-BE49-F238E27FC236}">
                <a16:creationId xmlns:a16="http://schemas.microsoft.com/office/drawing/2014/main" id="{9B36F788-F2CF-BD8B-7A3C-08568C90A557}"/>
              </a:ext>
            </a:extLst>
          </p:cNvPr>
          <p:cNvSpPr txBox="1"/>
          <p:nvPr/>
        </p:nvSpPr>
        <p:spPr>
          <a:xfrm>
            <a:off x="3113026" y="2491044"/>
            <a:ext cx="1658516" cy="542456"/>
          </a:xfrm>
          <a:prstGeom prst="rect">
            <a:avLst/>
          </a:prstGeom>
          <a:solidFill>
            <a:schemeClr val="bg1">
              <a:lumMod val="85000"/>
            </a:schemeClr>
          </a:solidFill>
        </p:spPr>
        <p:txBody>
          <a:bodyPr wrap="square">
            <a:spAutoFit/>
          </a:bodyPr>
          <a:lstStyle/>
          <a:p>
            <a:pPr algn="ctr" defTabSz="685800" fontAlgn="auto">
              <a:spcBef>
                <a:spcPts val="0"/>
              </a:spcBef>
              <a:spcAft>
                <a:spcPts val="0"/>
              </a:spcAft>
              <a:defRPr/>
            </a:pPr>
            <a:r>
              <a:rPr lang="en-US" sz="900" b="1">
                <a:solidFill>
                  <a:prstClr val="black"/>
                </a:solidFill>
                <a:latin typeface="Arial" panose="020B0604020202020204"/>
                <a:ea typeface="+mn-ea"/>
                <a:cs typeface="+mn-cs"/>
              </a:rPr>
              <a:t>Daratumumab </a:t>
            </a:r>
          </a:p>
          <a:p>
            <a:pPr algn="ctr" defTabSz="685800" fontAlgn="auto">
              <a:spcBef>
                <a:spcPts val="0"/>
              </a:spcBef>
              <a:spcAft>
                <a:spcPts val="0"/>
              </a:spcAft>
              <a:defRPr/>
            </a:pPr>
            <a:r>
              <a:rPr lang="en-US" sz="675">
                <a:solidFill>
                  <a:prstClr val="black"/>
                </a:solidFill>
                <a:latin typeface="Arial" panose="020B0604020202020204"/>
                <a:ea typeface="+mn-ea"/>
                <a:cs typeface="+mn-cs"/>
              </a:rPr>
              <a:t>16 mg/kg IV </a:t>
            </a:r>
            <a:r>
              <a:rPr lang="en-US" sz="675" err="1">
                <a:solidFill>
                  <a:prstClr val="black"/>
                </a:solidFill>
                <a:latin typeface="Arial" panose="020B0604020202020204"/>
                <a:ea typeface="+mn-ea"/>
                <a:cs typeface="+mn-cs"/>
              </a:rPr>
              <a:t>qw</a:t>
            </a:r>
            <a:r>
              <a:rPr lang="en-US" sz="675">
                <a:solidFill>
                  <a:prstClr val="black"/>
                </a:solidFill>
                <a:latin typeface="Arial" panose="020B0604020202020204"/>
                <a:ea typeface="+mn-ea"/>
                <a:cs typeface="+mn-cs"/>
              </a:rPr>
              <a:t> in cycles 1-3; and q3w in cycles 4-8</a:t>
            </a:r>
          </a:p>
          <a:p>
            <a:pPr algn="ctr" defTabSz="685800" fontAlgn="auto">
              <a:spcBef>
                <a:spcPts val="0"/>
              </a:spcBef>
              <a:spcAft>
                <a:spcPts val="0"/>
              </a:spcAft>
              <a:defRPr/>
            </a:pPr>
            <a:r>
              <a:rPr lang="en-US" sz="675">
                <a:solidFill>
                  <a:prstClr val="black"/>
                </a:solidFill>
                <a:latin typeface="Arial" panose="020B0604020202020204"/>
                <a:ea typeface="+mn-ea"/>
                <a:cs typeface="+mn-cs"/>
              </a:rPr>
              <a:t>+</a:t>
            </a:r>
          </a:p>
        </p:txBody>
      </p:sp>
      <p:sp>
        <p:nvSpPr>
          <p:cNvPr id="53" name="TextBox 52">
            <a:extLst>
              <a:ext uri="{FF2B5EF4-FFF2-40B4-BE49-F238E27FC236}">
                <a16:creationId xmlns:a16="http://schemas.microsoft.com/office/drawing/2014/main" id="{75CF1712-6185-0CC7-FF52-5BA4D72DAD0B}"/>
              </a:ext>
            </a:extLst>
          </p:cNvPr>
          <p:cNvSpPr txBox="1"/>
          <p:nvPr/>
        </p:nvSpPr>
        <p:spPr>
          <a:xfrm>
            <a:off x="2957514" y="3827528"/>
            <a:ext cx="5514974" cy="502702"/>
          </a:xfrm>
          <a:prstGeom prst="rect">
            <a:avLst/>
          </a:prstGeom>
          <a:noFill/>
        </p:spPr>
        <p:txBody>
          <a:bodyPr wrap="square" numCol="3" rtlCol="0">
            <a:spAutoFit/>
          </a:bodyPr>
          <a:lstStyle/>
          <a:p>
            <a:pPr defTabSz="685800" fontAlgn="auto">
              <a:spcBef>
                <a:spcPts val="450"/>
              </a:spcBef>
              <a:spcAft>
                <a:spcPts val="0"/>
              </a:spcAft>
              <a:defRPr/>
            </a:pPr>
            <a:r>
              <a:rPr lang="en-US" sz="750" b="1">
                <a:solidFill>
                  <a:prstClr val="black"/>
                </a:solidFill>
                <a:latin typeface="Arial" panose="020B0604020202020204"/>
                <a:ea typeface="+mn-ea"/>
                <a:cs typeface="+mn-cs"/>
              </a:rPr>
              <a:t>Primary endpoint:</a:t>
            </a:r>
            <a:br>
              <a:rPr lang="en-US" sz="750" b="1">
                <a:solidFill>
                  <a:prstClr val="black"/>
                </a:solidFill>
                <a:latin typeface="Arial" panose="020B0604020202020204"/>
                <a:ea typeface="+mn-ea"/>
                <a:cs typeface="+mn-cs"/>
              </a:rPr>
            </a:br>
            <a:r>
              <a:rPr lang="en-US" sz="750">
                <a:solidFill>
                  <a:prstClr val="black"/>
                </a:solidFill>
                <a:latin typeface="Arial" panose="020B0604020202020204"/>
                <a:ea typeface="+mn-ea"/>
                <a:cs typeface="+mn-cs"/>
              </a:rPr>
              <a:t>PFS (IRC assessed)</a:t>
            </a:r>
          </a:p>
          <a:p>
            <a:pPr defTabSz="685800" fontAlgn="auto">
              <a:spcBef>
                <a:spcPts val="450"/>
              </a:spcBef>
              <a:spcAft>
                <a:spcPts val="0"/>
              </a:spcAft>
              <a:defRPr/>
            </a:pPr>
            <a:endParaRPr lang="en-US" sz="750">
              <a:solidFill>
                <a:prstClr val="black"/>
              </a:solidFill>
              <a:latin typeface="Arial" panose="020B0604020202020204"/>
              <a:ea typeface="+mn-ea"/>
              <a:cs typeface="+mn-cs"/>
            </a:endParaRPr>
          </a:p>
          <a:p>
            <a:pPr defTabSz="685800" fontAlgn="auto">
              <a:spcBef>
                <a:spcPts val="450"/>
              </a:spcBef>
              <a:spcAft>
                <a:spcPts val="0"/>
              </a:spcAft>
              <a:defRPr/>
            </a:pPr>
            <a:r>
              <a:rPr lang="en-US" sz="750" b="1">
                <a:solidFill>
                  <a:prstClr val="black"/>
                </a:solidFill>
                <a:latin typeface="Arial" panose="020B0604020202020204"/>
                <a:ea typeface="+mn-ea"/>
                <a:cs typeface="+mn-cs"/>
              </a:rPr>
              <a:t>Key secondary endpoints:</a:t>
            </a:r>
            <a:br>
              <a:rPr lang="en-US" sz="750" b="1">
                <a:solidFill>
                  <a:prstClr val="black"/>
                </a:solidFill>
                <a:latin typeface="Arial" panose="020B0604020202020204"/>
                <a:ea typeface="+mn-ea"/>
                <a:cs typeface="+mn-cs"/>
              </a:rPr>
            </a:br>
            <a:r>
              <a:rPr lang="en-US" sz="750">
                <a:solidFill>
                  <a:prstClr val="black"/>
                </a:solidFill>
                <a:latin typeface="Arial" panose="020B0604020202020204"/>
                <a:ea typeface="+mn-ea"/>
                <a:cs typeface="+mn-cs"/>
              </a:rPr>
              <a:t>OS, DOR, and MRD</a:t>
            </a:r>
          </a:p>
          <a:p>
            <a:pPr defTabSz="685800" fontAlgn="auto">
              <a:spcBef>
                <a:spcPts val="450"/>
              </a:spcBef>
              <a:spcAft>
                <a:spcPts val="0"/>
              </a:spcAft>
              <a:defRPr/>
            </a:pPr>
            <a:endParaRPr lang="en-US" sz="750" b="1">
              <a:solidFill>
                <a:prstClr val="black"/>
              </a:solidFill>
              <a:latin typeface="Arial" panose="020B0604020202020204"/>
              <a:ea typeface="+mn-ea"/>
              <a:cs typeface="+mn-cs"/>
            </a:endParaRPr>
          </a:p>
          <a:p>
            <a:pPr defTabSz="685800" fontAlgn="auto">
              <a:spcBef>
                <a:spcPts val="450"/>
              </a:spcBef>
              <a:spcAft>
                <a:spcPts val="0"/>
              </a:spcAft>
              <a:defRPr/>
            </a:pPr>
            <a:r>
              <a:rPr lang="en-US" sz="750" b="1">
                <a:solidFill>
                  <a:prstClr val="black"/>
                </a:solidFill>
                <a:latin typeface="Arial" panose="020B0604020202020204"/>
                <a:ea typeface="+mn-ea"/>
                <a:cs typeface="+mn-cs"/>
              </a:rPr>
              <a:t>Additional secondary endpoints:</a:t>
            </a:r>
            <a:br>
              <a:rPr lang="en-US" sz="750" b="1">
                <a:solidFill>
                  <a:prstClr val="black"/>
                </a:solidFill>
                <a:latin typeface="Arial" panose="020B0604020202020204"/>
                <a:ea typeface="+mn-ea"/>
                <a:cs typeface="+mn-cs"/>
              </a:rPr>
            </a:br>
            <a:r>
              <a:rPr lang="en-US" sz="750">
                <a:solidFill>
                  <a:prstClr val="black"/>
                </a:solidFill>
                <a:latin typeface="Arial" panose="020B0604020202020204"/>
                <a:ea typeface="+mn-ea"/>
                <a:cs typeface="+mn-cs"/>
              </a:rPr>
              <a:t>CRR, ORR, CBR, TTR, TTP, PFS2, AEs, ocular findings, and QOL</a:t>
            </a:r>
          </a:p>
        </p:txBody>
      </p:sp>
      <p:sp>
        <p:nvSpPr>
          <p:cNvPr id="13" name="TextBox 12">
            <a:extLst>
              <a:ext uri="{FF2B5EF4-FFF2-40B4-BE49-F238E27FC236}">
                <a16:creationId xmlns:a16="http://schemas.microsoft.com/office/drawing/2014/main" id="{C996142A-59DF-C012-95E7-2345E51AC683}"/>
              </a:ext>
            </a:extLst>
          </p:cNvPr>
          <p:cNvSpPr txBox="1"/>
          <p:nvPr/>
        </p:nvSpPr>
        <p:spPr>
          <a:xfrm>
            <a:off x="3625952" y="1165909"/>
            <a:ext cx="729687" cy="230832"/>
          </a:xfrm>
          <a:prstGeom prst="rect">
            <a:avLst/>
          </a:prstGeom>
          <a:noFill/>
        </p:spPr>
        <p:txBody>
          <a:bodyPr wrap="none" rtlCol="0">
            <a:spAutoFit/>
          </a:bodyPr>
          <a:lstStyle/>
          <a:p>
            <a:pPr defTabSz="685800" fontAlgn="auto">
              <a:spcBef>
                <a:spcPts val="0"/>
              </a:spcBef>
              <a:spcAft>
                <a:spcPts val="0"/>
              </a:spcAft>
              <a:defRPr/>
            </a:pPr>
            <a:r>
              <a:rPr lang="en-US" sz="900">
                <a:latin typeface="Arial" panose="020B0604020202020204"/>
                <a:ea typeface="+mn-ea"/>
                <a:cs typeface="+mn-cs"/>
              </a:rPr>
              <a:t>Cycles 1-8</a:t>
            </a:r>
          </a:p>
        </p:txBody>
      </p:sp>
      <p:sp>
        <p:nvSpPr>
          <p:cNvPr id="16" name="TextBox 15">
            <a:extLst>
              <a:ext uri="{FF2B5EF4-FFF2-40B4-BE49-F238E27FC236}">
                <a16:creationId xmlns:a16="http://schemas.microsoft.com/office/drawing/2014/main" id="{3AAB8FF9-3148-E378-4828-36D42CB411DB}"/>
              </a:ext>
            </a:extLst>
          </p:cNvPr>
          <p:cNvSpPr txBox="1"/>
          <p:nvPr/>
        </p:nvSpPr>
        <p:spPr>
          <a:xfrm>
            <a:off x="5239661" y="1165909"/>
            <a:ext cx="636713" cy="230832"/>
          </a:xfrm>
          <a:prstGeom prst="rect">
            <a:avLst/>
          </a:prstGeom>
          <a:noFill/>
        </p:spPr>
        <p:txBody>
          <a:bodyPr wrap="none" rtlCol="0">
            <a:spAutoFit/>
          </a:bodyPr>
          <a:lstStyle/>
          <a:p>
            <a:pPr defTabSz="685800" fontAlgn="auto">
              <a:spcBef>
                <a:spcPts val="0"/>
              </a:spcBef>
              <a:spcAft>
                <a:spcPts val="0"/>
              </a:spcAft>
              <a:defRPr/>
            </a:pPr>
            <a:r>
              <a:rPr lang="en-US" sz="900">
                <a:latin typeface="Arial" panose="020B0604020202020204"/>
                <a:ea typeface="+mn-ea"/>
                <a:cs typeface="+mn-cs"/>
              </a:rPr>
              <a:t>Cycle 9+</a:t>
            </a:r>
          </a:p>
        </p:txBody>
      </p:sp>
      <p:sp>
        <p:nvSpPr>
          <p:cNvPr id="19" name="TextBox 18">
            <a:extLst>
              <a:ext uri="{FF2B5EF4-FFF2-40B4-BE49-F238E27FC236}">
                <a16:creationId xmlns:a16="http://schemas.microsoft.com/office/drawing/2014/main" id="{B0C881A4-1C25-199B-6A53-30BF5760F254}"/>
              </a:ext>
            </a:extLst>
          </p:cNvPr>
          <p:cNvSpPr txBox="1"/>
          <p:nvPr/>
        </p:nvSpPr>
        <p:spPr>
          <a:xfrm>
            <a:off x="6753170" y="821492"/>
            <a:ext cx="1958634" cy="253916"/>
          </a:xfrm>
          <a:prstGeom prst="rect">
            <a:avLst/>
          </a:prstGeom>
          <a:noFill/>
        </p:spPr>
        <p:txBody>
          <a:bodyPr wrap="square" rtlCol="0">
            <a:spAutoFit/>
          </a:bodyPr>
          <a:lstStyle/>
          <a:p>
            <a:pPr algn="ctr" defTabSz="685800" fontAlgn="auto">
              <a:spcBef>
                <a:spcPts val="0"/>
              </a:spcBef>
              <a:spcAft>
                <a:spcPts val="0"/>
              </a:spcAft>
              <a:defRPr/>
            </a:pPr>
            <a:r>
              <a:rPr lang="en-US" sz="1050" b="1">
                <a:solidFill>
                  <a:prstClr val="black"/>
                </a:solidFill>
                <a:latin typeface="Arial" panose="020B0604020202020204"/>
                <a:ea typeface="+mn-ea"/>
                <a:cs typeface="+mn-cs"/>
              </a:rPr>
              <a:t>Follow-up period</a:t>
            </a:r>
          </a:p>
        </p:txBody>
      </p:sp>
      <p:sp>
        <p:nvSpPr>
          <p:cNvPr id="32" name="Rectangle 31">
            <a:extLst>
              <a:ext uri="{FF2B5EF4-FFF2-40B4-BE49-F238E27FC236}">
                <a16:creationId xmlns:a16="http://schemas.microsoft.com/office/drawing/2014/main" id="{5E693AB1-EDF8-5D02-7C08-9CE6444649D1}"/>
              </a:ext>
            </a:extLst>
          </p:cNvPr>
          <p:cNvSpPr/>
          <p:nvPr/>
        </p:nvSpPr>
        <p:spPr>
          <a:xfrm>
            <a:off x="6753170" y="1323853"/>
            <a:ext cx="986091" cy="1697436"/>
          </a:xfrm>
          <a:prstGeom prst="rect">
            <a:avLst/>
          </a:prstGeom>
          <a:solidFill>
            <a:schemeClr val="bg1"/>
          </a:solidFill>
          <a:ln w="6350" cap="flat" cmpd="sng" algn="ctr">
            <a:solidFill>
              <a:srgbClr val="FFFFFF">
                <a:lumMod val="75000"/>
              </a:srgbClr>
            </a:solidFill>
            <a:prstDash val="solid"/>
            <a:miter lim="800000"/>
          </a:ln>
          <a:effectLst/>
        </p:spPr>
        <p:txBody>
          <a:bodyPr wrap="square" lIns="67500" rIns="67500" bIns="35100" rtlCol="0" anchor="ctr">
            <a:spAutoFit/>
          </a:bodyPr>
          <a:lstStyle/>
          <a:p>
            <a:pPr algn="ctr" defTabSz="685800" fontAlgn="auto">
              <a:spcBef>
                <a:spcPts val="0"/>
              </a:spcBef>
              <a:spcAft>
                <a:spcPts val="0"/>
              </a:spcAft>
              <a:buClr>
                <a:srgbClr val="9A8B7D"/>
              </a:buClr>
              <a:defRPr/>
            </a:pPr>
            <a:r>
              <a:rPr lang="en-US" sz="750" b="1" kern="0">
                <a:solidFill>
                  <a:srgbClr val="000000"/>
                </a:solidFill>
                <a:latin typeface="Arial"/>
                <a:ea typeface="+mn-ea"/>
                <a:cs typeface="Noto Sans"/>
              </a:rPr>
              <a:t>Follow-up for PFS </a:t>
            </a:r>
          </a:p>
          <a:p>
            <a:pPr algn="ctr" defTabSz="685800" fontAlgn="auto">
              <a:spcBef>
                <a:spcPts val="0"/>
              </a:spcBef>
              <a:spcAft>
                <a:spcPts val="0"/>
              </a:spcAft>
              <a:buClr>
                <a:srgbClr val="9A8B7D"/>
              </a:buClr>
              <a:defRPr/>
            </a:pPr>
            <a:r>
              <a:rPr lang="en-US" sz="750" b="1" kern="0">
                <a:solidFill>
                  <a:srgbClr val="000000"/>
                </a:solidFill>
                <a:latin typeface="Arial"/>
                <a:ea typeface="+mn-ea"/>
                <a:cs typeface="Noto Sans"/>
              </a:rPr>
              <a:t>q3w</a:t>
            </a:r>
            <a:endParaRPr lang="en-US" sz="750" b="1" kern="0" baseline="30000">
              <a:solidFill>
                <a:srgbClr val="000000"/>
              </a:solidFill>
              <a:latin typeface="Arial"/>
              <a:ea typeface="+mn-ea"/>
              <a:cs typeface="Noto Sans"/>
            </a:endParaRPr>
          </a:p>
          <a:p>
            <a:pPr algn="ctr" defTabSz="685800" fontAlgn="auto">
              <a:spcBef>
                <a:spcPts val="0"/>
              </a:spcBef>
              <a:spcAft>
                <a:spcPts val="0"/>
              </a:spcAft>
              <a:buClr>
                <a:srgbClr val="9A8B7D"/>
              </a:buClr>
              <a:defRPr/>
            </a:pPr>
            <a:r>
              <a:rPr lang="en-US" sz="750" kern="0">
                <a:solidFill>
                  <a:srgbClr val="000000"/>
                </a:solidFill>
                <a:latin typeface="Arial"/>
                <a:ea typeface="+mn-ea"/>
                <a:cs typeface="Noto Sans"/>
              </a:rPr>
              <a:t>(for patients who discontinue due to reasons other than PD)</a:t>
            </a:r>
          </a:p>
          <a:p>
            <a:pPr algn="ctr" defTabSz="685800" fontAlgn="auto">
              <a:spcBef>
                <a:spcPts val="0"/>
              </a:spcBef>
              <a:spcAft>
                <a:spcPts val="0"/>
              </a:spcAft>
              <a:buClr>
                <a:srgbClr val="9A8B7D"/>
              </a:buClr>
              <a:defRPr/>
            </a:pPr>
            <a:endParaRPr lang="en-US" sz="750" kern="0">
              <a:solidFill>
                <a:srgbClr val="000000"/>
              </a:solidFill>
              <a:latin typeface="Arial"/>
              <a:ea typeface="+mn-ea"/>
              <a:cs typeface="Noto Sans"/>
            </a:endParaRPr>
          </a:p>
          <a:p>
            <a:pPr algn="ctr" defTabSz="685800" fontAlgn="auto">
              <a:spcBef>
                <a:spcPts val="0"/>
              </a:spcBef>
              <a:spcAft>
                <a:spcPts val="0"/>
              </a:spcAft>
              <a:buClr>
                <a:srgbClr val="9A8B7D"/>
              </a:buClr>
              <a:defRPr/>
            </a:pPr>
            <a:r>
              <a:rPr lang="en-US" sz="750" kern="0">
                <a:solidFill>
                  <a:srgbClr val="000000"/>
                </a:solidFill>
                <a:latin typeface="Arial"/>
                <a:ea typeface="+mn-ea"/>
                <a:cs typeface="Noto Sans"/>
              </a:rPr>
              <a:t>Disease assessments q3w</a:t>
            </a:r>
          </a:p>
          <a:p>
            <a:pPr algn="ctr" defTabSz="685800" fontAlgn="auto">
              <a:spcBef>
                <a:spcPts val="0"/>
              </a:spcBef>
              <a:spcAft>
                <a:spcPts val="0"/>
              </a:spcAft>
              <a:buClr>
                <a:srgbClr val="9A8B7D"/>
              </a:buClr>
              <a:defRPr/>
            </a:pPr>
            <a:endParaRPr lang="en-US" sz="750" kern="0">
              <a:solidFill>
                <a:srgbClr val="000000"/>
              </a:solidFill>
              <a:latin typeface="Arial"/>
              <a:ea typeface="+mn-ea"/>
              <a:cs typeface="Noto Sans"/>
            </a:endParaRPr>
          </a:p>
          <a:p>
            <a:pPr algn="ctr" defTabSz="685800" fontAlgn="auto">
              <a:spcBef>
                <a:spcPts val="0"/>
              </a:spcBef>
              <a:spcAft>
                <a:spcPts val="0"/>
              </a:spcAft>
              <a:buClr>
                <a:srgbClr val="9A8B7D"/>
              </a:buClr>
              <a:defRPr/>
            </a:pPr>
            <a:endParaRPr lang="en-US" sz="750" kern="0">
              <a:solidFill>
                <a:srgbClr val="000000"/>
              </a:solidFill>
              <a:latin typeface="Arial"/>
              <a:ea typeface="+mn-ea"/>
              <a:cs typeface="Noto Sans"/>
            </a:endParaRPr>
          </a:p>
          <a:p>
            <a:pPr algn="ctr" defTabSz="685800" fontAlgn="auto">
              <a:spcBef>
                <a:spcPts val="0"/>
              </a:spcBef>
              <a:spcAft>
                <a:spcPts val="0"/>
              </a:spcAft>
              <a:buClr>
                <a:srgbClr val="9A8B7D"/>
              </a:buClr>
              <a:defRPr/>
            </a:pPr>
            <a:endParaRPr lang="en-US" sz="750" kern="0">
              <a:solidFill>
                <a:srgbClr val="000000"/>
              </a:solidFill>
              <a:latin typeface="Arial"/>
              <a:ea typeface="+mn-ea"/>
              <a:cs typeface="Noto Sans"/>
            </a:endParaRPr>
          </a:p>
          <a:p>
            <a:pPr algn="ctr" defTabSz="685800" fontAlgn="auto">
              <a:spcBef>
                <a:spcPts val="0"/>
              </a:spcBef>
              <a:spcAft>
                <a:spcPts val="0"/>
              </a:spcAft>
              <a:buClr>
                <a:srgbClr val="9A8B7D"/>
              </a:buClr>
              <a:defRPr/>
            </a:pPr>
            <a:endParaRPr lang="en-US" sz="750" kern="0">
              <a:solidFill>
                <a:srgbClr val="000000"/>
              </a:solidFill>
              <a:latin typeface="Arial"/>
              <a:ea typeface="+mn-ea"/>
              <a:cs typeface="Noto Sans"/>
            </a:endParaRPr>
          </a:p>
          <a:p>
            <a:pPr algn="ctr" defTabSz="685800" fontAlgn="auto">
              <a:spcBef>
                <a:spcPts val="0"/>
              </a:spcBef>
              <a:spcAft>
                <a:spcPts val="0"/>
              </a:spcAft>
              <a:buClr>
                <a:srgbClr val="9A8B7D"/>
              </a:buClr>
              <a:defRPr/>
            </a:pPr>
            <a:endParaRPr lang="en-US" sz="750" kern="0">
              <a:solidFill>
                <a:srgbClr val="000000"/>
              </a:solidFill>
              <a:latin typeface="Arial"/>
              <a:ea typeface="+mn-ea"/>
              <a:cs typeface="Noto Sans"/>
            </a:endParaRPr>
          </a:p>
        </p:txBody>
      </p:sp>
      <p:sp>
        <p:nvSpPr>
          <p:cNvPr id="33" name="Rectangle 32">
            <a:extLst>
              <a:ext uri="{FF2B5EF4-FFF2-40B4-BE49-F238E27FC236}">
                <a16:creationId xmlns:a16="http://schemas.microsoft.com/office/drawing/2014/main" id="{58CB31FE-79D0-B9A2-BDC6-A07A0C783D58}"/>
              </a:ext>
            </a:extLst>
          </p:cNvPr>
          <p:cNvSpPr/>
          <p:nvPr/>
        </p:nvSpPr>
        <p:spPr>
          <a:xfrm>
            <a:off x="7763269" y="1329201"/>
            <a:ext cx="937819" cy="1686317"/>
          </a:xfrm>
          <a:prstGeom prst="rect">
            <a:avLst/>
          </a:prstGeom>
          <a:solidFill>
            <a:schemeClr val="accent3">
              <a:lumMod val="20000"/>
              <a:lumOff val="80000"/>
            </a:schemeClr>
          </a:solidFill>
          <a:ln w="6350" cap="flat" cmpd="sng" algn="ctr">
            <a:solidFill>
              <a:srgbClr val="FFFFFF">
                <a:lumMod val="75000"/>
              </a:srgbClr>
            </a:solidFill>
            <a:prstDash val="solid"/>
            <a:miter lim="800000"/>
          </a:ln>
          <a:effectLst/>
        </p:spPr>
        <p:txBody>
          <a:bodyPr wrap="square" lIns="54000" rIns="27000" rtlCol="0" anchor="t">
            <a:noAutofit/>
          </a:bodyPr>
          <a:lstStyle/>
          <a:p>
            <a:pPr algn="ctr" defTabSz="685800" fontAlgn="auto">
              <a:spcBef>
                <a:spcPts val="0"/>
              </a:spcBef>
              <a:spcAft>
                <a:spcPts val="150"/>
              </a:spcAft>
              <a:buClr>
                <a:srgbClr val="9A8B7D"/>
              </a:buClr>
              <a:defRPr/>
            </a:pPr>
            <a:r>
              <a:rPr lang="en-US" sz="750" b="1" kern="0">
                <a:solidFill>
                  <a:srgbClr val="000000"/>
                </a:solidFill>
                <a:latin typeface="Arial"/>
                <a:ea typeface="+mn-ea"/>
                <a:cs typeface="Noto Sans"/>
              </a:rPr>
              <a:t>Follow-up for OS q12w</a:t>
            </a:r>
          </a:p>
          <a:p>
            <a:pPr algn="ctr" defTabSz="685800" fontAlgn="auto">
              <a:spcBef>
                <a:spcPts val="0"/>
              </a:spcBef>
              <a:spcAft>
                <a:spcPts val="150"/>
              </a:spcAft>
              <a:buClr>
                <a:srgbClr val="9A8B7D"/>
              </a:buClr>
              <a:defRPr/>
            </a:pPr>
            <a:r>
              <a:rPr lang="en-US" sz="750" kern="0">
                <a:solidFill>
                  <a:srgbClr val="000000"/>
                </a:solidFill>
                <a:latin typeface="Arial"/>
                <a:ea typeface="+mn-ea"/>
                <a:cs typeface="Noto Sans"/>
              </a:rPr>
              <a:t>(for patients who discontinue due to PD or other reasons)</a:t>
            </a:r>
          </a:p>
          <a:p>
            <a:pPr algn="ctr" defTabSz="685800" fontAlgn="auto">
              <a:spcBef>
                <a:spcPts val="0"/>
              </a:spcBef>
              <a:spcAft>
                <a:spcPts val="150"/>
              </a:spcAft>
              <a:buClr>
                <a:srgbClr val="9A8B7D"/>
              </a:buClr>
              <a:defRPr/>
            </a:pPr>
            <a:endParaRPr lang="en-US" sz="750" kern="0">
              <a:solidFill>
                <a:srgbClr val="000000"/>
              </a:solidFill>
              <a:latin typeface="Arial"/>
              <a:ea typeface="+mn-ea"/>
              <a:cs typeface="Noto Sans"/>
            </a:endParaRPr>
          </a:p>
        </p:txBody>
      </p:sp>
      <p:sp>
        <p:nvSpPr>
          <p:cNvPr id="45" name="Rectangle: Rounded Corners 44">
            <a:extLst>
              <a:ext uri="{FF2B5EF4-FFF2-40B4-BE49-F238E27FC236}">
                <a16:creationId xmlns:a16="http://schemas.microsoft.com/office/drawing/2014/main" id="{789878DC-8D46-0667-4890-E347132BED65}"/>
              </a:ext>
            </a:extLst>
          </p:cNvPr>
          <p:cNvSpPr/>
          <p:nvPr/>
        </p:nvSpPr>
        <p:spPr>
          <a:xfrm>
            <a:off x="535781" y="1408411"/>
            <a:ext cx="1357295" cy="2177508"/>
          </a:xfrm>
          <a:prstGeom prst="roundRect">
            <a:avLst>
              <a:gd name="adj" fmla="val 12456"/>
            </a:avLst>
          </a:prstGeom>
          <a:solidFill>
            <a:schemeClr val="bg1"/>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900" b="1">
                <a:solidFill>
                  <a:prstClr val="black"/>
                </a:solidFill>
                <a:latin typeface="Arial" panose="020B0604020202020204" pitchFamily="34" charset="0"/>
                <a:cs typeface="Arial" panose="020B0604020202020204" pitchFamily="34" charset="0"/>
              </a:rPr>
              <a:t>Eligibility criteria</a:t>
            </a:r>
          </a:p>
          <a:p>
            <a:pPr defTabSz="685800" fontAlgn="auto">
              <a:spcBef>
                <a:spcPts val="0"/>
              </a:spcBef>
              <a:spcAft>
                <a:spcPts val="0"/>
              </a:spcAft>
              <a:defRPr/>
            </a:pPr>
            <a:endParaRPr lang="en-US" sz="788">
              <a:solidFill>
                <a:prstClr val="black"/>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97C1FB61-681B-6759-A16B-39ABA0815F47}"/>
              </a:ext>
            </a:extLst>
          </p:cNvPr>
          <p:cNvSpPr txBox="1"/>
          <p:nvPr/>
        </p:nvSpPr>
        <p:spPr>
          <a:xfrm>
            <a:off x="567254" y="1670009"/>
            <a:ext cx="1286869" cy="1892826"/>
          </a:xfrm>
          <a:prstGeom prst="rect">
            <a:avLst/>
          </a:prstGeom>
          <a:noFill/>
        </p:spPr>
        <p:txBody>
          <a:bodyPr wrap="square">
            <a:spAutoFit/>
          </a:bodyPr>
          <a:lstStyle/>
          <a:p>
            <a:pPr marL="128588" indent="-128588" defTabSz="685800" fontAlgn="auto">
              <a:spcBef>
                <a:spcPts val="0"/>
              </a:spcBef>
              <a:spcAft>
                <a:spcPts val="0"/>
              </a:spcAft>
              <a:buFont typeface="Arial" panose="020B0604020202020204" pitchFamily="34" charset="0"/>
              <a:buChar char="•"/>
              <a:defRPr/>
            </a:pPr>
            <a:r>
              <a:rPr lang="en-US" sz="900">
                <a:solidFill>
                  <a:prstClr val="black"/>
                </a:solidFill>
                <a:latin typeface="Arial" panose="020B0604020202020204" pitchFamily="34" charset="0"/>
                <a:ea typeface="+mn-ea"/>
                <a:cs typeface="Arial" panose="020B0604020202020204" pitchFamily="34" charset="0"/>
              </a:rPr>
              <a:t>Adults with MM</a:t>
            </a:r>
          </a:p>
          <a:p>
            <a:pPr marL="128588" indent="-128588" defTabSz="685800" fontAlgn="auto">
              <a:spcBef>
                <a:spcPts val="0"/>
              </a:spcBef>
              <a:spcAft>
                <a:spcPts val="0"/>
              </a:spcAft>
              <a:buFont typeface="Arial" panose="020B0604020202020204" pitchFamily="34" charset="0"/>
              <a:buChar char="•"/>
              <a:defRPr/>
            </a:pPr>
            <a:r>
              <a:rPr lang="en-US" sz="900">
                <a:solidFill>
                  <a:prstClr val="black"/>
                </a:solidFill>
                <a:latin typeface="Arial" panose="020B0604020202020204" pitchFamily="34" charset="0"/>
                <a:ea typeface="+mn-ea"/>
                <a:cs typeface="Arial" panose="020B0604020202020204" pitchFamily="34" charset="0"/>
              </a:rPr>
              <a:t>≥1 prior line of MM therapy and documented PD during or after most recent therapy</a:t>
            </a:r>
          </a:p>
          <a:p>
            <a:pPr marL="128588" indent="-128588" defTabSz="685800" fontAlgn="auto">
              <a:spcBef>
                <a:spcPts val="0"/>
              </a:spcBef>
              <a:spcAft>
                <a:spcPts val="0"/>
              </a:spcAft>
              <a:buFont typeface="Arial" panose="020B0604020202020204" pitchFamily="34" charset="0"/>
              <a:buChar char="•"/>
              <a:defRPr/>
            </a:pPr>
            <a:r>
              <a:rPr lang="en-US" sz="900">
                <a:solidFill>
                  <a:prstClr val="black"/>
                </a:solidFill>
                <a:latin typeface="Arial" panose="020B0604020202020204" pitchFamily="34" charset="0"/>
                <a:ea typeface="+mn-ea"/>
                <a:cs typeface="Arial" panose="020B0604020202020204" pitchFamily="34" charset="0"/>
              </a:rPr>
              <a:t>No prior treatment with anti-BCMA</a:t>
            </a:r>
          </a:p>
          <a:p>
            <a:pPr marL="128588" indent="-128588" defTabSz="685800" fontAlgn="auto">
              <a:spcBef>
                <a:spcPts val="0"/>
              </a:spcBef>
              <a:spcAft>
                <a:spcPts val="0"/>
              </a:spcAft>
              <a:buFont typeface="Arial" panose="020B0604020202020204" pitchFamily="34" charset="0"/>
              <a:buChar char="•"/>
              <a:defRPr/>
            </a:pPr>
            <a:r>
              <a:rPr lang="en-US" sz="900">
                <a:solidFill>
                  <a:prstClr val="black"/>
                </a:solidFill>
                <a:latin typeface="Arial" panose="020B0604020202020204" pitchFamily="34" charset="0"/>
                <a:ea typeface="+mn-ea"/>
                <a:cs typeface="Arial" panose="020B0604020202020204" pitchFamily="34" charset="0"/>
              </a:rPr>
              <a:t>Not refractory to or intolerant of daratumumab or bortezomib</a:t>
            </a:r>
          </a:p>
        </p:txBody>
      </p:sp>
      <p:sp>
        <p:nvSpPr>
          <p:cNvPr id="64" name="Rectangle 63">
            <a:extLst>
              <a:ext uri="{FF2B5EF4-FFF2-40B4-BE49-F238E27FC236}">
                <a16:creationId xmlns:a16="http://schemas.microsoft.com/office/drawing/2014/main" id="{1D96CFA5-F180-C6BE-C955-61D75CE7776C}"/>
              </a:ext>
            </a:extLst>
          </p:cNvPr>
          <p:cNvSpPr/>
          <p:nvPr/>
        </p:nvSpPr>
        <p:spPr>
          <a:xfrm>
            <a:off x="6292843" y="1337519"/>
            <a:ext cx="177397" cy="1682573"/>
          </a:xfrm>
          <a:prstGeom prst="rect">
            <a:avLst/>
          </a:prstGeom>
          <a:solidFill>
            <a:schemeClr val="bg1"/>
          </a:solidFill>
          <a:ln w="12700" cap="flat" cmpd="sng" algn="ctr">
            <a:solidFill>
              <a:schemeClr val="tx1"/>
            </a:solidFill>
            <a:prstDash val="solid"/>
            <a:miter lim="800000"/>
          </a:ln>
          <a:effectLst/>
        </p:spPr>
        <p:txBody>
          <a:bodyPr vert="vert270" rtlCol="0" anchor="ctr"/>
          <a:lstStyle/>
          <a:p>
            <a:pPr algn="ctr" defTabSz="685800" fontAlgn="auto">
              <a:spcBef>
                <a:spcPts val="0"/>
              </a:spcBef>
              <a:spcAft>
                <a:spcPts val="0"/>
              </a:spcAft>
              <a:defRPr/>
            </a:pPr>
            <a:r>
              <a:rPr lang="en-GB" sz="788" b="1" kern="0">
                <a:latin typeface="Arial"/>
                <a:ea typeface="+mn-ea"/>
                <a:cs typeface="Noto Sans"/>
              </a:rPr>
              <a:t>End-of-treatment visit</a:t>
            </a:r>
          </a:p>
        </p:txBody>
      </p:sp>
      <p:cxnSp>
        <p:nvCxnSpPr>
          <p:cNvPr id="65" name="Straight Arrow Connector 64">
            <a:extLst>
              <a:ext uri="{FF2B5EF4-FFF2-40B4-BE49-F238E27FC236}">
                <a16:creationId xmlns:a16="http://schemas.microsoft.com/office/drawing/2014/main" id="{03C276EA-76A2-3C39-AD5E-D4F4CEF29AC2}"/>
              </a:ext>
            </a:extLst>
          </p:cNvPr>
          <p:cNvCxnSpPr>
            <a:cxnSpLocks/>
          </p:cNvCxnSpPr>
          <p:nvPr/>
        </p:nvCxnSpPr>
        <p:spPr>
          <a:xfrm>
            <a:off x="6477904" y="1555039"/>
            <a:ext cx="19480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B9204D3-6A0B-43D7-B452-BBAA8521BC90}"/>
              </a:ext>
            </a:extLst>
          </p:cNvPr>
          <p:cNvCxnSpPr>
            <a:cxnSpLocks/>
          </p:cNvCxnSpPr>
          <p:nvPr/>
        </p:nvCxnSpPr>
        <p:spPr>
          <a:xfrm>
            <a:off x="6477904" y="2752714"/>
            <a:ext cx="19480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FAE1252-9385-88D4-C706-521B902DD55F}"/>
              </a:ext>
            </a:extLst>
          </p:cNvPr>
          <p:cNvCxnSpPr>
            <a:cxnSpLocks/>
          </p:cNvCxnSpPr>
          <p:nvPr/>
        </p:nvCxnSpPr>
        <p:spPr>
          <a:xfrm>
            <a:off x="6093225" y="1555039"/>
            <a:ext cx="19480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A1F4225-306C-6675-EFA9-18DD2353F046}"/>
              </a:ext>
            </a:extLst>
          </p:cNvPr>
          <p:cNvCxnSpPr>
            <a:cxnSpLocks/>
          </p:cNvCxnSpPr>
          <p:nvPr/>
        </p:nvCxnSpPr>
        <p:spPr>
          <a:xfrm>
            <a:off x="6101403" y="2748196"/>
            <a:ext cx="19480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0897C4-6809-9EC7-CFC4-11DAB4E36928}"/>
              </a:ext>
            </a:extLst>
          </p:cNvPr>
          <p:cNvSpPr/>
          <p:nvPr/>
        </p:nvSpPr>
        <p:spPr>
          <a:xfrm>
            <a:off x="562357" y="3693159"/>
            <a:ext cx="2077514" cy="543274"/>
          </a:xfrm>
          <a:prstGeom prst="rect">
            <a:avLst/>
          </a:prstGeom>
          <a:solidFill>
            <a:schemeClr val="accent4">
              <a:lumMod val="20000"/>
              <a:lumOff val="80000"/>
            </a:schemeClr>
          </a:solidFill>
          <a:ln w="6350" cap="flat" cmpd="sng" algn="ctr">
            <a:solidFill>
              <a:srgbClr val="FFFFFF">
                <a:lumMod val="75000"/>
              </a:srgbClr>
            </a:solidFill>
            <a:prstDash val="solid"/>
            <a:miter lim="800000"/>
          </a:ln>
          <a:effectLst/>
        </p:spPr>
        <p:txBody>
          <a:bodyPr wrap="square" lIns="67500" rIns="67500" bIns="35100" rtlCol="0" anchor="ctr">
            <a:spAutoFit/>
          </a:bodyPr>
          <a:lstStyle/>
          <a:p>
            <a:pPr defTabSz="685800" fontAlgn="auto">
              <a:spcBef>
                <a:spcPts val="0"/>
              </a:spcBef>
              <a:spcAft>
                <a:spcPts val="0"/>
              </a:spcAft>
              <a:buClr>
                <a:srgbClr val="9A8B7D"/>
              </a:buClr>
              <a:defRPr/>
            </a:pPr>
            <a:r>
              <a:rPr lang="en-US" sz="750" b="1" kern="0">
                <a:solidFill>
                  <a:prstClr val="black"/>
                </a:solidFill>
                <a:latin typeface="Arial"/>
                <a:ea typeface="+mn-ea"/>
                <a:cs typeface="Noto Sans"/>
              </a:rPr>
              <a:t>Stratification:</a:t>
            </a:r>
            <a:r>
              <a:rPr lang="en-US" sz="750">
                <a:solidFill>
                  <a:prstClr val="black"/>
                </a:solidFill>
                <a:latin typeface="Arial" panose="020B0604020202020204"/>
                <a:ea typeface="+mn-ea"/>
                <a:cs typeface="+mn-cs"/>
              </a:rPr>
              <a:t> </a:t>
            </a:r>
          </a:p>
          <a:p>
            <a:pPr marL="128588" indent="-128588" defTabSz="685800" fontAlgn="auto">
              <a:spcBef>
                <a:spcPts val="0"/>
              </a:spcBef>
              <a:spcAft>
                <a:spcPts val="0"/>
              </a:spcAft>
              <a:buFont typeface="Arial" panose="020B0604020202020204" pitchFamily="34" charset="0"/>
              <a:buChar char="•"/>
              <a:defRPr/>
            </a:pPr>
            <a:r>
              <a:rPr lang="en-US" sz="750">
                <a:solidFill>
                  <a:prstClr val="black"/>
                </a:solidFill>
                <a:latin typeface="Arial" panose="020B0604020202020204"/>
                <a:ea typeface="+mn-ea"/>
                <a:cs typeface="+mn-cs"/>
              </a:rPr>
              <a:t>Prior lines of treatment (1 vs 2 or 3 vs ≥4)</a:t>
            </a:r>
          </a:p>
          <a:p>
            <a:pPr marL="128588" indent="-128588" defTabSz="685800" fontAlgn="auto">
              <a:spcBef>
                <a:spcPts val="0"/>
              </a:spcBef>
              <a:spcAft>
                <a:spcPts val="0"/>
              </a:spcAft>
              <a:buFont typeface="Arial" panose="020B0604020202020204" pitchFamily="34" charset="0"/>
              <a:buChar char="•"/>
              <a:defRPr/>
            </a:pPr>
            <a:r>
              <a:rPr lang="en-US" sz="750">
                <a:solidFill>
                  <a:prstClr val="black"/>
                </a:solidFill>
                <a:latin typeface="Arial" panose="020B0604020202020204"/>
                <a:ea typeface="+mn-ea"/>
                <a:cs typeface="+mn-cs"/>
              </a:rPr>
              <a:t>R-ISS stage (I vs II/III) </a:t>
            </a:r>
          </a:p>
          <a:p>
            <a:pPr marL="128588" indent="-128588" defTabSz="685800" fontAlgn="auto">
              <a:spcBef>
                <a:spcPts val="0"/>
              </a:spcBef>
              <a:spcAft>
                <a:spcPts val="0"/>
              </a:spcAft>
              <a:buFont typeface="Arial" panose="020B0604020202020204" pitchFamily="34" charset="0"/>
              <a:buChar char="•"/>
              <a:defRPr/>
            </a:pPr>
            <a:r>
              <a:rPr lang="en-US" sz="750">
                <a:solidFill>
                  <a:prstClr val="black"/>
                </a:solidFill>
                <a:latin typeface="Arial" panose="020B0604020202020204"/>
                <a:ea typeface="+mn-ea"/>
                <a:cs typeface="+mn-cs"/>
              </a:rPr>
              <a:t>Prior bortezomib (yes vs no)</a:t>
            </a:r>
            <a:endParaRPr lang="en-US" sz="750" b="1" kern="0">
              <a:solidFill>
                <a:prstClr val="black"/>
              </a:solidFill>
              <a:latin typeface="Arial"/>
              <a:ea typeface="+mn-ea"/>
              <a:cs typeface="Noto Sans"/>
            </a:endParaRPr>
          </a:p>
        </p:txBody>
      </p:sp>
      <p:grpSp>
        <p:nvGrpSpPr>
          <p:cNvPr id="14" name="Group 13">
            <a:extLst>
              <a:ext uri="{FF2B5EF4-FFF2-40B4-BE49-F238E27FC236}">
                <a16:creationId xmlns:a16="http://schemas.microsoft.com/office/drawing/2014/main" id="{25C08DEB-72C4-DF2E-6972-D0B37A58B849}"/>
              </a:ext>
            </a:extLst>
          </p:cNvPr>
          <p:cNvGrpSpPr/>
          <p:nvPr/>
        </p:nvGrpSpPr>
        <p:grpSpPr>
          <a:xfrm>
            <a:off x="572815" y="710293"/>
            <a:ext cx="2063636" cy="461665"/>
            <a:chOff x="808329" y="855315"/>
            <a:chExt cx="2246832" cy="642135"/>
          </a:xfrm>
          <a:solidFill>
            <a:schemeClr val="accent1">
              <a:lumMod val="40000"/>
              <a:lumOff val="60000"/>
            </a:schemeClr>
          </a:solidFill>
        </p:grpSpPr>
        <p:sp>
          <p:nvSpPr>
            <p:cNvPr id="12" name="Rectangle 11">
              <a:extLst>
                <a:ext uri="{FF2B5EF4-FFF2-40B4-BE49-F238E27FC236}">
                  <a16:creationId xmlns:a16="http://schemas.microsoft.com/office/drawing/2014/main" id="{51A68EEA-986A-638B-3BBA-E254B69D2FD2}"/>
                </a:ext>
              </a:extLst>
            </p:cNvPr>
            <p:cNvSpPr/>
            <p:nvPr/>
          </p:nvSpPr>
          <p:spPr>
            <a:xfrm>
              <a:off x="808329" y="863482"/>
              <a:ext cx="2246832" cy="60838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rial" panose="020B0604020202020204"/>
              </a:endParaRPr>
            </a:p>
          </p:txBody>
        </p:sp>
        <p:sp>
          <p:nvSpPr>
            <p:cNvPr id="7" name="TextBox 6">
              <a:extLst>
                <a:ext uri="{FF2B5EF4-FFF2-40B4-BE49-F238E27FC236}">
                  <a16:creationId xmlns:a16="http://schemas.microsoft.com/office/drawing/2014/main" id="{17A70850-845B-3EA2-7293-3F1850AE8827}"/>
                </a:ext>
              </a:extLst>
            </p:cNvPr>
            <p:cNvSpPr txBox="1"/>
            <p:nvPr/>
          </p:nvSpPr>
          <p:spPr>
            <a:xfrm>
              <a:off x="1017297" y="855315"/>
              <a:ext cx="1850173" cy="642135"/>
            </a:xfrm>
            <a:prstGeom prst="rect">
              <a:avLst/>
            </a:prstGeom>
            <a:grpFill/>
          </p:spPr>
          <p:txBody>
            <a:bodyPr wrap="square" rtlCol="0" anchor="ctr">
              <a:spAutoFit/>
            </a:bodyPr>
            <a:lstStyle/>
            <a:p>
              <a:pPr algn="ctr" defTabSz="685800" fontAlgn="auto">
                <a:spcBef>
                  <a:spcPts val="0"/>
                </a:spcBef>
                <a:spcAft>
                  <a:spcPts val="0"/>
                </a:spcAft>
                <a:defRPr/>
              </a:pPr>
              <a:r>
                <a:rPr lang="en-US" sz="1050" b="1">
                  <a:solidFill>
                    <a:prstClr val="black"/>
                  </a:solidFill>
                  <a:latin typeface="Arial" panose="020B0604020202020204"/>
                  <a:ea typeface="+mn-ea"/>
                  <a:cs typeface="+mn-cs"/>
                </a:rPr>
                <a:t>Recruitment period</a:t>
              </a:r>
              <a:br>
                <a:rPr lang="en-US" sz="1050" b="1">
                  <a:solidFill>
                    <a:prstClr val="black"/>
                  </a:solidFill>
                  <a:latin typeface="Arial" panose="020B0604020202020204"/>
                  <a:ea typeface="+mn-ea"/>
                  <a:cs typeface="+mn-cs"/>
                </a:rPr>
              </a:br>
              <a:r>
                <a:rPr lang="en-US" sz="675">
                  <a:solidFill>
                    <a:srgbClr val="111111"/>
                  </a:solidFill>
                  <a:latin typeface="-apple-system"/>
                  <a:ea typeface="+mn-ea"/>
                  <a:cs typeface="+mn-cs"/>
                </a:rPr>
                <a:t>≈</a:t>
              </a:r>
              <a:r>
                <a:rPr lang="en-US" sz="675">
                  <a:solidFill>
                    <a:prstClr val="black"/>
                  </a:solidFill>
                  <a:latin typeface="Arial" panose="020B0604020202020204"/>
                  <a:ea typeface="+mn-ea"/>
                  <a:cs typeface="+mn-cs"/>
                </a:rPr>
                <a:t>13 months from FPI (May 7, 2020) to LPI (June 28, 2021) </a:t>
              </a:r>
            </a:p>
          </p:txBody>
        </p:sp>
      </p:grpSp>
      <p:sp>
        <p:nvSpPr>
          <p:cNvPr id="29" name="TextBox 28">
            <a:extLst>
              <a:ext uri="{FF2B5EF4-FFF2-40B4-BE49-F238E27FC236}">
                <a16:creationId xmlns:a16="http://schemas.microsoft.com/office/drawing/2014/main" id="{2BD9DA1C-3166-752D-484F-0F9278AC4EBF}"/>
              </a:ext>
            </a:extLst>
          </p:cNvPr>
          <p:cNvSpPr txBox="1"/>
          <p:nvPr/>
        </p:nvSpPr>
        <p:spPr>
          <a:xfrm>
            <a:off x="4565363" y="3124308"/>
            <a:ext cx="4572000" cy="507831"/>
          </a:xfrm>
          <a:prstGeom prst="rect">
            <a:avLst/>
          </a:prstGeom>
          <a:noFill/>
        </p:spPr>
        <p:txBody>
          <a:bodyPr wrap="square">
            <a:spAutoFit/>
          </a:bodyPr>
          <a:lstStyle/>
          <a:p>
            <a:pPr algn="ctr" defTabSz="685800" fontAlgn="auto">
              <a:spcBef>
                <a:spcPts val="0"/>
              </a:spcBef>
              <a:spcAft>
                <a:spcPts val="0"/>
              </a:spcAft>
              <a:defRPr/>
            </a:pPr>
            <a:r>
              <a:rPr lang="en-US" sz="1350" b="1">
                <a:latin typeface="Arial" panose="020B0604020202020204"/>
                <a:ea typeface="+mn-ea"/>
                <a:cs typeface="+mn-cs"/>
              </a:rPr>
              <a:t>Median follow-up (ITT) </a:t>
            </a:r>
            <a:br>
              <a:rPr lang="en-US" sz="1350" b="1">
                <a:latin typeface="Arial" panose="020B0604020202020204"/>
                <a:ea typeface="+mn-ea"/>
                <a:cs typeface="+mn-cs"/>
              </a:rPr>
            </a:br>
            <a:r>
              <a:rPr lang="en-US" sz="1350" b="1">
                <a:latin typeface="Arial" panose="020B0604020202020204"/>
                <a:ea typeface="+mn-ea"/>
                <a:cs typeface="+mn-cs"/>
              </a:rPr>
              <a:t>28.2 months (range, 0.1-40.0 months)</a:t>
            </a:r>
          </a:p>
        </p:txBody>
      </p:sp>
      <p:sp>
        <p:nvSpPr>
          <p:cNvPr id="5" name="Text Placeholder 8">
            <a:extLst>
              <a:ext uri="{FF2B5EF4-FFF2-40B4-BE49-F238E27FC236}">
                <a16:creationId xmlns:a16="http://schemas.microsoft.com/office/drawing/2014/main" id="{8672DA08-9F9B-F7B8-7036-06AA13F62AD1}"/>
              </a:ext>
            </a:extLst>
          </p:cNvPr>
          <p:cNvSpPr>
            <a:spLocks noGrp="1"/>
          </p:cNvSpPr>
          <p:nvPr>
            <p:ph type="body" sz="quarter" idx="15"/>
          </p:nvPr>
        </p:nvSpPr>
        <p:spPr>
          <a:xfrm>
            <a:off x="2493303" y="4706266"/>
            <a:ext cx="4389120" cy="211016"/>
          </a:xfrm>
        </p:spPr>
        <p:txBody>
          <a:bodyPr/>
          <a:lstStyle/>
          <a:p>
            <a:r>
              <a:rPr lang="es-ES"/>
              <a:t>María Victoria Mateos, MD, PhD</a:t>
            </a:r>
            <a:endParaRPr lang="en-US"/>
          </a:p>
        </p:txBody>
      </p:sp>
      <p:cxnSp>
        <p:nvCxnSpPr>
          <p:cNvPr id="26" name="Straight Arrow Connector 25">
            <a:extLst>
              <a:ext uri="{FF2B5EF4-FFF2-40B4-BE49-F238E27FC236}">
                <a16:creationId xmlns:a16="http://schemas.microsoft.com/office/drawing/2014/main" id="{352F2C39-33D8-ABB6-4BD6-E9FE76E32FC7}"/>
              </a:ext>
            </a:extLst>
          </p:cNvPr>
          <p:cNvCxnSpPr>
            <a:cxnSpLocks/>
          </p:cNvCxnSpPr>
          <p:nvPr/>
        </p:nvCxnSpPr>
        <p:spPr>
          <a:xfrm>
            <a:off x="6498867" y="2154336"/>
            <a:ext cx="1948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2A758A2C-F658-26A7-842C-5E38E077A828}"/>
              </a:ext>
            </a:extLst>
          </p:cNvPr>
          <p:cNvSpPr txBox="1">
            <a:spLocks/>
          </p:cNvSpPr>
          <p:nvPr/>
        </p:nvSpPr>
        <p:spPr>
          <a:xfrm>
            <a:off x="-721744" y="19647"/>
            <a:ext cx="10972800" cy="1371600"/>
          </a:xfrm>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a:solidFill>
                  <a:schemeClr val="tx1"/>
                </a:solidFill>
                <a:latin typeface="Arial" panose="020B0604020202020204" pitchFamily="34" charset="0"/>
                <a:cs typeface="Arial" panose="020B0604020202020204" pitchFamily="34" charset="0"/>
              </a:rPr>
              <a:t>DREAMM-7: study design</a:t>
            </a:r>
            <a:endParaRPr lang="en-US" sz="2400" kern="0" dirty="0">
              <a:solidFill>
                <a:schemeClr val="tx1"/>
              </a:solidFill>
            </a:endParaRPr>
          </a:p>
        </p:txBody>
      </p:sp>
    </p:spTree>
    <p:extLst>
      <p:ext uri="{BB962C8B-B14F-4D97-AF65-F5344CB8AC3E}">
        <p14:creationId xmlns:p14="http://schemas.microsoft.com/office/powerpoint/2010/main" val="3665272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BF2767-40DF-932C-2CB9-1A70E7526825}"/>
              </a:ext>
            </a:extLst>
          </p:cNvPr>
          <p:cNvSpPr>
            <a:spLocks noGrp="1"/>
          </p:cNvSpPr>
          <p:nvPr>
            <p:ph type="sldNum" sz="quarter" idx="12"/>
          </p:nvPr>
        </p:nvSpPr>
        <p:spPr/>
        <p:txBody>
          <a:bodyPr/>
          <a:lstStyle/>
          <a:p>
            <a:pPr defTabSz="685800" fontAlgn="auto">
              <a:spcBef>
                <a:spcPts val="0"/>
              </a:spcBef>
              <a:spcAft>
                <a:spcPts val="0"/>
              </a:spcAft>
              <a:defRPr/>
            </a:pPr>
            <a:fld id="{BE33F7A0-71F0-446B-9DE8-6D75BE64EE0F}" type="slidenum">
              <a:rPr lang="en-US">
                <a:solidFill>
                  <a:prstClr val="white"/>
                </a:solidFill>
                <a:ea typeface="+mn-ea"/>
              </a:rPr>
              <a:pPr defTabSz="685800" fontAlgn="auto">
                <a:spcBef>
                  <a:spcPts val="0"/>
                </a:spcBef>
                <a:spcAft>
                  <a:spcPts val="0"/>
                </a:spcAft>
                <a:defRPr/>
              </a:pPr>
              <a:t>55</a:t>
            </a:fld>
            <a:endParaRPr lang="en-US">
              <a:solidFill>
                <a:prstClr val="white"/>
              </a:solidFill>
              <a:ea typeface="+mn-ea"/>
            </a:endParaRPr>
          </a:p>
        </p:txBody>
      </p:sp>
      <p:sp>
        <p:nvSpPr>
          <p:cNvPr id="3071" name="Title 3070">
            <a:extLst>
              <a:ext uri="{FF2B5EF4-FFF2-40B4-BE49-F238E27FC236}">
                <a16:creationId xmlns:a16="http://schemas.microsoft.com/office/drawing/2014/main" id="{BA003F7E-B38F-B93D-3ED0-54004FD7D217}"/>
              </a:ext>
            </a:extLst>
          </p:cNvPr>
          <p:cNvSpPr>
            <a:spLocks noGrp="1"/>
          </p:cNvSpPr>
          <p:nvPr>
            <p:ph type="title"/>
          </p:nvPr>
        </p:nvSpPr>
        <p:spPr/>
        <p:txBody>
          <a:bodyPr anchor="t">
            <a:normAutofit fontScale="90000"/>
          </a:bodyPr>
          <a:lstStyle/>
          <a:p>
            <a:r>
              <a:rPr lang="en-GB" sz="1800"/>
              <a:t>DREAMM-7: ITT population (responders only)</a:t>
            </a:r>
            <a:br>
              <a:rPr lang="en-GB" sz="1800"/>
            </a:br>
            <a:r>
              <a:rPr lang="en-GB" sz="1500" i="1"/>
              <a:t>Longer DOR with </a:t>
            </a:r>
            <a:r>
              <a:rPr lang="en-GB" sz="1500" i="1" err="1"/>
              <a:t>BVd</a:t>
            </a:r>
            <a:r>
              <a:rPr lang="en-GB" sz="1500" i="1"/>
              <a:t> vs </a:t>
            </a:r>
            <a:r>
              <a:rPr lang="en-GB" sz="1500" i="1" err="1"/>
              <a:t>DVd</a:t>
            </a:r>
            <a:endParaRPr lang="en-GB" sz="1800" i="1"/>
          </a:p>
        </p:txBody>
      </p:sp>
      <p:sp>
        <p:nvSpPr>
          <p:cNvPr id="3074" name="Text Placeholder 3073">
            <a:extLst>
              <a:ext uri="{FF2B5EF4-FFF2-40B4-BE49-F238E27FC236}">
                <a16:creationId xmlns:a16="http://schemas.microsoft.com/office/drawing/2014/main" id="{841BB220-BC21-50E1-7E6B-ADA8EF12CA2A}"/>
              </a:ext>
            </a:extLst>
          </p:cNvPr>
          <p:cNvSpPr>
            <a:spLocks noGrp="1"/>
          </p:cNvSpPr>
          <p:nvPr>
            <p:ph type="body" sz="quarter" idx="16"/>
          </p:nvPr>
        </p:nvSpPr>
        <p:spPr>
          <a:xfrm>
            <a:off x="482442" y="4274080"/>
            <a:ext cx="8227219" cy="369332"/>
          </a:xfrm>
        </p:spPr>
        <p:txBody>
          <a:bodyPr/>
          <a:lstStyle/>
          <a:p>
            <a:r>
              <a:rPr lang="en-US"/>
              <a:t>DOR, duration of response; ITT, intent to treat; NR, not reached. </a:t>
            </a:r>
          </a:p>
          <a:p>
            <a:r>
              <a:rPr lang="en-US" baseline="30000"/>
              <a:t>\a</a:t>
            </a:r>
            <a:r>
              <a:rPr lang="en-US"/>
              <a:t> Two patients in the ITT population were randomized, not treated, rescreened, and rerandomized. They are counted as 4 unique patients in this output. </a:t>
            </a:r>
            <a:r>
              <a:rPr lang="en-US" baseline="30000"/>
              <a:t>b</a:t>
            </a:r>
            <a:r>
              <a:rPr lang="en-US"/>
              <a:t> CIs estimated using the Brookmeyer-Crowley method</a:t>
            </a:r>
            <a:r>
              <a:rPr lang="en-GB"/>
              <a:t>. </a:t>
            </a:r>
            <a:r>
              <a:rPr lang="en-GB" baseline="30000"/>
              <a:t>c </a:t>
            </a:r>
            <a:r>
              <a:rPr lang="en-GB"/>
              <a:t>O</a:t>
            </a:r>
            <a:r>
              <a:rPr lang="en-US"/>
              <a:t>ne-sided </a:t>
            </a:r>
            <a:r>
              <a:rPr lang="en-US" i="1"/>
              <a:t>P </a:t>
            </a:r>
            <a:r>
              <a:rPr lang="en-US"/>
              <a:t>value from mean DOR test.</a:t>
            </a:r>
            <a:r>
              <a:rPr lang="en-GB">
                <a:solidFill>
                  <a:srgbClr val="00B050"/>
                </a:solidFill>
              </a:rPr>
              <a:t> </a:t>
            </a:r>
          </a:p>
          <a:p>
            <a:r>
              <a:rPr lang="en-GB"/>
              <a:t>1. Huang B, Tian L. </a:t>
            </a:r>
            <a:r>
              <a:rPr lang="en-GB" i="1"/>
              <a:t>Pharm Stat</a:t>
            </a:r>
            <a:r>
              <a:rPr lang="en-GB"/>
              <a:t>. 2022;21(5):865-878.</a:t>
            </a:r>
            <a:endParaRPr lang="en-US"/>
          </a:p>
        </p:txBody>
      </p:sp>
      <p:sp>
        <p:nvSpPr>
          <p:cNvPr id="1086" name="Rectangle: Rounded Corners 1085">
            <a:extLst>
              <a:ext uri="{FF2B5EF4-FFF2-40B4-BE49-F238E27FC236}">
                <a16:creationId xmlns:a16="http://schemas.microsoft.com/office/drawing/2014/main" id="{74DE55E6-A883-3BE4-C182-80ED61C2834A}"/>
              </a:ext>
            </a:extLst>
          </p:cNvPr>
          <p:cNvSpPr/>
          <p:nvPr/>
        </p:nvSpPr>
        <p:spPr>
          <a:xfrm>
            <a:off x="455639" y="3924300"/>
            <a:ext cx="8256165" cy="307181"/>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200" err="1">
                <a:solidFill>
                  <a:prstClr val="white"/>
                </a:solidFill>
                <a:latin typeface="Arial" panose="020B0604020202020204"/>
              </a:rPr>
              <a:t>BVd</a:t>
            </a:r>
            <a:r>
              <a:rPr lang="en-GB" sz="1200">
                <a:solidFill>
                  <a:prstClr val="white"/>
                </a:solidFill>
                <a:latin typeface="Arial" panose="020B0604020202020204"/>
              </a:rPr>
              <a:t> led to greater response durability, with a longer median DOR vs </a:t>
            </a:r>
            <a:r>
              <a:rPr lang="en-GB" sz="1200" err="1">
                <a:solidFill>
                  <a:prstClr val="white"/>
                </a:solidFill>
                <a:latin typeface="Arial" panose="020B0604020202020204"/>
              </a:rPr>
              <a:t>DVd</a:t>
            </a:r>
            <a:r>
              <a:rPr lang="en-GB" sz="1200">
                <a:solidFill>
                  <a:prstClr val="white"/>
                </a:solidFill>
                <a:latin typeface="Arial" panose="020B0604020202020204"/>
              </a:rPr>
              <a:t>  (35.6 vs 17.8 months)</a:t>
            </a:r>
          </a:p>
        </p:txBody>
      </p:sp>
      <p:grpSp>
        <p:nvGrpSpPr>
          <p:cNvPr id="5" name="Group 4">
            <a:extLst>
              <a:ext uri="{FF2B5EF4-FFF2-40B4-BE49-F238E27FC236}">
                <a16:creationId xmlns:a16="http://schemas.microsoft.com/office/drawing/2014/main" id="{AE5ED5ED-9008-BCF5-8CE6-D415505DBA2A}"/>
              </a:ext>
            </a:extLst>
          </p:cNvPr>
          <p:cNvGrpSpPr/>
          <p:nvPr/>
        </p:nvGrpSpPr>
        <p:grpSpPr>
          <a:xfrm>
            <a:off x="554477" y="3336550"/>
            <a:ext cx="5675379" cy="194679"/>
            <a:chOff x="787999" y="4474725"/>
            <a:chExt cx="10658097" cy="259571"/>
          </a:xfrm>
        </p:grpSpPr>
        <p:sp>
          <p:nvSpPr>
            <p:cNvPr id="1173" name="TextBox 1172">
              <a:extLst>
                <a:ext uri="{FF2B5EF4-FFF2-40B4-BE49-F238E27FC236}">
                  <a16:creationId xmlns:a16="http://schemas.microsoft.com/office/drawing/2014/main" id="{87253A3E-B911-85AD-7D2E-68ABB5BCE827}"/>
                </a:ext>
              </a:extLst>
            </p:cNvPr>
            <p:cNvSpPr txBox="1"/>
            <p:nvPr/>
          </p:nvSpPr>
          <p:spPr>
            <a:xfrm>
              <a:off x="791492" y="4474725"/>
              <a:ext cx="243125" cy="92333"/>
            </a:xfrm>
            <a:prstGeom prst="rect">
              <a:avLst/>
            </a:prstGeom>
            <a:noFill/>
          </p:spPr>
          <p:txBody>
            <a:bodyPr wrap="square" lIns="0" tIns="0" rIns="0" bIns="0" rtlCol="0">
              <a:spAutoFit/>
            </a:bodyPr>
            <a:lstStyle/>
            <a:p>
              <a:pPr defTabSz="685800" fontAlgn="auto">
                <a:spcBef>
                  <a:spcPts val="0"/>
                </a:spcBef>
                <a:spcAft>
                  <a:spcPts val="0"/>
                </a:spcAft>
                <a:defRPr/>
              </a:pPr>
              <a:r>
                <a:rPr lang="en-US" sz="450" b="1" err="1">
                  <a:ln/>
                  <a:solidFill>
                    <a:srgbClr val="2ECCA3"/>
                  </a:solidFill>
                  <a:latin typeface="Arial"/>
                  <a:ea typeface="+mn-ea"/>
                  <a:cs typeface="Arial"/>
                  <a:sym typeface="Arial"/>
                  <a:rtl val="0"/>
                </a:rPr>
                <a:t>BVd</a:t>
              </a:r>
              <a:endParaRPr lang="en-US" sz="450" b="1">
                <a:ln/>
                <a:solidFill>
                  <a:srgbClr val="2ECCA3"/>
                </a:solidFill>
                <a:latin typeface="Arial"/>
                <a:ea typeface="+mn-ea"/>
                <a:cs typeface="Arial"/>
                <a:sym typeface="Arial"/>
                <a:rtl val="0"/>
              </a:endParaRPr>
            </a:p>
          </p:txBody>
        </p:sp>
        <p:sp>
          <p:nvSpPr>
            <p:cNvPr id="1258" name="TextBox 1257">
              <a:extLst>
                <a:ext uri="{FF2B5EF4-FFF2-40B4-BE49-F238E27FC236}">
                  <a16:creationId xmlns:a16="http://schemas.microsoft.com/office/drawing/2014/main" id="{C2DD4B5A-9385-38FD-2E2F-B06C0FF24EB0}"/>
                </a:ext>
              </a:extLst>
            </p:cNvPr>
            <p:cNvSpPr txBox="1"/>
            <p:nvPr/>
          </p:nvSpPr>
          <p:spPr>
            <a:xfrm>
              <a:off x="787999" y="4620774"/>
              <a:ext cx="216746" cy="92333"/>
            </a:xfrm>
            <a:prstGeom prst="rect">
              <a:avLst/>
            </a:prstGeom>
            <a:noFill/>
          </p:spPr>
          <p:txBody>
            <a:bodyPr wrap="none" lIns="0" tIns="0" rIns="0" bIns="0" rtlCol="0">
              <a:spAutoFit/>
            </a:bodyPr>
            <a:lstStyle/>
            <a:p>
              <a:pPr defTabSz="685800" fontAlgn="auto">
                <a:spcBef>
                  <a:spcPts val="0"/>
                </a:spcBef>
                <a:spcAft>
                  <a:spcPts val="0"/>
                </a:spcAft>
                <a:defRPr/>
              </a:pPr>
              <a:r>
                <a:rPr lang="en-US" sz="450" b="1" err="1">
                  <a:ln/>
                  <a:solidFill>
                    <a:prstClr val="white">
                      <a:lumMod val="65000"/>
                    </a:prstClr>
                  </a:solidFill>
                  <a:latin typeface="Arial"/>
                  <a:ea typeface="+mn-ea"/>
                  <a:cs typeface="Arial"/>
                  <a:sym typeface="Arial"/>
                  <a:rtl val="0"/>
                </a:rPr>
                <a:t>DVd</a:t>
              </a:r>
              <a:endParaRPr lang="en-US" sz="450" b="1">
                <a:ln/>
                <a:solidFill>
                  <a:prstClr val="white">
                    <a:lumMod val="65000"/>
                  </a:prstClr>
                </a:solidFill>
                <a:latin typeface="Arial"/>
                <a:ea typeface="+mn-ea"/>
                <a:cs typeface="Arial"/>
                <a:sym typeface="Arial"/>
                <a:rtl val="0"/>
              </a:endParaRPr>
            </a:p>
          </p:txBody>
        </p:sp>
        <p:sp>
          <p:nvSpPr>
            <p:cNvPr id="1089" name="TextBox 1088">
              <a:extLst>
                <a:ext uri="{FF2B5EF4-FFF2-40B4-BE49-F238E27FC236}">
                  <a16:creationId xmlns:a16="http://schemas.microsoft.com/office/drawing/2014/main" id="{56B46F34-D1C3-6D60-9513-E2EB18A753AB}"/>
                </a:ext>
              </a:extLst>
            </p:cNvPr>
            <p:cNvSpPr txBox="1"/>
            <p:nvPr/>
          </p:nvSpPr>
          <p:spPr>
            <a:xfrm>
              <a:off x="1564508"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201</a:t>
              </a:r>
            </a:p>
          </p:txBody>
        </p:sp>
        <p:sp>
          <p:nvSpPr>
            <p:cNvPr id="1091" name="TextBox 1090">
              <a:extLst>
                <a:ext uri="{FF2B5EF4-FFF2-40B4-BE49-F238E27FC236}">
                  <a16:creationId xmlns:a16="http://schemas.microsoft.com/office/drawing/2014/main" id="{353647CE-62C4-B226-8F00-164258FE21BD}"/>
                </a:ext>
              </a:extLst>
            </p:cNvPr>
            <p:cNvSpPr txBox="1"/>
            <p:nvPr/>
          </p:nvSpPr>
          <p:spPr>
            <a:xfrm>
              <a:off x="1814764"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199</a:t>
              </a:r>
            </a:p>
          </p:txBody>
        </p:sp>
        <p:sp>
          <p:nvSpPr>
            <p:cNvPr id="1093" name="TextBox 1092">
              <a:extLst>
                <a:ext uri="{FF2B5EF4-FFF2-40B4-BE49-F238E27FC236}">
                  <a16:creationId xmlns:a16="http://schemas.microsoft.com/office/drawing/2014/main" id="{FB432CE0-005D-226D-7F87-8814121D0B15}"/>
                </a:ext>
              </a:extLst>
            </p:cNvPr>
            <p:cNvSpPr txBox="1"/>
            <p:nvPr/>
          </p:nvSpPr>
          <p:spPr>
            <a:xfrm>
              <a:off x="2065026"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196</a:t>
              </a:r>
            </a:p>
          </p:txBody>
        </p:sp>
        <p:sp>
          <p:nvSpPr>
            <p:cNvPr id="1095" name="TextBox 1094">
              <a:extLst>
                <a:ext uri="{FF2B5EF4-FFF2-40B4-BE49-F238E27FC236}">
                  <a16:creationId xmlns:a16="http://schemas.microsoft.com/office/drawing/2014/main" id="{5C1D8065-F6FB-697E-B8D8-54DC0AAA751F}"/>
                </a:ext>
              </a:extLst>
            </p:cNvPr>
            <p:cNvSpPr txBox="1"/>
            <p:nvPr/>
          </p:nvSpPr>
          <p:spPr>
            <a:xfrm>
              <a:off x="2314753"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193</a:t>
              </a:r>
            </a:p>
          </p:txBody>
        </p:sp>
        <p:sp>
          <p:nvSpPr>
            <p:cNvPr id="1097" name="TextBox 1096">
              <a:extLst>
                <a:ext uri="{FF2B5EF4-FFF2-40B4-BE49-F238E27FC236}">
                  <a16:creationId xmlns:a16="http://schemas.microsoft.com/office/drawing/2014/main" id="{31ECECA4-7D7F-6162-E90F-EFFFCFC8912C}"/>
                </a:ext>
              </a:extLst>
            </p:cNvPr>
            <p:cNvSpPr txBox="1"/>
            <p:nvPr/>
          </p:nvSpPr>
          <p:spPr>
            <a:xfrm>
              <a:off x="2565542"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189</a:t>
              </a:r>
            </a:p>
          </p:txBody>
        </p:sp>
        <p:sp>
          <p:nvSpPr>
            <p:cNvPr id="1099" name="TextBox 1098">
              <a:extLst>
                <a:ext uri="{FF2B5EF4-FFF2-40B4-BE49-F238E27FC236}">
                  <a16:creationId xmlns:a16="http://schemas.microsoft.com/office/drawing/2014/main" id="{E5BCF88C-7136-EFD6-52DF-9B59AEF17DFF}"/>
                </a:ext>
              </a:extLst>
            </p:cNvPr>
            <p:cNvSpPr txBox="1"/>
            <p:nvPr/>
          </p:nvSpPr>
          <p:spPr>
            <a:xfrm>
              <a:off x="2815946"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180</a:t>
              </a:r>
            </a:p>
          </p:txBody>
        </p:sp>
        <p:sp>
          <p:nvSpPr>
            <p:cNvPr id="1101" name="TextBox 1100">
              <a:extLst>
                <a:ext uri="{FF2B5EF4-FFF2-40B4-BE49-F238E27FC236}">
                  <a16:creationId xmlns:a16="http://schemas.microsoft.com/office/drawing/2014/main" id="{5BF05F19-FB00-D031-3278-1924EFC9A6E8}"/>
                </a:ext>
              </a:extLst>
            </p:cNvPr>
            <p:cNvSpPr txBox="1"/>
            <p:nvPr/>
          </p:nvSpPr>
          <p:spPr>
            <a:xfrm>
              <a:off x="3066206"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172</a:t>
              </a:r>
            </a:p>
          </p:txBody>
        </p:sp>
        <p:sp>
          <p:nvSpPr>
            <p:cNvPr id="1103" name="TextBox 1102">
              <a:extLst>
                <a:ext uri="{FF2B5EF4-FFF2-40B4-BE49-F238E27FC236}">
                  <a16:creationId xmlns:a16="http://schemas.microsoft.com/office/drawing/2014/main" id="{7213EC76-B714-A228-2304-15571CFCAEF6}"/>
                </a:ext>
              </a:extLst>
            </p:cNvPr>
            <p:cNvSpPr txBox="1"/>
            <p:nvPr/>
          </p:nvSpPr>
          <p:spPr>
            <a:xfrm>
              <a:off x="3316466"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166</a:t>
              </a:r>
            </a:p>
          </p:txBody>
        </p:sp>
        <p:sp>
          <p:nvSpPr>
            <p:cNvPr id="1105" name="TextBox 1104">
              <a:extLst>
                <a:ext uri="{FF2B5EF4-FFF2-40B4-BE49-F238E27FC236}">
                  <a16:creationId xmlns:a16="http://schemas.microsoft.com/office/drawing/2014/main" id="{77F85C3C-1242-22B5-0459-FB462D1C6752}"/>
                </a:ext>
              </a:extLst>
            </p:cNvPr>
            <p:cNvSpPr txBox="1"/>
            <p:nvPr/>
          </p:nvSpPr>
          <p:spPr>
            <a:xfrm>
              <a:off x="3566726"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160</a:t>
              </a:r>
            </a:p>
          </p:txBody>
        </p:sp>
        <p:sp>
          <p:nvSpPr>
            <p:cNvPr id="1107" name="TextBox 1106">
              <a:extLst>
                <a:ext uri="{FF2B5EF4-FFF2-40B4-BE49-F238E27FC236}">
                  <a16:creationId xmlns:a16="http://schemas.microsoft.com/office/drawing/2014/main" id="{8ACC0925-4E70-3080-57AF-4BFEB0C6A5B1}"/>
                </a:ext>
              </a:extLst>
            </p:cNvPr>
            <p:cNvSpPr txBox="1"/>
            <p:nvPr/>
          </p:nvSpPr>
          <p:spPr>
            <a:xfrm>
              <a:off x="3816984"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156</a:t>
              </a:r>
            </a:p>
          </p:txBody>
        </p:sp>
        <p:sp>
          <p:nvSpPr>
            <p:cNvPr id="1109" name="TextBox 1108">
              <a:extLst>
                <a:ext uri="{FF2B5EF4-FFF2-40B4-BE49-F238E27FC236}">
                  <a16:creationId xmlns:a16="http://schemas.microsoft.com/office/drawing/2014/main" id="{A4506788-7A39-1C7B-A7B8-BAE0A8C2ED14}"/>
                </a:ext>
              </a:extLst>
            </p:cNvPr>
            <p:cNvSpPr txBox="1"/>
            <p:nvPr/>
          </p:nvSpPr>
          <p:spPr>
            <a:xfrm>
              <a:off x="4067242"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151</a:t>
              </a:r>
            </a:p>
          </p:txBody>
        </p:sp>
        <p:sp>
          <p:nvSpPr>
            <p:cNvPr id="1111" name="TextBox 1110">
              <a:extLst>
                <a:ext uri="{FF2B5EF4-FFF2-40B4-BE49-F238E27FC236}">
                  <a16:creationId xmlns:a16="http://schemas.microsoft.com/office/drawing/2014/main" id="{B9D035C8-A7B4-BAD5-4CBF-FC31407C5F03}"/>
                </a:ext>
              </a:extLst>
            </p:cNvPr>
            <p:cNvSpPr txBox="1"/>
            <p:nvPr/>
          </p:nvSpPr>
          <p:spPr>
            <a:xfrm>
              <a:off x="4317501"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148</a:t>
              </a:r>
            </a:p>
          </p:txBody>
        </p:sp>
        <p:sp>
          <p:nvSpPr>
            <p:cNvPr id="1113" name="TextBox 1112">
              <a:extLst>
                <a:ext uri="{FF2B5EF4-FFF2-40B4-BE49-F238E27FC236}">
                  <a16:creationId xmlns:a16="http://schemas.microsoft.com/office/drawing/2014/main" id="{818C9FB5-2BE1-7B7F-0E4A-BDE108C36773}"/>
                </a:ext>
              </a:extLst>
            </p:cNvPr>
            <p:cNvSpPr txBox="1"/>
            <p:nvPr/>
          </p:nvSpPr>
          <p:spPr>
            <a:xfrm>
              <a:off x="4567763"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145</a:t>
              </a:r>
            </a:p>
          </p:txBody>
        </p:sp>
        <p:sp>
          <p:nvSpPr>
            <p:cNvPr id="1115" name="TextBox 1114">
              <a:extLst>
                <a:ext uri="{FF2B5EF4-FFF2-40B4-BE49-F238E27FC236}">
                  <a16:creationId xmlns:a16="http://schemas.microsoft.com/office/drawing/2014/main" id="{E6E7D07A-B39E-A9D2-C7DE-363AD3953819}"/>
                </a:ext>
              </a:extLst>
            </p:cNvPr>
            <p:cNvSpPr txBox="1"/>
            <p:nvPr/>
          </p:nvSpPr>
          <p:spPr>
            <a:xfrm>
              <a:off x="4818021"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142</a:t>
              </a:r>
            </a:p>
          </p:txBody>
        </p:sp>
        <p:sp>
          <p:nvSpPr>
            <p:cNvPr id="1117" name="TextBox 1116">
              <a:extLst>
                <a:ext uri="{FF2B5EF4-FFF2-40B4-BE49-F238E27FC236}">
                  <a16:creationId xmlns:a16="http://schemas.microsoft.com/office/drawing/2014/main" id="{55BB2EEA-B77E-09D1-B4B9-2C5A4947FF24}"/>
                </a:ext>
              </a:extLst>
            </p:cNvPr>
            <p:cNvSpPr txBox="1"/>
            <p:nvPr/>
          </p:nvSpPr>
          <p:spPr>
            <a:xfrm>
              <a:off x="5068281"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135</a:t>
              </a:r>
            </a:p>
          </p:txBody>
        </p:sp>
        <p:sp>
          <p:nvSpPr>
            <p:cNvPr id="1119" name="TextBox 1118">
              <a:extLst>
                <a:ext uri="{FF2B5EF4-FFF2-40B4-BE49-F238E27FC236}">
                  <a16:creationId xmlns:a16="http://schemas.microsoft.com/office/drawing/2014/main" id="{26EB6315-6C68-DEFE-2697-FBDA31F0CBC2}"/>
                </a:ext>
              </a:extLst>
            </p:cNvPr>
            <p:cNvSpPr txBox="1"/>
            <p:nvPr/>
          </p:nvSpPr>
          <p:spPr>
            <a:xfrm>
              <a:off x="5318541"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132</a:t>
              </a:r>
            </a:p>
          </p:txBody>
        </p:sp>
        <p:sp>
          <p:nvSpPr>
            <p:cNvPr id="1121" name="TextBox 1120">
              <a:extLst>
                <a:ext uri="{FF2B5EF4-FFF2-40B4-BE49-F238E27FC236}">
                  <a16:creationId xmlns:a16="http://schemas.microsoft.com/office/drawing/2014/main" id="{D369EF98-5267-85FC-2DCE-A8C3368551EC}"/>
                </a:ext>
              </a:extLst>
            </p:cNvPr>
            <p:cNvSpPr txBox="1"/>
            <p:nvPr/>
          </p:nvSpPr>
          <p:spPr>
            <a:xfrm>
              <a:off x="5568799"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130</a:t>
              </a:r>
            </a:p>
          </p:txBody>
        </p:sp>
        <p:sp>
          <p:nvSpPr>
            <p:cNvPr id="1123" name="TextBox 1122">
              <a:extLst>
                <a:ext uri="{FF2B5EF4-FFF2-40B4-BE49-F238E27FC236}">
                  <a16:creationId xmlns:a16="http://schemas.microsoft.com/office/drawing/2014/main" id="{7E2E2E8D-BB87-29C2-D09B-8F28D543DCB0}"/>
                </a:ext>
              </a:extLst>
            </p:cNvPr>
            <p:cNvSpPr txBox="1"/>
            <p:nvPr/>
          </p:nvSpPr>
          <p:spPr>
            <a:xfrm>
              <a:off x="5819060"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127</a:t>
              </a:r>
            </a:p>
          </p:txBody>
        </p:sp>
        <p:sp>
          <p:nvSpPr>
            <p:cNvPr id="1125" name="TextBox 1124">
              <a:extLst>
                <a:ext uri="{FF2B5EF4-FFF2-40B4-BE49-F238E27FC236}">
                  <a16:creationId xmlns:a16="http://schemas.microsoft.com/office/drawing/2014/main" id="{F08E53B6-C9FE-7EA9-75C4-DF8F5E6925CB}"/>
                </a:ext>
              </a:extLst>
            </p:cNvPr>
            <p:cNvSpPr txBox="1"/>
            <p:nvPr/>
          </p:nvSpPr>
          <p:spPr>
            <a:xfrm>
              <a:off x="6069318"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126</a:t>
              </a:r>
            </a:p>
          </p:txBody>
        </p:sp>
        <p:sp>
          <p:nvSpPr>
            <p:cNvPr id="1127" name="TextBox 1126">
              <a:extLst>
                <a:ext uri="{FF2B5EF4-FFF2-40B4-BE49-F238E27FC236}">
                  <a16:creationId xmlns:a16="http://schemas.microsoft.com/office/drawing/2014/main" id="{0F9B12D2-B14F-2A43-5975-CA55CC99725D}"/>
                </a:ext>
              </a:extLst>
            </p:cNvPr>
            <p:cNvSpPr txBox="1"/>
            <p:nvPr/>
          </p:nvSpPr>
          <p:spPr>
            <a:xfrm>
              <a:off x="6319578"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122</a:t>
              </a:r>
            </a:p>
          </p:txBody>
        </p:sp>
        <p:sp>
          <p:nvSpPr>
            <p:cNvPr id="1129" name="TextBox 1128">
              <a:extLst>
                <a:ext uri="{FF2B5EF4-FFF2-40B4-BE49-F238E27FC236}">
                  <a16:creationId xmlns:a16="http://schemas.microsoft.com/office/drawing/2014/main" id="{8C12421E-55FB-D1D9-0014-D5D2FC41457A}"/>
                </a:ext>
              </a:extLst>
            </p:cNvPr>
            <p:cNvSpPr txBox="1"/>
            <p:nvPr/>
          </p:nvSpPr>
          <p:spPr>
            <a:xfrm>
              <a:off x="6569838"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119</a:t>
              </a:r>
            </a:p>
          </p:txBody>
        </p:sp>
        <p:sp>
          <p:nvSpPr>
            <p:cNvPr id="1131" name="TextBox 1130">
              <a:extLst>
                <a:ext uri="{FF2B5EF4-FFF2-40B4-BE49-F238E27FC236}">
                  <a16:creationId xmlns:a16="http://schemas.microsoft.com/office/drawing/2014/main" id="{37DC1E85-6ED2-880A-998C-AFD277D9CDB2}"/>
                </a:ext>
              </a:extLst>
            </p:cNvPr>
            <p:cNvSpPr txBox="1"/>
            <p:nvPr/>
          </p:nvSpPr>
          <p:spPr>
            <a:xfrm>
              <a:off x="6813634" y="4482144"/>
              <a:ext cx="199241" cy="92333"/>
            </a:xfrm>
            <a:prstGeom prst="rect">
              <a:avLst/>
            </a:prstGeom>
            <a:noFill/>
          </p:spPr>
          <p:txBody>
            <a:bodyPr wrap="squar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116</a:t>
              </a:r>
            </a:p>
          </p:txBody>
        </p:sp>
        <p:sp>
          <p:nvSpPr>
            <p:cNvPr id="1133" name="TextBox 1132">
              <a:extLst>
                <a:ext uri="{FF2B5EF4-FFF2-40B4-BE49-F238E27FC236}">
                  <a16:creationId xmlns:a16="http://schemas.microsoft.com/office/drawing/2014/main" id="{5B6D468E-3C88-FC1B-B6DA-47CC7BC53152}"/>
                </a:ext>
              </a:extLst>
            </p:cNvPr>
            <p:cNvSpPr txBox="1"/>
            <p:nvPr/>
          </p:nvSpPr>
          <p:spPr>
            <a:xfrm>
              <a:off x="7070356"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113</a:t>
              </a:r>
            </a:p>
          </p:txBody>
        </p:sp>
        <p:sp>
          <p:nvSpPr>
            <p:cNvPr id="1135" name="TextBox 1134">
              <a:extLst>
                <a:ext uri="{FF2B5EF4-FFF2-40B4-BE49-F238E27FC236}">
                  <a16:creationId xmlns:a16="http://schemas.microsoft.com/office/drawing/2014/main" id="{2EC6C577-9180-7150-E7BD-54D5D62D45F2}"/>
                </a:ext>
              </a:extLst>
            </p:cNvPr>
            <p:cNvSpPr txBox="1"/>
            <p:nvPr/>
          </p:nvSpPr>
          <p:spPr>
            <a:xfrm>
              <a:off x="7320758"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107</a:t>
              </a:r>
            </a:p>
          </p:txBody>
        </p:sp>
        <p:sp>
          <p:nvSpPr>
            <p:cNvPr id="1137" name="TextBox 1136">
              <a:extLst>
                <a:ext uri="{FF2B5EF4-FFF2-40B4-BE49-F238E27FC236}">
                  <a16:creationId xmlns:a16="http://schemas.microsoft.com/office/drawing/2014/main" id="{A1537D7D-6F18-0025-39E5-B8AA3EE079CB}"/>
                </a:ext>
              </a:extLst>
            </p:cNvPr>
            <p:cNvSpPr txBox="1"/>
            <p:nvPr/>
          </p:nvSpPr>
          <p:spPr>
            <a:xfrm>
              <a:off x="7571018"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104</a:t>
              </a:r>
            </a:p>
          </p:txBody>
        </p:sp>
        <p:sp>
          <p:nvSpPr>
            <p:cNvPr id="1139" name="TextBox 1138">
              <a:extLst>
                <a:ext uri="{FF2B5EF4-FFF2-40B4-BE49-F238E27FC236}">
                  <a16:creationId xmlns:a16="http://schemas.microsoft.com/office/drawing/2014/main" id="{FE1DF579-003A-C2F7-D766-D265E71587B9}"/>
                </a:ext>
              </a:extLst>
            </p:cNvPr>
            <p:cNvSpPr txBox="1"/>
            <p:nvPr/>
          </p:nvSpPr>
          <p:spPr>
            <a:xfrm>
              <a:off x="7821278" y="4482144"/>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100</a:t>
              </a:r>
            </a:p>
          </p:txBody>
        </p:sp>
        <p:sp>
          <p:nvSpPr>
            <p:cNvPr id="1141" name="TextBox 1140">
              <a:extLst>
                <a:ext uri="{FF2B5EF4-FFF2-40B4-BE49-F238E27FC236}">
                  <a16:creationId xmlns:a16="http://schemas.microsoft.com/office/drawing/2014/main" id="{969C260E-8197-8B42-559F-9321E7C3C19C}"/>
                </a:ext>
              </a:extLst>
            </p:cNvPr>
            <p:cNvSpPr txBox="1"/>
            <p:nvPr/>
          </p:nvSpPr>
          <p:spPr>
            <a:xfrm>
              <a:off x="8101643" y="4482144"/>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91</a:t>
              </a:r>
            </a:p>
          </p:txBody>
        </p:sp>
        <p:sp>
          <p:nvSpPr>
            <p:cNvPr id="1143" name="TextBox 1142">
              <a:extLst>
                <a:ext uri="{FF2B5EF4-FFF2-40B4-BE49-F238E27FC236}">
                  <a16:creationId xmlns:a16="http://schemas.microsoft.com/office/drawing/2014/main" id="{93DA7BCB-ADAE-F191-AD43-282FDCB13D41}"/>
                </a:ext>
              </a:extLst>
            </p:cNvPr>
            <p:cNvSpPr txBox="1"/>
            <p:nvPr/>
          </p:nvSpPr>
          <p:spPr>
            <a:xfrm>
              <a:off x="8352143" y="4482144"/>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76</a:t>
              </a:r>
            </a:p>
          </p:txBody>
        </p:sp>
        <p:sp>
          <p:nvSpPr>
            <p:cNvPr id="1145" name="TextBox 1144">
              <a:extLst>
                <a:ext uri="{FF2B5EF4-FFF2-40B4-BE49-F238E27FC236}">
                  <a16:creationId xmlns:a16="http://schemas.microsoft.com/office/drawing/2014/main" id="{641082B2-B210-9BCB-0A11-65E84B07B7A6}"/>
                </a:ext>
              </a:extLst>
            </p:cNvPr>
            <p:cNvSpPr txBox="1"/>
            <p:nvPr/>
          </p:nvSpPr>
          <p:spPr>
            <a:xfrm>
              <a:off x="8602548" y="4482144"/>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67</a:t>
              </a:r>
            </a:p>
          </p:txBody>
        </p:sp>
        <p:sp>
          <p:nvSpPr>
            <p:cNvPr id="1147" name="TextBox 1146">
              <a:extLst>
                <a:ext uri="{FF2B5EF4-FFF2-40B4-BE49-F238E27FC236}">
                  <a16:creationId xmlns:a16="http://schemas.microsoft.com/office/drawing/2014/main" id="{361D6DF7-9FCA-0C46-87B3-32BC9AC97F6B}"/>
                </a:ext>
              </a:extLst>
            </p:cNvPr>
            <p:cNvSpPr txBox="1"/>
            <p:nvPr/>
          </p:nvSpPr>
          <p:spPr>
            <a:xfrm>
              <a:off x="8852806" y="4482144"/>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53</a:t>
              </a:r>
            </a:p>
          </p:txBody>
        </p:sp>
        <p:sp>
          <p:nvSpPr>
            <p:cNvPr id="1149" name="TextBox 1148">
              <a:extLst>
                <a:ext uri="{FF2B5EF4-FFF2-40B4-BE49-F238E27FC236}">
                  <a16:creationId xmlns:a16="http://schemas.microsoft.com/office/drawing/2014/main" id="{2D208CC8-FCE7-0D86-E7BE-ECF0E03AD61A}"/>
                </a:ext>
              </a:extLst>
            </p:cNvPr>
            <p:cNvSpPr txBox="1"/>
            <p:nvPr/>
          </p:nvSpPr>
          <p:spPr>
            <a:xfrm>
              <a:off x="9103065" y="4482144"/>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36</a:t>
              </a:r>
            </a:p>
          </p:txBody>
        </p:sp>
        <p:sp>
          <p:nvSpPr>
            <p:cNvPr id="1151" name="TextBox 1150">
              <a:extLst>
                <a:ext uri="{FF2B5EF4-FFF2-40B4-BE49-F238E27FC236}">
                  <a16:creationId xmlns:a16="http://schemas.microsoft.com/office/drawing/2014/main" id="{7C242923-048E-4781-CEE1-721D8EFF45E7}"/>
                </a:ext>
              </a:extLst>
            </p:cNvPr>
            <p:cNvSpPr txBox="1"/>
            <p:nvPr/>
          </p:nvSpPr>
          <p:spPr>
            <a:xfrm>
              <a:off x="9353323" y="4482144"/>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29</a:t>
              </a:r>
            </a:p>
          </p:txBody>
        </p:sp>
        <p:sp>
          <p:nvSpPr>
            <p:cNvPr id="1153" name="TextBox 1152">
              <a:extLst>
                <a:ext uri="{FF2B5EF4-FFF2-40B4-BE49-F238E27FC236}">
                  <a16:creationId xmlns:a16="http://schemas.microsoft.com/office/drawing/2014/main" id="{45A68B5D-F0B7-2351-49C7-0025AE930ED9}"/>
                </a:ext>
              </a:extLst>
            </p:cNvPr>
            <p:cNvSpPr txBox="1"/>
            <p:nvPr/>
          </p:nvSpPr>
          <p:spPr>
            <a:xfrm>
              <a:off x="9603583" y="4482144"/>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23</a:t>
              </a:r>
            </a:p>
          </p:txBody>
        </p:sp>
        <p:sp>
          <p:nvSpPr>
            <p:cNvPr id="1155" name="TextBox 1154">
              <a:extLst>
                <a:ext uri="{FF2B5EF4-FFF2-40B4-BE49-F238E27FC236}">
                  <a16:creationId xmlns:a16="http://schemas.microsoft.com/office/drawing/2014/main" id="{5B9E6E84-2E4B-7140-AE7C-C8A089A462FB}"/>
                </a:ext>
              </a:extLst>
            </p:cNvPr>
            <p:cNvSpPr txBox="1"/>
            <p:nvPr/>
          </p:nvSpPr>
          <p:spPr>
            <a:xfrm>
              <a:off x="9853843" y="4482144"/>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15</a:t>
              </a:r>
            </a:p>
          </p:txBody>
        </p:sp>
        <p:sp>
          <p:nvSpPr>
            <p:cNvPr id="1157" name="TextBox 1156">
              <a:extLst>
                <a:ext uri="{FF2B5EF4-FFF2-40B4-BE49-F238E27FC236}">
                  <a16:creationId xmlns:a16="http://schemas.microsoft.com/office/drawing/2014/main" id="{13B54961-E17C-6A51-24A0-E2D642149C1C}"/>
                </a:ext>
              </a:extLst>
            </p:cNvPr>
            <p:cNvSpPr txBox="1"/>
            <p:nvPr/>
          </p:nvSpPr>
          <p:spPr>
            <a:xfrm>
              <a:off x="10134206" y="4482144"/>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9</a:t>
              </a:r>
            </a:p>
          </p:txBody>
        </p:sp>
        <p:sp>
          <p:nvSpPr>
            <p:cNvPr id="1159" name="TextBox 1158">
              <a:extLst>
                <a:ext uri="{FF2B5EF4-FFF2-40B4-BE49-F238E27FC236}">
                  <a16:creationId xmlns:a16="http://schemas.microsoft.com/office/drawing/2014/main" id="{ECBC4959-BE83-A749-771E-3FC31BFD64AB}"/>
                </a:ext>
              </a:extLst>
            </p:cNvPr>
            <p:cNvSpPr txBox="1"/>
            <p:nvPr/>
          </p:nvSpPr>
          <p:spPr>
            <a:xfrm>
              <a:off x="10384464" y="4482144"/>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8</a:t>
              </a:r>
            </a:p>
          </p:txBody>
        </p:sp>
        <p:sp>
          <p:nvSpPr>
            <p:cNvPr id="1161" name="TextBox 1160">
              <a:extLst>
                <a:ext uri="{FF2B5EF4-FFF2-40B4-BE49-F238E27FC236}">
                  <a16:creationId xmlns:a16="http://schemas.microsoft.com/office/drawing/2014/main" id="{14CBEAED-6A04-38F0-08DB-6AA3A16E509F}"/>
                </a:ext>
              </a:extLst>
            </p:cNvPr>
            <p:cNvSpPr txBox="1"/>
            <p:nvPr/>
          </p:nvSpPr>
          <p:spPr>
            <a:xfrm>
              <a:off x="10635111" y="4482144"/>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4</a:t>
              </a:r>
            </a:p>
          </p:txBody>
        </p:sp>
        <p:sp>
          <p:nvSpPr>
            <p:cNvPr id="1163" name="TextBox 1162">
              <a:extLst>
                <a:ext uri="{FF2B5EF4-FFF2-40B4-BE49-F238E27FC236}">
                  <a16:creationId xmlns:a16="http://schemas.microsoft.com/office/drawing/2014/main" id="{291F2C7A-CA07-4366-2E15-8ED29B74A3DB}"/>
                </a:ext>
              </a:extLst>
            </p:cNvPr>
            <p:cNvSpPr txBox="1"/>
            <p:nvPr/>
          </p:nvSpPr>
          <p:spPr>
            <a:xfrm>
              <a:off x="10885371" y="4482144"/>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3</a:t>
              </a:r>
            </a:p>
          </p:txBody>
        </p:sp>
        <p:sp>
          <p:nvSpPr>
            <p:cNvPr id="1165" name="TextBox 1164">
              <a:extLst>
                <a:ext uri="{FF2B5EF4-FFF2-40B4-BE49-F238E27FC236}">
                  <a16:creationId xmlns:a16="http://schemas.microsoft.com/office/drawing/2014/main" id="{7F70F466-B06E-75DF-C019-422F7857DAC2}"/>
                </a:ext>
              </a:extLst>
            </p:cNvPr>
            <p:cNvSpPr txBox="1"/>
            <p:nvPr/>
          </p:nvSpPr>
          <p:spPr>
            <a:xfrm>
              <a:off x="11135631" y="4482144"/>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1</a:t>
              </a:r>
            </a:p>
          </p:txBody>
        </p:sp>
        <p:sp>
          <p:nvSpPr>
            <p:cNvPr id="1167" name="TextBox 1166">
              <a:extLst>
                <a:ext uri="{FF2B5EF4-FFF2-40B4-BE49-F238E27FC236}">
                  <a16:creationId xmlns:a16="http://schemas.microsoft.com/office/drawing/2014/main" id="{349962C2-79A6-B48B-A789-E4FCBAD25A21}"/>
                </a:ext>
              </a:extLst>
            </p:cNvPr>
            <p:cNvSpPr txBox="1"/>
            <p:nvPr/>
          </p:nvSpPr>
          <p:spPr>
            <a:xfrm>
              <a:off x="11385889" y="4482144"/>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srgbClr val="2ECCA3"/>
                  </a:solidFill>
                  <a:latin typeface="Arial"/>
                  <a:ea typeface="+mn-ea"/>
                  <a:cs typeface="Arial"/>
                  <a:sym typeface="Arial"/>
                  <a:rtl val="0"/>
                </a:rPr>
                <a:t>0</a:t>
              </a:r>
            </a:p>
          </p:txBody>
        </p:sp>
        <p:sp>
          <p:nvSpPr>
            <p:cNvPr id="1174" name="TextBox 1173">
              <a:extLst>
                <a:ext uri="{FF2B5EF4-FFF2-40B4-BE49-F238E27FC236}">
                  <a16:creationId xmlns:a16="http://schemas.microsoft.com/office/drawing/2014/main" id="{3C4BFB60-E697-4ED9-A16E-C68562207099}"/>
                </a:ext>
              </a:extLst>
            </p:cNvPr>
            <p:cNvSpPr txBox="1"/>
            <p:nvPr/>
          </p:nvSpPr>
          <p:spPr>
            <a:xfrm>
              <a:off x="1564508"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179</a:t>
              </a:r>
            </a:p>
          </p:txBody>
        </p:sp>
        <p:sp>
          <p:nvSpPr>
            <p:cNvPr id="1175" name="TextBox 1174">
              <a:extLst>
                <a:ext uri="{FF2B5EF4-FFF2-40B4-BE49-F238E27FC236}">
                  <a16:creationId xmlns:a16="http://schemas.microsoft.com/office/drawing/2014/main" id="{3B34C164-F4F5-7952-E1F7-722436483752}"/>
                </a:ext>
              </a:extLst>
            </p:cNvPr>
            <p:cNvSpPr txBox="1"/>
            <p:nvPr/>
          </p:nvSpPr>
          <p:spPr>
            <a:xfrm>
              <a:off x="1814768"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179</a:t>
              </a:r>
            </a:p>
          </p:txBody>
        </p:sp>
        <p:sp>
          <p:nvSpPr>
            <p:cNvPr id="1176" name="TextBox 1175">
              <a:extLst>
                <a:ext uri="{FF2B5EF4-FFF2-40B4-BE49-F238E27FC236}">
                  <a16:creationId xmlns:a16="http://schemas.microsoft.com/office/drawing/2014/main" id="{0628980A-ED2A-17A4-8A57-1B8CB1B452E0}"/>
                </a:ext>
              </a:extLst>
            </p:cNvPr>
            <p:cNvSpPr txBox="1"/>
            <p:nvPr/>
          </p:nvSpPr>
          <p:spPr>
            <a:xfrm>
              <a:off x="2065026"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176</a:t>
              </a:r>
            </a:p>
          </p:txBody>
        </p:sp>
        <p:sp>
          <p:nvSpPr>
            <p:cNvPr id="1177" name="TextBox 1176">
              <a:extLst>
                <a:ext uri="{FF2B5EF4-FFF2-40B4-BE49-F238E27FC236}">
                  <a16:creationId xmlns:a16="http://schemas.microsoft.com/office/drawing/2014/main" id="{ED5559FE-78A7-AA32-E8D9-0184DD5FAC9F}"/>
                </a:ext>
              </a:extLst>
            </p:cNvPr>
            <p:cNvSpPr txBox="1"/>
            <p:nvPr/>
          </p:nvSpPr>
          <p:spPr>
            <a:xfrm>
              <a:off x="2315427"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172</a:t>
              </a:r>
            </a:p>
          </p:txBody>
        </p:sp>
        <p:sp>
          <p:nvSpPr>
            <p:cNvPr id="1178" name="TextBox 1177">
              <a:extLst>
                <a:ext uri="{FF2B5EF4-FFF2-40B4-BE49-F238E27FC236}">
                  <a16:creationId xmlns:a16="http://schemas.microsoft.com/office/drawing/2014/main" id="{B05CA750-4933-C2BF-755D-88F98E25AC8F}"/>
                </a:ext>
              </a:extLst>
            </p:cNvPr>
            <p:cNvSpPr txBox="1"/>
            <p:nvPr/>
          </p:nvSpPr>
          <p:spPr>
            <a:xfrm>
              <a:off x="2565687"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168</a:t>
              </a:r>
            </a:p>
          </p:txBody>
        </p:sp>
        <p:sp>
          <p:nvSpPr>
            <p:cNvPr id="1179" name="TextBox 1178">
              <a:extLst>
                <a:ext uri="{FF2B5EF4-FFF2-40B4-BE49-F238E27FC236}">
                  <a16:creationId xmlns:a16="http://schemas.microsoft.com/office/drawing/2014/main" id="{8EA55500-457B-3826-F4A2-0CC1317D882F}"/>
                </a:ext>
              </a:extLst>
            </p:cNvPr>
            <p:cNvSpPr txBox="1"/>
            <p:nvPr/>
          </p:nvSpPr>
          <p:spPr>
            <a:xfrm>
              <a:off x="2815946"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153</a:t>
              </a:r>
            </a:p>
          </p:txBody>
        </p:sp>
        <p:sp>
          <p:nvSpPr>
            <p:cNvPr id="1180" name="TextBox 1179">
              <a:extLst>
                <a:ext uri="{FF2B5EF4-FFF2-40B4-BE49-F238E27FC236}">
                  <a16:creationId xmlns:a16="http://schemas.microsoft.com/office/drawing/2014/main" id="{C8F3B5C2-34D4-E9CA-486A-9F69D5190C3C}"/>
                </a:ext>
              </a:extLst>
            </p:cNvPr>
            <p:cNvSpPr txBox="1"/>
            <p:nvPr/>
          </p:nvSpPr>
          <p:spPr>
            <a:xfrm>
              <a:off x="3066206"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145</a:t>
              </a:r>
            </a:p>
          </p:txBody>
        </p:sp>
        <p:sp>
          <p:nvSpPr>
            <p:cNvPr id="1181" name="TextBox 1180">
              <a:extLst>
                <a:ext uri="{FF2B5EF4-FFF2-40B4-BE49-F238E27FC236}">
                  <a16:creationId xmlns:a16="http://schemas.microsoft.com/office/drawing/2014/main" id="{AF65CCD3-EE64-CB43-E7AF-69E1A77F41A3}"/>
                </a:ext>
              </a:extLst>
            </p:cNvPr>
            <p:cNvSpPr txBox="1"/>
            <p:nvPr/>
          </p:nvSpPr>
          <p:spPr>
            <a:xfrm>
              <a:off x="3316466"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134</a:t>
              </a:r>
            </a:p>
          </p:txBody>
        </p:sp>
        <p:sp>
          <p:nvSpPr>
            <p:cNvPr id="1182" name="TextBox 1181">
              <a:extLst>
                <a:ext uri="{FF2B5EF4-FFF2-40B4-BE49-F238E27FC236}">
                  <a16:creationId xmlns:a16="http://schemas.microsoft.com/office/drawing/2014/main" id="{B48ED319-5F59-B89D-8898-C5363A030567}"/>
                </a:ext>
              </a:extLst>
            </p:cNvPr>
            <p:cNvSpPr txBox="1"/>
            <p:nvPr/>
          </p:nvSpPr>
          <p:spPr>
            <a:xfrm>
              <a:off x="3566726"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128</a:t>
              </a:r>
            </a:p>
          </p:txBody>
        </p:sp>
        <p:sp>
          <p:nvSpPr>
            <p:cNvPr id="1183" name="TextBox 1182">
              <a:extLst>
                <a:ext uri="{FF2B5EF4-FFF2-40B4-BE49-F238E27FC236}">
                  <a16:creationId xmlns:a16="http://schemas.microsoft.com/office/drawing/2014/main" id="{ED466E3E-1E5A-5A24-1663-4C74A02D4A88}"/>
                </a:ext>
              </a:extLst>
            </p:cNvPr>
            <p:cNvSpPr txBox="1"/>
            <p:nvPr/>
          </p:nvSpPr>
          <p:spPr>
            <a:xfrm>
              <a:off x="3816984"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125</a:t>
              </a:r>
            </a:p>
          </p:txBody>
        </p:sp>
        <p:sp>
          <p:nvSpPr>
            <p:cNvPr id="1184" name="TextBox 1183">
              <a:extLst>
                <a:ext uri="{FF2B5EF4-FFF2-40B4-BE49-F238E27FC236}">
                  <a16:creationId xmlns:a16="http://schemas.microsoft.com/office/drawing/2014/main" id="{E3ACA24D-F881-9C09-AB60-4514B6CA8932}"/>
                </a:ext>
              </a:extLst>
            </p:cNvPr>
            <p:cNvSpPr txBox="1"/>
            <p:nvPr/>
          </p:nvSpPr>
          <p:spPr>
            <a:xfrm>
              <a:off x="4067242"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117</a:t>
              </a:r>
            </a:p>
          </p:txBody>
        </p:sp>
        <p:sp>
          <p:nvSpPr>
            <p:cNvPr id="1185" name="TextBox 1184">
              <a:extLst>
                <a:ext uri="{FF2B5EF4-FFF2-40B4-BE49-F238E27FC236}">
                  <a16:creationId xmlns:a16="http://schemas.microsoft.com/office/drawing/2014/main" id="{F60D9A55-5E20-BA1E-A515-9B30DAB9D603}"/>
                </a:ext>
              </a:extLst>
            </p:cNvPr>
            <p:cNvSpPr txBox="1"/>
            <p:nvPr/>
          </p:nvSpPr>
          <p:spPr>
            <a:xfrm>
              <a:off x="4317502"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109</a:t>
              </a:r>
            </a:p>
          </p:txBody>
        </p:sp>
        <p:sp>
          <p:nvSpPr>
            <p:cNvPr id="1186" name="TextBox 1185">
              <a:extLst>
                <a:ext uri="{FF2B5EF4-FFF2-40B4-BE49-F238E27FC236}">
                  <a16:creationId xmlns:a16="http://schemas.microsoft.com/office/drawing/2014/main" id="{E4AC1C1A-718F-22BC-E94C-6904BBECD3AD}"/>
                </a:ext>
              </a:extLst>
            </p:cNvPr>
            <p:cNvSpPr txBox="1"/>
            <p:nvPr/>
          </p:nvSpPr>
          <p:spPr>
            <a:xfrm>
              <a:off x="4567763" y="4641963"/>
              <a:ext cx="180623"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101</a:t>
              </a:r>
            </a:p>
          </p:txBody>
        </p:sp>
        <p:sp>
          <p:nvSpPr>
            <p:cNvPr id="1187" name="TextBox 1186">
              <a:extLst>
                <a:ext uri="{FF2B5EF4-FFF2-40B4-BE49-F238E27FC236}">
                  <a16:creationId xmlns:a16="http://schemas.microsoft.com/office/drawing/2014/main" id="{06C78D99-3BB0-EAAB-724F-BDE830B4479B}"/>
                </a:ext>
              </a:extLst>
            </p:cNvPr>
            <p:cNvSpPr txBox="1"/>
            <p:nvPr/>
          </p:nvSpPr>
          <p:spPr>
            <a:xfrm>
              <a:off x="4848129"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98</a:t>
              </a:r>
            </a:p>
          </p:txBody>
        </p:sp>
        <p:sp>
          <p:nvSpPr>
            <p:cNvPr id="1188" name="TextBox 1187">
              <a:extLst>
                <a:ext uri="{FF2B5EF4-FFF2-40B4-BE49-F238E27FC236}">
                  <a16:creationId xmlns:a16="http://schemas.microsoft.com/office/drawing/2014/main" id="{8A0C9B65-F9BE-25F1-688D-F5A8B79231A2}"/>
                </a:ext>
              </a:extLst>
            </p:cNvPr>
            <p:cNvSpPr txBox="1"/>
            <p:nvPr/>
          </p:nvSpPr>
          <p:spPr>
            <a:xfrm>
              <a:off x="5098385"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90</a:t>
              </a:r>
            </a:p>
          </p:txBody>
        </p:sp>
        <p:sp>
          <p:nvSpPr>
            <p:cNvPr id="1189" name="TextBox 1188">
              <a:extLst>
                <a:ext uri="{FF2B5EF4-FFF2-40B4-BE49-F238E27FC236}">
                  <a16:creationId xmlns:a16="http://schemas.microsoft.com/office/drawing/2014/main" id="{DD01F5CC-F8E4-C9D0-948F-BE10897A9CD5}"/>
                </a:ext>
              </a:extLst>
            </p:cNvPr>
            <p:cNvSpPr txBox="1"/>
            <p:nvPr/>
          </p:nvSpPr>
          <p:spPr>
            <a:xfrm>
              <a:off x="5349031"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89</a:t>
              </a:r>
            </a:p>
          </p:txBody>
        </p:sp>
        <p:sp>
          <p:nvSpPr>
            <p:cNvPr id="1190" name="TextBox 1189">
              <a:extLst>
                <a:ext uri="{FF2B5EF4-FFF2-40B4-BE49-F238E27FC236}">
                  <a16:creationId xmlns:a16="http://schemas.microsoft.com/office/drawing/2014/main" id="{283114D0-87BC-50F4-9CBC-608A454FD2EA}"/>
                </a:ext>
              </a:extLst>
            </p:cNvPr>
            <p:cNvSpPr txBox="1"/>
            <p:nvPr/>
          </p:nvSpPr>
          <p:spPr>
            <a:xfrm>
              <a:off x="5599291"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85</a:t>
              </a:r>
            </a:p>
          </p:txBody>
        </p:sp>
        <p:sp>
          <p:nvSpPr>
            <p:cNvPr id="1191" name="TextBox 1190">
              <a:extLst>
                <a:ext uri="{FF2B5EF4-FFF2-40B4-BE49-F238E27FC236}">
                  <a16:creationId xmlns:a16="http://schemas.microsoft.com/office/drawing/2014/main" id="{CB3A3CB6-7E40-3BFE-B8BC-B2DFD29B26E8}"/>
                </a:ext>
              </a:extLst>
            </p:cNvPr>
            <p:cNvSpPr txBox="1"/>
            <p:nvPr/>
          </p:nvSpPr>
          <p:spPr>
            <a:xfrm>
              <a:off x="5849551"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83</a:t>
              </a:r>
            </a:p>
          </p:txBody>
        </p:sp>
        <p:sp>
          <p:nvSpPr>
            <p:cNvPr id="1192" name="TextBox 1191">
              <a:extLst>
                <a:ext uri="{FF2B5EF4-FFF2-40B4-BE49-F238E27FC236}">
                  <a16:creationId xmlns:a16="http://schemas.microsoft.com/office/drawing/2014/main" id="{AD7AD52A-36C2-3D70-5C7B-ABED29987A02}"/>
                </a:ext>
              </a:extLst>
            </p:cNvPr>
            <p:cNvSpPr txBox="1"/>
            <p:nvPr/>
          </p:nvSpPr>
          <p:spPr>
            <a:xfrm>
              <a:off x="6099809"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75</a:t>
              </a:r>
            </a:p>
          </p:txBody>
        </p:sp>
        <p:sp>
          <p:nvSpPr>
            <p:cNvPr id="1193" name="TextBox 1192">
              <a:extLst>
                <a:ext uri="{FF2B5EF4-FFF2-40B4-BE49-F238E27FC236}">
                  <a16:creationId xmlns:a16="http://schemas.microsoft.com/office/drawing/2014/main" id="{C6B1B13D-E650-1B4A-A920-12EC245A8092}"/>
                </a:ext>
              </a:extLst>
            </p:cNvPr>
            <p:cNvSpPr txBox="1"/>
            <p:nvPr/>
          </p:nvSpPr>
          <p:spPr>
            <a:xfrm>
              <a:off x="6350069"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74</a:t>
              </a:r>
            </a:p>
          </p:txBody>
        </p:sp>
        <p:sp>
          <p:nvSpPr>
            <p:cNvPr id="1194" name="TextBox 1193">
              <a:extLst>
                <a:ext uri="{FF2B5EF4-FFF2-40B4-BE49-F238E27FC236}">
                  <a16:creationId xmlns:a16="http://schemas.microsoft.com/office/drawing/2014/main" id="{A07E30DD-F56F-6B06-64AD-4B3B81274EF9}"/>
                </a:ext>
              </a:extLst>
            </p:cNvPr>
            <p:cNvSpPr txBox="1"/>
            <p:nvPr/>
          </p:nvSpPr>
          <p:spPr>
            <a:xfrm>
              <a:off x="6600328"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72</a:t>
              </a:r>
            </a:p>
          </p:txBody>
        </p:sp>
        <p:sp>
          <p:nvSpPr>
            <p:cNvPr id="1195" name="TextBox 1194">
              <a:extLst>
                <a:ext uri="{FF2B5EF4-FFF2-40B4-BE49-F238E27FC236}">
                  <a16:creationId xmlns:a16="http://schemas.microsoft.com/office/drawing/2014/main" id="{C56BD6B0-0269-A4D7-E735-D8A5EB3D1370}"/>
                </a:ext>
              </a:extLst>
            </p:cNvPr>
            <p:cNvSpPr txBox="1"/>
            <p:nvPr/>
          </p:nvSpPr>
          <p:spPr>
            <a:xfrm>
              <a:off x="6850586"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67</a:t>
              </a:r>
            </a:p>
          </p:txBody>
        </p:sp>
        <p:sp>
          <p:nvSpPr>
            <p:cNvPr id="1196" name="TextBox 1195">
              <a:extLst>
                <a:ext uri="{FF2B5EF4-FFF2-40B4-BE49-F238E27FC236}">
                  <a16:creationId xmlns:a16="http://schemas.microsoft.com/office/drawing/2014/main" id="{78D21211-937E-C307-9B8C-ED6AA67FB710}"/>
                </a:ext>
              </a:extLst>
            </p:cNvPr>
            <p:cNvSpPr txBox="1"/>
            <p:nvPr/>
          </p:nvSpPr>
          <p:spPr>
            <a:xfrm>
              <a:off x="7100846"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66</a:t>
              </a:r>
            </a:p>
          </p:txBody>
        </p:sp>
        <p:sp>
          <p:nvSpPr>
            <p:cNvPr id="1197" name="TextBox 1196">
              <a:extLst>
                <a:ext uri="{FF2B5EF4-FFF2-40B4-BE49-F238E27FC236}">
                  <a16:creationId xmlns:a16="http://schemas.microsoft.com/office/drawing/2014/main" id="{B2FA8431-F309-ACFA-7D8C-A160D7F04004}"/>
                </a:ext>
              </a:extLst>
            </p:cNvPr>
            <p:cNvSpPr txBox="1"/>
            <p:nvPr/>
          </p:nvSpPr>
          <p:spPr>
            <a:xfrm>
              <a:off x="7351106"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64</a:t>
              </a:r>
            </a:p>
          </p:txBody>
        </p:sp>
        <p:sp>
          <p:nvSpPr>
            <p:cNvPr id="1198" name="TextBox 1197">
              <a:extLst>
                <a:ext uri="{FF2B5EF4-FFF2-40B4-BE49-F238E27FC236}">
                  <a16:creationId xmlns:a16="http://schemas.microsoft.com/office/drawing/2014/main" id="{46D620E4-DC70-9DBD-E667-97CD20B6BBD4}"/>
                </a:ext>
              </a:extLst>
            </p:cNvPr>
            <p:cNvSpPr txBox="1"/>
            <p:nvPr/>
          </p:nvSpPr>
          <p:spPr>
            <a:xfrm>
              <a:off x="7601368"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61</a:t>
              </a:r>
            </a:p>
          </p:txBody>
        </p:sp>
        <p:sp>
          <p:nvSpPr>
            <p:cNvPr id="1199" name="TextBox 1198">
              <a:extLst>
                <a:ext uri="{FF2B5EF4-FFF2-40B4-BE49-F238E27FC236}">
                  <a16:creationId xmlns:a16="http://schemas.microsoft.com/office/drawing/2014/main" id="{EFB09AFE-9CF8-D065-2CB7-87080C810474}"/>
                </a:ext>
              </a:extLst>
            </p:cNvPr>
            <p:cNvSpPr txBox="1"/>
            <p:nvPr/>
          </p:nvSpPr>
          <p:spPr>
            <a:xfrm>
              <a:off x="7851624"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54</a:t>
              </a:r>
            </a:p>
          </p:txBody>
        </p:sp>
        <p:sp>
          <p:nvSpPr>
            <p:cNvPr id="1200" name="TextBox 1199">
              <a:extLst>
                <a:ext uri="{FF2B5EF4-FFF2-40B4-BE49-F238E27FC236}">
                  <a16:creationId xmlns:a16="http://schemas.microsoft.com/office/drawing/2014/main" id="{4F65BC8D-B6C7-8CF2-8E8A-454036B6A2AC}"/>
                </a:ext>
              </a:extLst>
            </p:cNvPr>
            <p:cNvSpPr txBox="1"/>
            <p:nvPr/>
          </p:nvSpPr>
          <p:spPr>
            <a:xfrm>
              <a:off x="8101886"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48</a:t>
              </a:r>
            </a:p>
          </p:txBody>
        </p:sp>
        <p:sp>
          <p:nvSpPr>
            <p:cNvPr id="1201" name="TextBox 1200">
              <a:extLst>
                <a:ext uri="{FF2B5EF4-FFF2-40B4-BE49-F238E27FC236}">
                  <a16:creationId xmlns:a16="http://schemas.microsoft.com/office/drawing/2014/main" id="{BF25B70F-5592-217E-34DA-FB712CBF4D31}"/>
                </a:ext>
              </a:extLst>
            </p:cNvPr>
            <p:cNvSpPr txBox="1"/>
            <p:nvPr/>
          </p:nvSpPr>
          <p:spPr>
            <a:xfrm>
              <a:off x="8352143"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37</a:t>
              </a:r>
            </a:p>
          </p:txBody>
        </p:sp>
        <p:sp>
          <p:nvSpPr>
            <p:cNvPr id="1202" name="TextBox 1201">
              <a:extLst>
                <a:ext uri="{FF2B5EF4-FFF2-40B4-BE49-F238E27FC236}">
                  <a16:creationId xmlns:a16="http://schemas.microsoft.com/office/drawing/2014/main" id="{4861BB5F-B061-9234-EA14-D71C9FB1E2A2}"/>
                </a:ext>
              </a:extLst>
            </p:cNvPr>
            <p:cNvSpPr txBox="1"/>
            <p:nvPr/>
          </p:nvSpPr>
          <p:spPr>
            <a:xfrm>
              <a:off x="8602548"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31</a:t>
              </a:r>
            </a:p>
          </p:txBody>
        </p:sp>
        <p:sp>
          <p:nvSpPr>
            <p:cNvPr id="1203" name="TextBox 1202">
              <a:extLst>
                <a:ext uri="{FF2B5EF4-FFF2-40B4-BE49-F238E27FC236}">
                  <a16:creationId xmlns:a16="http://schemas.microsoft.com/office/drawing/2014/main" id="{886BBA72-1641-BFB8-0C3B-3FC12ED5255B}"/>
                </a:ext>
              </a:extLst>
            </p:cNvPr>
            <p:cNvSpPr txBox="1"/>
            <p:nvPr/>
          </p:nvSpPr>
          <p:spPr>
            <a:xfrm>
              <a:off x="8852806"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25</a:t>
              </a:r>
            </a:p>
          </p:txBody>
        </p:sp>
        <p:sp>
          <p:nvSpPr>
            <p:cNvPr id="1204" name="TextBox 1203">
              <a:extLst>
                <a:ext uri="{FF2B5EF4-FFF2-40B4-BE49-F238E27FC236}">
                  <a16:creationId xmlns:a16="http://schemas.microsoft.com/office/drawing/2014/main" id="{955460CF-4A26-4CF0-58D5-85C3453765F1}"/>
                </a:ext>
              </a:extLst>
            </p:cNvPr>
            <p:cNvSpPr txBox="1"/>
            <p:nvPr/>
          </p:nvSpPr>
          <p:spPr>
            <a:xfrm>
              <a:off x="9103066"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16</a:t>
              </a:r>
            </a:p>
          </p:txBody>
        </p:sp>
        <p:sp>
          <p:nvSpPr>
            <p:cNvPr id="1205" name="TextBox 1204">
              <a:extLst>
                <a:ext uri="{FF2B5EF4-FFF2-40B4-BE49-F238E27FC236}">
                  <a16:creationId xmlns:a16="http://schemas.microsoft.com/office/drawing/2014/main" id="{A0EB4AAD-6F58-0FBC-E2A4-4D314218C9E2}"/>
                </a:ext>
              </a:extLst>
            </p:cNvPr>
            <p:cNvSpPr txBox="1"/>
            <p:nvPr/>
          </p:nvSpPr>
          <p:spPr>
            <a:xfrm>
              <a:off x="9353324" y="4641963"/>
              <a:ext cx="120416"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12</a:t>
              </a:r>
            </a:p>
          </p:txBody>
        </p:sp>
        <p:sp>
          <p:nvSpPr>
            <p:cNvPr id="1206" name="TextBox 1205">
              <a:extLst>
                <a:ext uri="{FF2B5EF4-FFF2-40B4-BE49-F238E27FC236}">
                  <a16:creationId xmlns:a16="http://schemas.microsoft.com/office/drawing/2014/main" id="{FD2BBA40-2540-AF59-1B68-817C087EFC99}"/>
                </a:ext>
              </a:extLst>
            </p:cNvPr>
            <p:cNvSpPr txBox="1"/>
            <p:nvPr/>
          </p:nvSpPr>
          <p:spPr>
            <a:xfrm>
              <a:off x="9633687" y="4641963"/>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9</a:t>
              </a:r>
            </a:p>
          </p:txBody>
        </p:sp>
        <p:sp>
          <p:nvSpPr>
            <p:cNvPr id="1207" name="TextBox 1206">
              <a:extLst>
                <a:ext uri="{FF2B5EF4-FFF2-40B4-BE49-F238E27FC236}">
                  <a16:creationId xmlns:a16="http://schemas.microsoft.com/office/drawing/2014/main" id="{E0838666-DF14-72D7-C8A4-E55CE6FDCBA0}"/>
                </a:ext>
              </a:extLst>
            </p:cNvPr>
            <p:cNvSpPr txBox="1"/>
            <p:nvPr/>
          </p:nvSpPr>
          <p:spPr>
            <a:xfrm>
              <a:off x="9883947" y="4641963"/>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6</a:t>
              </a:r>
            </a:p>
          </p:txBody>
        </p:sp>
        <p:sp>
          <p:nvSpPr>
            <p:cNvPr id="1208" name="TextBox 1207">
              <a:extLst>
                <a:ext uri="{FF2B5EF4-FFF2-40B4-BE49-F238E27FC236}">
                  <a16:creationId xmlns:a16="http://schemas.microsoft.com/office/drawing/2014/main" id="{C9232679-E94A-6DDE-B6B9-89D2C6CED49A}"/>
                </a:ext>
              </a:extLst>
            </p:cNvPr>
            <p:cNvSpPr txBox="1"/>
            <p:nvPr/>
          </p:nvSpPr>
          <p:spPr>
            <a:xfrm>
              <a:off x="10134592" y="4641963"/>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2</a:t>
              </a:r>
            </a:p>
          </p:txBody>
        </p:sp>
        <p:sp>
          <p:nvSpPr>
            <p:cNvPr id="1209" name="TextBox 1208">
              <a:extLst>
                <a:ext uri="{FF2B5EF4-FFF2-40B4-BE49-F238E27FC236}">
                  <a16:creationId xmlns:a16="http://schemas.microsoft.com/office/drawing/2014/main" id="{D904C874-C25D-5332-5B57-4CFAC647FDA8}"/>
                </a:ext>
              </a:extLst>
            </p:cNvPr>
            <p:cNvSpPr txBox="1"/>
            <p:nvPr/>
          </p:nvSpPr>
          <p:spPr>
            <a:xfrm>
              <a:off x="10384850" y="4641963"/>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a:t>
              </a:r>
            </a:p>
          </p:txBody>
        </p:sp>
        <p:sp>
          <p:nvSpPr>
            <p:cNvPr id="1210" name="TextBox 1209">
              <a:extLst>
                <a:ext uri="{FF2B5EF4-FFF2-40B4-BE49-F238E27FC236}">
                  <a16:creationId xmlns:a16="http://schemas.microsoft.com/office/drawing/2014/main" id="{6D7FF350-A183-5914-07A1-6B3A619AACF3}"/>
                </a:ext>
              </a:extLst>
            </p:cNvPr>
            <p:cNvSpPr txBox="1"/>
            <p:nvPr/>
          </p:nvSpPr>
          <p:spPr>
            <a:xfrm>
              <a:off x="10635111" y="4641963"/>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a:t>
              </a:r>
            </a:p>
          </p:txBody>
        </p:sp>
        <p:sp>
          <p:nvSpPr>
            <p:cNvPr id="1211" name="TextBox 1210">
              <a:extLst>
                <a:ext uri="{FF2B5EF4-FFF2-40B4-BE49-F238E27FC236}">
                  <a16:creationId xmlns:a16="http://schemas.microsoft.com/office/drawing/2014/main" id="{09AF01B6-2716-4D70-41A6-3F3FDBBC0650}"/>
                </a:ext>
              </a:extLst>
            </p:cNvPr>
            <p:cNvSpPr txBox="1"/>
            <p:nvPr/>
          </p:nvSpPr>
          <p:spPr>
            <a:xfrm>
              <a:off x="10885369" y="4641963"/>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a:t>
              </a:r>
            </a:p>
          </p:txBody>
        </p:sp>
        <p:sp>
          <p:nvSpPr>
            <p:cNvPr id="1212" name="TextBox 1211">
              <a:extLst>
                <a:ext uri="{FF2B5EF4-FFF2-40B4-BE49-F238E27FC236}">
                  <a16:creationId xmlns:a16="http://schemas.microsoft.com/office/drawing/2014/main" id="{1111A173-C780-D189-0A50-A146517A948E}"/>
                </a:ext>
              </a:extLst>
            </p:cNvPr>
            <p:cNvSpPr txBox="1"/>
            <p:nvPr/>
          </p:nvSpPr>
          <p:spPr>
            <a:xfrm>
              <a:off x="11135631" y="4641963"/>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1</a:t>
              </a:r>
            </a:p>
          </p:txBody>
        </p:sp>
        <p:sp>
          <p:nvSpPr>
            <p:cNvPr id="1213" name="TextBox 1212">
              <a:extLst>
                <a:ext uri="{FF2B5EF4-FFF2-40B4-BE49-F238E27FC236}">
                  <a16:creationId xmlns:a16="http://schemas.microsoft.com/office/drawing/2014/main" id="{985785BB-2E78-BAAA-7F7C-0535E8ADB435}"/>
                </a:ext>
              </a:extLst>
            </p:cNvPr>
            <p:cNvSpPr txBox="1"/>
            <p:nvPr/>
          </p:nvSpPr>
          <p:spPr>
            <a:xfrm>
              <a:off x="11385889" y="4641963"/>
              <a:ext cx="60207" cy="92333"/>
            </a:xfrm>
            <a:prstGeom prst="rect">
              <a:avLst/>
            </a:prstGeom>
            <a:noFill/>
          </p:spPr>
          <p:txBody>
            <a:bodyPr wrap="none" lIns="0" tIns="0" rIns="0" bIns="0" rtlCol="0">
              <a:spAutoFit/>
            </a:bodyPr>
            <a:lstStyle/>
            <a:p>
              <a:pPr algn="ctr" defTabSz="685800" fontAlgn="auto">
                <a:spcBef>
                  <a:spcPts val="0"/>
                </a:spcBef>
                <a:spcAft>
                  <a:spcPts val="0"/>
                </a:spcAft>
                <a:defRPr/>
              </a:pPr>
              <a:r>
                <a:rPr lang="en-US" sz="450">
                  <a:ln/>
                  <a:solidFill>
                    <a:prstClr val="white">
                      <a:lumMod val="65000"/>
                    </a:prstClr>
                  </a:solidFill>
                  <a:latin typeface="Arial"/>
                  <a:ea typeface="+mn-ea"/>
                  <a:cs typeface="Arial"/>
                  <a:sym typeface="Arial"/>
                  <a:rtl val="0"/>
                </a:rPr>
                <a:t>0</a:t>
              </a:r>
            </a:p>
          </p:txBody>
        </p:sp>
      </p:grpSp>
      <p:sp>
        <p:nvSpPr>
          <p:cNvPr id="1711" name="TextBox 1710">
            <a:extLst>
              <a:ext uri="{FF2B5EF4-FFF2-40B4-BE49-F238E27FC236}">
                <a16:creationId xmlns:a16="http://schemas.microsoft.com/office/drawing/2014/main" id="{6B538805-5B18-A9C3-E75E-E6270D6AEBC1}"/>
              </a:ext>
            </a:extLst>
          </p:cNvPr>
          <p:cNvSpPr txBox="1"/>
          <p:nvPr/>
        </p:nvSpPr>
        <p:spPr>
          <a:xfrm>
            <a:off x="490537" y="3755815"/>
            <a:ext cx="8048483" cy="207749"/>
          </a:xfrm>
          <a:prstGeom prst="rect">
            <a:avLst/>
          </a:prstGeom>
          <a:noFill/>
        </p:spPr>
        <p:txBody>
          <a:bodyPr wrap="square">
            <a:spAutoFit/>
          </a:bodyPr>
          <a:lstStyle/>
          <a:p>
            <a:pPr defTabSz="685800" fontAlgn="auto">
              <a:spcBef>
                <a:spcPts val="0"/>
              </a:spcBef>
              <a:spcAft>
                <a:spcPts val="0"/>
              </a:spcAft>
              <a:defRPr/>
            </a:pPr>
            <a:r>
              <a:rPr lang="en-US" sz="750" u="sng">
                <a:solidFill>
                  <a:prstClr val="white"/>
                </a:solidFill>
                <a:latin typeface="Arial" panose="020B0604020202020204"/>
                <a:ea typeface="+mn-ea"/>
                <a:cs typeface="+mn-cs"/>
              </a:rPr>
              <a:t>A separate analysis of restricted mean DOR using the ITT population comparing DOR between arms showed a statistically significant benefit in favor of </a:t>
            </a:r>
            <a:r>
              <a:rPr lang="en-US" sz="750" u="sng" err="1">
                <a:solidFill>
                  <a:prstClr val="white"/>
                </a:solidFill>
                <a:latin typeface="Arial" panose="020B0604020202020204"/>
                <a:ea typeface="+mn-ea"/>
                <a:cs typeface="+mn-cs"/>
              </a:rPr>
              <a:t>BVd</a:t>
            </a:r>
            <a:r>
              <a:rPr lang="en-US" sz="750" u="sng">
                <a:solidFill>
                  <a:prstClr val="white"/>
                </a:solidFill>
                <a:latin typeface="Arial" panose="020B0604020202020204"/>
                <a:ea typeface="+mn-ea"/>
                <a:cs typeface="+mn-cs"/>
              </a:rPr>
              <a:t> (</a:t>
            </a:r>
            <a:r>
              <a:rPr lang="en-US" sz="750" i="1" u="sng">
                <a:solidFill>
                  <a:prstClr val="white"/>
                </a:solidFill>
                <a:latin typeface="Arial" panose="020B0604020202020204"/>
                <a:ea typeface="+mn-ea"/>
                <a:cs typeface="+mn-cs"/>
              </a:rPr>
              <a:t>P</a:t>
            </a:r>
            <a:r>
              <a:rPr lang="en-US" sz="750" u="sng">
                <a:solidFill>
                  <a:prstClr val="white"/>
                </a:solidFill>
                <a:latin typeface="Arial" panose="020B0604020202020204"/>
                <a:ea typeface="+mn-ea"/>
                <a:cs typeface="+mn-cs"/>
              </a:rPr>
              <a:t>&lt;.00001).</a:t>
            </a:r>
            <a:r>
              <a:rPr lang="en-US" sz="750" u="sng" baseline="30000">
                <a:solidFill>
                  <a:prstClr val="white"/>
                </a:solidFill>
                <a:latin typeface="Arial" panose="020B0604020202020204"/>
                <a:ea typeface="+mn-ea"/>
                <a:cs typeface="+mn-cs"/>
              </a:rPr>
              <a:t>1,c </a:t>
            </a:r>
            <a:endParaRPr lang="en-US" sz="750" u="sng">
              <a:solidFill>
                <a:prstClr val="white"/>
              </a:solidFill>
              <a:latin typeface="Arial" panose="020B0604020202020204"/>
              <a:ea typeface="+mn-ea"/>
              <a:cs typeface="+mn-cs"/>
            </a:endParaRPr>
          </a:p>
        </p:txBody>
      </p:sp>
      <p:graphicFrame>
        <p:nvGraphicFramePr>
          <p:cNvPr id="3055" name="Table 3054">
            <a:extLst>
              <a:ext uri="{FF2B5EF4-FFF2-40B4-BE49-F238E27FC236}">
                <a16:creationId xmlns:a16="http://schemas.microsoft.com/office/drawing/2014/main" id="{E6C29E58-6B17-BD4E-8755-F8E4D3BEECDB}"/>
              </a:ext>
            </a:extLst>
          </p:cNvPr>
          <p:cNvGraphicFramePr>
            <a:graphicFrameLocks noGrp="1"/>
          </p:cNvGraphicFramePr>
          <p:nvPr/>
        </p:nvGraphicFramePr>
        <p:xfrm>
          <a:off x="6456733" y="965308"/>
          <a:ext cx="2529548" cy="1911598"/>
        </p:xfrm>
        <a:graphic>
          <a:graphicData uri="http://schemas.openxmlformats.org/drawingml/2006/table">
            <a:tbl>
              <a:tblPr firstRow="1" bandRow="1">
                <a:tableStyleId>{2D5ABB26-0587-4C30-8999-92F81FD0307C}</a:tableStyleId>
              </a:tblPr>
              <a:tblGrid>
                <a:gridCol w="1108954">
                  <a:extLst>
                    <a:ext uri="{9D8B030D-6E8A-4147-A177-3AD203B41FA5}">
                      <a16:colId xmlns:a16="http://schemas.microsoft.com/office/drawing/2014/main" val="3644485902"/>
                    </a:ext>
                  </a:extLst>
                </a:gridCol>
                <a:gridCol w="685800">
                  <a:extLst>
                    <a:ext uri="{9D8B030D-6E8A-4147-A177-3AD203B41FA5}">
                      <a16:colId xmlns:a16="http://schemas.microsoft.com/office/drawing/2014/main" val="3761415349"/>
                    </a:ext>
                  </a:extLst>
                </a:gridCol>
                <a:gridCol w="734794">
                  <a:extLst>
                    <a:ext uri="{9D8B030D-6E8A-4147-A177-3AD203B41FA5}">
                      <a16:colId xmlns:a16="http://schemas.microsoft.com/office/drawing/2014/main" val="1107120902"/>
                    </a:ext>
                  </a:extLst>
                </a:gridCol>
              </a:tblGrid>
              <a:tr h="528740">
                <a:tc>
                  <a:txBody>
                    <a:bodyPr/>
                    <a:lstStyle/>
                    <a:p>
                      <a:pPr marL="60325" indent="0"/>
                      <a:r>
                        <a:rPr lang="en-US" sz="900" err="1">
                          <a:solidFill>
                            <a:schemeClr val="bg1"/>
                          </a:solidFill>
                        </a:rPr>
                        <a:t>DOR</a:t>
                      </a:r>
                      <a:r>
                        <a:rPr lang="en-US" sz="900" baseline="30000" err="1">
                          <a:solidFill>
                            <a:schemeClr val="bg1"/>
                          </a:solidFill>
                        </a:rPr>
                        <a:t>a</a:t>
                      </a:r>
                      <a:endParaRPr lang="en-US" sz="900">
                        <a:solidFill>
                          <a:schemeClr val="bg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1" err="1">
                          <a:solidFill>
                            <a:srgbClr val="2ECCA3"/>
                          </a:solidFill>
                        </a:rPr>
                        <a:t>BVd</a:t>
                      </a:r>
                      <a:r>
                        <a:rPr lang="en-US" sz="900" b="1">
                          <a:solidFill>
                            <a:srgbClr val="2ECCA3"/>
                          </a:solidFill>
                        </a:rPr>
                        <a:t> (n=201)</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1" err="1">
                          <a:solidFill>
                            <a:schemeClr val="bg1">
                              <a:lumMod val="65000"/>
                            </a:schemeClr>
                          </a:solidFill>
                        </a:rPr>
                        <a:t>DVd</a:t>
                      </a:r>
                      <a:r>
                        <a:rPr lang="en-US" sz="900" b="1">
                          <a:solidFill>
                            <a:schemeClr val="bg1">
                              <a:lumMod val="65000"/>
                            </a:schemeClr>
                          </a:solidFill>
                        </a:rPr>
                        <a:t> (n=179)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905338"/>
                  </a:ext>
                </a:extLst>
              </a:tr>
              <a:tr h="325378">
                <a:tc>
                  <a:txBody>
                    <a:bodyPr/>
                    <a:lstStyle/>
                    <a:p>
                      <a:pPr marL="60325" indent="0"/>
                      <a:r>
                        <a:rPr lang="en-US" sz="900">
                          <a:solidFill>
                            <a:schemeClr val="bg1"/>
                          </a:solidFill>
                        </a:rPr>
                        <a:t>Events, n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a:solidFill>
                            <a:schemeClr val="bg1"/>
                          </a:solidFill>
                        </a:rPr>
                        <a:t>68 (34)</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a:solidFill>
                            <a:schemeClr val="bg1"/>
                          </a:solidFill>
                        </a:rPr>
                        <a:t>105 (59)</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943415"/>
                  </a:ext>
                </a:extLst>
              </a:tr>
              <a:tr h="528740">
                <a:tc>
                  <a:txBody>
                    <a:bodyPr/>
                    <a:lstStyle/>
                    <a:p>
                      <a:pPr marL="60325" indent="0"/>
                      <a:r>
                        <a:rPr lang="en-US" sz="900">
                          <a:solidFill>
                            <a:schemeClr val="bg1"/>
                          </a:solidFill>
                        </a:rPr>
                        <a:t>Patients with ongoing response, n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a:solidFill>
                            <a:schemeClr val="bg1"/>
                          </a:solidFill>
                        </a:rPr>
                        <a:t>106 (53)</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a:solidFill>
                            <a:schemeClr val="bg1"/>
                          </a:solidFill>
                        </a:rPr>
                        <a:t>52 (29)</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354858"/>
                  </a:ext>
                </a:extLst>
              </a:tr>
              <a:tr h="528740">
                <a:tc>
                  <a:txBody>
                    <a:bodyPr/>
                    <a:lstStyle/>
                    <a:p>
                      <a:pPr marL="60325" indent="0"/>
                      <a:r>
                        <a:rPr lang="en-US" sz="900">
                          <a:solidFill>
                            <a:schemeClr val="bg1"/>
                          </a:solidFill>
                        </a:rPr>
                        <a:t>DOR, median </a:t>
                      </a:r>
                      <a:br>
                        <a:rPr lang="en-US" sz="900">
                          <a:solidFill>
                            <a:schemeClr val="bg1"/>
                          </a:solidFill>
                        </a:rPr>
                      </a:br>
                      <a:r>
                        <a:rPr lang="en-US" sz="900">
                          <a:solidFill>
                            <a:schemeClr val="bg1"/>
                          </a:solidFill>
                        </a:rPr>
                        <a:t>(95% CI), </a:t>
                      </a:r>
                      <a:r>
                        <a:rPr lang="en-US" sz="900" err="1">
                          <a:solidFill>
                            <a:schemeClr val="bg1"/>
                          </a:solidFill>
                        </a:rPr>
                        <a:t>months</a:t>
                      </a:r>
                      <a:r>
                        <a:rPr lang="en-US" sz="900" baseline="30000" err="1">
                          <a:solidFill>
                            <a:schemeClr val="bg1"/>
                          </a:solidFill>
                        </a:rPr>
                        <a:t>b</a:t>
                      </a:r>
                      <a:endParaRPr lang="en-US" sz="900">
                        <a:solidFill>
                          <a:schemeClr val="bg1"/>
                        </a:solidFill>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1">
                          <a:solidFill>
                            <a:srgbClr val="2ECCA3"/>
                          </a:solidFill>
                        </a:rPr>
                        <a:t>35.6 (30.5-NR)</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900" b="1">
                          <a:solidFill>
                            <a:schemeClr val="bg1">
                              <a:lumMod val="65000"/>
                            </a:schemeClr>
                          </a:solidFill>
                        </a:rPr>
                        <a:t>17.8 </a:t>
                      </a:r>
                      <a:br>
                        <a:rPr lang="en-US" sz="900" b="1">
                          <a:solidFill>
                            <a:schemeClr val="bg1">
                              <a:lumMod val="65000"/>
                            </a:schemeClr>
                          </a:solidFill>
                        </a:rPr>
                      </a:br>
                      <a:r>
                        <a:rPr lang="en-US" sz="900" b="1">
                          <a:solidFill>
                            <a:schemeClr val="bg1">
                              <a:lumMod val="65000"/>
                            </a:schemeClr>
                          </a:solidFill>
                        </a:rPr>
                        <a:t>(13.8-23.6)</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5865848"/>
                  </a:ext>
                </a:extLst>
              </a:tr>
            </a:tbl>
          </a:graphicData>
        </a:graphic>
      </p:graphicFrame>
      <p:sp>
        <p:nvSpPr>
          <p:cNvPr id="3064" name="TextBox 3063">
            <a:extLst>
              <a:ext uri="{FF2B5EF4-FFF2-40B4-BE49-F238E27FC236}">
                <a16:creationId xmlns:a16="http://schemas.microsoft.com/office/drawing/2014/main" id="{C04ED347-23A9-A634-F2ED-BA88FEA0A0BE}"/>
              </a:ext>
            </a:extLst>
          </p:cNvPr>
          <p:cNvSpPr txBox="1"/>
          <p:nvPr/>
        </p:nvSpPr>
        <p:spPr>
          <a:xfrm>
            <a:off x="5348311" y="1318432"/>
            <a:ext cx="871589" cy="369332"/>
          </a:xfrm>
          <a:prstGeom prst="rect">
            <a:avLst/>
          </a:prstGeom>
          <a:solidFill>
            <a:srgbClr val="2ECCA3"/>
          </a:solidFill>
        </p:spPr>
        <p:txBody>
          <a:bodyPr wrap="square" rtlCol="0">
            <a:spAutoFit/>
          </a:bodyPr>
          <a:lstStyle/>
          <a:p>
            <a:pPr algn="ctr" defTabSz="685800" fontAlgn="auto">
              <a:spcBef>
                <a:spcPts val="0"/>
              </a:spcBef>
              <a:spcAft>
                <a:spcPts val="0"/>
              </a:spcAft>
              <a:defRPr/>
            </a:pPr>
            <a:r>
              <a:rPr lang="en-US" sz="900" b="1">
                <a:solidFill>
                  <a:prstClr val="white"/>
                </a:solidFill>
                <a:latin typeface="Arial" panose="020B0604020202020204"/>
                <a:ea typeface="+mn-ea"/>
                <a:cs typeface="+mn-cs"/>
              </a:rPr>
              <a:t>Median</a:t>
            </a:r>
          </a:p>
          <a:p>
            <a:pPr algn="ctr" defTabSz="685800" fontAlgn="auto">
              <a:spcBef>
                <a:spcPts val="0"/>
              </a:spcBef>
              <a:spcAft>
                <a:spcPts val="0"/>
              </a:spcAft>
              <a:defRPr/>
            </a:pPr>
            <a:r>
              <a:rPr lang="en-US" sz="900" b="1">
                <a:solidFill>
                  <a:prstClr val="white"/>
                </a:solidFill>
                <a:latin typeface="Arial" panose="020B0604020202020204"/>
                <a:ea typeface="+mn-ea"/>
                <a:cs typeface="+mn-cs"/>
              </a:rPr>
              <a:t>35.6 months</a:t>
            </a:r>
          </a:p>
        </p:txBody>
      </p:sp>
      <p:grpSp>
        <p:nvGrpSpPr>
          <p:cNvPr id="4" name="Group 3">
            <a:extLst>
              <a:ext uri="{FF2B5EF4-FFF2-40B4-BE49-F238E27FC236}">
                <a16:creationId xmlns:a16="http://schemas.microsoft.com/office/drawing/2014/main" id="{21536AE4-6070-FA4D-1E35-00954F1021C9}"/>
              </a:ext>
            </a:extLst>
          </p:cNvPr>
          <p:cNvGrpSpPr/>
          <p:nvPr/>
        </p:nvGrpSpPr>
        <p:grpSpPr>
          <a:xfrm>
            <a:off x="467932" y="752236"/>
            <a:ext cx="5828296" cy="2602839"/>
            <a:chOff x="608304" y="999806"/>
            <a:chExt cx="11003593" cy="3470452"/>
          </a:xfrm>
        </p:grpSpPr>
        <p:grpSp>
          <p:nvGrpSpPr>
            <p:cNvPr id="2261" name="Group 2260">
              <a:extLst>
                <a:ext uri="{FF2B5EF4-FFF2-40B4-BE49-F238E27FC236}">
                  <a16:creationId xmlns:a16="http://schemas.microsoft.com/office/drawing/2014/main" id="{8E9208B5-AED9-6139-B11D-CF58391AD45F}"/>
                </a:ext>
              </a:extLst>
            </p:cNvPr>
            <p:cNvGrpSpPr/>
            <p:nvPr/>
          </p:nvGrpSpPr>
          <p:grpSpPr>
            <a:xfrm>
              <a:off x="1700721" y="1211296"/>
              <a:ext cx="9828000" cy="2124001"/>
              <a:chOff x="-9122546" y="1287496"/>
              <a:chExt cx="6847522" cy="2366582"/>
            </a:xfrm>
          </p:grpSpPr>
          <p:sp>
            <p:nvSpPr>
              <p:cNvPr id="132" name="Freeform: Shape 131">
                <a:extLst>
                  <a:ext uri="{FF2B5EF4-FFF2-40B4-BE49-F238E27FC236}">
                    <a16:creationId xmlns:a16="http://schemas.microsoft.com/office/drawing/2014/main" id="{5A387788-A831-9041-7F2A-1511AAC44285}"/>
                  </a:ext>
                </a:extLst>
              </p:cNvPr>
              <p:cNvSpPr/>
              <p:nvPr/>
            </p:nvSpPr>
            <p:spPr>
              <a:xfrm>
                <a:off x="-9122546" y="1338931"/>
                <a:ext cx="6779799" cy="2263711"/>
              </a:xfrm>
              <a:custGeom>
                <a:avLst/>
                <a:gdLst>
                  <a:gd name="connsiteX0" fmla="*/ 0 w 6779799"/>
                  <a:gd name="connsiteY0" fmla="*/ 0 h 2263711"/>
                  <a:gd name="connsiteX1" fmla="*/ 360807 w 6779799"/>
                  <a:gd name="connsiteY1" fmla="*/ 0 h 2263711"/>
                  <a:gd name="connsiteX2" fmla="*/ 360807 w 6779799"/>
                  <a:gd name="connsiteY2" fmla="*/ 32099 h 2263711"/>
                  <a:gd name="connsiteX3" fmla="*/ 366617 w 6779799"/>
                  <a:gd name="connsiteY3" fmla="*/ 32099 h 2263711"/>
                  <a:gd name="connsiteX4" fmla="*/ 366617 w 6779799"/>
                  <a:gd name="connsiteY4" fmla="*/ 64103 h 2263711"/>
                  <a:gd name="connsiteX5" fmla="*/ 589883 w 6779799"/>
                  <a:gd name="connsiteY5" fmla="*/ 64103 h 2263711"/>
                  <a:gd name="connsiteX6" fmla="*/ 589883 w 6779799"/>
                  <a:gd name="connsiteY6" fmla="*/ 80010 h 2263711"/>
                  <a:gd name="connsiteX7" fmla="*/ 595598 w 6779799"/>
                  <a:gd name="connsiteY7" fmla="*/ 80010 h 2263711"/>
                  <a:gd name="connsiteX8" fmla="*/ 595598 w 6779799"/>
                  <a:gd name="connsiteY8" fmla="*/ 112109 h 2263711"/>
                  <a:gd name="connsiteX9" fmla="*/ 658559 w 6779799"/>
                  <a:gd name="connsiteY9" fmla="*/ 112109 h 2263711"/>
                  <a:gd name="connsiteX10" fmla="*/ 658559 w 6779799"/>
                  <a:gd name="connsiteY10" fmla="*/ 128111 h 2263711"/>
                  <a:gd name="connsiteX11" fmla="*/ 721519 w 6779799"/>
                  <a:gd name="connsiteY11" fmla="*/ 128111 h 2263711"/>
                  <a:gd name="connsiteX12" fmla="*/ 721519 w 6779799"/>
                  <a:gd name="connsiteY12" fmla="*/ 144018 h 2263711"/>
                  <a:gd name="connsiteX13" fmla="*/ 727329 w 6779799"/>
                  <a:gd name="connsiteY13" fmla="*/ 144018 h 2263711"/>
                  <a:gd name="connsiteX14" fmla="*/ 727329 w 6779799"/>
                  <a:gd name="connsiteY14" fmla="*/ 176117 h 2263711"/>
                  <a:gd name="connsiteX15" fmla="*/ 744474 w 6779799"/>
                  <a:gd name="connsiteY15" fmla="*/ 176117 h 2263711"/>
                  <a:gd name="connsiteX16" fmla="*/ 744474 w 6779799"/>
                  <a:gd name="connsiteY16" fmla="*/ 192119 h 2263711"/>
                  <a:gd name="connsiteX17" fmla="*/ 784479 w 6779799"/>
                  <a:gd name="connsiteY17" fmla="*/ 192119 h 2263711"/>
                  <a:gd name="connsiteX18" fmla="*/ 784479 w 6779799"/>
                  <a:gd name="connsiteY18" fmla="*/ 208026 h 2263711"/>
                  <a:gd name="connsiteX19" fmla="*/ 790289 w 6779799"/>
                  <a:gd name="connsiteY19" fmla="*/ 208026 h 2263711"/>
                  <a:gd name="connsiteX20" fmla="*/ 790289 w 6779799"/>
                  <a:gd name="connsiteY20" fmla="*/ 224028 h 2263711"/>
                  <a:gd name="connsiteX21" fmla="*/ 801814 w 6779799"/>
                  <a:gd name="connsiteY21" fmla="*/ 224028 h 2263711"/>
                  <a:gd name="connsiteX22" fmla="*/ 801814 w 6779799"/>
                  <a:gd name="connsiteY22" fmla="*/ 240125 h 2263711"/>
                  <a:gd name="connsiteX23" fmla="*/ 813244 w 6779799"/>
                  <a:gd name="connsiteY23" fmla="*/ 240125 h 2263711"/>
                  <a:gd name="connsiteX24" fmla="*/ 813244 w 6779799"/>
                  <a:gd name="connsiteY24" fmla="*/ 256127 h 2263711"/>
                  <a:gd name="connsiteX25" fmla="*/ 824675 w 6779799"/>
                  <a:gd name="connsiteY25" fmla="*/ 256127 h 2263711"/>
                  <a:gd name="connsiteX26" fmla="*/ 824675 w 6779799"/>
                  <a:gd name="connsiteY26" fmla="*/ 272034 h 2263711"/>
                  <a:gd name="connsiteX27" fmla="*/ 847534 w 6779799"/>
                  <a:gd name="connsiteY27" fmla="*/ 272034 h 2263711"/>
                  <a:gd name="connsiteX28" fmla="*/ 847534 w 6779799"/>
                  <a:gd name="connsiteY28" fmla="*/ 288036 h 2263711"/>
                  <a:gd name="connsiteX29" fmla="*/ 870394 w 6779799"/>
                  <a:gd name="connsiteY29" fmla="*/ 288036 h 2263711"/>
                  <a:gd name="connsiteX30" fmla="*/ 870394 w 6779799"/>
                  <a:gd name="connsiteY30" fmla="*/ 320707 h 2263711"/>
                  <a:gd name="connsiteX31" fmla="*/ 887730 w 6779799"/>
                  <a:gd name="connsiteY31" fmla="*/ 320707 h 2263711"/>
                  <a:gd name="connsiteX32" fmla="*/ 887730 w 6779799"/>
                  <a:gd name="connsiteY32" fmla="*/ 336994 h 2263711"/>
                  <a:gd name="connsiteX33" fmla="*/ 893350 w 6779799"/>
                  <a:gd name="connsiteY33" fmla="*/ 336994 h 2263711"/>
                  <a:gd name="connsiteX34" fmla="*/ 893350 w 6779799"/>
                  <a:gd name="connsiteY34" fmla="*/ 353282 h 2263711"/>
                  <a:gd name="connsiteX35" fmla="*/ 904780 w 6779799"/>
                  <a:gd name="connsiteY35" fmla="*/ 353282 h 2263711"/>
                  <a:gd name="connsiteX36" fmla="*/ 904780 w 6779799"/>
                  <a:gd name="connsiteY36" fmla="*/ 369665 h 2263711"/>
                  <a:gd name="connsiteX37" fmla="*/ 956310 w 6779799"/>
                  <a:gd name="connsiteY37" fmla="*/ 369665 h 2263711"/>
                  <a:gd name="connsiteX38" fmla="*/ 956310 w 6779799"/>
                  <a:gd name="connsiteY38" fmla="*/ 386048 h 2263711"/>
                  <a:gd name="connsiteX39" fmla="*/ 967835 w 6779799"/>
                  <a:gd name="connsiteY39" fmla="*/ 386048 h 2263711"/>
                  <a:gd name="connsiteX40" fmla="*/ 967835 w 6779799"/>
                  <a:gd name="connsiteY40" fmla="*/ 418814 h 2263711"/>
                  <a:gd name="connsiteX41" fmla="*/ 1013651 w 6779799"/>
                  <a:gd name="connsiteY41" fmla="*/ 418814 h 2263711"/>
                  <a:gd name="connsiteX42" fmla="*/ 1013651 w 6779799"/>
                  <a:gd name="connsiteY42" fmla="*/ 435292 h 2263711"/>
                  <a:gd name="connsiteX43" fmla="*/ 1082326 w 6779799"/>
                  <a:gd name="connsiteY43" fmla="*/ 435292 h 2263711"/>
                  <a:gd name="connsiteX44" fmla="*/ 1082326 w 6779799"/>
                  <a:gd name="connsiteY44" fmla="*/ 484537 h 2263711"/>
                  <a:gd name="connsiteX45" fmla="*/ 1088136 w 6779799"/>
                  <a:gd name="connsiteY45" fmla="*/ 484537 h 2263711"/>
                  <a:gd name="connsiteX46" fmla="*/ 1088136 w 6779799"/>
                  <a:gd name="connsiteY46" fmla="*/ 501015 h 2263711"/>
                  <a:gd name="connsiteX47" fmla="*/ 1093756 w 6779799"/>
                  <a:gd name="connsiteY47" fmla="*/ 501015 h 2263711"/>
                  <a:gd name="connsiteX48" fmla="*/ 1093756 w 6779799"/>
                  <a:gd name="connsiteY48" fmla="*/ 517493 h 2263711"/>
                  <a:gd name="connsiteX49" fmla="*/ 1110996 w 6779799"/>
                  <a:gd name="connsiteY49" fmla="*/ 517493 h 2263711"/>
                  <a:gd name="connsiteX50" fmla="*/ 1110996 w 6779799"/>
                  <a:gd name="connsiteY50" fmla="*/ 534067 h 2263711"/>
                  <a:gd name="connsiteX51" fmla="*/ 1208246 w 6779799"/>
                  <a:gd name="connsiteY51" fmla="*/ 534067 h 2263711"/>
                  <a:gd name="connsiteX52" fmla="*/ 1208246 w 6779799"/>
                  <a:gd name="connsiteY52" fmla="*/ 550926 h 2263711"/>
                  <a:gd name="connsiteX53" fmla="*/ 1214056 w 6779799"/>
                  <a:gd name="connsiteY53" fmla="*/ 550926 h 2263711"/>
                  <a:gd name="connsiteX54" fmla="*/ 1214056 w 6779799"/>
                  <a:gd name="connsiteY54" fmla="*/ 567595 h 2263711"/>
                  <a:gd name="connsiteX55" fmla="*/ 1311402 w 6779799"/>
                  <a:gd name="connsiteY55" fmla="*/ 567595 h 2263711"/>
                  <a:gd name="connsiteX56" fmla="*/ 1311402 w 6779799"/>
                  <a:gd name="connsiteY56" fmla="*/ 584359 h 2263711"/>
                  <a:gd name="connsiteX57" fmla="*/ 1328547 w 6779799"/>
                  <a:gd name="connsiteY57" fmla="*/ 584359 h 2263711"/>
                  <a:gd name="connsiteX58" fmla="*/ 1328547 w 6779799"/>
                  <a:gd name="connsiteY58" fmla="*/ 601218 h 2263711"/>
                  <a:gd name="connsiteX59" fmla="*/ 1339977 w 6779799"/>
                  <a:gd name="connsiteY59" fmla="*/ 601218 h 2263711"/>
                  <a:gd name="connsiteX60" fmla="*/ 1339977 w 6779799"/>
                  <a:gd name="connsiteY60" fmla="*/ 634841 h 2263711"/>
                  <a:gd name="connsiteX61" fmla="*/ 1368647 w 6779799"/>
                  <a:gd name="connsiteY61" fmla="*/ 634841 h 2263711"/>
                  <a:gd name="connsiteX62" fmla="*/ 1368647 w 6779799"/>
                  <a:gd name="connsiteY62" fmla="*/ 651605 h 2263711"/>
                  <a:gd name="connsiteX63" fmla="*/ 1408652 w 6779799"/>
                  <a:gd name="connsiteY63" fmla="*/ 651605 h 2263711"/>
                  <a:gd name="connsiteX64" fmla="*/ 1408652 w 6779799"/>
                  <a:gd name="connsiteY64" fmla="*/ 668560 h 2263711"/>
                  <a:gd name="connsiteX65" fmla="*/ 1448848 w 6779799"/>
                  <a:gd name="connsiteY65" fmla="*/ 668560 h 2263711"/>
                  <a:gd name="connsiteX66" fmla="*/ 1448848 w 6779799"/>
                  <a:gd name="connsiteY66" fmla="*/ 685514 h 2263711"/>
                  <a:gd name="connsiteX67" fmla="*/ 1534763 w 6779799"/>
                  <a:gd name="connsiteY67" fmla="*/ 685514 h 2263711"/>
                  <a:gd name="connsiteX68" fmla="*/ 1534763 w 6779799"/>
                  <a:gd name="connsiteY68" fmla="*/ 702469 h 2263711"/>
                  <a:gd name="connsiteX69" fmla="*/ 1569053 w 6779799"/>
                  <a:gd name="connsiteY69" fmla="*/ 702469 h 2263711"/>
                  <a:gd name="connsiteX70" fmla="*/ 1569053 w 6779799"/>
                  <a:gd name="connsiteY70" fmla="*/ 736187 h 2263711"/>
                  <a:gd name="connsiteX71" fmla="*/ 1586294 w 6779799"/>
                  <a:gd name="connsiteY71" fmla="*/ 736187 h 2263711"/>
                  <a:gd name="connsiteX72" fmla="*/ 1586294 w 6779799"/>
                  <a:gd name="connsiteY72" fmla="*/ 770001 h 2263711"/>
                  <a:gd name="connsiteX73" fmla="*/ 1609058 w 6779799"/>
                  <a:gd name="connsiteY73" fmla="*/ 770001 h 2263711"/>
                  <a:gd name="connsiteX74" fmla="*/ 1609058 w 6779799"/>
                  <a:gd name="connsiteY74" fmla="*/ 786956 h 2263711"/>
                  <a:gd name="connsiteX75" fmla="*/ 1689259 w 6779799"/>
                  <a:gd name="connsiteY75" fmla="*/ 786956 h 2263711"/>
                  <a:gd name="connsiteX76" fmla="*/ 1689259 w 6779799"/>
                  <a:gd name="connsiteY76" fmla="*/ 804005 h 2263711"/>
                  <a:gd name="connsiteX77" fmla="*/ 1706404 w 6779799"/>
                  <a:gd name="connsiteY77" fmla="*/ 804005 h 2263711"/>
                  <a:gd name="connsiteX78" fmla="*/ 1706404 w 6779799"/>
                  <a:gd name="connsiteY78" fmla="*/ 821055 h 2263711"/>
                  <a:gd name="connsiteX79" fmla="*/ 1809560 w 6779799"/>
                  <a:gd name="connsiteY79" fmla="*/ 821055 h 2263711"/>
                  <a:gd name="connsiteX80" fmla="*/ 1809560 w 6779799"/>
                  <a:gd name="connsiteY80" fmla="*/ 855155 h 2263711"/>
                  <a:gd name="connsiteX81" fmla="*/ 1815274 w 6779799"/>
                  <a:gd name="connsiteY81" fmla="*/ 855155 h 2263711"/>
                  <a:gd name="connsiteX82" fmla="*/ 1815274 w 6779799"/>
                  <a:gd name="connsiteY82" fmla="*/ 889349 h 2263711"/>
                  <a:gd name="connsiteX83" fmla="*/ 1826705 w 6779799"/>
                  <a:gd name="connsiteY83" fmla="*/ 889349 h 2263711"/>
                  <a:gd name="connsiteX84" fmla="*/ 1826705 w 6779799"/>
                  <a:gd name="connsiteY84" fmla="*/ 906304 h 2263711"/>
                  <a:gd name="connsiteX85" fmla="*/ 1832420 w 6779799"/>
                  <a:gd name="connsiteY85" fmla="*/ 906304 h 2263711"/>
                  <a:gd name="connsiteX86" fmla="*/ 1832420 w 6779799"/>
                  <a:gd name="connsiteY86" fmla="*/ 923353 h 2263711"/>
                  <a:gd name="connsiteX87" fmla="*/ 1855280 w 6779799"/>
                  <a:gd name="connsiteY87" fmla="*/ 923353 h 2263711"/>
                  <a:gd name="connsiteX88" fmla="*/ 1855280 w 6779799"/>
                  <a:gd name="connsiteY88" fmla="*/ 940403 h 2263711"/>
                  <a:gd name="connsiteX89" fmla="*/ 1912620 w 6779799"/>
                  <a:gd name="connsiteY89" fmla="*/ 940403 h 2263711"/>
                  <a:gd name="connsiteX90" fmla="*/ 1912620 w 6779799"/>
                  <a:gd name="connsiteY90" fmla="*/ 957548 h 2263711"/>
                  <a:gd name="connsiteX91" fmla="*/ 1929765 w 6779799"/>
                  <a:gd name="connsiteY91" fmla="*/ 957548 h 2263711"/>
                  <a:gd name="connsiteX92" fmla="*/ 1929765 w 6779799"/>
                  <a:gd name="connsiteY92" fmla="*/ 991553 h 2263711"/>
                  <a:gd name="connsiteX93" fmla="*/ 1935575 w 6779799"/>
                  <a:gd name="connsiteY93" fmla="*/ 991553 h 2263711"/>
                  <a:gd name="connsiteX94" fmla="*/ 1935575 w 6779799"/>
                  <a:gd name="connsiteY94" fmla="*/ 1025652 h 2263711"/>
                  <a:gd name="connsiteX95" fmla="*/ 1969865 w 6779799"/>
                  <a:gd name="connsiteY95" fmla="*/ 1025652 h 2263711"/>
                  <a:gd name="connsiteX96" fmla="*/ 1969865 w 6779799"/>
                  <a:gd name="connsiteY96" fmla="*/ 1042797 h 2263711"/>
                  <a:gd name="connsiteX97" fmla="*/ 2044256 w 6779799"/>
                  <a:gd name="connsiteY97" fmla="*/ 1042797 h 2263711"/>
                  <a:gd name="connsiteX98" fmla="*/ 2044256 w 6779799"/>
                  <a:gd name="connsiteY98" fmla="*/ 1059847 h 2263711"/>
                  <a:gd name="connsiteX99" fmla="*/ 2067211 w 6779799"/>
                  <a:gd name="connsiteY99" fmla="*/ 1059847 h 2263711"/>
                  <a:gd name="connsiteX100" fmla="*/ 2067211 w 6779799"/>
                  <a:gd name="connsiteY100" fmla="*/ 1076897 h 2263711"/>
                  <a:gd name="connsiteX101" fmla="*/ 2073021 w 6779799"/>
                  <a:gd name="connsiteY101" fmla="*/ 1076897 h 2263711"/>
                  <a:gd name="connsiteX102" fmla="*/ 2073021 w 6779799"/>
                  <a:gd name="connsiteY102" fmla="*/ 1093851 h 2263711"/>
                  <a:gd name="connsiteX103" fmla="*/ 2227516 w 6779799"/>
                  <a:gd name="connsiteY103" fmla="*/ 1093851 h 2263711"/>
                  <a:gd name="connsiteX104" fmla="*/ 2227516 w 6779799"/>
                  <a:gd name="connsiteY104" fmla="*/ 1111282 h 2263711"/>
                  <a:gd name="connsiteX105" fmla="*/ 2302002 w 6779799"/>
                  <a:gd name="connsiteY105" fmla="*/ 1111282 h 2263711"/>
                  <a:gd name="connsiteX106" fmla="*/ 2302002 w 6779799"/>
                  <a:gd name="connsiteY106" fmla="*/ 1128903 h 2263711"/>
                  <a:gd name="connsiteX107" fmla="*/ 2324862 w 6779799"/>
                  <a:gd name="connsiteY107" fmla="*/ 1128903 h 2263711"/>
                  <a:gd name="connsiteX108" fmla="*/ 2324862 w 6779799"/>
                  <a:gd name="connsiteY108" fmla="*/ 1146524 h 2263711"/>
                  <a:gd name="connsiteX109" fmla="*/ 2342007 w 6779799"/>
                  <a:gd name="connsiteY109" fmla="*/ 1146524 h 2263711"/>
                  <a:gd name="connsiteX110" fmla="*/ 2342007 w 6779799"/>
                  <a:gd name="connsiteY110" fmla="*/ 1164050 h 2263711"/>
                  <a:gd name="connsiteX111" fmla="*/ 2410778 w 6779799"/>
                  <a:gd name="connsiteY111" fmla="*/ 1164050 h 2263711"/>
                  <a:gd name="connsiteX112" fmla="*/ 2410778 w 6779799"/>
                  <a:gd name="connsiteY112" fmla="*/ 1199198 h 2263711"/>
                  <a:gd name="connsiteX113" fmla="*/ 2416492 w 6779799"/>
                  <a:gd name="connsiteY113" fmla="*/ 1199198 h 2263711"/>
                  <a:gd name="connsiteX114" fmla="*/ 2416492 w 6779799"/>
                  <a:gd name="connsiteY114" fmla="*/ 1216724 h 2263711"/>
                  <a:gd name="connsiteX115" fmla="*/ 2427923 w 6779799"/>
                  <a:gd name="connsiteY115" fmla="*/ 1216724 h 2263711"/>
                  <a:gd name="connsiteX116" fmla="*/ 2427923 w 6779799"/>
                  <a:gd name="connsiteY116" fmla="*/ 1234345 h 2263711"/>
                  <a:gd name="connsiteX117" fmla="*/ 2651284 w 6779799"/>
                  <a:gd name="connsiteY117" fmla="*/ 1234345 h 2263711"/>
                  <a:gd name="connsiteX118" fmla="*/ 2651284 w 6779799"/>
                  <a:gd name="connsiteY118" fmla="*/ 1270349 h 2263711"/>
                  <a:gd name="connsiteX119" fmla="*/ 2691289 w 6779799"/>
                  <a:gd name="connsiteY119" fmla="*/ 1270349 h 2263711"/>
                  <a:gd name="connsiteX120" fmla="*/ 2691289 w 6779799"/>
                  <a:gd name="connsiteY120" fmla="*/ 1288352 h 2263711"/>
                  <a:gd name="connsiteX121" fmla="*/ 2914650 w 6779799"/>
                  <a:gd name="connsiteY121" fmla="*/ 1288352 h 2263711"/>
                  <a:gd name="connsiteX122" fmla="*/ 2914650 w 6779799"/>
                  <a:gd name="connsiteY122" fmla="*/ 1306259 h 2263711"/>
                  <a:gd name="connsiteX123" fmla="*/ 2931890 w 6779799"/>
                  <a:gd name="connsiteY123" fmla="*/ 1306259 h 2263711"/>
                  <a:gd name="connsiteX124" fmla="*/ 2931890 w 6779799"/>
                  <a:gd name="connsiteY124" fmla="*/ 1324166 h 2263711"/>
                  <a:gd name="connsiteX125" fmla="*/ 3011996 w 6779799"/>
                  <a:gd name="connsiteY125" fmla="*/ 1324166 h 2263711"/>
                  <a:gd name="connsiteX126" fmla="*/ 3011996 w 6779799"/>
                  <a:gd name="connsiteY126" fmla="*/ 1360170 h 2263711"/>
                  <a:gd name="connsiteX127" fmla="*/ 3017711 w 6779799"/>
                  <a:gd name="connsiteY127" fmla="*/ 1360170 h 2263711"/>
                  <a:gd name="connsiteX128" fmla="*/ 3017711 w 6779799"/>
                  <a:gd name="connsiteY128" fmla="*/ 1378172 h 2263711"/>
                  <a:gd name="connsiteX129" fmla="*/ 3086481 w 6779799"/>
                  <a:gd name="connsiteY129" fmla="*/ 1378172 h 2263711"/>
                  <a:gd name="connsiteX130" fmla="*/ 3086481 w 6779799"/>
                  <a:gd name="connsiteY130" fmla="*/ 1396365 h 2263711"/>
                  <a:gd name="connsiteX131" fmla="*/ 3097911 w 6779799"/>
                  <a:gd name="connsiteY131" fmla="*/ 1396365 h 2263711"/>
                  <a:gd name="connsiteX132" fmla="*/ 3097911 w 6779799"/>
                  <a:gd name="connsiteY132" fmla="*/ 1414653 h 2263711"/>
                  <a:gd name="connsiteX133" fmla="*/ 3132296 w 6779799"/>
                  <a:gd name="connsiteY133" fmla="*/ 1414653 h 2263711"/>
                  <a:gd name="connsiteX134" fmla="*/ 3132296 w 6779799"/>
                  <a:gd name="connsiteY134" fmla="*/ 1432751 h 2263711"/>
                  <a:gd name="connsiteX135" fmla="*/ 3269742 w 6779799"/>
                  <a:gd name="connsiteY135" fmla="*/ 1432751 h 2263711"/>
                  <a:gd name="connsiteX136" fmla="*/ 3269742 w 6779799"/>
                  <a:gd name="connsiteY136" fmla="*/ 1451229 h 2263711"/>
                  <a:gd name="connsiteX137" fmla="*/ 3487293 w 6779799"/>
                  <a:gd name="connsiteY137" fmla="*/ 1451229 h 2263711"/>
                  <a:gd name="connsiteX138" fmla="*/ 3487293 w 6779799"/>
                  <a:gd name="connsiteY138" fmla="*/ 1470184 h 2263711"/>
                  <a:gd name="connsiteX139" fmla="*/ 3493103 w 6779799"/>
                  <a:gd name="connsiteY139" fmla="*/ 1470184 h 2263711"/>
                  <a:gd name="connsiteX140" fmla="*/ 3493103 w 6779799"/>
                  <a:gd name="connsiteY140" fmla="*/ 1489139 h 2263711"/>
                  <a:gd name="connsiteX141" fmla="*/ 3607594 w 6779799"/>
                  <a:gd name="connsiteY141" fmla="*/ 1489139 h 2263711"/>
                  <a:gd name="connsiteX142" fmla="*/ 3607594 w 6779799"/>
                  <a:gd name="connsiteY142" fmla="*/ 1508093 h 2263711"/>
                  <a:gd name="connsiteX143" fmla="*/ 3624739 w 6779799"/>
                  <a:gd name="connsiteY143" fmla="*/ 1508093 h 2263711"/>
                  <a:gd name="connsiteX144" fmla="*/ 3624739 w 6779799"/>
                  <a:gd name="connsiteY144" fmla="*/ 1527048 h 2263711"/>
                  <a:gd name="connsiteX145" fmla="*/ 3636169 w 6779799"/>
                  <a:gd name="connsiteY145" fmla="*/ 1527048 h 2263711"/>
                  <a:gd name="connsiteX146" fmla="*/ 3636169 w 6779799"/>
                  <a:gd name="connsiteY146" fmla="*/ 1546003 h 2263711"/>
                  <a:gd name="connsiteX147" fmla="*/ 3727704 w 6779799"/>
                  <a:gd name="connsiteY147" fmla="*/ 1546003 h 2263711"/>
                  <a:gd name="connsiteX148" fmla="*/ 3727704 w 6779799"/>
                  <a:gd name="connsiteY148" fmla="*/ 1565053 h 2263711"/>
                  <a:gd name="connsiteX149" fmla="*/ 3974021 w 6779799"/>
                  <a:gd name="connsiteY149" fmla="*/ 1565053 h 2263711"/>
                  <a:gd name="connsiteX150" fmla="*/ 3974021 w 6779799"/>
                  <a:gd name="connsiteY150" fmla="*/ 1584293 h 2263711"/>
                  <a:gd name="connsiteX151" fmla="*/ 4105752 w 6779799"/>
                  <a:gd name="connsiteY151" fmla="*/ 1584293 h 2263711"/>
                  <a:gd name="connsiteX152" fmla="*/ 4105752 w 6779799"/>
                  <a:gd name="connsiteY152" fmla="*/ 1622679 h 2263711"/>
                  <a:gd name="connsiteX153" fmla="*/ 4214432 w 6779799"/>
                  <a:gd name="connsiteY153" fmla="*/ 1622679 h 2263711"/>
                  <a:gd name="connsiteX154" fmla="*/ 4214432 w 6779799"/>
                  <a:gd name="connsiteY154" fmla="*/ 1642967 h 2263711"/>
                  <a:gd name="connsiteX155" fmla="*/ 4294727 w 6779799"/>
                  <a:gd name="connsiteY155" fmla="*/ 1642967 h 2263711"/>
                  <a:gd name="connsiteX156" fmla="*/ 4294727 w 6779799"/>
                  <a:gd name="connsiteY156" fmla="*/ 1663160 h 2263711"/>
                  <a:gd name="connsiteX157" fmla="*/ 4455033 w 6779799"/>
                  <a:gd name="connsiteY157" fmla="*/ 1663160 h 2263711"/>
                  <a:gd name="connsiteX158" fmla="*/ 4455033 w 6779799"/>
                  <a:gd name="connsiteY158" fmla="*/ 1708404 h 2263711"/>
                  <a:gd name="connsiteX159" fmla="*/ 4695540 w 6779799"/>
                  <a:gd name="connsiteY159" fmla="*/ 1708404 h 2263711"/>
                  <a:gd name="connsiteX160" fmla="*/ 4695540 w 6779799"/>
                  <a:gd name="connsiteY160" fmla="*/ 1735455 h 2263711"/>
                  <a:gd name="connsiteX161" fmla="*/ 4746975 w 6779799"/>
                  <a:gd name="connsiteY161" fmla="*/ 1735455 h 2263711"/>
                  <a:gd name="connsiteX162" fmla="*/ 4746975 w 6779799"/>
                  <a:gd name="connsiteY162" fmla="*/ 1764602 h 2263711"/>
                  <a:gd name="connsiteX163" fmla="*/ 5176552 w 6779799"/>
                  <a:gd name="connsiteY163" fmla="*/ 1764602 h 2263711"/>
                  <a:gd name="connsiteX164" fmla="*/ 5176552 w 6779799"/>
                  <a:gd name="connsiteY164" fmla="*/ 1817275 h 2263711"/>
                  <a:gd name="connsiteX165" fmla="*/ 5302472 w 6779799"/>
                  <a:gd name="connsiteY165" fmla="*/ 1817275 h 2263711"/>
                  <a:gd name="connsiteX166" fmla="*/ 5302472 w 6779799"/>
                  <a:gd name="connsiteY166" fmla="*/ 1883855 h 2263711"/>
                  <a:gd name="connsiteX167" fmla="*/ 5657469 w 6779799"/>
                  <a:gd name="connsiteY167" fmla="*/ 1883855 h 2263711"/>
                  <a:gd name="connsiteX168" fmla="*/ 5657469 w 6779799"/>
                  <a:gd name="connsiteY168" fmla="*/ 1987487 h 2263711"/>
                  <a:gd name="connsiteX169" fmla="*/ 5909406 w 6779799"/>
                  <a:gd name="connsiteY169" fmla="*/ 1987487 h 2263711"/>
                  <a:gd name="connsiteX170" fmla="*/ 5909406 w 6779799"/>
                  <a:gd name="connsiteY170" fmla="*/ 2263712 h 2263711"/>
                  <a:gd name="connsiteX171" fmla="*/ 6779800 w 6779799"/>
                  <a:gd name="connsiteY171" fmla="*/ 2263712 h 226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779799" h="2263711">
                    <a:moveTo>
                      <a:pt x="0" y="0"/>
                    </a:moveTo>
                    <a:lnTo>
                      <a:pt x="360807" y="0"/>
                    </a:lnTo>
                    <a:lnTo>
                      <a:pt x="360807" y="32099"/>
                    </a:lnTo>
                    <a:lnTo>
                      <a:pt x="366617" y="32099"/>
                    </a:lnTo>
                    <a:lnTo>
                      <a:pt x="366617" y="64103"/>
                    </a:lnTo>
                    <a:lnTo>
                      <a:pt x="589883" y="64103"/>
                    </a:lnTo>
                    <a:lnTo>
                      <a:pt x="589883" y="80010"/>
                    </a:lnTo>
                    <a:lnTo>
                      <a:pt x="595598" y="80010"/>
                    </a:lnTo>
                    <a:lnTo>
                      <a:pt x="595598" y="112109"/>
                    </a:lnTo>
                    <a:lnTo>
                      <a:pt x="658559" y="112109"/>
                    </a:lnTo>
                    <a:lnTo>
                      <a:pt x="658559" y="128111"/>
                    </a:lnTo>
                    <a:lnTo>
                      <a:pt x="721519" y="128111"/>
                    </a:lnTo>
                    <a:lnTo>
                      <a:pt x="721519" y="144018"/>
                    </a:lnTo>
                    <a:lnTo>
                      <a:pt x="727329" y="144018"/>
                    </a:lnTo>
                    <a:lnTo>
                      <a:pt x="727329" y="176117"/>
                    </a:lnTo>
                    <a:lnTo>
                      <a:pt x="744474" y="176117"/>
                    </a:lnTo>
                    <a:lnTo>
                      <a:pt x="744474" y="192119"/>
                    </a:lnTo>
                    <a:lnTo>
                      <a:pt x="784479" y="192119"/>
                    </a:lnTo>
                    <a:lnTo>
                      <a:pt x="784479" y="208026"/>
                    </a:lnTo>
                    <a:lnTo>
                      <a:pt x="790289" y="208026"/>
                    </a:lnTo>
                    <a:lnTo>
                      <a:pt x="790289" y="224028"/>
                    </a:lnTo>
                    <a:lnTo>
                      <a:pt x="801814" y="224028"/>
                    </a:lnTo>
                    <a:lnTo>
                      <a:pt x="801814" y="240125"/>
                    </a:lnTo>
                    <a:lnTo>
                      <a:pt x="813244" y="240125"/>
                    </a:lnTo>
                    <a:lnTo>
                      <a:pt x="813244" y="256127"/>
                    </a:lnTo>
                    <a:lnTo>
                      <a:pt x="824675" y="256127"/>
                    </a:lnTo>
                    <a:lnTo>
                      <a:pt x="824675" y="272034"/>
                    </a:lnTo>
                    <a:lnTo>
                      <a:pt x="847534" y="272034"/>
                    </a:lnTo>
                    <a:lnTo>
                      <a:pt x="847534" y="288036"/>
                    </a:lnTo>
                    <a:lnTo>
                      <a:pt x="870394" y="288036"/>
                    </a:lnTo>
                    <a:lnTo>
                      <a:pt x="870394" y="320707"/>
                    </a:lnTo>
                    <a:lnTo>
                      <a:pt x="887730" y="320707"/>
                    </a:lnTo>
                    <a:lnTo>
                      <a:pt x="887730" y="336994"/>
                    </a:lnTo>
                    <a:lnTo>
                      <a:pt x="893350" y="336994"/>
                    </a:lnTo>
                    <a:lnTo>
                      <a:pt x="893350" y="353282"/>
                    </a:lnTo>
                    <a:lnTo>
                      <a:pt x="904780" y="353282"/>
                    </a:lnTo>
                    <a:lnTo>
                      <a:pt x="904780" y="369665"/>
                    </a:lnTo>
                    <a:lnTo>
                      <a:pt x="956310" y="369665"/>
                    </a:lnTo>
                    <a:lnTo>
                      <a:pt x="956310" y="386048"/>
                    </a:lnTo>
                    <a:lnTo>
                      <a:pt x="967835" y="386048"/>
                    </a:lnTo>
                    <a:lnTo>
                      <a:pt x="967835" y="418814"/>
                    </a:lnTo>
                    <a:lnTo>
                      <a:pt x="1013651" y="418814"/>
                    </a:lnTo>
                    <a:lnTo>
                      <a:pt x="1013651" y="435292"/>
                    </a:lnTo>
                    <a:lnTo>
                      <a:pt x="1082326" y="435292"/>
                    </a:lnTo>
                    <a:lnTo>
                      <a:pt x="1082326" y="484537"/>
                    </a:lnTo>
                    <a:lnTo>
                      <a:pt x="1088136" y="484537"/>
                    </a:lnTo>
                    <a:lnTo>
                      <a:pt x="1088136" y="501015"/>
                    </a:lnTo>
                    <a:lnTo>
                      <a:pt x="1093756" y="501015"/>
                    </a:lnTo>
                    <a:lnTo>
                      <a:pt x="1093756" y="517493"/>
                    </a:lnTo>
                    <a:lnTo>
                      <a:pt x="1110996" y="517493"/>
                    </a:lnTo>
                    <a:lnTo>
                      <a:pt x="1110996" y="534067"/>
                    </a:lnTo>
                    <a:lnTo>
                      <a:pt x="1208246" y="534067"/>
                    </a:lnTo>
                    <a:lnTo>
                      <a:pt x="1208246" y="550926"/>
                    </a:lnTo>
                    <a:lnTo>
                      <a:pt x="1214056" y="550926"/>
                    </a:lnTo>
                    <a:lnTo>
                      <a:pt x="1214056" y="567595"/>
                    </a:lnTo>
                    <a:lnTo>
                      <a:pt x="1311402" y="567595"/>
                    </a:lnTo>
                    <a:lnTo>
                      <a:pt x="1311402" y="584359"/>
                    </a:lnTo>
                    <a:lnTo>
                      <a:pt x="1328547" y="584359"/>
                    </a:lnTo>
                    <a:lnTo>
                      <a:pt x="1328547" y="601218"/>
                    </a:lnTo>
                    <a:lnTo>
                      <a:pt x="1339977" y="601218"/>
                    </a:lnTo>
                    <a:lnTo>
                      <a:pt x="1339977" y="634841"/>
                    </a:lnTo>
                    <a:lnTo>
                      <a:pt x="1368647" y="634841"/>
                    </a:lnTo>
                    <a:lnTo>
                      <a:pt x="1368647" y="651605"/>
                    </a:lnTo>
                    <a:lnTo>
                      <a:pt x="1408652" y="651605"/>
                    </a:lnTo>
                    <a:lnTo>
                      <a:pt x="1408652" y="668560"/>
                    </a:lnTo>
                    <a:lnTo>
                      <a:pt x="1448848" y="668560"/>
                    </a:lnTo>
                    <a:lnTo>
                      <a:pt x="1448848" y="685514"/>
                    </a:lnTo>
                    <a:lnTo>
                      <a:pt x="1534763" y="685514"/>
                    </a:lnTo>
                    <a:lnTo>
                      <a:pt x="1534763" y="702469"/>
                    </a:lnTo>
                    <a:lnTo>
                      <a:pt x="1569053" y="702469"/>
                    </a:lnTo>
                    <a:lnTo>
                      <a:pt x="1569053" y="736187"/>
                    </a:lnTo>
                    <a:lnTo>
                      <a:pt x="1586294" y="736187"/>
                    </a:lnTo>
                    <a:lnTo>
                      <a:pt x="1586294" y="770001"/>
                    </a:lnTo>
                    <a:lnTo>
                      <a:pt x="1609058" y="770001"/>
                    </a:lnTo>
                    <a:lnTo>
                      <a:pt x="1609058" y="786956"/>
                    </a:lnTo>
                    <a:lnTo>
                      <a:pt x="1689259" y="786956"/>
                    </a:lnTo>
                    <a:lnTo>
                      <a:pt x="1689259" y="804005"/>
                    </a:lnTo>
                    <a:lnTo>
                      <a:pt x="1706404" y="804005"/>
                    </a:lnTo>
                    <a:lnTo>
                      <a:pt x="1706404" y="821055"/>
                    </a:lnTo>
                    <a:lnTo>
                      <a:pt x="1809560" y="821055"/>
                    </a:lnTo>
                    <a:lnTo>
                      <a:pt x="1809560" y="855155"/>
                    </a:lnTo>
                    <a:lnTo>
                      <a:pt x="1815274" y="855155"/>
                    </a:lnTo>
                    <a:lnTo>
                      <a:pt x="1815274" y="889349"/>
                    </a:lnTo>
                    <a:lnTo>
                      <a:pt x="1826705" y="889349"/>
                    </a:lnTo>
                    <a:lnTo>
                      <a:pt x="1826705" y="906304"/>
                    </a:lnTo>
                    <a:lnTo>
                      <a:pt x="1832420" y="906304"/>
                    </a:lnTo>
                    <a:lnTo>
                      <a:pt x="1832420" y="923353"/>
                    </a:lnTo>
                    <a:lnTo>
                      <a:pt x="1855280" y="923353"/>
                    </a:lnTo>
                    <a:lnTo>
                      <a:pt x="1855280" y="940403"/>
                    </a:lnTo>
                    <a:lnTo>
                      <a:pt x="1912620" y="940403"/>
                    </a:lnTo>
                    <a:lnTo>
                      <a:pt x="1912620" y="957548"/>
                    </a:lnTo>
                    <a:lnTo>
                      <a:pt x="1929765" y="957548"/>
                    </a:lnTo>
                    <a:lnTo>
                      <a:pt x="1929765" y="991553"/>
                    </a:lnTo>
                    <a:lnTo>
                      <a:pt x="1935575" y="991553"/>
                    </a:lnTo>
                    <a:lnTo>
                      <a:pt x="1935575" y="1025652"/>
                    </a:lnTo>
                    <a:lnTo>
                      <a:pt x="1969865" y="1025652"/>
                    </a:lnTo>
                    <a:lnTo>
                      <a:pt x="1969865" y="1042797"/>
                    </a:lnTo>
                    <a:lnTo>
                      <a:pt x="2044256" y="1042797"/>
                    </a:lnTo>
                    <a:lnTo>
                      <a:pt x="2044256" y="1059847"/>
                    </a:lnTo>
                    <a:lnTo>
                      <a:pt x="2067211" y="1059847"/>
                    </a:lnTo>
                    <a:lnTo>
                      <a:pt x="2067211" y="1076897"/>
                    </a:lnTo>
                    <a:lnTo>
                      <a:pt x="2073021" y="1076897"/>
                    </a:lnTo>
                    <a:lnTo>
                      <a:pt x="2073021" y="1093851"/>
                    </a:lnTo>
                    <a:lnTo>
                      <a:pt x="2227516" y="1093851"/>
                    </a:lnTo>
                    <a:lnTo>
                      <a:pt x="2227516" y="1111282"/>
                    </a:lnTo>
                    <a:lnTo>
                      <a:pt x="2302002" y="1111282"/>
                    </a:lnTo>
                    <a:lnTo>
                      <a:pt x="2302002" y="1128903"/>
                    </a:lnTo>
                    <a:lnTo>
                      <a:pt x="2324862" y="1128903"/>
                    </a:lnTo>
                    <a:lnTo>
                      <a:pt x="2324862" y="1146524"/>
                    </a:lnTo>
                    <a:lnTo>
                      <a:pt x="2342007" y="1146524"/>
                    </a:lnTo>
                    <a:lnTo>
                      <a:pt x="2342007" y="1164050"/>
                    </a:lnTo>
                    <a:lnTo>
                      <a:pt x="2410778" y="1164050"/>
                    </a:lnTo>
                    <a:lnTo>
                      <a:pt x="2410778" y="1199198"/>
                    </a:lnTo>
                    <a:lnTo>
                      <a:pt x="2416492" y="1199198"/>
                    </a:lnTo>
                    <a:lnTo>
                      <a:pt x="2416492" y="1216724"/>
                    </a:lnTo>
                    <a:lnTo>
                      <a:pt x="2427923" y="1216724"/>
                    </a:lnTo>
                    <a:lnTo>
                      <a:pt x="2427923" y="1234345"/>
                    </a:lnTo>
                    <a:lnTo>
                      <a:pt x="2651284" y="1234345"/>
                    </a:lnTo>
                    <a:lnTo>
                      <a:pt x="2651284" y="1270349"/>
                    </a:lnTo>
                    <a:lnTo>
                      <a:pt x="2691289" y="1270349"/>
                    </a:lnTo>
                    <a:lnTo>
                      <a:pt x="2691289" y="1288352"/>
                    </a:lnTo>
                    <a:lnTo>
                      <a:pt x="2914650" y="1288352"/>
                    </a:lnTo>
                    <a:lnTo>
                      <a:pt x="2914650" y="1306259"/>
                    </a:lnTo>
                    <a:lnTo>
                      <a:pt x="2931890" y="1306259"/>
                    </a:lnTo>
                    <a:lnTo>
                      <a:pt x="2931890" y="1324166"/>
                    </a:lnTo>
                    <a:lnTo>
                      <a:pt x="3011996" y="1324166"/>
                    </a:lnTo>
                    <a:lnTo>
                      <a:pt x="3011996" y="1360170"/>
                    </a:lnTo>
                    <a:lnTo>
                      <a:pt x="3017711" y="1360170"/>
                    </a:lnTo>
                    <a:lnTo>
                      <a:pt x="3017711" y="1378172"/>
                    </a:lnTo>
                    <a:lnTo>
                      <a:pt x="3086481" y="1378172"/>
                    </a:lnTo>
                    <a:lnTo>
                      <a:pt x="3086481" y="1396365"/>
                    </a:lnTo>
                    <a:lnTo>
                      <a:pt x="3097911" y="1396365"/>
                    </a:lnTo>
                    <a:lnTo>
                      <a:pt x="3097911" y="1414653"/>
                    </a:lnTo>
                    <a:lnTo>
                      <a:pt x="3132296" y="1414653"/>
                    </a:lnTo>
                    <a:lnTo>
                      <a:pt x="3132296" y="1432751"/>
                    </a:lnTo>
                    <a:lnTo>
                      <a:pt x="3269742" y="1432751"/>
                    </a:lnTo>
                    <a:lnTo>
                      <a:pt x="3269742" y="1451229"/>
                    </a:lnTo>
                    <a:lnTo>
                      <a:pt x="3487293" y="1451229"/>
                    </a:lnTo>
                    <a:lnTo>
                      <a:pt x="3487293" y="1470184"/>
                    </a:lnTo>
                    <a:lnTo>
                      <a:pt x="3493103" y="1470184"/>
                    </a:lnTo>
                    <a:lnTo>
                      <a:pt x="3493103" y="1489139"/>
                    </a:lnTo>
                    <a:lnTo>
                      <a:pt x="3607594" y="1489139"/>
                    </a:lnTo>
                    <a:lnTo>
                      <a:pt x="3607594" y="1508093"/>
                    </a:lnTo>
                    <a:lnTo>
                      <a:pt x="3624739" y="1508093"/>
                    </a:lnTo>
                    <a:lnTo>
                      <a:pt x="3624739" y="1527048"/>
                    </a:lnTo>
                    <a:lnTo>
                      <a:pt x="3636169" y="1527048"/>
                    </a:lnTo>
                    <a:lnTo>
                      <a:pt x="3636169" y="1546003"/>
                    </a:lnTo>
                    <a:lnTo>
                      <a:pt x="3727704" y="1546003"/>
                    </a:lnTo>
                    <a:lnTo>
                      <a:pt x="3727704" y="1565053"/>
                    </a:lnTo>
                    <a:lnTo>
                      <a:pt x="3974021" y="1565053"/>
                    </a:lnTo>
                    <a:lnTo>
                      <a:pt x="3974021" y="1584293"/>
                    </a:lnTo>
                    <a:lnTo>
                      <a:pt x="4105752" y="1584293"/>
                    </a:lnTo>
                    <a:lnTo>
                      <a:pt x="4105752" y="1622679"/>
                    </a:lnTo>
                    <a:lnTo>
                      <a:pt x="4214432" y="1622679"/>
                    </a:lnTo>
                    <a:lnTo>
                      <a:pt x="4214432" y="1642967"/>
                    </a:lnTo>
                    <a:lnTo>
                      <a:pt x="4294727" y="1642967"/>
                    </a:lnTo>
                    <a:lnTo>
                      <a:pt x="4294727" y="1663160"/>
                    </a:lnTo>
                    <a:lnTo>
                      <a:pt x="4455033" y="1663160"/>
                    </a:lnTo>
                    <a:lnTo>
                      <a:pt x="4455033" y="1708404"/>
                    </a:lnTo>
                    <a:lnTo>
                      <a:pt x="4695540" y="1708404"/>
                    </a:lnTo>
                    <a:lnTo>
                      <a:pt x="4695540" y="1735455"/>
                    </a:lnTo>
                    <a:lnTo>
                      <a:pt x="4746975" y="1735455"/>
                    </a:lnTo>
                    <a:lnTo>
                      <a:pt x="4746975" y="1764602"/>
                    </a:lnTo>
                    <a:lnTo>
                      <a:pt x="5176552" y="1764602"/>
                    </a:lnTo>
                    <a:lnTo>
                      <a:pt x="5176552" y="1817275"/>
                    </a:lnTo>
                    <a:lnTo>
                      <a:pt x="5302472" y="1817275"/>
                    </a:lnTo>
                    <a:lnTo>
                      <a:pt x="5302472" y="1883855"/>
                    </a:lnTo>
                    <a:lnTo>
                      <a:pt x="5657469" y="1883855"/>
                    </a:lnTo>
                    <a:lnTo>
                      <a:pt x="5657469" y="1987487"/>
                    </a:lnTo>
                    <a:lnTo>
                      <a:pt x="5909406" y="1987487"/>
                    </a:lnTo>
                    <a:lnTo>
                      <a:pt x="5909406" y="2263712"/>
                    </a:lnTo>
                    <a:lnTo>
                      <a:pt x="6779800" y="2263712"/>
                    </a:lnTo>
                  </a:path>
                </a:pathLst>
              </a:custGeom>
              <a:noFill/>
              <a:ln w="19050" cap="flat">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grpSp>
            <p:nvGrpSpPr>
              <p:cNvPr id="2260" name="Group 2259">
                <a:extLst>
                  <a:ext uri="{FF2B5EF4-FFF2-40B4-BE49-F238E27FC236}">
                    <a16:creationId xmlns:a16="http://schemas.microsoft.com/office/drawing/2014/main" id="{27E24591-8733-8D86-0349-41E50DAE60E3}"/>
                  </a:ext>
                </a:extLst>
              </p:cNvPr>
              <p:cNvGrpSpPr/>
              <p:nvPr/>
            </p:nvGrpSpPr>
            <p:grpSpPr>
              <a:xfrm>
                <a:off x="-8943952" y="1287496"/>
                <a:ext cx="6668928" cy="2366582"/>
                <a:chOff x="-8943952" y="1287496"/>
                <a:chExt cx="6668928" cy="2366582"/>
              </a:xfrm>
            </p:grpSpPr>
            <p:sp>
              <p:nvSpPr>
                <p:cNvPr id="402" name="Freeform: Shape 401">
                  <a:extLst>
                    <a:ext uri="{FF2B5EF4-FFF2-40B4-BE49-F238E27FC236}">
                      <a16:creationId xmlns:a16="http://schemas.microsoft.com/office/drawing/2014/main" id="{C9EF0373-B698-3596-BED8-5A6CAE1F5D81}"/>
                    </a:ext>
                  </a:extLst>
                </p:cNvPr>
                <p:cNvSpPr/>
                <p:nvPr/>
              </p:nvSpPr>
              <p:spPr>
                <a:xfrm>
                  <a:off x="-8943952" y="1338931"/>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03" name="Freeform: Shape 402">
                  <a:extLst>
                    <a:ext uri="{FF2B5EF4-FFF2-40B4-BE49-F238E27FC236}">
                      <a16:creationId xmlns:a16="http://schemas.microsoft.com/office/drawing/2014/main" id="{1F1EF826-2FCB-EC1D-088B-842AD802C778}"/>
                    </a:ext>
                  </a:extLst>
                </p:cNvPr>
                <p:cNvSpPr/>
                <p:nvPr/>
              </p:nvSpPr>
              <p:spPr>
                <a:xfrm>
                  <a:off x="-8876229" y="128749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04" name="Freeform: Shape 403">
                  <a:extLst>
                    <a:ext uri="{FF2B5EF4-FFF2-40B4-BE49-F238E27FC236}">
                      <a16:creationId xmlns:a16="http://schemas.microsoft.com/office/drawing/2014/main" id="{99E4632C-728E-52BA-C9E9-8BCDE6729E7C}"/>
                    </a:ext>
                  </a:extLst>
                </p:cNvPr>
                <p:cNvSpPr/>
                <p:nvPr/>
              </p:nvSpPr>
              <p:spPr>
                <a:xfrm>
                  <a:off x="-8903947" y="1338931"/>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05" name="Freeform: Shape 404">
                  <a:extLst>
                    <a:ext uri="{FF2B5EF4-FFF2-40B4-BE49-F238E27FC236}">
                      <a16:creationId xmlns:a16="http://schemas.microsoft.com/office/drawing/2014/main" id="{821A0132-8880-E329-A2E0-C89A76FF274F}"/>
                    </a:ext>
                  </a:extLst>
                </p:cNvPr>
                <p:cNvSpPr/>
                <p:nvPr/>
              </p:nvSpPr>
              <p:spPr>
                <a:xfrm>
                  <a:off x="-8836224" y="128749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0" name="Freeform: Shape 409">
                  <a:extLst>
                    <a:ext uri="{FF2B5EF4-FFF2-40B4-BE49-F238E27FC236}">
                      <a16:creationId xmlns:a16="http://schemas.microsoft.com/office/drawing/2014/main" id="{ED7D906C-DCCD-D0FD-F90E-10E4333C1482}"/>
                    </a:ext>
                  </a:extLst>
                </p:cNvPr>
                <p:cNvSpPr/>
                <p:nvPr/>
              </p:nvSpPr>
              <p:spPr>
                <a:xfrm>
                  <a:off x="-8336924" y="1626967"/>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1" name="Freeform: Shape 410">
                  <a:extLst>
                    <a:ext uri="{FF2B5EF4-FFF2-40B4-BE49-F238E27FC236}">
                      <a16:creationId xmlns:a16="http://schemas.microsoft.com/office/drawing/2014/main" id="{54016B07-B4D5-B17F-CBE8-016CD660DE26}"/>
                    </a:ext>
                  </a:extLst>
                </p:cNvPr>
                <p:cNvSpPr/>
                <p:nvPr/>
              </p:nvSpPr>
              <p:spPr>
                <a:xfrm>
                  <a:off x="-8269201" y="1575532"/>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2" name="Freeform: Shape 411">
                  <a:extLst>
                    <a:ext uri="{FF2B5EF4-FFF2-40B4-BE49-F238E27FC236}">
                      <a16:creationId xmlns:a16="http://schemas.microsoft.com/office/drawing/2014/main" id="{E1D6555B-0E20-61F4-8850-13DA055DB875}"/>
                    </a:ext>
                  </a:extLst>
                </p:cNvPr>
                <p:cNvSpPr/>
                <p:nvPr/>
              </p:nvSpPr>
              <p:spPr>
                <a:xfrm>
                  <a:off x="-8251008" y="1708596"/>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3" name="Freeform: Shape 412">
                  <a:extLst>
                    <a:ext uri="{FF2B5EF4-FFF2-40B4-BE49-F238E27FC236}">
                      <a16:creationId xmlns:a16="http://schemas.microsoft.com/office/drawing/2014/main" id="{E86ECA03-6EF4-F850-8DC5-2DAC1FDC91DE}"/>
                    </a:ext>
                  </a:extLst>
                </p:cNvPr>
                <p:cNvSpPr/>
                <p:nvPr/>
              </p:nvSpPr>
              <p:spPr>
                <a:xfrm>
                  <a:off x="-8183381" y="165716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4" name="Freeform: Shape 413">
                  <a:extLst>
                    <a:ext uri="{FF2B5EF4-FFF2-40B4-BE49-F238E27FC236}">
                      <a16:creationId xmlns:a16="http://schemas.microsoft.com/office/drawing/2014/main" id="{4C412828-550B-74ED-6123-ED81A60C3C9F}"/>
                    </a:ext>
                  </a:extLst>
                </p:cNvPr>
                <p:cNvSpPr/>
                <p:nvPr/>
              </p:nvSpPr>
              <p:spPr>
                <a:xfrm>
                  <a:off x="-8102133" y="1839946"/>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5" name="Freeform: Shape 414">
                  <a:extLst>
                    <a:ext uri="{FF2B5EF4-FFF2-40B4-BE49-F238E27FC236}">
                      <a16:creationId xmlns:a16="http://schemas.microsoft.com/office/drawing/2014/main" id="{55DA62D0-EADB-F1B2-EEF9-87530206C32E}"/>
                    </a:ext>
                  </a:extLst>
                </p:cNvPr>
                <p:cNvSpPr/>
                <p:nvPr/>
              </p:nvSpPr>
              <p:spPr>
                <a:xfrm>
                  <a:off x="-8034410" y="178851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6" name="Freeform: Shape 415">
                  <a:extLst>
                    <a:ext uri="{FF2B5EF4-FFF2-40B4-BE49-F238E27FC236}">
                      <a16:creationId xmlns:a16="http://schemas.microsoft.com/office/drawing/2014/main" id="{4E37F513-48D2-6084-CFBC-8C86D96C5EE7}"/>
                    </a:ext>
                  </a:extLst>
                </p:cNvPr>
                <p:cNvSpPr/>
                <p:nvPr/>
              </p:nvSpPr>
              <p:spPr>
                <a:xfrm>
                  <a:off x="-8044983" y="1872998"/>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7" name="Freeform: Shape 416">
                  <a:extLst>
                    <a:ext uri="{FF2B5EF4-FFF2-40B4-BE49-F238E27FC236}">
                      <a16:creationId xmlns:a16="http://schemas.microsoft.com/office/drawing/2014/main" id="{230D9B53-435C-2AE1-B11B-8E5DF46515C4}"/>
                    </a:ext>
                  </a:extLst>
                </p:cNvPr>
                <p:cNvSpPr/>
                <p:nvPr/>
              </p:nvSpPr>
              <p:spPr>
                <a:xfrm>
                  <a:off x="-7977260" y="182156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8" name="Freeform: Shape 417">
                  <a:extLst>
                    <a:ext uri="{FF2B5EF4-FFF2-40B4-BE49-F238E27FC236}">
                      <a16:creationId xmlns:a16="http://schemas.microsoft.com/office/drawing/2014/main" id="{3D44398C-4D39-D0B8-B2F3-FF781210E040}"/>
                    </a:ext>
                  </a:extLst>
                </p:cNvPr>
                <p:cNvSpPr/>
                <p:nvPr/>
              </p:nvSpPr>
              <p:spPr>
                <a:xfrm>
                  <a:off x="-8027742" y="1872998"/>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19" name="Freeform: Shape 418">
                  <a:extLst>
                    <a:ext uri="{FF2B5EF4-FFF2-40B4-BE49-F238E27FC236}">
                      <a16:creationId xmlns:a16="http://schemas.microsoft.com/office/drawing/2014/main" id="{29CE83C2-3FE0-A5FD-6D9A-A280B178F230}"/>
                    </a:ext>
                  </a:extLst>
                </p:cNvPr>
                <p:cNvSpPr/>
                <p:nvPr/>
              </p:nvSpPr>
              <p:spPr>
                <a:xfrm>
                  <a:off x="-7960020" y="182156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0" name="Freeform: Shape 419">
                  <a:extLst>
                    <a:ext uri="{FF2B5EF4-FFF2-40B4-BE49-F238E27FC236}">
                      <a16:creationId xmlns:a16="http://schemas.microsoft.com/office/drawing/2014/main" id="{C78E3379-DBA0-F4A5-67EB-D1C4DD4C6C9D}"/>
                    </a:ext>
                  </a:extLst>
                </p:cNvPr>
                <p:cNvSpPr/>
                <p:nvPr/>
              </p:nvSpPr>
              <p:spPr>
                <a:xfrm>
                  <a:off x="-7844577" y="1973772"/>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1" name="Freeform: Shape 420">
                  <a:extLst>
                    <a:ext uri="{FF2B5EF4-FFF2-40B4-BE49-F238E27FC236}">
                      <a16:creationId xmlns:a16="http://schemas.microsoft.com/office/drawing/2014/main" id="{18A21DFC-03F5-7D1F-C134-B5C2A623BFAA}"/>
                    </a:ext>
                  </a:extLst>
                </p:cNvPr>
                <p:cNvSpPr/>
                <p:nvPr/>
              </p:nvSpPr>
              <p:spPr>
                <a:xfrm>
                  <a:off x="-7776854" y="192233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2" name="Freeform: Shape 421">
                  <a:extLst>
                    <a:ext uri="{FF2B5EF4-FFF2-40B4-BE49-F238E27FC236}">
                      <a16:creationId xmlns:a16="http://schemas.microsoft.com/office/drawing/2014/main" id="{B12FB903-3047-942F-D18B-F6D57E8DFA7B}"/>
                    </a:ext>
                  </a:extLst>
                </p:cNvPr>
                <p:cNvSpPr/>
                <p:nvPr/>
              </p:nvSpPr>
              <p:spPr>
                <a:xfrm>
                  <a:off x="-7523870" y="2125887"/>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3" name="Freeform: Shape 422">
                  <a:extLst>
                    <a:ext uri="{FF2B5EF4-FFF2-40B4-BE49-F238E27FC236}">
                      <a16:creationId xmlns:a16="http://schemas.microsoft.com/office/drawing/2014/main" id="{09678771-9A5D-649F-C18A-47A2B408B618}"/>
                    </a:ext>
                  </a:extLst>
                </p:cNvPr>
                <p:cNvSpPr/>
                <p:nvPr/>
              </p:nvSpPr>
              <p:spPr>
                <a:xfrm>
                  <a:off x="-7456147" y="2074452"/>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4" name="Freeform: Shape 423">
                  <a:extLst>
                    <a:ext uri="{FF2B5EF4-FFF2-40B4-BE49-F238E27FC236}">
                      <a16:creationId xmlns:a16="http://schemas.microsoft.com/office/drawing/2014/main" id="{B2DF6CCB-158D-46E9-38C3-9508F23B63E7}"/>
                    </a:ext>
                  </a:extLst>
                </p:cNvPr>
                <p:cNvSpPr/>
                <p:nvPr/>
              </p:nvSpPr>
              <p:spPr>
                <a:xfrm>
                  <a:off x="-7060098" y="2432782"/>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5" name="Freeform: Shape 424">
                  <a:extLst>
                    <a:ext uri="{FF2B5EF4-FFF2-40B4-BE49-F238E27FC236}">
                      <a16:creationId xmlns:a16="http://schemas.microsoft.com/office/drawing/2014/main" id="{D66E7D27-BCB4-02F7-C197-AF88C02D6F90}"/>
                    </a:ext>
                  </a:extLst>
                </p:cNvPr>
                <p:cNvSpPr/>
                <p:nvPr/>
              </p:nvSpPr>
              <p:spPr>
                <a:xfrm>
                  <a:off x="-6992375" y="238134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6" name="Freeform: Shape 425">
                  <a:extLst>
                    <a:ext uri="{FF2B5EF4-FFF2-40B4-BE49-F238E27FC236}">
                      <a16:creationId xmlns:a16="http://schemas.microsoft.com/office/drawing/2014/main" id="{C5E0C2D0-3104-B97B-1A65-20BD1EA48DCA}"/>
                    </a:ext>
                  </a:extLst>
                </p:cNvPr>
                <p:cNvSpPr/>
                <p:nvPr/>
              </p:nvSpPr>
              <p:spPr>
                <a:xfrm>
                  <a:off x="-7019997" y="2432782"/>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7" name="Freeform: Shape 426">
                  <a:extLst>
                    <a:ext uri="{FF2B5EF4-FFF2-40B4-BE49-F238E27FC236}">
                      <a16:creationId xmlns:a16="http://schemas.microsoft.com/office/drawing/2014/main" id="{1E883025-B657-151C-0068-F6C0522535CF}"/>
                    </a:ext>
                  </a:extLst>
                </p:cNvPr>
                <p:cNvSpPr/>
                <p:nvPr/>
              </p:nvSpPr>
              <p:spPr>
                <a:xfrm>
                  <a:off x="-6952275" y="238134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8" name="Freeform: Shape 427">
                  <a:extLst>
                    <a:ext uri="{FF2B5EF4-FFF2-40B4-BE49-F238E27FC236}">
                      <a16:creationId xmlns:a16="http://schemas.microsoft.com/office/drawing/2014/main" id="{A899C24A-101B-E8C6-9984-FB6604C7C164}"/>
                    </a:ext>
                  </a:extLst>
                </p:cNvPr>
                <p:cNvSpPr/>
                <p:nvPr/>
              </p:nvSpPr>
              <p:spPr>
                <a:xfrm>
                  <a:off x="-6899697" y="2450213"/>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29" name="Freeform: Shape 428">
                  <a:extLst>
                    <a:ext uri="{FF2B5EF4-FFF2-40B4-BE49-F238E27FC236}">
                      <a16:creationId xmlns:a16="http://schemas.microsoft.com/office/drawing/2014/main" id="{A92DB977-9705-08CB-BFEC-4847277FB498}"/>
                    </a:ext>
                  </a:extLst>
                </p:cNvPr>
                <p:cNvSpPr/>
                <p:nvPr/>
              </p:nvSpPr>
              <p:spPr>
                <a:xfrm>
                  <a:off x="-6832069" y="239877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0" name="Freeform: Shape 429">
                  <a:extLst>
                    <a:ext uri="{FF2B5EF4-FFF2-40B4-BE49-F238E27FC236}">
                      <a16:creationId xmlns:a16="http://schemas.microsoft.com/office/drawing/2014/main" id="{DE9C6394-DB10-576C-CE8A-5407E5A9AA7C}"/>
                    </a:ext>
                  </a:extLst>
                </p:cNvPr>
                <p:cNvSpPr/>
                <p:nvPr/>
              </p:nvSpPr>
              <p:spPr>
                <a:xfrm>
                  <a:off x="-6579085" y="2573276"/>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1" name="Freeform: Shape 430">
                  <a:extLst>
                    <a:ext uri="{FF2B5EF4-FFF2-40B4-BE49-F238E27FC236}">
                      <a16:creationId xmlns:a16="http://schemas.microsoft.com/office/drawing/2014/main" id="{C876A4FC-9DCC-91B8-9FB9-D485C5EE3450}"/>
                    </a:ext>
                  </a:extLst>
                </p:cNvPr>
                <p:cNvSpPr/>
                <p:nvPr/>
              </p:nvSpPr>
              <p:spPr>
                <a:xfrm>
                  <a:off x="-6511362" y="252184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2" name="Freeform: Shape 431">
                  <a:extLst>
                    <a:ext uri="{FF2B5EF4-FFF2-40B4-BE49-F238E27FC236}">
                      <a16:creationId xmlns:a16="http://schemas.microsoft.com/office/drawing/2014/main" id="{06328A3B-CA5C-E598-8CFE-55162591EE6F}"/>
                    </a:ext>
                  </a:extLst>
                </p:cNvPr>
                <p:cNvSpPr/>
                <p:nvPr/>
              </p:nvSpPr>
              <p:spPr>
                <a:xfrm>
                  <a:off x="-6567560" y="2573276"/>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3" name="Freeform: Shape 432">
                  <a:extLst>
                    <a:ext uri="{FF2B5EF4-FFF2-40B4-BE49-F238E27FC236}">
                      <a16:creationId xmlns:a16="http://schemas.microsoft.com/office/drawing/2014/main" id="{27BFF479-5831-BEF9-B0BF-02277374932F}"/>
                    </a:ext>
                  </a:extLst>
                </p:cNvPr>
                <p:cNvSpPr/>
                <p:nvPr/>
              </p:nvSpPr>
              <p:spPr>
                <a:xfrm>
                  <a:off x="-6499837" y="252184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4" name="Freeform: Shape 433">
                  <a:extLst>
                    <a:ext uri="{FF2B5EF4-FFF2-40B4-BE49-F238E27FC236}">
                      <a16:creationId xmlns:a16="http://schemas.microsoft.com/office/drawing/2014/main" id="{4F5565BE-89BC-3EF6-A8D5-7398B4C5A81F}"/>
                    </a:ext>
                  </a:extLst>
                </p:cNvPr>
                <p:cNvSpPr/>
                <p:nvPr/>
              </p:nvSpPr>
              <p:spPr>
                <a:xfrm>
                  <a:off x="-6166748" y="2717103"/>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5" name="Freeform: Shape 434">
                  <a:extLst>
                    <a:ext uri="{FF2B5EF4-FFF2-40B4-BE49-F238E27FC236}">
                      <a16:creationId xmlns:a16="http://schemas.microsoft.com/office/drawing/2014/main" id="{D21EA220-FF01-0DC8-E387-83F538F7250D}"/>
                    </a:ext>
                  </a:extLst>
                </p:cNvPr>
                <p:cNvSpPr/>
                <p:nvPr/>
              </p:nvSpPr>
              <p:spPr>
                <a:xfrm>
                  <a:off x="-6099025" y="266566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6" name="Freeform: Shape 435">
                  <a:extLst>
                    <a:ext uri="{FF2B5EF4-FFF2-40B4-BE49-F238E27FC236}">
                      <a16:creationId xmlns:a16="http://schemas.microsoft.com/office/drawing/2014/main" id="{E48DB476-8904-B168-AC57-E9576E385B04}"/>
                    </a:ext>
                  </a:extLst>
                </p:cNvPr>
                <p:cNvSpPr/>
                <p:nvPr/>
              </p:nvSpPr>
              <p:spPr>
                <a:xfrm>
                  <a:off x="-6057972" y="2771682"/>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7" name="Freeform: Shape 436">
                  <a:extLst>
                    <a:ext uri="{FF2B5EF4-FFF2-40B4-BE49-F238E27FC236}">
                      <a16:creationId xmlns:a16="http://schemas.microsoft.com/office/drawing/2014/main" id="{C04FC80B-BD89-2F0B-B9B7-FFC6DF0B2BE6}"/>
                    </a:ext>
                  </a:extLst>
                </p:cNvPr>
                <p:cNvSpPr/>
                <p:nvPr/>
              </p:nvSpPr>
              <p:spPr>
                <a:xfrm>
                  <a:off x="-5990250" y="272024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8" name="Freeform: Shape 437">
                  <a:extLst>
                    <a:ext uri="{FF2B5EF4-FFF2-40B4-BE49-F238E27FC236}">
                      <a16:creationId xmlns:a16="http://schemas.microsoft.com/office/drawing/2014/main" id="{40EA9FB8-44B4-D796-F939-C85DDEDA2DA4}"/>
                    </a:ext>
                  </a:extLst>
                </p:cNvPr>
                <p:cNvSpPr/>
                <p:nvPr/>
              </p:nvSpPr>
              <p:spPr>
                <a:xfrm>
                  <a:off x="-5800321" y="2790160"/>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39" name="Freeform: Shape 438">
                  <a:extLst>
                    <a:ext uri="{FF2B5EF4-FFF2-40B4-BE49-F238E27FC236}">
                      <a16:creationId xmlns:a16="http://schemas.microsoft.com/office/drawing/2014/main" id="{A0052563-C5FC-F06E-675F-558EB8D3F8DD}"/>
                    </a:ext>
                  </a:extLst>
                </p:cNvPr>
                <p:cNvSpPr/>
                <p:nvPr/>
              </p:nvSpPr>
              <p:spPr>
                <a:xfrm>
                  <a:off x="-5732598" y="273872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0" name="Freeform: Shape 439">
                  <a:extLst>
                    <a:ext uri="{FF2B5EF4-FFF2-40B4-BE49-F238E27FC236}">
                      <a16:creationId xmlns:a16="http://schemas.microsoft.com/office/drawing/2014/main" id="{EF90FC42-B7B0-323E-0868-8452ADD0D59B}"/>
                    </a:ext>
                  </a:extLst>
                </p:cNvPr>
                <p:cNvSpPr/>
                <p:nvPr/>
              </p:nvSpPr>
              <p:spPr>
                <a:xfrm>
                  <a:off x="-5765936" y="2790160"/>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1" name="Freeform: Shape 440">
                  <a:extLst>
                    <a:ext uri="{FF2B5EF4-FFF2-40B4-BE49-F238E27FC236}">
                      <a16:creationId xmlns:a16="http://schemas.microsoft.com/office/drawing/2014/main" id="{B4728794-56DD-02CD-B04B-F1B5CFC2743A}"/>
                    </a:ext>
                  </a:extLst>
                </p:cNvPr>
                <p:cNvSpPr/>
                <p:nvPr/>
              </p:nvSpPr>
              <p:spPr>
                <a:xfrm>
                  <a:off x="-5698213" y="273872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2" name="Freeform: Shape 441">
                  <a:extLst>
                    <a:ext uri="{FF2B5EF4-FFF2-40B4-BE49-F238E27FC236}">
                      <a16:creationId xmlns:a16="http://schemas.microsoft.com/office/drawing/2014/main" id="{BD5665EC-CAA2-DA6C-BD6B-D81ACFC5FE1A}"/>
                    </a:ext>
                  </a:extLst>
                </p:cNvPr>
                <p:cNvSpPr/>
                <p:nvPr/>
              </p:nvSpPr>
              <p:spPr>
                <a:xfrm>
                  <a:off x="-5262159" y="2903984"/>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3" name="Freeform: Shape 442">
                  <a:extLst>
                    <a:ext uri="{FF2B5EF4-FFF2-40B4-BE49-F238E27FC236}">
                      <a16:creationId xmlns:a16="http://schemas.microsoft.com/office/drawing/2014/main" id="{5CA9A09B-BDE5-80E2-322E-0B6ED2B495E4}"/>
                    </a:ext>
                  </a:extLst>
                </p:cNvPr>
                <p:cNvSpPr/>
                <p:nvPr/>
              </p:nvSpPr>
              <p:spPr>
                <a:xfrm>
                  <a:off x="-5194436" y="2852549"/>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4" name="Freeform: Shape 443">
                  <a:extLst>
                    <a:ext uri="{FF2B5EF4-FFF2-40B4-BE49-F238E27FC236}">
                      <a16:creationId xmlns:a16="http://schemas.microsoft.com/office/drawing/2014/main" id="{F789B09A-26A2-AB2C-9962-55C5CE66751F}"/>
                    </a:ext>
                  </a:extLst>
                </p:cNvPr>
                <p:cNvSpPr/>
                <p:nvPr/>
              </p:nvSpPr>
              <p:spPr>
                <a:xfrm>
                  <a:off x="-5010032" y="2961610"/>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5" name="Freeform: Shape 444">
                  <a:extLst>
                    <a:ext uri="{FF2B5EF4-FFF2-40B4-BE49-F238E27FC236}">
                      <a16:creationId xmlns:a16="http://schemas.microsoft.com/office/drawing/2014/main" id="{C52D9D7A-5474-C195-15B8-2E858E64DEA9}"/>
                    </a:ext>
                  </a:extLst>
                </p:cNvPr>
                <p:cNvSpPr/>
                <p:nvPr/>
              </p:nvSpPr>
              <p:spPr>
                <a:xfrm>
                  <a:off x="-4942309" y="291017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6" name="Freeform: Shape 445">
                  <a:extLst>
                    <a:ext uri="{FF2B5EF4-FFF2-40B4-BE49-F238E27FC236}">
                      <a16:creationId xmlns:a16="http://schemas.microsoft.com/office/drawing/2014/main" id="{C779ABA5-F476-839F-CAF4-0DD15E4B56D5}"/>
                    </a:ext>
                  </a:extLst>
                </p:cNvPr>
                <p:cNvSpPr/>
                <p:nvPr/>
              </p:nvSpPr>
              <p:spPr>
                <a:xfrm>
                  <a:off x="-4987267" y="2961610"/>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7" name="Freeform: Shape 446">
                  <a:extLst>
                    <a:ext uri="{FF2B5EF4-FFF2-40B4-BE49-F238E27FC236}">
                      <a16:creationId xmlns:a16="http://schemas.microsoft.com/office/drawing/2014/main" id="{478FD921-F7E1-173F-AD2A-3F9ADF4BA10B}"/>
                    </a:ext>
                  </a:extLst>
                </p:cNvPr>
                <p:cNvSpPr/>
                <p:nvPr/>
              </p:nvSpPr>
              <p:spPr>
                <a:xfrm>
                  <a:off x="-4919544" y="291017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8" name="Freeform: Shape 447">
                  <a:extLst>
                    <a:ext uri="{FF2B5EF4-FFF2-40B4-BE49-F238E27FC236}">
                      <a16:creationId xmlns:a16="http://schemas.microsoft.com/office/drawing/2014/main" id="{CC2AF6B3-3372-552C-1D5E-56E726D25A2D}"/>
                    </a:ext>
                  </a:extLst>
                </p:cNvPr>
                <p:cNvSpPr/>
                <p:nvPr/>
              </p:nvSpPr>
              <p:spPr>
                <a:xfrm>
                  <a:off x="-4987267" y="2961610"/>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49" name="Freeform: Shape 448">
                  <a:extLst>
                    <a:ext uri="{FF2B5EF4-FFF2-40B4-BE49-F238E27FC236}">
                      <a16:creationId xmlns:a16="http://schemas.microsoft.com/office/drawing/2014/main" id="{159A8581-7000-FC6E-C191-E7D2A404300D}"/>
                    </a:ext>
                  </a:extLst>
                </p:cNvPr>
                <p:cNvSpPr/>
                <p:nvPr/>
              </p:nvSpPr>
              <p:spPr>
                <a:xfrm>
                  <a:off x="-4919544" y="291017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0" name="Freeform: Shape 449">
                  <a:extLst>
                    <a:ext uri="{FF2B5EF4-FFF2-40B4-BE49-F238E27FC236}">
                      <a16:creationId xmlns:a16="http://schemas.microsoft.com/office/drawing/2014/main" id="{4E084CF0-EAF6-EF28-BC66-AF72FB1C8BE3}"/>
                    </a:ext>
                  </a:extLst>
                </p:cNvPr>
                <p:cNvSpPr/>
                <p:nvPr/>
              </p:nvSpPr>
              <p:spPr>
                <a:xfrm>
                  <a:off x="-4878396" y="3002091"/>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1" name="Freeform: Shape 450">
                  <a:extLst>
                    <a:ext uri="{FF2B5EF4-FFF2-40B4-BE49-F238E27FC236}">
                      <a16:creationId xmlns:a16="http://schemas.microsoft.com/office/drawing/2014/main" id="{71384AB8-701F-2C39-A6D3-EBA663E11D44}"/>
                    </a:ext>
                  </a:extLst>
                </p:cNvPr>
                <p:cNvSpPr/>
                <p:nvPr/>
              </p:nvSpPr>
              <p:spPr>
                <a:xfrm>
                  <a:off x="-4810769" y="2950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2" name="Freeform: Shape 451">
                  <a:extLst>
                    <a:ext uri="{FF2B5EF4-FFF2-40B4-BE49-F238E27FC236}">
                      <a16:creationId xmlns:a16="http://schemas.microsoft.com/office/drawing/2014/main" id="{21FDD6E5-31AF-DB19-4248-07F968495252}"/>
                    </a:ext>
                  </a:extLst>
                </p:cNvPr>
                <p:cNvSpPr/>
                <p:nvPr/>
              </p:nvSpPr>
              <p:spPr>
                <a:xfrm>
                  <a:off x="-4855536" y="3002091"/>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3" name="Freeform: Shape 452">
                  <a:extLst>
                    <a:ext uri="{FF2B5EF4-FFF2-40B4-BE49-F238E27FC236}">
                      <a16:creationId xmlns:a16="http://schemas.microsoft.com/office/drawing/2014/main" id="{1CDD1F03-8921-7487-2D84-8BF16CE61DC7}"/>
                    </a:ext>
                  </a:extLst>
                </p:cNvPr>
                <p:cNvSpPr/>
                <p:nvPr/>
              </p:nvSpPr>
              <p:spPr>
                <a:xfrm>
                  <a:off x="-4787814" y="2950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4" name="Freeform: Shape 453">
                  <a:extLst>
                    <a:ext uri="{FF2B5EF4-FFF2-40B4-BE49-F238E27FC236}">
                      <a16:creationId xmlns:a16="http://schemas.microsoft.com/office/drawing/2014/main" id="{F4903449-9983-796D-ACA1-29D2A0131F93}"/>
                    </a:ext>
                  </a:extLst>
                </p:cNvPr>
                <p:cNvSpPr/>
                <p:nvPr/>
              </p:nvSpPr>
              <p:spPr>
                <a:xfrm>
                  <a:off x="-4855536" y="3002091"/>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5" name="Freeform: Shape 454">
                  <a:extLst>
                    <a:ext uri="{FF2B5EF4-FFF2-40B4-BE49-F238E27FC236}">
                      <a16:creationId xmlns:a16="http://schemas.microsoft.com/office/drawing/2014/main" id="{F0E16AD4-51C2-2ECC-3B35-B30CB60350FF}"/>
                    </a:ext>
                  </a:extLst>
                </p:cNvPr>
                <p:cNvSpPr/>
                <p:nvPr/>
              </p:nvSpPr>
              <p:spPr>
                <a:xfrm>
                  <a:off x="-4787814" y="2950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6" name="Freeform: Shape 455">
                  <a:extLst>
                    <a:ext uri="{FF2B5EF4-FFF2-40B4-BE49-F238E27FC236}">
                      <a16:creationId xmlns:a16="http://schemas.microsoft.com/office/drawing/2014/main" id="{B0A2D00B-36A1-862E-2F79-E3DCF7C313ED}"/>
                    </a:ext>
                  </a:extLst>
                </p:cNvPr>
                <p:cNvSpPr/>
                <p:nvPr/>
              </p:nvSpPr>
              <p:spPr>
                <a:xfrm>
                  <a:off x="-4815436" y="3002091"/>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7" name="Freeform: Shape 456">
                  <a:extLst>
                    <a:ext uri="{FF2B5EF4-FFF2-40B4-BE49-F238E27FC236}">
                      <a16:creationId xmlns:a16="http://schemas.microsoft.com/office/drawing/2014/main" id="{AD0910BE-3B10-8C0A-1E56-951107482C8B}"/>
                    </a:ext>
                  </a:extLst>
                </p:cNvPr>
                <p:cNvSpPr/>
                <p:nvPr/>
              </p:nvSpPr>
              <p:spPr>
                <a:xfrm>
                  <a:off x="-4747713" y="2950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8" name="Freeform: Shape 457">
                  <a:extLst>
                    <a:ext uri="{FF2B5EF4-FFF2-40B4-BE49-F238E27FC236}">
                      <a16:creationId xmlns:a16="http://schemas.microsoft.com/office/drawing/2014/main" id="{DFC3CE5F-F600-AA7E-B327-F1E1492B5B36}"/>
                    </a:ext>
                  </a:extLst>
                </p:cNvPr>
                <p:cNvSpPr/>
                <p:nvPr/>
              </p:nvSpPr>
              <p:spPr>
                <a:xfrm>
                  <a:off x="-4815436" y="3002091"/>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59" name="Freeform: Shape 458">
                  <a:extLst>
                    <a:ext uri="{FF2B5EF4-FFF2-40B4-BE49-F238E27FC236}">
                      <a16:creationId xmlns:a16="http://schemas.microsoft.com/office/drawing/2014/main" id="{4D320FF2-7FF6-0D23-81AD-3FD8B55F3206}"/>
                    </a:ext>
                  </a:extLst>
                </p:cNvPr>
                <p:cNvSpPr/>
                <p:nvPr/>
              </p:nvSpPr>
              <p:spPr>
                <a:xfrm>
                  <a:off x="-4747713" y="2950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0" name="Freeform: Shape 459">
                  <a:extLst>
                    <a:ext uri="{FF2B5EF4-FFF2-40B4-BE49-F238E27FC236}">
                      <a16:creationId xmlns:a16="http://schemas.microsoft.com/office/drawing/2014/main" id="{9108E579-B598-2E6F-3982-AB53771D22F6}"/>
                    </a:ext>
                  </a:extLst>
                </p:cNvPr>
                <p:cNvSpPr/>
                <p:nvPr/>
              </p:nvSpPr>
              <p:spPr>
                <a:xfrm>
                  <a:off x="-4798196" y="3002091"/>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1" name="Freeform: Shape 460">
                  <a:extLst>
                    <a:ext uri="{FF2B5EF4-FFF2-40B4-BE49-F238E27FC236}">
                      <a16:creationId xmlns:a16="http://schemas.microsoft.com/office/drawing/2014/main" id="{008A748D-C61F-D8CA-14FB-B44146A83AA9}"/>
                    </a:ext>
                  </a:extLst>
                </p:cNvPr>
                <p:cNvSpPr/>
                <p:nvPr/>
              </p:nvSpPr>
              <p:spPr>
                <a:xfrm>
                  <a:off x="-4730473" y="2950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2" name="Freeform: Shape 461">
                  <a:extLst>
                    <a:ext uri="{FF2B5EF4-FFF2-40B4-BE49-F238E27FC236}">
                      <a16:creationId xmlns:a16="http://schemas.microsoft.com/office/drawing/2014/main" id="{35E1F8D6-29CB-A148-F67B-8138F9E6F11A}"/>
                    </a:ext>
                  </a:extLst>
                </p:cNvPr>
                <p:cNvSpPr/>
                <p:nvPr/>
              </p:nvSpPr>
              <p:spPr>
                <a:xfrm>
                  <a:off x="-4712281" y="3047335"/>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3" name="Freeform: Shape 462">
                  <a:extLst>
                    <a:ext uri="{FF2B5EF4-FFF2-40B4-BE49-F238E27FC236}">
                      <a16:creationId xmlns:a16="http://schemas.microsoft.com/office/drawing/2014/main" id="{42A4BA5B-5739-CC66-396D-0931BBE7A7D3}"/>
                    </a:ext>
                  </a:extLst>
                </p:cNvPr>
                <p:cNvSpPr/>
                <p:nvPr/>
              </p:nvSpPr>
              <p:spPr>
                <a:xfrm>
                  <a:off x="-4644558" y="29959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4" name="Freeform: Shape 463">
                  <a:extLst>
                    <a:ext uri="{FF2B5EF4-FFF2-40B4-BE49-F238E27FC236}">
                      <a16:creationId xmlns:a16="http://schemas.microsoft.com/office/drawing/2014/main" id="{F15F6764-5E31-46D2-CC9D-D7EEAAB6C324}"/>
                    </a:ext>
                  </a:extLst>
                </p:cNvPr>
                <p:cNvSpPr/>
                <p:nvPr/>
              </p:nvSpPr>
              <p:spPr>
                <a:xfrm>
                  <a:off x="-4655131" y="3047335"/>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5" name="Freeform: Shape 464">
                  <a:extLst>
                    <a:ext uri="{FF2B5EF4-FFF2-40B4-BE49-F238E27FC236}">
                      <a16:creationId xmlns:a16="http://schemas.microsoft.com/office/drawing/2014/main" id="{4528EA63-A41A-F4CD-F236-9487E92213C3}"/>
                    </a:ext>
                  </a:extLst>
                </p:cNvPr>
                <p:cNvSpPr/>
                <p:nvPr/>
              </p:nvSpPr>
              <p:spPr>
                <a:xfrm>
                  <a:off x="-4587408" y="29959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6" name="Freeform: Shape 465">
                  <a:extLst>
                    <a:ext uri="{FF2B5EF4-FFF2-40B4-BE49-F238E27FC236}">
                      <a16:creationId xmlns:a16="http://schemas.microsoft.com/office/drawing/2014/main" id="{5B15E842-1BB3-436E-A4D9-33596C0D19C2}"/>
                    </a:ext>
                  </a:extLst>
                </p:cNvPr>
                <p:cNvSpPr/>
                <p:nvPr/>
              </p:nvSpPr>
              <p:spPr>
                <a:xfrm>
                  <a:off x="-4615030" y="3047335"/>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7" name="Freeform: Shape 466">
                  <a:extLst>
                    <a:ext uri="{FF2B5EF4-FFF2-40B4-BE49-F238E27FC236}">
                      <a16:creationId xmlns:a16="http://schemas.microsoft.com/office/drawing/2014/main" id="{881BD0C3-C18B-6070-2DFD-230E77FC90AA}"/>
                    </a:ext>
                  </a:extLst>
                </p:cNvPr>
                <p:cNvSpPr/>
                <p:nvPr/>
              </p:nvSpPr>
              <p:spPr>
                <a:xfrm>
                  <a:off x="-4547307" y="29959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8" name="Freeform: Shape 467">
                  <a:extLst>
                    <a:ext uri="{FF2B5EF4-FFF2-40B4-BE49-F238E27FC236}">
                      <a16:creationId xmlns:a16="http://schemas.microsoft.com/office/drawing/2014/main" id="{D6BA07C9-3435-2E14-F80D-106AC8C57855}"/>
                    </a:ext>
                  </a:extLst>
                </p:cNvPr>
                <p:cNvSpPr/>
                <p:nvPr/>
              </p:nvSpPr>
              <p:spPr>
                <a:xfrm>
                  <a:off x="-4615030" y="3047335"/>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69" name="Freeform: Shape 468">
                  <a:extLst>
                    <a:ext uri="{FF2B5EF4-FFF2-40B4-BE49-F238E27FC236}">
                      <a16:creationId xmlns:a16="http://schemas.microsoft.com/office/drawing/2014/main" id="{A99DAC0D-D397-0419-EA5E-24051D2C5E1E}"/>
                    </a:ext>
                  </a:extLst>
                </p:cNvPr>
                <p:cNvSpPr/>
                <p:nvPr/>
              </p:nvSpPr>
              <p:spPr>
                <a:xfrm>
                  <a:off x="-4547307" y="29959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0" name="Freeform: Shape 469">
                  <a:extLst>
                    <a:ext uri="{FF2B5EF4-FFF2-40B4-BE49-F238E27FC236}">
                      <a16:creationId xmlns:a16="http://schemas.microsoft.com/office/drawing/2014/main" id="{0CB77081-B9EC-9DC1-A6F6-6E65DD8BD757}"/>
                    </a:ext>
                  </a:extLst>
                </p:cNvPr>
                <p:cNvSpPr/>
                <p:nvPr/>
              </p:nvSpPr>
              <p:spPr>
                <a:xfrm>
                  <a:off x="-4609220" y="3047335"/>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1" name="Freeform: Shape 470">
                  <a:extLst>
                    <a:ext uri="{FF2B5EF4-FFF2-40B4-BE49-F238E27FC236}">
                      <a16:creationId xmlns:a16="http://schemas.microsoft.com/office/drawing/2014/main" id="{DF8CC5A6-DC98-813D-8DAC-980B0E3BF445}"/>
                    </a:ext>
                  </a:extLst>
                </p:cNvPr>
                <p:cNvSpPr/>
                <p:nvPr/>
              </p:nvSpPr>
              <p:spPr>
                <a:xfrm>
                  <a:off x="-4541497" y="29959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2" name="Freeform: Shape 471">
                  <a:extLst>
                    <a:ext uri="{FF2B5EF4-FFF2-40B4-BE49-F238E27FC236}">
                      <a16:creationId xmlns:a16="http://schemas.microsoft.com/office/drawing/2014/main" id="{F4784BD9-D392-3D4D-116F-0E7D4B172A4E}"/>
                    </a:ext>
                  </a:extLst>
                </p:cNvPr>
                <p:cNvSpPr/>
                <p:nvPr/>
              </p:nvSpPr>
              <p:spPr>
                <a:xfrm>
                  <a:off x="-4603600" y="3047335"/>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3" name="Freeform: Shape 472">
                  <a:extLst>
                    <a:ext uri="{FF2B5EF4-FFF2-40B4-BE49-F238E27FC236}">
                      <a16:creationId xmlns:a16="http://schemas.microsoft.com/office/drawing/2014/main" id="{283589E8-5149-61BD-6E9E-FC7871C47162}"/>
                    </a:ext>
                  </a:extLst>
                </p:cNvPr>
                <p:cNvSpPr/>
                <p:nvPr/>
              </p:nvSpPr>
              <p:spPr>
                <a:xfrm>
                  <a:off x="-4535877" y="29959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4" name="Freeform: Shape 473">
                  <a:extLst>
                    <a:ext uri="{FF2B5EF4-FFF2-40B4-BE49-F238E27FC236}">
                      <a16:creationId xmlns:a16="http://schemas.microsoft.com/office/drawing/2014/main" id="{A193AA04-255D-52B1-27DE-E5D1EF8B3705}"/>
                    </a:ext>
                  </a:extLst>
                </p:cNvPr>
                <p:cNvSpPr/>
                <p:nvPr/>
              </p:nvSpPr>
              <p:spPr>
                <a:xfrm>
                  <a:off x="-4529115" y="3047335"/>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5" name="Freeform: Shape 474">
                  <a:extLst>
                    <a:ext uri="{FF2B5EF4-FFF2-40B4-BE49-F238E27FC236}">
                      <a16:creationId xmlns:a16="http://schemas.microsoft.com/office/drawing/2014/main" id="{E931E7CB-B66E-F888-EE26-82100C4231AC}"/>
                    </a:ext>
                  </a:extLst>
                </p:cNvPr>
                <p:cNvSpPr/>
                <p:nvPr/>
              </p:nvSpPr>
              <p:spPr>
                <a:xfrm>
                  <a:off x="-4461392" y="29959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6" name="Freeform: Shape 475">
                  <a:extLst>
                    <a:ext uri="{FF2B5EF4-FFF2-40B4-BE49-F238E27FC236}">
                      <a16:creationId xmlns:a16="http://schemas.microsoft.com/office/drawing/2014/main" id="{54DCB8AE-ED2B-0EFF-334B-97A2034683F4}"/>
                    </a:ext>
                  </a:extLst>
                </p:cNvPr>
                <p:cNvSpPr/>
                <p:nvPr/>
              </p:nvSpPr>
              <p:spPr>
                <a:xfrm>
                  <a:off x="-4511874" y="3047335"/>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7" name="Freeform: Shape 476">
                  <a:extLst>
                    <a:ext uri="{FF2B5EF4-FFF2-40B4-BE49-F238E27FC236}">
                      <a16:creationId xmlns:a16="http://schemas.microsoft.com/office/drawing/2014/main" id="{6AC279E4-38FD-BAE4-7A43-E77C637947C2}"/>
                    </a:ext>
                  </a:extLst>
                </p:cNvPr>
                <p:cNvSpPr/>
                <p:nvPr/>
              </p:nvSpPr>
              <p:spPr>
                <a:xfrm>
                  <a:off x="-4444152" y="2995900"/>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8" name="Freeform: Shape 477">
                  <a:extLst>
                    <a:ext uri="{FF2B5EF4-FFF2-40B4-BE49-F238E27FC236}">
                      <a16:creationId xmlns:a16="http://schemas.microsoft.com/office/drawing/2014/main" id="{13A88DC1-B1EA-E708-D209-5DFC03DBAFA5}"/>
                    </a:ext>
                  </a:extLst>
                </p:cNvPr>
                <p:cNvSpPr/>
                <p:nvPr/>
              </p:nvSpPr>
              <p:spPr>
                <a:xfrm>
                  <a:off x="-4494729" y="3074386"/>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79" name="Freeform: Shape 478">
                  <a:extLst>
                    <a:ext uri="{FF2B5EF4-FFF2-40B4-BE49-F238E27FC236}">
                      <a16:creationId xmlns:a16="http://schemas.microsoft.com/office/drawing/2014/main" id="{DB899760-4AFA-EB9B-0477-5D13442EF047}"/>
                    </a:ext>
                  </a:extLst>
                </p:cNvPr>
                <p:cNvSpPr/>
                <p:nvPr/>
              </p:nvSpPr>
              <p:spPr>
                <a:xfrm>
                  <a:off x="-4427007" y="30229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0" name="Freeform: Shape 479">
                  <a:extLst>
                    <a:ext uri="{FF2B5EF4-FFF2-40B4-BE49-F238E27FC236}">
                      <a16:creationId xmlns:a16="http://schemas.microsoft.com/office/drawing/2014/main" id="{677D4906-E757-A47A-FBE6-9E5EE2B883B4}"/>
                    </a:ext>
                  </a:extLst>
                </p:cNvPr>
                <p:cNvSpPr/>
                <p:nvPr/>
              </p:nvSpPr>
              <p:spPr>
                <a:xfrm>
                  <a:off x="-4489110" y="3074386"/>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1" name="Freeform: Shape 480">
                  <a:extLst>
                    <a:ext uri="{FF2B5EF4-FFF2-40B4-BE49-F238E27FC236}">
                      <a16:creationId xmlns:a16="http://schemas.microsoft.com/office/drawing/2014/main" id="{30B1D368-14BE-2E39-1B5F-338469895445}"/>
                    </a:ext>
                  </a:extLst>
                </p:cNvPr>
                <p:cNvSpPr/>
                <p:nvPr/>
              </p:nvSpPr>
              <p:spPr>
                <a:xfrm>
                  <a:off x="-4421387" y="30229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2" name="Freeform: Shape 481">
                  <a:extLst>
                    <a:ext uri="{FF2B5EF4-FFF2-40B4-BE49-F238E27FC236}">
                      <a16:creationId xmlns:a16="http://schemas.microsoft.com/office/drawing/2014/main" id="{B7933E9E-E83D-2406-1D81-51A4C6B95844}"/>
                    </a:ext>
                  </a:extLst>
                </p:cNvPr>
                <p:cNvSpPr/>
                <p:nvPr/>
              </p:nvSpPr>
              <p:spPr>
                <a:xfrm>
                  <a:off x="-4489110" y="3074386"/>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3" name="Freeform: Shape 482">
                  <a:extLst>
                    <a:ext uri="{FF2B5EF4-FFF2-40B4-BE49-F238E27FC236}">
                      <a16:creationId xmlns:a16="http://schemas.microsoft.com/office/drawing/2014/main" id="{9D04B227-9A1A-99DC-AF6E-8422F3C5F969}"/>
                    </a:ext>
                  </a:extLst>
                </p:cNvPr>
                <p:cNvSpPr/>
                <p:nvPr/>
              </p:nvSpPr>
              <p:spPr>
                <a:xfrm>
                  <a:off x="-4421387" y="30229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4" name="Freeform: Shape 483">
                  <a:extLst>
                    <a:ext uri="{FF2B5EF4-FFF2-40B4-BE49-F238E27FC236}">
                      <a16:creationId xmlns:a16="http://schemas.microsoft.com/office/drawing/2014/main" id="{03FA447D-AF8B-BD3B-E1DC-26607CF9F1A7}"/>
                    </a:ext>
                  </a:extLst>
                </p:cNvPr>
                <p:cNvSpPr/>
                <p:nvPr/>
              </p:nvSpPr>
              <p:spPr>
                <a:xfrm>
                  <a:off x="-4374429" y="3103533"/>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5" name="Freeform: Shape 484">
                  <a:extLst>
                    <a:ext uri="{FF2B5EF4-FFF2-40B4-BE49-F238E27FC236}">
                      <a16:creationId xmlns:a16="http://schemas.microsoft.com/office/drawing/2014/main" id="{92DE6939-CAF4-DEE5-7DDE-1784D618737D}"/>
                    </a:ext>
                  </a:extLst>
                </p:cNvPr>
                <p:cNvSpPr/>
                <p:nvPr/>
              </p:nvSpPr>
              <p:spPr>
                <a:xfrm>
                  <a:off x="-4306706"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6" name="Freeform: Shape 485">
                  <a:extLst>
                    <a:ext uri="{FF2B5EF4-FFF2-40B4-BE49-F238E27FC236}">
                      <a16:creationId xmlns:a16="http://schemas.microsoft.com/office/drawing/2014/main" id="{69E5142D-48D5-92AD-01CD-1F56BE5CA4B8}"/>
                    </a:ext>
                  </a:extLst>
                </p:cNvPr>
                <p:cNvSpPr/>
                <p:nvPr/>
              </p:nvSpPr>
              <p:spPr>
                <a:xfrm>
                  <a:off x="-4374429" y="3103533"/>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7" name="Freeform: Shape 486">
                  <a:extLst>
                    <a:ext uri="{FF2B5EF4-FFF2-40B4-BE49-F238E27FC236}">
                      <a16:creationId xmlns:a16="http://schemas.microsoft.com/office/drawing/2014/main" id="{0CAAD849-5A20-8C19-EA0F-5349BDA01376}"/>
                    </a:ext>
                  </a:extLst>
                </p:cNvPr>
                <p:cNvSpPr/>
                <p:nvPr/>
              </p:nvSpPr>
              <p:spPr>
                <a:xfrm>
                  <a:off x="-4306706"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8" name="Freeform: Shape 487">
                  <a:extLst>
                    <a:ext uri="{FF2B5EF4-FFF2-40B4-BE49-F238E27FC236}">
                      <a16:creationId xmlns:a16="http://schemas.microsoft.com/office/drawing/2014/main" id="{EEC140C7-4090-9D00-2A3C-A9DD2CEC3184}"/>
                    </a:ext>
                  </a:extLst>
                </p:cNvPr>
                <p:cNvSpPr/>
                <p:nvPr/>
              </p:nvSpPr>
              <p:spPr>
                <a:xfrm>
                  <a:off x="-4368809" y="3103533"/>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89" name="Freeform: Shape 488">
                  <a:extLst>
                    <a:ext uri="{FF2B5EF4-FFF2-40B4-BE49-F238E27FC236}">
                      <a16:creationId xmlns:a16="http://schemas.microsoft.com/office/drawing/2014/main" id="{24ED353C-88E1-41AF-4591-88CD92E067B6}"/>
                    </a:ext>
                  </a:extLst>
                </p:cNvPr>
                <p:cNvSpPr/>
                <p:nvPr/>
              </p:nvSpPr>
              <p:spPr>
                <a:xfrm>
                  <a:off x="-4301086"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0" name="Freeform: Shape 489">
                  <a:extLst>
                    <a:ext uri="{FF2B5EF4-FFF2-40B4-BE49-F238E27FC236}">
                      <a16:creationId xmlns:a16="http://schemas.microsoft.com/office/drawing/2014/main" id="{98325E59-718E-E115-6988-1DDC840BD381}"/>
                    </a:ext>
                  </a:extLst>
                </p:cNvPr>
                <p:cNvSpPr/>
                <p:nvPr/>
              </p:nvSpPr>
              <p:spPr>
                <a:xfrm>
                  <a:off x="-4368809" y="3103533"/>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1" name="Freeform: Shape 490">
                  <a:extLst>
                    <a:ext uri="{FF2B5EF4-FFF2-40B4-BE49-F238E27FC236}">
                      <a16:creationId xmlns:a16="http://schemas.microsoft.com/office/drawing/2014/main" id="{9FBF5E7A-971E-37CE-DC9D-0D93397531BB}"/>
                    </a:ext>
                  </a:extLst>
                </p:cNvPr>
                <p:cNvSpPr/>
                <p:nvPr/>
              </p:nvSpPr>
              <p:spPr>
                <a:xfrm>
                  <a:off x="-4301086"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2" name="Freeform: Shape 491">
                  <a:extLst>
                    <a:ext uri="{FF2B5EF4-FFF2-40B4-BE49-F238E27FC236}">
                      <a16:creationId xmlns:a16="http://schemas.microsoft.com/office/drawing/2014/main" id="{06A90552-9A66-B0F1-F31B-ED826C3B067A}"/>
                    </a:ext>
                  </a:extLst>
                </p:cNvPr>
                <p:cNvSpPr/>
                <p:nvPr/>
              </p:nvSpPr>
              <p:spPr>
                <a:xfrm>
                  <a:off x="-4362999" y="3103533"/>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3" name="Freeform: Shape 492">
                  <a:extLst>
                    <a:ext uri="{FF2B5EF4-FFF2-40B4-BE49-F238E27FC236}">
                      <a16:creationId xmlns:a16="http://schemas.microsoft.com/office/drawing/2014/main" id="{7A2D0A1D-8B59-8FD7-8B10-1445765A1E95}"/>
                    </a:ext>
                  </a:extLst>
                </p:cNvPr>
                <p:cNvSpPr/>
                <p:nvPr/>
              </p:nvSpPr>
              <p:spPr>
                <a:xfrm>
                  <a:off x="-4295276"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4" name="Freeform: Shape 493">
                  <a:extLst>
                    <a:ext uri="{FF2B5EF4-FFF2-40B4-BE49-F238E27FC236}">
                      <a16:creationId xmlns:a16="http://schemas.microsoft.com/office/drawing/2014/main" id="{E23E2943-1018-2C90-F512-BF3350470836}"/>
                    </a:ext>
                  </a:extLst>
                </p:cNvPr>
                <p:cNvSpPr/>
                <p:nvPr/>
              </p:nvSpPr>
              <p:spPr>
                <a:xfrm>
                  <a:off x="-4294324" y="3103533"/>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5" name="Freeform: Shape 494">
                  <a:extLst>
                    <a:ext uri="{FF2B5EF4-FFF2-40B4-BE49-F238E27FC236}">
                      <a16:creationId xmlns:a16="http://schemas.microsoft.com/office/drawing/2014/main" id="{A6989095-BB9D-37F6-89E0-26A81652D8F5}"/>
                    </a:ext>
                  </a:extLst>
                </p:cNvPr>
                <p:cNvSpPr/>
                <p:nvPr/>
              </p:nvSpPr>
              <p:spPr>
                <a:xfrm>
                  <a:off x="-4226601"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6" name="Freeform: Shape 495">
                  <a:extLst>
                    <a:ext uri="{FF2B5EF4-FFF2-40B4-BE49-F238E27FC236}">
                      <a16:creationId xmlns:a16="http://schemas.microsoft.com/office/drawing/2014/main" id="{5183B66F-C16F-E44D-45F8-825455E36EFC}"/>
                    </a:ext>
                  </a:extLst>
                </p:cNvPr>
                <p:cNvSpPr/>
                <p:nvPr/>
              </p:nvSpPr>
              <p:spPr>
                <a:xfrm>
                  <a:off x="-4248508" y="3103533"/>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7" name="Freeform: Shape 496">
                  <a:extLst>
                    <a:ext uri="{FF2B5EF4-FFF2-40B4-BE49-F238E27FC236}">
                      <a16:creationId xmlns:a16="http://schemas.microsoft.com/office/drawing/2014/main" id="{7BC10C78-179D-E6A2-7A0C-F4EC1CEC1D82}"/>
                    </a:ext>
                  </a:extLst>
                </p:cNvPr>
                <p:cNvSpPr/>
                <p:nvPr/>
              </p:nvSpPr>
              <p:spPr>
                <a:xfrm>
                  <a:off x="-4180785"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8" name="Freeform: Shape 497">
                  <a:extLst>
                    <a:ext uri="{FF2B5EF4-FFF2-40B4-BE49-F238E27FC236}">
                      <a16:creationId xmlns:a16="http://schemas.microsoft.com/office/drawing/2014/main" id="{BC63FEA6-3885-53AE-DD99-C27FDCE78D50}"/>
                    </a:ext>
                  </a:extLst>
                </p:cNvPr>
                <p:cNvSpPr/>
                <p:nvPr/>
              </p:nvSpPr>
              <p:spPr>
                <a:xfrm>
                  <a:off x="-4242793" y="3103533"/>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99" name="Freeform: Shape 498">
                  <a:extLst>
                    <a:ext uri="{FF2B5EF4-FFF2-40B4-BE49-F238E27FC236}">
                      <a16:creationId xmlns:a16="http://schemas.microsoft.com/office/drawing/2014/main" id="{D56F3721-9542-3E87-BF02-314D8FDAD096}"/>
                    </a:ext>
                  </a:extLst>
                </p:cNvPr>
                <p:cNvSpPr/>
                <p:nvPr/>
              </p:nvSpPr>
              <p:spPr>
                <a:xfrm>
                  <a:off x="-4175166"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0" name="Freeform: Shape 499">
                  <a:extLst>
                    <a:ext uri="{FF2B5EF4-FFF2-40B4-BE49-F238E27FC236}">
                      <a16:creationId xmlns:a16="http://schemas.microsoft.com/office/drawing/2014/main" id="{73889A91-2A9B-3DF8-58EB-D31F8C4BF9A6}"/>
                    </a:ext>
                  </a:extLst>
                </p:cNvPr>
                <p:cNvSpPr/>
                <p:nvPr/>
              </p:nvSpPr>
              <p:spPr>
                <a:xfrm>
                  <a:off x="-4214218" y="3103533"/>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1" name="Freeform: Shape 500">
                  <a:extLst>
                    <a:ext uri="{FF2B5EF4-FFF2-40B4-BE49-F238E27FC236}">
                      <a16:creationId xmlns:a16="http://schemas.microsoft.com/office/drawing/2014/main" id="{7236CDDB-2753-5FAF-A45D-997CAA29E540}"/>
                    </a:ext>
                  </a:extLst>
                </p:cNvPr>
                <p:cNvSpPr/>
                <p:nvPr/>
              </p:nvSpPr>
              <p:spPr>
                <a:xfrm>
                  <a:off x="-4146495"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2" name="Freeform: Shape 501">
                  <a:extLst>
                    <a:ext uri="{FF2B5EF4-FFF2-40B4-BE49-F238E27FC236}">
                      <a16:creationId xmlns:a16="http://schemas.microsoft.com/office/drawing/2014/main" id="{7515EB38-23B8-9F93-044F-4E9010C706B1}"/>
                    </a:ext>
                  </a:extLst>
                </p:cNvPr>
                <p:cNvSpPr/>
                <p:nvPr/>
              </p:nvSpPr>
              <p:spPr>
                <a:xfrm>
                  <a:off x="-4151163" y="3103533"/>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3" name="Freeform: Shape 502">
                  <a:extLst>
                    <a:ext uri="{FF2B5EF4-FFF2-40B4-BE49-F238E27FC236}">
                      <a16:creationId xmlns:a16="http://schemas.microsoft.com/office/drawing/2014/main" id="{6D7DA25F-E553-40B8-B9AA-4397C8649988}"/>
                    </a:ext>
                  </a:extLst>
                </p:cNvPr>
                <p:cNvSpPr/>
                <p:nvPr/>
              </p:nvSpPr>
              <p:spPr>
                <a:xfrm>
                  <a:off x="-4083440"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4" name="Freeform: Shape 503">
                  <a:extLst>
                    <a:ext uri="{FF2B5EF4-FFF2-40B4-BE49-F238E27FC236}">
                      <a16:creationId xmlns:a16="http://schemas.microsoft.com/office/drawing/2014/main" id="{9EE363F0-7A24-EE3B-1DA8-D55C63ADEC5F}"/>
                    </a:ext>
                  </a:extLst>
                </p:cNvPr>
                <p:cNvSpPr/>
                <p:nvPr/>
              </p:nvSpPr>
              <p:spPr>
                <a:xfrm>
                  <a:off x="-4151163" y="3103533"/>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5" name="Freeform: Shape 504">
                  <a:extLst>
                    <a:ext uri="{FF2B5EF4-FFF2-40B4-BE49-F238E27FC236}">
                      <a16:creationId xmlns:a16="http://schemas.microsoft.com/office/drawing/2014/main" id="{5C3DA61A-C0C0-CEFC-DDB6-B8B948BEAA71}"/>
                    </a:ext>
                  </a:extLst>
                </p:cNvPr>
                <p:cNvSpPr/>
                <p:nvPr/>
              </p:nvSpPr>
              <p:spPr>
                <a:xfrm>
                  <a:off x="-4083440"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6" name="Freeform: Shape 505">
                  <a:extLst>
                    <a:ext uri="{FF2B5EF4-FFF2-40B4-BE49-F238E27FC236}">
                      <a16:creationId xmlns:a16="http://schemas.microsoft.com/office/drawing/2014/main" id="{9E54C40C-CB0B-DD3F-EF22-0809CD6CF2D6}"/>
                    </a:ext>
                  </a:extLst>
                </p:cNvPr>
                <p:cNvSpPr/>
                <p:nvPr/>
              </p:nvSpPr>
              <p:spPr>
                <a:xfrm>
                  <a:off x="-4134018" y="3103533"/>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7" name="Freeform: Shape 506">
                  <a:extLst>
                    <a:ext uri="{FF2B5EF4-FFF2-40B4-BE49-F238E27FC236}">
                      <a16:creationId xmlns:a16="http://schemas.microsoft.com/office/drawing/2014/main" id="{BD472C26-FB3C-0DDA-CD53-E92C5551A396}"/>
                    </a:ext>
                  </a:extLst>
                </p:cNvPr>
                <p:cNvSpPr/>
                <p:nvPr/>
              </p:nvSpPr>
              <p:spPr>
                <a:xfrm>
                  <a:off x="-4066295"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8" name="Freeform: Shape 507">
                  <a:extLst>
                    <a:ext uri="{FF2B5EF4-FFF2-40B4-BE49-F238E27FC236}">
                      <a16:creationId xmlns:a16="http://schemas.microsoft.com/office/drawing/2014/main" id="{9EDB64C1-F3DC-6AAB-E32F-360AAD7FFE1C}"/>
                    </a:ext>
                  </a:extLst>
                </p:cNvPr>
                <p:cNvSpPr/>
                <p:nvPr/>
              </p:nvSpPr>
              <p:spPr>
                <a:xfrm>
                  <a:off x="-4134018" y="3103533"/>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09" name="Freeform: Shape 508">
                  <a:extLst>
                    <a:ext uri="{FF2B5EF4-FFF2-40B4-BE49-F238E27FC236}">
                      <a16:creationId xmlns:a16="http://schemas.microsoft.com/office/drawing/2014/main" id="{64EEACCC-0BDB-2E41-7CBE-9FEC3642A19B}"/>
                    </a:ext>
                  </a:extLst>
                </p:cNvPr>
                <p:cNvSpPr/>
                <p:nvPr/>
              </p:nvSpPr>
              <p:spPr>
                <a:xfrm>
                  <a:off x="-4066295"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0" name="Freeform: Shape 509">
                  <a:extLst>
                    <a:ext uri="{FF2B5EF4-FFF2-40B4-BE49-F238E27FC236}">
                      <a16:creationId xmlns:a16="http://schemas.microsoft.com/office/drawing/2014/main" id="{DF45E0EE-2D4F-14A0-9032-01509E26E6FD}"/>
                    </a:ext>
                  </a:extLst>
                </p:cNvPr>
                <p:cNvSpPr/>
                <p:nvPr/>
              </p:nvSpPr>
              <p:spPr>
                <a:xfrm>
                  <a:off x="-4134018" y="3103533"/>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1" name="Freeform: Shape 510">
                  <a:extLst>
                    <a:ext uri="{FF2B5EF4-FFF2-40B4-BE49-F238E27FC236}">
                      <a16:creationId xmlns:a16="http://schemas.microsoft.com/office/drawing/2014/main" id="{B549E99E-8EB1-EC64-21C0-9C52E5C550F1}"/>
                    </a:ext>
                  </a:extLst>
                </p:cNvPr>
                <p:cNvSpPr/>
                <p:nvPr/>
              </p:nvSpPr>
              <p:spPr>
                <a:xfrm>
                  <a:off x="-4066295"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2" name="Freeform: Shape 511">
                  <a:extLst>
                    <a:ext uri="{FF2B5EF4-FFF2-40B4-BE49-F238E27FC236}">
                      <a16:creationId xmlns:a16="http://schemas.microsoft.com/office/drawing/2014/main" id="{524F4425-1AF8-B7B1-587B-09246EBDDD38}"/>
                    </a:ext>
                  </a:extLst>
                </p:cNvPr>
                <p:cNvSpPr/>
                <p:nvPr/>
              </p:nvSpPr>
              <p:spPr>
                <a:xfrm>
                  <a:off x="-4122492" y="3103533"/>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3" name="Freeform: Shape 512">
                  <a:extLst>
                    <a:ext uri="{FF2B5EF4-FFF2-40B4-BE49-F238E27FC236}">
                      <a16:creationId xmlns:a16="http://schemas.microsoft.com/office/drawing/2014/main" id="{1A261C07-ED0A-7C5C-7A73-CAEF33FDB4B0}"/>
                    </a:ext>
                  </a:extLst>
                </p:cNvPr>
                <p:cNvSpPr/>
                <p:nvPr/>
              </p:nvSpPr>
              <p:spPr>
                <a:xfrm>
                  <a:off x="-4054865"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4" name="Freeform: Shape 513">
                  <a:extLst>
                    <a:ext uri="{FF2B5EF4-FFF2-40B4-BE49-F238E27FC236}">
                      <a16:creationId xmlns:a16="http://schemas.microsoft.com/office/drawing/2014/main" id="{A34AF1B6-91E5-95B5-5DF2-D4F1ABF2D2D4}"/>
                    </a:ext>
                  </a:extLst>
                </p:cNvPr>
                <p:cNvSpPr/>
                <p:nvPr/>
              </p:nvSpPr>
              <p:spPr>
                <a:xfrm>
                  <a:off x="-4019527" y="3103533"/>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5" name="Freeform: Shape 514">
                  <a:extLst>
                    <a:ext uri="{FF2B5EF4-FFF2-40B4-BE49-F238E27FC236}">
                      <a16:creationId xmlns:a16="http://schemas.microsoft.com/office/drawing/2014/main" id="{9CADE533-925C-291D-54A3-576823A22416}"/>
                    </a:ext>
                  </a:extLst>
                </p:cNvPr>
                <p:cNvSpPr/>
                <p:nvPr/>
              </p:nvSpPr>
              <p:spPr>
                <a:xfrm>
                  <a:off x="-3951804" y="305209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6" name="Freeform: Shape 515">
                  <a:extLst>
                    <a:ext uri="{FF2B5EF4-FFF2-40B4-BE49-F238E27FC236}">
                      <a16:creationId xmlns:a16="http://schemas.microsoft.com/office/drawing/2014/main" id="{175F9749-CA94-0F2D-48A5-CBC9A88EC66D}"/>
                    </a:ext>
                  </a:extLst>
                </p:cNvPr>
                <p:cNvSpPr/>
                <p:nvPr/>
              </p:nvSpPr>
              <p:spPr>
                <a:xfrm>
                  <a:off x="-4013717" y="3156206"/>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7" name="Freeform: Shape 516">
                  <a:extLst>
                    <a:ext uri="{FF2B5EF4-FFF2-40B4-BE49-F238E27FC236}">
                      <a16:creationId xmlns:a16="http://schemas.microsoft.com/office/drawing/2014/main" id="{8A90E46C-A569-AD09-0123-0C477EFCE752}"/>
                    </a:ext>
                  </a:extLst>
                </p:cNvPr>
                <p:cNvSpPr/>
                <p:nvPr/>
              </p:nvSpPr>
              <p:spPr>
                <a:xfrm>
                  <a:off x="-3945994" y="310477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8" name="Freeform: Shape 517">
                  <a:extLst>
                    <a:ext uri="{FF2B5EF4-FFF2-40B4-BE49-F238E27FC236}">
                      <a16:creationId xmlns:a16="http://schemas.microsoft.com/office/drawing/2014/main" id="{1DD93264-CA5C-2939-DDBD-C66D20BCF540}"/>
                    </a:ext>
                  </a:extLst>
                </p:cNvPr>
                <p:cNvSpPr/>
                <p:nvPr/>
              </p:nvSpPr>
              <p:spPr>
                <a:xfrm>
                  <a:off x="-4008002" y="3156206"/>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19" name="Freeform: Shape 518">
                  <a:extLst>
                    <a:ext uri="{FF2B5EF4-FFF2-40B4-BE49-F238E27FC236}">
                      <a16:creationId xmlns:a16="http://schemas.microsoft.com/office/drawing/2014/main" id="{56A79BA6-10AF-C66F-9A30-8BF90E8CA97F}"/>
                    </a:ext>
                  </a:extLst>
                </p:cNvPr>
                <p:cNvSpPr/>
                <p:nvPr/>
              </p:nvSpPr>
              <p:spPr>
                <a:xfrm>
                  <a:off x="-3940374" y="310477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0" name="Freeform: Shape 519">
                  <a:extLst>
                    <a:ext uri="{FF2B5EF4-FFF2-40B4-BE49-F238E27FC236}">
                      <a16:creationId xmlns:a16="http://schemas.microsoft.com/office/drawing/2014/main" id="{770A930D-D03E-0180-F33A-05FF986BD195}"/>
                    </a:ext>
                  </a:extLst>
                </p:cNvPr>
                <p:cNvSpPr/>
                <p:nvPr/>
              </p:nvSpPr>
              <p:spPr>
                <a:xfrm>
                  <a:off x="-3973617" y="3156206"/>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1" name="Freeform: Shape 520">
                  <a:extLst>
                    <a:ext uri="{FF2B5EF4-FFF2-40B4-BE49-F238E27FC236}">
                      <a16:creationId xmlns:a16="http://schemas.microsoft.com/office/drawing/2014/main" id="{1A4ED9E4-348E-117C-90CD-7000ECF6DF9E}"/>
                    </a:ext>
                  </a:extLst>
                </p:cNvPr>
                <p:cNvSpPr/>
                <p:nvPr/>
              </p:nvSpPr>
              <p:spPr>
                <a:xfrm>
                  <a:off x="-3905894" y="310477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2" name="Freeform: Shape 521">
                  <a:extLst>
                    <a:ext uri="{FF2B5EF4-FFF2-40B4-BE49-F238E27FC236}">
                      <a16:creationId xmlns:a16="http://schemas.microsoft.com/office/drawing/2014/main" id="{1B1AD2D0-5DFE-34C0-CF21-E7CE17780797}"/>
                    </a:ext>
                  </a:extLst>
                </p:cNvPr>
                <p:cNvSpPr/>
                <p:nvPr/>
              </p:nvSpPr>
              <p:spPr>
                <a:xfrm>
                  <a:off x="-3893511" y="3156206"/>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3" name="Freeform: Shape 522">
                  <a:extLst>
                    <a:ext uri="{FF2B5EF4-FFF2-40B4-BE49-F238E27FC236}">
                      <a16:creationId xmlns:a16="http://schemas.microsoft.com/office/drawing/2014/main" id="{9F485385-A4FE-699A-25BE-1B1D829BE4AB}"/>
                    </a:ext>
                  </a:extLst>
                </p:cNvPr>
                <p:cNvSpPr/>
                <p:nvPr/>
              </p:nvSpPr>
              <p:spPr>
                <a:xfrm>
                  <a:off x="-3825789" y="310477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4" name="Freeform: Shape 523">
                  <a:extLst>
                    <a:ext uri="{FF2B5EF4-FFF2-40B4-BE49-F238E27FC236}">
                      <a16:creationId xmlns:a16="http://schemas.microsoft.com/office/drawing/2014/main" id="{133F9081-347C-C386-7A06-A37D485C6A49}"/>
                    </a:ext>
                  </a:extLst>
                </p:cNvPr>
                <p:cNvSpPr/>
                <p:nvPr/>
              </p:nvSpPr>
              <p:spPr>
                <a:xfrm>
                  <a:off x="-3887701" y="3222786"/>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5" name="Freeform: Shape 524">
                  <a:extLst>
                    <a:ext uri="{FF2B5EF4-FFF2-40B4-BE49-F238E27FC236}">
                      <a16:creationId xmlns:a16="http://schemas.microsoft.com/office/drawing/2014/main" id="{1869CFA5-B38A-DA49-A853-8214C676A11F}"/>
                    </a:ext>
                  </a:extLst>
                </p:cNvPr>
                <p:cNvSpPr/>
                <p:nvPr/>
              </p:nvSpPr>
              <p:spPr>
                <a:xfrm>
                  <a:off x="-3820074" y="31713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6" name="Freeform: Shape 525">
                  <a:extLst>
                    <a:ext uri="{FF2B5EF4-FFF2-40B4-BE49-F238E27FC236}">
                      <a16:creationId xmlns:a16="http://schemas.microsoft.com/office/drawing/2014/main" id="{3F106AD4-4112-97FC-9273-28ABCC2AF92B}"/>
                    </a:ext>
                  </a:extLst>
                </p:cNvPr>
                <p:cNvSpPr/>
                <p:nvPr/>
              </p:nvSpPr>
              <p:spPr>
                <a:xfrm>
                  <a:off x="-3882081" y="3222786"/>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7" name="Freeform: Shape 526">
                  <a:extLst>
                    <a:ext uri="{FF2B5EF4-FFF2-40B4-BE49-F238E27FC236}">
                      <a16:creationId xmlns:a16="http://schemas.microsoft.com/office/drawing/2014/main" id="{48123D47-0A16-F423-0E6D-6545CBCD9918}"/>
                    </a:ext>
                  </a:extLst>
                </p:cNvPr>
                <p:cNvSpPr/>
                <p:nvPr/>
              </p:nvSpPr>
              <p:spPr>
                <a:xfrm>
                  <a:off x="-3814359" y="31713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8" name="Freeform: Shape 527">
                  <a:extLst>
                    <a:ext uri="{FF2B5EF4-FFF2-40B4-BE49-F238E27FC236}">
                      <a16:creationId xmlns:a16="http://schemas.microsoft.com/office/drawing/2014/main" id="{001B319C-F9F8-D026-A65F-50171E48203D}"/>
                    </a:ext>
                  </a:extLst>
                </p:cNvPr>
                <p:cNvSpPr/>
                <p:nvPr/>
              </p:nvSpPr>
              <p:spPr>
                <a:xfrm>
                  <a:off x="-3779021" y="3222786"/>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29" name="Freeform: Shape 528">
                  <a:extLst>
                    <a:ext uri="{FF2B5EF4-FFF2-40B4-BE49-F238E27FC236}">
                      <a16:creationId xmlns:a16="http://schemas.microsoft.com/office/drawing/2014/main" id="{D8E5F4B6-AC20-688F-F82A-102EFACC78F8}"/>
                    </a:ext>
                  </a:extLst>
                </p:cNvPr>
                <p:cNvSpPr/>
                <p:nvPr/>
              </p:nvSpPr>
              <p:spPr>
                <a:xfrm>
                  <a:off x="-3711298" y="31713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0" name="Freeform: Shape 529">
                  <a:extLst>
                    <a:ext uri="{FF2B5EF4-FFF2-40B4-BE49-F238E27FC236}">
                      <a16:creationId xmlns:a16="http://schemas.microsoft.com/office/drawing/2014/main" id="{2EABE55C-9C06-C258-FE5B-576E9C6C3549}"/>
                    </a:ext>
                  </a:extLst>
                </p:cNvPr>
                <p:cNvSpPr/>
                <p:nvPr/>
              </p:nvSpPr>
              <p:spPr>
                <a:xfrm>
                  <a:off x="-3653100" y="3222786"/>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1" name="Freeform: Shape 530">
                  <a:extLst>
                    <a:ext uri="{FF2B5EF4-FFF2-40B4-BE49-F238E27FC236}">
                      <a16:creationId xmlns:a16="http://schemas.microsoft.com/office/drawing/2014/main" id="{D424C160-FD05-520B-5E50-A3A819A7F52E}"/>
                    </a:ext>
                  </a:extLst>
                </p:cNvPr>
                <p:cNvSpPr/>
                <p:nvPr/>
              </p:nvSpPr>
              <p:spPr>
                <a:xfrm>
                  <a:off x="-3585378" y="31713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2" name="Freeform: Shape 531">
                  <a:extLst>
                    <a:ext uri="{FF2B5EF4-FFF2-40B4-BE49-F238E27FC236}">
                      <a16:creationId xmlns:a16="http://schemas.microsoft.com/office/drawing/2014/main" id="{50410650-331C-590B-15AA-3D37D348E5D7}"/>
                    </a:ext>
                  </a:extLst>
                </p:cNvPr>
                <p:cNvSpPr/>
                <p:nvPr/>
              </p:nvSpPr>
              <p:spPr>
                <a:xfrm>
                  <a:off x="-3641575" y="3222786"/>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3" name="Freeform: Shape 532">
                  <a:extLst>
                    <a:ext uri="{FF2B5EF4-FFF2-40B4-BE49-F238E27FC236}">
                      <a16:creationId xmlns:a16="http://schemas.microsoft.com/office/drawing/2014/main" id="{FEE6B392-B5FC-CDE3-5F07-E69793B1C0FB}"/>
                    </a:ext>
                  </a:extLst>
                </p:cNvPr>
                <p:cNvSpPr/>
                <p:nvPr/>
              </p:nvSpPr>
              <p:spPr>
                <a:xfrm>
                  <a:off x="-3573948" y="31713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4" name="Freeform: Shape 533">
                  <a:extLst>
                    <a:ext uri="{FF2B5EF4-FFF2-40B4-BE49-F238E27FC236}">
                      <a16:creationId xmlns:a16="http://schemas.microsoft.com/office/drawing/2014/main" id="{56DF7D12-4C4F-4A6F-872B-61FEDC3B978E}"/>
                    </a:ext>
                  </a:extLst>
                </p:cNvPr>
                <p:cNvSpPr/>
                <p:nvPr/>
              </p:nvSpPr>
              <p:spPr>
                <a:xfrm>
                  <a:off x="-3526989" y="3326418"/>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5" name="Freeform: Shape 534">
                  <a:extLst>
                    <a:ext uri="{FF2B5EF4-FFF2-40B4-BE49-F238E27FC236}">
                      <a16:creationId xmlns:a16="http://schemas.microsoft.com/office/drawing/2014/main" id="{FA302F6B-A95C-6ED8-93A7-51423CE2AF44}"/>
                    </a:ext>
                  </a:extLst>
                </p:cNvPr>
                <p:cNvSpPr/>
                <p:nvPr/>
              </p:nvSpPr>
              <p:spPr>
                <a:xfrm>
                  <a:off x="-3459267" y="32749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6" name="Freeform: Shape 535">
                  <a:extLst>
                    <a:ext uri="{FF2B5EF4-FFF2-40B4-BE49-F238E27FC236}">
                      <a16:creationId xmlns:a16="http://schemas.microsoft.com/office/drawing/2014/main" id="{C2B5B5A9-519E-A8C0-8139-455ABF3DB6C5}"/>
                    </a:ext>
                  </a:extLst>
                </p:cNvPr>
                <p:cNvSpPr/>
                <p:nvPr/>
              </p:nvSpPr>
              <p:spPr>
                <a:xfrm>
                  <a:off x="-3521370" y="3326418"/>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7" name="Freeform: Shape 536">
                  <a:extLst>
                    <a:ext uri="{FF2B5EF4-FFF2-40B4-BE49-F238E27FC236}">
                      <a16:creationId xmlns:a16="http://schemas.microsoft.com/office/drawing/2014/main" id="{E0E3D352-D0A9-8004-1B8A-EF344FBBD4ED}"/>
                    </a:ext>
                  </a:extLst>
                </p:cNvPr>
                <p:cNvSpPr/>
                <p:nvPr/>
              </p:nvSpPr>
              <p:spPr>
                <a:xfrm>
                  <a:off x="-3453647" y="32749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8" name="Freeform: Shape 537">
                  <a:extLst>
                    <a:ext uri="{FF2B5EF4-FFF2-40B4-BE49-F238E27FC236}">
                      <a16:creationId xmlns:a16="http://schemas.microsoft.com/office/drawing/2014/main" id="{E6738A08-4A62-EF45-2E46-2D7CCF7CDE98}"/>
                    </a:ext>
                  </a:extLst>
                </p:cNvPr>
                <p:cNvSpPr/>
                <p:nvPr/>
              </p:nvSpPr>
              <p:spPr>
                <a:xfrm>
                  <a:off x="-3412499" y="3326418"/>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39" name="Freeform: Shape 538">
                  <a:extLst>
                    <a:ext uri="{FF2B5EF4-FFF2-40B4-BE49-F238E27FC236}">
                      <a16:creationId xmlns:a16="http://schemas.microsoft.com/office/drawing/2014/main" id="{814E6FBB-F020-6494-D83C-FC11FF242A45}"/>
                    </a:ext>
                  </a:extLst>
                </p:cNvPr>
                <p:cNvSpPr/>
                <p:nvPr/>
              </p:nvSpPr>
              <p:spPr>
                <a:xfrm>
                  <a:off x="-3344776" y="32749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40" name="Freeform: Shape 539">
                  <a:extLst>
                    <a:ext uri="{FF2B5EF4-FFF2-40B4-BE49-F238E27FC236}">
                      <a16:creationId xmlns:a16="http://schemas.microsoft.com/office/drawing/2014/main" id="{BB855B2C-44D2-1168-563D-E93927256464}"/>
                    </a:ext>
                  </a:extLst>
                </p:cNvPr>
                <p:cNvSpPr/>
                <p:nvPr/>
              </p:nvSpPr>
              <p:spPr>
                <a:xfrm>
                  <a:off x="-3332394" y="3326418"/>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41" name="Freeform: Shape 540">
                  <a:extLst>
                    <a:ext uri="{FF2B5EF4-FFF2-40B4-BE49-F238E27FC236}">
                      <a16:creationId xmlns:a16="http://schemas.microsoft.com/office/drawing/2014/main" id="{A6C0B979-A8D8-8857-5372-A0941D81CAEC}"/>
                    </a:ext>
                  </a:extLst>
                </p:cNvPr>
                <p:cNvSpPr/>
                <p:nvPr/>
              </p:nvSpPr>
              <p:spPr>
                <a:xfrm>
                  <a:off x="-3264671" y="32749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42" name="Freeform: Shape 541">
                  <a:extLst>
                    <a:ext uri="{FF2B5EF4-FFF2-40B4-BE49-F238E27FC236}">
                      <a16:creationId xmlns:a16="http://schemas.microsoft.com/office/drawing/2014/main" id="{C98AC9DB-6CC8-00F8-C379-C3B927E170DD}"/>
                    </a:ext>
                  </a:extLst>
                </p:cNvPr>
                <p:cNvSpPr/>
                <p:nvPr/>
              </p:nvSpPr>
              <p:spPr>
                <a:xfrm>
                  <a:off x="-3286578" y="3326418"/>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43" name="Freeform: Shape 542">
                  <a:extLst>
                    <a:ext uri="{FF2B5EF4-FFF2-40B4-BE49-F238E27FC236}">
                      <a16:creationId xmlns:a16="http://schemas.microsoft.com/office/drawing/2014/main" id="{94900BCC-F076-F3AD-457A-E7F93D3A7789}"/>
                    </a:ext>
                  </a:extLst>
                </p:cNvPr>
                <p:cNvSpPr/>
                <p:nvPr/>
              </p:nvSpPr>
              <p:spPr>
                <a:xfrm>
                  <a:off x="-3218856" y="32749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44" name="Freeform: Shape 543">
                  <a:extLst>
                    <a:ext uri="{FF2B5EF4-FFF2-40B4-BE49-F238E27FC236}">
                      <a16:creationId xmlns:a16="http://schemas.microsoft.com/office/drawing/2014/main" id="{C20ED99C-FAE8-7C39-3F1C-550228CFF995}"/>
                    </a:ext>
                  </a:extLst>
                </p:cNvPr>
                <p:cNvSpPr/>
                <p:nvPr/>
              </p:nvSpPr>
              <p:spPr>
                <a:xfrm>
                  <a:off x="-3091887" y="3602642"/>
                  <a:ext cx="135350" cy="9525"/>
                </a:xfrm>
                <a:custGeom>
                  <a:avLst/>
                  <a:gdLst>
                    <a:gd name="connsiteX0" fmla="*/ 0 w 135350"/>
                    <a:gd name="connsiteY0" fmla="*/ 0 h 9525"/>
                    <a:gd name="connsiteX1" fmla="*/ 135350 w 135350"/>
                    <a:gd name="connsiteY1" fmla="*/ 0 h 9525"/>
                  </a:gdLst>
                  <a:ahLst/>
                  <a:cxnLst>
                    <a:cxn ang="0">
                      <a:pos x="connsiteX0" y="connsiteY0"/>
                    </a:cxn>
                    <a:cxn ang="0">
                      <a:pos x="connsiteX1" y="connsiteY1"/>
                    </a:cxn>
                  </a:cxnLst>
                  <a:rect l="l" t="t" r="r" b="b"/>
                  <a:pathLst>
                    <a:path w="135350" h="9525">
                      <a:moveTo>
                        <a:pt x="0" y="0"/>
                      </a:moveTo>
                      <a:lnTo>
                        <a:pt x="135350"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45" name="Freeform: Shape 544">
                  <a:extLst>
                    <a:ext uri="{FF2B5EF4-FFF2-40B4-BE49-F238E27FC236}">
                      <a16:creationId xmlns:a16="http://schemas.microsoft.com/office/drawing/2014/main" id="{D7DA78F0-C03D-CD6A-C7FA-47447BBE917A}"/>
                    </a:ext>
                  </a:extLst>
                </p:cNvPr>
                <p:cNvSpPr/>
                <p:nvPr/>
              </p:nvSpPr>
              <p:spPr>
                <a:xfrm>
                  <a:off x="-3024165" y="355120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46" name="Freeform: Shape 545">
                  <a:extLst>
                    <a:ext uri="{FF2B5EF4-FFF2-40B4-BE49-F238E27FC236}">
                      <a16:creationId xmlns:a16="http://schemas.microsoft.com/office/drawing/2014/main" id="{02D71FEF-A718-8626-4C3C-77FF8608122C}"/>
                    </a:ext>
                  </a:extLst>
                </p:cNvPr>
                <p:cNvSpPr/>
                <p:nvPr/>
              </p:nvSpPr>
              <p:spPr>
                <a:xfrm>
                  <a:off x="-2410469" y="3602642"/>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547" name="Freeform: Shape 546">
                  <a:extLst>
                    <a:ext uri="{FF2B5EF4-FFF2-40B4-BE49-F238E27FC236}">
                      <a16:creationId xmlns:a16="http://schemas.microsoft.com/office/drawing/2014/main" id="{1E4F4755-02BE-DD7E-1DE4-572BEF1AE2A8}"/>
                    </a:ext>
                  </a:extLst>
                </p:cNvPr>
                <p:cNvSpPr/>
                <p:nvPr/>
              </p:nvSpPr>
              <p:spPr>
                <a:xfrm>
                  <a:off x="-2342746" y="3551208"/>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grpSp>
        </p:grpSp>
        <p:grpSp>
          <p:nvGrpSpPr>
            <p:cNvPr id="2262" name="Group 2261">
              <a:extLst>
                <a:ext uri="{FF2B5EF4-FFF2-40B4-BE49-F238E27FC236}">
                  <a16:creationId xmlns:a16="http://schemas.microsoft.com/office/drawing/2014/main" id="{30050E79-E512-65C2-4C6C-B12A11A7C838}"/>
                </a:ext>
              </a:extLst>
            </p:cNvPr>
            <p:cNvGrpSpPr/>
            <p:nvPr/>
          </p:nvGrpSpPr>
          <p:grpSpPr>
            <a:xfrm>
              <a:off x="1376483" y="1211338"/>
              <a:ext cx="10128854" cy="1491624"/>
              <a:chOff x="-9348431" y="1287496"/>
              <a:chExt cx="7057120" cy="1661921"/>
            </a:xfrm>
          </p:grpSpPr>
          <p:sp>
            <p:nvSpPr>
              <p:cNvPr id="392" name="Freeform: Shape 391">
                <a:extLst>
                  <a:ext uri="{FF2B5EF4-FFF2-40B4-BE49-F238E27FC236}">
                    <a16:creationId xmlns:a16="http://schemas.microsoft.com/office/drawing/2014/main" id="{CC096199-5211-CB1C-BF0E-0F883D79BABF}"/>
                  </a:ext>
                </a:extLst>
              </p:cNvPr>
              <p:cNvSpPr/>
              <p:nvPr/>
            </p:nvSpPr>
            <p:spPr>
              <a:xfrm>
                <a:off x="-2812138" y="289798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3" name="Freeform: Shape 392">
                <a:extLst>
                  <a:ext uri="{FF2B5EF4-FFF2-40B4-BE49-F238E27FC236}">
                    <a16:creationId xmlns:a16="http://schemas.microsoft.com/office/drawing/2014/main" id="{5D841754-EBFA-81EB-D077-CB3586BDE89D}"/>
                  </a:ext>
                </a:extLst>
              </p:cNvPr>
              <p:cNvSpPr/>
              <p:nvPr/>
            </p:nvSpPr>
            <p:spPr>
              <a:xfrm>
                <a:off x="-2760703" y="2846548"/>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4" name="Freeform: Shape 393">
                <a:extLst>
                  <a:ext uri="{FF2B5EF4-FFF2-40B4-BE49-F238E27FC236}">
                    <a16:creationId xmlns:a16="http://schemas.microsoft.com/office/drawing/2014/main" id="{9E2FA285-2C30-8C1D-4ADC-041D372F3C64}"/>
                  </a:ext>
                </a:extLst>
              </p:cNvPr>
              <p:cNvSpPr/>
              <p:nvPr/>
            </p:nvSpPr>
            <p:spPr>
              <a:xfrm>
                <a:off x="-2686218" y="289798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5" name="Freeform: Shape 394">
                <a:extLst>
                  <a:ext uri="{FF2B5EF4-FFF2-40B4-BE49-F238E27FC236}">
                    <a16:creationId xmlns:a16="http://schemas.microsoft.com/office/drawing/2014/main" id="{14FB00F3-29F4-312C-51DF-08538C26A4A9}"/>
                  </a:ext>
                </a:extLst>
              </p:cNvPr>
              <p:cNvSpPr/>
              <p:nvPr/>
            </p:nvSpPr>
            <p:spPr>
              <a:xfrm>
                <a:off x="-2634783" y="2846548"/>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6" name="Freeform: Shape 395">
                <a:extLst>
                  <a:ext uri="{FF2B5EF4-FFF2-40B4-BE49-F238E27FC236}">
                    <a16:creationId xmlns:a16="http://schemas.microsoft.com/office/drawing/2014/main" id="{49D77E52-EABA-94E9-80A0-ED9457E03DBA}"/>
                  </a:ext>
                </a:extLst>
              </p:cNvPr>
              <p:cNvSpPr/>
              <p:nvPr/>
            </p:nvSpPr>
            <p:spPr>
              <a:xfrm>
                <a:off x="-2566012" y="2897983"/>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7" name="Freeform: Shape 396">
                <a:extLst>
                  <a:ext uri="{FF2B5EF4-FFF2-40B4-BE49-F238E27FC236}">
                    <a16:creationId xmlns:a16="http://schemas.microsoft.com/office/drawing/2014/main" id="{4FDB9A9A-DE00-516C-DB5D-7E299C0AAF18}"/>
                  </a:ext>
                </a:extLst>
              </p:cNvPr>
              <p:cNvSpPr/>
              <p:nvPr/>
            </p:nvSpPr>
            <p:spPr>
              <a:xfrm>
                <a:off x="-2514577" y="2846548"/>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8" name="Freeform: Shape 397">
                <a:extLst>
                  <a:ext uri="{FF2B5EF4-FFF2-40B4-BE49-F238E27FC236}">
                    <a16:creationId xmlns:a16="http://schemas.microsoft.com/office/drawing/2014/main" id="{FA27B765-D8D4-DAD7-2EA2-FA57A3FA38F2}"/>
                  </a:ext>
                </a:extLst>
              </p:cNvPr>
              <p:cNvSpPr/>
              <p:nvPr/>
            </p:nvSpPr>
            <p:spPr>
              <a:xfrm>
                <a:off x="-2394181" y="2897983"/>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9" name="Freeform: Shape 398">
                <a:extLst>
                  <a:ext uri="{FF2B5EF4-FFF2-40B4-BE49-F238E27FC236}">
                    <a16:creationId xmlns:a16="http://schemas.microsoft.com/office/drawing/2014/main" id="{9BB694B3-88E0-6C3E-F83E-797FDEF5B696}"/>
                  </a:ext>
                </a:extLst>
              </p:cNvPr>
              <p:cNvSpPr/>
              <p:nvPr/>
            </p:nvSpPr>
            <p:spPr>
              <a:xfrm>
                <a:off x="-2342746" y="2846548"/>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grpSp>
            <p:nvGrpSpPr>
              <p:cNvPr id="2259" name="Group 2258">
                <a:extLst>
                  <a:ext uri="{FF2B5EF4-FFF2-40B4-BE49-F238E27FC236}">
                    <a16:creationId xmlns:a16="http://schemas.microsoft.com/office/drawing/2014/main" id="{FA233F69-11A1-C9A0-E905-4A7AF2E25131}"/>
                  </a:ext>
                </a:extLst>
              </p:cNvPr>
              <p:cNvGrpSpPr/>
              <p:nvPr/>
            </p:nvGrpSpPr>
            <p:grpSpPr>
              <a:xfrm>
                <a:off x="-9348431" y="1287496"/>
                <a:ext cx="7005684" cy="1610487"/>
                <a:chOff x="-9348431" y="1287496"/>
                <a:chExt cx="7005684" cy="1610487"/>
              </a:xfrm>
            </p:grpSpPr>
            <p:sp>
              <p:nvSpPr>
                <p:cNvPr id="131" name="Freeform: Shape 130">
                  <a:extLst>
                    <a:ext uri="{FF2B5EF4-FFF2-40B4-BE49-F238E27FC236}">
                      <a16:creationId xmlns:a16="http://schemas.microsoft.com/office/drawing/2014/main" id="{4E7AAE44-A7B5-F28E-F980-BD1FBB8D8A94}"/>
                    </a:ext>
                  </a:extLst>
                </p:cNvPr>
                <p:cNvSpPr/>
                <p:nvPr/>
              </p:nvSpPr>
              <p:spPr>
                <a:xfrm>
                  <a:off x="-9122546" y="1338931"/>
                  <a:ext cx="6779799" cy="1559052"/>
                </a:xfrm>
                <a:custGeom>
                  <a:avLst/>
                  <a:gdLst>
                    <a:gd name="connsiteX0" fmla="*/ 0 w 6779799"/>
                    <a:gd name="connsiteY0" fmla="*/ 0 h 1559052"/>
                    <a:gd name="connsiteX1" fmla="*/ 286321 w 6779799"/>
                    <a:gd name="connsiteY1" fmla="*/ 0 h 1559052"/>
                    <a:gd name="connsiteX2" fmla="*/ 286321 w 6779799"/>
                    <a:gd name="connsiteY2" fmla="*/ 28384 h 1559052"/>
                    <a:gd name="connsiteX3" fmla="*/ 481108 w 6779799"/>
                    <a:gd name="connsiteY3" fmla="*/ 28384 h 1559052"/>
                    <a:gd name="connsiteX4" fmla="*/ 481108 w 6779799"/>
                    <a:gd name="connsiteY4" fmla="*/ 42672 h 1559052"/>
                    <a:gd name="connsiteX5" fmla="*/ 572643 w 6779799"/>
                    <a:gd name="connsiteY5" fmla="*/ 42672 h 1559052"/>
                    <a:gd name="connsiteX6" fmla="*/ 572643 w 6779799"/>
                    <a:gd name="connsiteY6" fmla="*/ 57055 h 1559052"/>
                    <a:gd name="connsiteX7" fmla="*/ 635603 w 6779799"/>
                    <a:gd name="connsiteY7" fmla="*/ 57055 h 1559052"/>
                    <a:gd name="connsiteX8" fmla="*/ 635603 w 6779799"/>
                    <a:gd name="connsiteY8" fmla="*/ 71533 h 1559052"/>
                    <a:gd name="connsiteX9" fmla="*/ 647129 w 6779799"/>
                    <a:gd name="connsiteY9" fmla="*/ 71533 h 1559052"/>
                    <a:gd name="connsiteX10" fmla="*/ 647129 w 6779799"/>
                    <a:gd name="connsiteY10" fmla="*/ 86011 h 1559052"/>
                    <a:gd name="connsiteX11" fmla="*/ 721519 w 6779799"/>
                    <a:gd name="connsiteY11" fmla="*/ 86011 h 1559052"/>
                    <a:gd name="connsiteX12" fmla="*/ 721519 w 6779799"/>
                    <a:gd name="connsiteY12" fmla="*/ 100489 h 1559052"/>
                    <a:gd name="connsiteX13" fmla="*/ 778859 w 6779799"/>
                    <a:gd name="connsiteY13" fmla="*/ 100489 h 1559052"/>
                    <a:gd name="connsiteX14" fmla="*/ 778859 w 6779799"/>
                    <a:gd name="connsiteY14" fmla="*/ 115157 h 1559052"/>
                    <a:gd name="connsiteX15" fmla="*/ 847534 w 6779799"/>
                    <a:gd name="connsiteY15" fmla="*/ 115157 h 1559052"/>
                    <a:gd name="connsiteX16" fmla="*/ 847534 w 6779799"/>
                    <a:gd name="connsiteY16" fmla="*/ 144590 h 1559052"/>
                    <a:gd name="connsiteX17" fmla="*/ 973550 w 6779799"/>
                    <a:gd name="connsiteY17" fmla="*/ 144590 h 1559052"/>
                    <a:gd name="connsiteX18" fmla="*/ 973550 w 6779799"/>
                    <a:gd name="connsiteY18" fmla="*/ 159734 h 1559052"/>
                    <a:gd name="connsiteX19" fmla="*/ 990695 w 6779799"/>
                    <a:gd name="connsiteY19" fmla="*/ 159734 h 1559052"/>
                    <a:gd name="connsiteX20" fmla="*/ 990695 w 6779799"/>
                    <a:gd name="connsiteY20" fmla="*/ 174879 h 1559052"/>
                    <a:gd name="connsiteX21" fmla="*/ 1002221 w 6779799"/>
                    <a:gd name="connsiteY21" fmla="*/ 174879 h 1559052"/>
                    <a:gd name="connsiteX22" fmla="*/ 1002221 w 6779799"/>
                    <a:gd name="connsiteY22" fmla="*/ 189928 h 1559052"/>
                    <a:gd name="connsiteX23" fmla="*/ 1013651 w 6779799"/>
                    <a:gd name="connsiteY23" fmla="*/ 189928 h 1559052"/>
                    <a:gd name="connsiteX24" fmla="*/ 1013651 w 6779799"/>
                    <a:gd name="connsiteY24" fmla="*/ 205169 h 1559052"/>
                    <a:gd name="connsiteX25" fmla="*/ 1088136 w 6779799"/>
                    <a:gd name="connsiteY25" fmla="*/ 205169 h 1559052"/>
                    <a:gd name="connsiteX26" fmla="*/ 1088136 w 6779799"/>
                    <a:gd name="connsiteY26" fmla="*/ 220409 h 1559052"/>
                    <a:gd name="connsiteX27" fmla="*/ 1208246 w 6779799"/>
                    <a:gd name="connsiteY27" fmla="*/ 220409 h 1559052"/>
                    <a:gd name="connsiteX28" fmla="*/ 1208246 w 6779799"/>
                    <a:gd name="connsiteY28" fmla="*/ 235648 h 1559052"/>
                    <a:gd name="connsiteX29" fmla="*/ 1214056 w 6779799"/>
                    <a:gd name="connsiteY29" fmla="*/ 235648 h 1559052"/>
                    <a:gd name="connsiteX30" fmla="*/ 1214056 w 6779799"/>
                    <a:gd name="connsiteY30" fmla="*/ 266319 h 1559052"/>
                    <a:gd name="connsiteX31" fmla="*/ 1265587 w 6779799"/>
                    <a:gd name="connsiteY31" fmla="*/ 266319 h 1559052"/>
                    <a:gd name="connsiteX32" fmla="*/ 1265587 w 6779799"/>
                    <a:gd name="connsiteY32" fmla="*/ 281845 h 1559052"/>
                    <a:gd name="connsiteX33" fmla="*/ 1271206 w 6779799"/>
                    <a:gd name="connsiteY33" fmla="*/ 281845 h 1559052"/>
                    <a:gd name="connsiteX34" fmla="*/ 1271206 w 6779799"/>
                    <a:gd name="connsiteY34" fmla="*/ 297275 h 1559052"/>
                    <a:gd name="connsiteX35" fmla="*/ 1328547 w 6779799"/>
                    <a:gd name="connsiteY35" fmla="*/ 297275 h 1559052"/>
                    <a:gd name="connsiteX36" fmla="*/ 1328547 w 6779799"/>
                    <a:gd name="connsiteY36" fmla="*/ 312801 h 1559052"/>
                    <a:gd name="connsiteX37" fmla="*/ 1448848 w 6779799"/>
                    <a:gd name="connsiteY37" fmla="*/ 312801 h 1559052"/>
                    <a:gd name="connsiteX38" fmla="*/ 1448848 w 6779799"/>
                    <a:gd name="connsiteY38" fmla="*/ 328422 h 1559052"/>
                    <a:gd name="connsiteX39" fmla="*/ 1528953 w 6779799"/>
                    <a:gd name="connsiteY39" fmla="*/ 328422 h 1559052"/>
                    <a:gd name="connsiteX40" fmla="*/ 1528953 w 6779799"/>
                    <a:gd name="connsiteY40" fmla="*/ 359759 h 1559052"/>
                    <a:gd name="connsiteX41" fmla="*/ 1534763 w 6779799"/>
                    <a:gd name="connsiteY41" fmla="*/ 359759 h 1559052"/>
                    <a:gd name="connsiteX42" fmla="*/ 1534763 w 6779799"/>
                    <a:gd name="connsiteY42" fmla="*/ 375380 h 1559052"/>
                    <a:gd name="connsiteX43" fmla="*/ 1569053 w 6779799"/>
                    <a:gd name="connsiteY43" fmla="*/ 375380 h 1559052"/>
                    <a:gd name="connsiteX44" fmla="*/ 1569053 w 6779799"/>
                    <a:gd name="connsiteY44" fmla="*/ 391001 h 1559052"/>
                    <a:gd name="connsiteX45" fmla="*/ 1689259 w 6779799"/>
                    <a:gd name="connsiteY45" fmla="*/ 391001 h 1559052"/>
                    <a:gd name="connsiteX46" fmla="*/ 1689259 w 6779799"/>
                    <a:gd name="connsiteY46" fmla="*/ 406813 h 1559052"/>
                    <a:gd name="connsiteX47" fmla="*/ 1706404 w 6779799"/>
                    <a:gd name="connsiteY47" fmla="*/ 406813 h 1559052"/>
                    <a:gd name="connsiteX48" fmla="*/ 1706404 w 6779799"/>
                    <a:gd name="connsiteY48" fmla="*/ 422719 h 1559052"/>
                    <a:gd name="connsiteX49" fmla="*/ 1820894 w 6779799"/>
                    <a:gd name="connsiteY49" fmla="*/ 422719 h 1559052"/>
                    <a:gd name="connsiteX50" fmla="*/ 1820894 w 6779799"/>
                    <a:gd name="connsiteY50" fmla="*/ 438626 h 1559052"/>
                    <a:gd name="connsiteX51" fmla="*/ 1906810 w 6779799"/>
                    <a:gd name="connsiteY51" fmla="*/ 438626 h 1559052"/>
                    <a:gd name="connsiteX52" fmla="*/ 1906810 w 6779799"/>
                    <a:gd name="connsiteY52" fmla="*/ 454533 h 1559052"/>
                    <a:gd name="connsiteX53" fmla="*/ 1981295 w 6779799"/>
                    <a:gd name="connsiteY53" fmla="*/ 454533 h 1559052"/>
                    <a:gd name="connsiteX54" fmla="*/ 1981295 w 6779799"/>
                    <a:gd name="connsiteY54" fmla="*/ 470725 h 1559052"/>
                    <a:gd name="connsiteX55" fmla="*/ 2135981 w 6779799"/>
                    <a:gd name="connsiteY55" fmla="*/ 470725 h 1559052"/>
                    <a:gd name="connsiteX56" fmla="*/ 2135981 w 6779799"/>
                    <a:gd name="connsiteY56" fmla="*/ 486918 h 1559052"/>
                    <a:gd name="connsiteX57" fmla="*/ 2170271 w 6779799"/>
                    <a:gd name="connsiteY57" fmla="*/ 486918 h 1559052"/>
                    <a:gd name="connsiteX58" fmla="*/ 2170271 w 6779799"/>
                    <a:gd name="connsiteY58" fmla="*/ 503015 h 1559052"/>
                    <a:gd name="connsiteX59" fmla="*/ 2279047 w 6779799"/>
                    <a:gd name="connsiteY59" fmla="*/ 503015 h 1559052"/>
                    <a:gd name="connsiteX60" fmla="*/ 2279047 w 6779799"/>
                    <a:gd name="connsiteY60" fmla="*/ 519398 h 1559052"/>
                    <a:gd name="connsiteX61" fmla="*/ 2296287 w 6779799"/>
                    <a:gd name="connsiteY61" fmla="*/ 519398 h 1559052"/>
                    <a:gd name="connsiteX62" fmla="*/ 2296287 w 6779799"/>
                    <a:gd name="connsiteY62" fmla="*/ 535781 h 1559052"/>
                    <a:gd name="connsiteX63" fmla="*/ 2416492 w 6779799"/>
                    <a:gd name="connsiteY63" fmla="*/ 535781 h 1559052"/>
                    <a:gd name="connsiteX64" fmla="*/ 2416492 w 6779799"/>
                    <a:gd name="connsiteY64" fmla="*/ 568833 h 1559052"/>
                    <a:gd name="connsiteX65" fmla="*/ 2427923 w 6779799"/>
                    <a:gd name="connsiteY65" fmla="*/ 568833 h 1559052"/>
                    <a:gd name="connsiteX66" fmla="*/ 2427923 w 6779799"/>
                    <a:gd name="connsiteY66" fmla="*/ 585311 h 1559052"/>
                    <a:gd name="connsiteX67" fmla="*/ 2611183 w 6779799"/>
                    <a:gd name="connsiteY67" fmla="*/ 585311 h 1559052"/>
                    <a:gd name="connsiteX68" fmla="*/ 2611183 w 6779799"/>
                    <a:gd name="connsiteY68" fmla="*/ 602171 h 1559052"/>
                    <a:gd name="connsiteX69" fmla="*/ 2771585 w 6779799"/>
                    <a:gd name="connsiteY69" fmla="*/ 602171 h 1559052"/>
                    <a:gd name="connsiteX70" fmla="*/ 2771585 w 6779799"/>
                    <a:gd name="connsiteY70" fmla="*/ 619030 h 1559052"/>
                    <a:gd name="connsiteX71" fmla="*/ 2817305 w 6779799"/>
                    <a:gd name="connsiteY71" fmla="*/ 619030 h 1559052"/>
                    <a:gd name="connsiteX72" fmla="*/ 2817305 w 6779799"/>
                    <a:gd name="connsiteY72" fmla="*/ 635984 h 1559052"/>
                    <a:gd name="connsiteX73" fmla="*/ 2834545 w 6779799"/>
                    <a:gd name="connsiteY73" fmla="*/ 635984 h 1559052"/>
                    <a:gd name="connsiteX74" fmla="*/ 2834545 w 6779799"/>
                    <a:gd name="connsiteY74" fmla="*/ 652844 h 1559052"/>
                    <a:gd name="connsiteX75" fmla="*/ 2891695 w 6779799"/>
                    <a:gd name="connsiteY75" fmla="*/ 652844 h 1559052"/>
                    <a:gd name="connsiteX76" fmla="*/ 2891695 w 6779799"/>
                    <a:gd name="connsiteY76" fmla="*/ 669703 h 1559052"/>
                    <a:gd name="connsiteX77" fmla="*/ 3034951 w 6779799"/>
                    <a:gd name="connsiteY77" fmla="*/ 669703 h 1559052"/>
                    <a:gd name="connsiteX78" fmla="*/ 3034951 w 6779799"/>
                    <a:gd name="connsiteY78" fmla="*/ 686657 h 1559052"/>
                    <a:gd name="connsiteX79" fmla="*/ 3252502 w 6779799"/>
                    <a:gd name="connsiteY79" fmla="*/ 686657 h 1559052"/>
                    <a:gd name="connsiteX80" fmla="*/ 3252502 w 6779799"/>
                    <a:gd name="connsiteY80" fmla="*/ 703707 h 1559052"/>
                    <a:gd name="connsiteX81" fmla="*/ 3275457 w 6779799"/>
                    <a:gd name="connsiteY81" fmla="*/ 703707 h 1559052"/>
                    <a:gd name="connsiteX82" fmla="*/ 3275457 w 6779799"/>
                    <a:gd name="connsiteY82" fmla="*/ 720852 h 1559052"/>
                    <a:gd name="connsiteX83" fmla="*/ 3349847 w 6779799"/>
                    <a:gd name="connsiteY83" fmla="*/ 720852 h 1559052"/>
                    <a:gd name="connsiteX84" fmla="*/ 3349847 w 6779799"/>
                    <a:gd name="connsiteY84" fmla="*/ 737997 h 1559052"/>
                    <a:gd name="connsiteX85" fmla="*/ 3412808 w 6779799"/>
                    <a:gd name="connsiteY85" fmla="*/ 737997 h 1559052"/>
                    <a:gd name="connsiteX86" fmla="*/ 3412808 w 6779799"/>
                    <a:gd name="connsiteY86" fmla="*/ 755333 h 1559052"/>
                    <a:gd name="connsiteX87" fmla="*/ 3493103 w 6779799"/>
                    <a:gd name="connsiteY87" fmla="*/ 755333 h 1559052"/>
                    <a:gd name="connsiteX88" fmla="*/ 3493103 w 6779799"/>
                    <a:gd name="connsiteY88" fmla="*/ 772668 h 1559052"/>
                    <a:gd name="connsiteX89" fmla="*/ 3624739 w 6779799"/>
                    <a:gd name="connsiteY89" fmla="*/ 772668 h 1559052"/>
                    <a:gd name="connsiteX90" fmla="*/ 3624739 w 6779799"/>
                    <a:gd name="connsiteY90" fmla="*/ 790194 h 1559052"/>
                    <a:gd name="connsiteX91" fmla="*/ 3681984 w 6779799"/>
                    <a:gd name="connsiteY91" fmla="*/ 790194 h 1559052"/>
                    <a:gd name="connsiteX92" fmla="*/ 3681984 w 6779799"/>
                    <a:gd name="connsiteY92" fmla="*/ 807625 h 1559052"/>
                    <a:gd name="connsiteX93" fmla="*/ 3853720 w 6779799"/>
                    <a:gd name="connsiteY93" fmla="*/ 807625 h 1559052"/>
                    <a:gd name="connsiteX94" fmla="*/ 3853720 w 6779799"/>
                    <a:gd name="connsiteY94" fmla="*/ 825436 h 1559052"/>
                    <a:gd name="connsiteX95" fmla="*/ 3974021 w 6779799"/>
                    <a:gd name="connsiteY95" fmla="*/ 825436 h 1559052"/>
                    <a:gd name="connsiteX96" fmla="*/ 3974021 w 6779799"/>
                    <a:gd name="connsiteY96" fmla="*/ 860870 h 1559052"/>
                    <a:gd name="connsiteX97" fmla="*/ 3979831 w 6779799"/>
                    <a:gd name="connsiteY97" fmla="*/ 860870 h 1559052"/>
                    <a:gd name="connsiteX98" fmla="*/ 3979831 w 6779799"/>
                    <a:gd name="connsiteY98" fmla="*/ 879062 h 1559052"/>
                    <a:gd name="connsiteX99" fmla="*/ 4094321 w 6779799"/>
                    <a:gd name="connsiteY99" fmla="*/ 879062 h 1559052"/>
                    <a:gd name="connsiteX100" fmla="*/ 4094321 w 6779799"/>
                    <a:gd name="connsiteY100" fmla="*/ 897160 h 1559052"/>
                    <a:gd name="connsiteX101" fmla="*/ 4329112 w 6779799"/>
                    <a:gd name="connsiteY101" fmla="*/ 897160 h 1559052"/>
                    <a:gd name="connsiteX102" fmla="*/ 4329112 w 6779799"/>
                    <a:gd name="connsiteY102" fmla="*/ 915829 h 1559052"/>
                    <a:gd name="connsiteX103" fmla="*/ 4455033 w 6779799"/>
                    <a:gd name="connsiteY103" fmla="*/ 915829 h 1559052"/>
                    <a:gd name="connsiteX104" fmla="*/ 4455033 w 6779799"/>
                    <a:gd name="connsiteY104" fmla="*/ 935355 h 1559052"/>
                    <a:gd name="connsiteX105" fmla="*/ 4575239 w 6779799"/>
                    <a:gd name="connsiteY105" fmla="*/ 935355 h 1559052"/>
                    <a:gd name="connsiteX106" fmla="*/ 4575239 w 6779799"/>
                    <a:gd name="connsiteY106" fmla="*/ 956786 h 1559052"/>
                    <a:gd name="connsiteX107" fmla="*/ 4701159 w 6779799"/>
                    <a:gd name="connsiteY107" fmla="*/ 956786 h 1559052"/>
                    <a:gd name="connsiteX108" fmla="*/ 4701159 w 6779799"/>
                    <a:gd name="connsiteY108" fmla="*/ 1004411 h 1559052"/>
                    <a:gd name="connsiteX109" fmla="*/ 4792885 w 6779799"/>
                    <a:gd name="connsiteY109" fmla="*/ 1004411 h 1559052"/>
                    <a:gd name="connsiteX110" fmla="*/ 4792885 w 6779799"/>
                    <a:gd name="connsiteY110" fmla="*/ 1028605 h 1559052"/>
                    <a:gd name="connsiteX111" fmla="*/ 4815840 w 6779799"/>
                    <a:gd name="connsiteY111" fmla="*/ 1028605 h 1559052"/>
                    <a:gd name="connsiteX112" fmla="*/ 4815840 w 6779799"/>
                    <a:gd name="connsiteY112" fmla="*/ 1052989 h 1559052"/>
                    <a:gd name="connsiteX113" fmla="*/ 4907375 w 6779799"/>
                    <a:gd name="connsiteY113" fmla="*/ 1052989 h 1559052"/>
                    <a:gd name="connsiteX114" fmla="*/ 4907375 w 6779799"/>
                    <a:gd name="connsiteY114" fmla="*/ 1080230 h 1559052"/>
                    <a:gd name="connsiteX115" fmla="*/ 4987481 w 6779799"/>
                    <a:gd name="connsiteY115" fmla="*/ 1080230 h 1559052"/>
                    <a:gd name="connsiteX116" fmla="*/ 4987481 w 6779799"/>
                    <a:gd name="connsiteY116" fmla="*/ 1111187 h 1559052"/>
                    <a:gd name="connsiteX117" fmla="*/ 5313998 w 6779799"/>
                    <a:gd name="connsiteY117" fmla="*/ 1111187 h 1559052"/>
                    <a:gd name="connsiteX118" fmla="*/ 5313998 w 6779799"/>
                    <a:gd name="connsiteY118" fmla="*/ 1166241 h 1559052"/>
                    <a:gd name="connsiteX119" fmla="*/ 5663279 w 6779799"/>
                    <a:gd name="connsiteY119" fmla="*/ 1166241 h 1559052"/>
                    <a:gd name="connsiteX120" fmla="*/ 5663279 w 6779799"/>
                    <a:gd name="connsiteY120" fmla="*/ 1244727 h 1559052"/>
                    <a:gd name="connsiteX121" fmla="*/ 6212967 w 6779799"/>
                    <a:gd name="connsiteY121" fmla="*/ 1244727 h 1559052"/>
                    <a:gd name="connsiteX122" fmla="*/ 6212967 w 6779799"/>
                    <a:gd name="connsiteY122" fmla="*/ 1559052 h 1559052"/>
                    <a:gd name="connsiteX123" fmla="*/ 6779800 w 6779799"/>
                    <a:gd name="connsiteY123" fmla="*/ 1559052 h 155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779799" h="1559052">
                      <a:moveTo>
                        <a:pt x="0" y="0"/>
                      </a:moveTo>
                      <a:lnTo>
                        <a:pt x="286321" y="0"/>
                      </a:lnTo>
                      <a:lnTo>
                        <a:pt x="286321" y="28384"/>
                      </a:lnTo>
                      <a:lnTo>
                        <a:pt x="481108" y="28384"/>
                      </a:lnTo>
                      <a:lnTo>
                        <a:pt x="481108" y="42672"/>
                      </a:lnTo>
                      <a:lnTo>
                        <a:pt x="572643" y="42672"/>
                      </a:lnTo>
                      <a:lnTo>
                        <a:pt x="572643" y="57055"/>
                      </a:lnTo>
                      <a:lnTo>
                        <a:pt x="635603" y="57055"/>
                      </a:lnTo>
                      <a:lnTo>
                        <a:pt x="635603" y="71533"/>
                      </a:lnTo>
                      <a:lnTo>
                        <a:pt x="647129" y="71533"/>
                      </a:lnTo>
                      <a:lnTo>
                        <a:pt x="647129" y="86011"/>
                      </a:lnTo>
                      <a:lnTo>
                        <a:pt x="721519" y="86011"/>
                      </a:lnTo>
                      <a:lnTo>
                        <a:pt x="721519" y="100489"/>
                      </a:lnTo>
                      <a:lnTo>
                        <a:pt x="778859" y="100489"/>
                      </a:lnTo>
                      <a:lnTo>
                        <a:pt x="778859" y="115157"/>
                      </a:lnTo>
                      <a:lnTo>
                        <a:pt x="847534" y="115157"/>
                      </a:lnTo>
                      <a:lnTo>
                        <a:pt x="847534" y="144590"/>
                      </a:lnTo>
                      <a:lnTo>
                        <a:pt x="973550" y="144590"/>
                      </a:lnTo>
                      <a:lnTo>
                        <a:pt x="973550" y="159734"/>
                      </a:lnTo>
                      <a:lnTo>
                        <a:pt x="990695" y="159734"/>
                      </a:lnTo>
                      <a:lnTo>
                        <a:pt x="990695" y="174879"/>
                      </a:lnTo>
                      <a:lnTo>
                        <a:pt x="1002221" y="174879"/>
                      </a:lnTo>
                      <a:lnTo>
                        <a:pt x="1002221" y="189928"/>
                      </a:lnTo>
                      <a:lnTo>
                        <a:pt x="1013651" y="189928"/>
                      </a:lnTo>
                      <a:lnTo>
                        <a:pt x="1013651" y="205169"/>
                      </a:lnTo>
                      <a:lnTo>
                        <a:pt x="1088136" y="205169"/>
                      </a:lnTo>
                      <a:lnTo>
                        <a:pt x="1088136" y="220409"/>
                      </a:lnTo>
                      <a:lnTo>
                        <a:pt x="1208246" y="220409"/>
                      </a:lnTo>
                      <a:lnTo>
                        <a:pt x="1208246" y="235648"/>
                      </a:lnTo>
                      <a:lnTo>
                        <a:pt x="1214056" y="235648"/>
                      </a:lnTo>
                      <a:lnTo>
                        <a:pt x="1214056" y="266319"/>
                      </a:lnTo>
                      <a:lnTo>
                        <a:pt x="1265587" y="266319"/>
                      </a:lnTo>
                      <a:lnTo>
                        <a:pt x="1265587" y="281845"/>
                      </a:lnTo>
                      <a:lnTo>
                        <a:pt x="1271206" y="281845"/>
                      </a:lnTo>
                      <a:lnTo>
                        <a:pt x="1271206" y="297275"/>
                      </a:lnTo>
                      <a:lnTo>
                        <a:pt x="1328547" y="297275"/>
                      </a:lnTo>
                      <a:lnTo>
                        <a:pt x="1328547" y="312801"/>
                      </a:lnTo>
                      <a:lnTo>
                        <a:pt x="1448848" y="312801"/>
                      </a:lnTo>
                      <a:lnTo>
                        <a:pt x="1448848" y="328422"/>
                      </a:lnTo>
                      <a:lnTo>
                        <a:pt x="1528953" y="328422"/>
                      </a:lnTo>
                      <a:lnTo>
                        <a:pt x="1528953" y="359759"/>
                      </a:lnTo>
                      <a:lnTo>
                        <a:pt x="1534763" y="359759"/>
                      </a:lnTo>
                      <a:lnTo>
                        <a:pt x="1534763" y="375380"/>
                      </a:lnTo>
                      <a:lnTo>
                        <a:pt x="1569053" y="375380"/>
                      </a:lnTo>
                      <a:lnTo>
                        <a:pt x="1569053" y="391001"/>
                      </a:lnTo>
                      <a:lnTo>
                        <a:pt x="1689259" y="391001"/>
                      </a:lnTo>
                      <a:lnTo>
                        <a:pt x="1689259" y="406813"/>
                      </a:lnTo>
                      <a:lnTo>
                        <a:pt x="1706404" y="406813"/>
                      </a:lnTo>
                      <a:lnTo>
                        <a:pt x="1706404" y="422719"/>
                      </a:lnTo>
                      <a:lnTo>
                        <a:pt x="1820894" y="422719"/>
                      </a:lnTo>
                      <a:lnTo>
                        <a:pt x="1820894" y="438626"/>
                      </a:lnTo>
                      <a:lnTo>
                        <a:pt x="1906810" y="438626"/>
                      </a:lnTo>
                      <a:lnTo>
                        <a:pt x="1906810" y="454533"/>
                      </a:lnTo>
                      <a:lnTo>
                        <a:pt x="1981295" y="454533"/>
                      </a:lnTo>
                      <a:lnTo>
                        <a:pt x="1981295" y="470725"/>
                      </a:lnTo>
                      <a:lnTo>
                        <a:pt x="2135981" y="470725"/>
                      </a:lnTo>
                      <a:lnTo>
                        <a:pt x="2135981" y="486918"/>
                      </a:lnTo>
                      <a:lnTo>
                        <a:pt x="2170271" y="486918"/>
                      </a:lnTo>
                      <a:lnTo>
                        <a:pt x="2170271" y="503015"/>
                      </a:lnTo>
                      <a:lnTo>
                        <a:pt x="2279047" y="503015"/>
                      </a:lnTo>
                      <a:lnTo>
                        <a:pt x="2279047" y="519398"/>
                      </a:lnTo>
                      <a:lnTo>
                        <a:pt x="2296287" y="519398"/>
                      </a:lnTo>
                      <a:lnTo>
                        <a:pt x="2296287" y="535781"/>
                      </a:lnTo>
                      <a:lnTo>
                        <a:pt x="2416492" y="535781"/>
                      </a:lnTo>
                      <a:lnTo>
                        <a:pt x="2416492" y="568833"/>
                      </a:lnTo>
                      <a:lnTo>
                        <a:pt x="2427923" y="568833"/>
                      </a:lnTo>
                      <a:lnTo>
                        <a:pt x="2427923" y="585311"/>
                      </a:lnTo>
                      <a:lnTo>
                        <a:pt x="2611183" y="585311"/>
                      </a:lnTo>
                      <a:lnTo>
                        <a:pt x="2611183" y="602171"/>
                      </a:lnTo>
                      <a:lnTo>
                        <a:pt x="2771585" y="602171"/>
                      </a:lnTo>
                      <a:lnTo>
                        <a:pt x="2771585" y="619030"/>
                      </a:lnTo>
                      <a:lnTo>
                        <a:pt x="2817305" y="619030"/>
                      </a:lnTo>
                      <a:lnTo>
                        <a:pt x="2817305" y="635984"/>
                      </a:lnTo>
                      <a:lnTo>
                        <a:pt x="2834545" y="635984"/>
                      </a:lnTo>
                      <a:lnTo>
                        <a:pt x="2834545" y="652844"/>
                      </a:lnTo>
                      <a:lnTo>
                        <a:pt x="2891695" y="652844"/>
                      </a:lnTo>
                      <a:lnTo>
                        <a:pt x="2891695" y="669703"/>
                      </a:lnTo>
                      <a:lnTo>
                        <a:pt x="3034951" y="669703"/>
                      </a:lnTo>
                      <a:lnTo>
                        <a:pt x="3034951" y="686657"/>
                      </a:lnTo>
                      <a:lnTo>
                        <a:pt x="3252502" y="686657"/>
                      </a:lnTo>
                      <a:lnTo>
                        <a:pt x="3252502" y="703707"/>
                      </a:lnTo>
                      <a:lnTo>
                        <a:pt x="3275457" y="703707"/>
                      </a:lnTo>
                      <a:lnTo>
                        <a:pt x="3275457" y="720852"/>
                      </a:lnTo>
                      <a:lnTo>
                        <a:pt x="3349847" y="720852"/>
                      </a:lnTo>
                      <a:lnTo>
                        <a:pt x="3349847" y="737997"/>
                      </a:lnTo>
                      <a:lnTo>
                        <a:pt x="3412808" y="737997"/>
                      </a:lnTo>
                      <a:lnTo>
                        <a:pt x="3412808" y="755333"/>
                      </a:lnTo>
                      <a:lnTo>
                        <a:pt x="3493103" y="755333"/>
                      </a:lnTo>
                      <a:lnTo>
                        <a:pt x="3493103" y="772668"/>
                      </a:lnTo>
                      <a:lnTo>
                        <a:pt x="3624739" y="772668"/>
                      </a:lnTo>
                      <a:lnTo>
                        <a:pt x="3624739" y="790194"/>
                      </a:lnTo>
                      <a:lnTo>
                        <a:pt x="3681984" y="790194"/>
                      </a:lnTo>
                      <a:lnTo>
                        <a:pt x="3681984" y="807625"/>
                      </a:lnTo>
                      <a:lnTo>
                        <a:pt x="3853720" y="807625"/>
                      </a:lnTo>
                      <a:lnTo>
                        <a:pt x="3853720" y="825436"/>
                      </a:lnTo>
                      <a:lnTo>
                        <a:pt x="3974021" y="825436"/>
                      </a:lnTo>
                      <a:lnTo>
                        <a:pt x="3974021" y="860870"/>
                      </a:lnTo>
                      <a:lnTo>
                        <a:pt x="3979831" y="860870"/>
                      </a:lnTo>
                      <a:lnTo>
                        <a:pt x="3979831" y="879062"/>
                      </a:lnTo>
                      <a:lnTo>
                        <a:pt x="4094321" y="879062"/>
                      </a:lnTo>
                      <a:lnTo>
                        <a:pt x="4094321" y="897160"/>
                      </a:lnTo>
                      <a:lnTo>
                        <a:pt x="4329112" y="897160"/>
                      </a:lnTo>
                      <a:lnTo>
                        <a:pt x="4329112" y="915829"/>
                      </a:lnTo>
                      <a:lnTo>
                        <a:pt x="4455033" y="915829"/>
                      </a:lnTo>
                      <a:lnTo>
                        <a:pt x="4455033" y="935355"/>
                      </a:lnTo>
                      <a:lnTo>
                        <a:pt x="4575239" y="935355"/>
                      </a:lnTo>
                      <a:lnTo>
                        <a:pt x="4575239" y="956786"/>
                      </a:lnTo>
                      <a:lnTo>
                        <a:pt x="4701159" y="956786"/>
                      </a:lnTo>
                      <a:lnTo>
                        <a:pt x="4701159" y="1004411"/>
                      </a:lnTo>
                      <a:lnTo>
                        <a:pt x="4792885" y="1004411"/>
                      </a:lnTo>
                      <a:lnTo>
                        <a:pt x="4792885" y="1028605"/>
                      </a:lnTo>
                      <a:lnTo>
                        <a:pt x="4815840" y="1028605"/>
                      </a:lnTo>
                      <a:lnTo>
                        <a:pt x="4815840" y="1052989"/>
                      </a:lnTo>
                      <a:lnTo>
                        <a:pt x="4907375" y="1052989"/>
                      </a:lnTo>
                      <a:lnTo>
                        <a:pt x="4907375" y="1080230"/>
                      </a:lnTo>
                      <a:lnTo>
                        <a:pt x="4987481" y="1080230"/>
                      </a:lnTo>
                      <a:lnTo>
                        <a:pt x="4987481" y="1111187"/>
                      </a:lnTo>
                      <a:lnTo>
                        <a:pt x="5313998" y="1111187"/>
                      </a:lnTo>
                      <a:lnTo>
                        <a:pt x="5313998" y="1166241"/>
                      </a:lnTo>
                      <a:lnTo>
                        <a:pt x="5663279" y="1166241"/>
                      </a:lnTo>
                      <a:lnTo>
                        <a:pt x="5663279" y="1244727"/>
                      </a:lnTo>
                      <a:lnTo>
                        <a:pt x="6212967" y="1244727"/>
                      </a:lnTo>
                      <a:lnTo>
                        <a:pt x="6212967" y="1559052"/>
                      </a:lnTo>
                      <a:lnTo>
                        <a:pt x="6779800" y="1559052"/>
                      </a:lnTo>
                    </a:path>
                  </a:pathLst>
                </a:custGeom>
                <a:noFill/>
                <a:ln w="19050" cap="flat">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 name="Freeform: Shape 133">
                  <a:extLst>
                    <a:ext uri="{FF2B5EF4-FFF2-40B4-BE49-F238E27FC236}">
                      <a16:creationId xmlns:a16="http://schemas.microsoft.com/office/drawing/2014/main" id="{B928EABD-FFF6-3321-F241-5DBBC6437EB6}"/>
                    </a:ext>
                  </a:extLst>
                </p:cNvPr>
                <p:cNvSpPr/>
                <p:nvPr/>
              </p:nvSpPr>
              <p:spPr>
                <a:xfrm>
                  <a:off x="-9053680" y="133893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5" name="Freeform: Shape 134">
                  <a:extLst>
                    <a:ext uri="{FF2B5EF4-FFF2-40B4-BE49-F238E27FC236}">
                      <a16:creationId xmlns:a16="http://schemas.microsoft.com/office/drawing/2014/main" id="{A5A06D37-CB15-316F-CBB9-AB707F09FFE3}"/>
                    </a:ext>
                  </a:extLst>
                </p:cNvPr>
                <p:cNvSpPr/>
                <p:nvPr/>
              </p:nvSpPr>
              <p:spPr>
                <a:xfrm>
                  <a:off x="-9002245" y="128749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6" name="Freeform: Shape 135">
                  <a:extLst>
                    <a:ext uri="{FF2B5EF4-FFF2-40B4-BE49-F238E27FC236}">
                      <a16:creationId xmlns:a16="http://schemas.microsoft.com/office/drawing/2014/main" id="{32E4F446-3899-C5F6-D305-41ACC81CFEC8}"/>
                    </a:ext>
                  </a:extLst>
                </p:cNvPr>
                <p:cNvSpPr/>
                <p:nvPr/>
              </p:nvSpPr>
              <p:spPr>
                <a:xfrm>
                  <a:off x="-9047870" y="133893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7" name="Freeform: Shape 136">
                  <a:extLst>
                    <a:ext uri="{FF2B5EF4-FFF2-40B4-BE49-F238E27FC236}">
                      <a16:creationId xmlns:a16="http://schemas.microsoft.com/office/drawing/2014/main" id="{14E13DB0-E814-7D7B-7986-F2FFD1473B46}"/>
                    </a:ext>
                  </a:extLst>
                </p:cNvPr>
                <p:cNvSpPr/>
                <p:nvPr/>
              </p:nvSpPr>
              <p:spPr>
                <a:xfrm>
                  <a:off x="-8996435" y="128749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8" name="Freeform: Shape 137">
                  <a:extLst>
                    <a:ext uri="{FF2B5EF4-FFF2-40B4-BE49-F238E27FC236}">
                      <a16:creationId xmlns:a16="http://schemas.microsoft.com/office/drawing/2014/main" id="{343E3614-6443-819A-09A7-2F6EC31FB23D}"/>
                    </a:ext>
                  </a:extLst>
                </p:cNvPr>
                <p:cNvSpPr/>
                <p:nvPr/>
              </p:nvSpPr>
              <p:spPr>
                <a:xfrm>
                  <a:off x="-8864704" y="136731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9" name="Freeform: Shape 138">
                  <a:extLst>
                    <a:ext uri="{FF2B5EF4-FFF2-40B4-BE49-F238E27FC236}">
                      <a16:creationId xmlns:a16="http://schemas.microsoft.com/office/drawing/2014/main" id="{AF96A684-9FED-0DA6-81B3-15FE5C4872F2}"/>
                    </a:ext>
                  </a:extLst>
                </p:cNvPr>
                <p:cNvSpPr/>
                <p:nvPr/>
              </p:nvSpPr>
              <p:spPr>
                <a:xfrm>
                  <a:off x="-8813269" y="131588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0" name="Freeform: Shape 139">
                  <a:extLst>
                    <a:ext uri="{FF2B5EF4-FFF2-40B4-BE49-F238E27FC236}">
                      <a16:creationId xmlns:a16="http://schemas.microsoft.com/office/drawing/2014/main" id="{653E7BA6-226B-C2DB-AE1E-AD9E3CFD39C5}"/>
                    </a:ext>
                  </a:extLst>
                </p:cNvPr>
                <p:cNvSpPr/>
                <p:nvPr/>
              </p:nvSpPr>
              <p:spPr>
                <a:xfrm>
                  <a:off x="-8807364" y="136731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1" name="Freeform: Shape 140">
                  <a:extLst>
                    <a:ext uri="{FF2B5EF4-FFF2-40B4-BE49-F238E27FC236}">
                      <a16:creationId xmlns:a16="http://schemas.microsoft.com/office/drawing/2014/main" id="{CF6A0A8E-63A7-9998-21F0-276A52F72689}"/>
                    </a:ext>
                  </a:extLst>
                </p:cNvPr>
                <p:cNvSpPr/>
                <p:nvPr/>
              </p:nvSpPr>
              <p:spPr>
                <a:xfrm>
                  <a:off x="-8755929" y="131588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2" name="Freeform: Shape 141">
                  <a:extLst>
                    <a:ext uri="{FF2B5EF4-FFF2-40B4-BE49-F238E27FC236}">
                      <a16:creationId xmlns:a16="http://schemas.microsoft.com/office/drawing/2014/main" id="{590E3235-ED9A-C163-E07B-F2D3E0A515FE}"/>
                    </a:ext>
                  </a:extLst>
                </p:cNvPr>
                <p:cNvSpPr/>
                <p:nvPr/>
              </p:nvSpPr>
              <p:spPr>
                <a:xfrm>
                  <a:off x="-8801744" y="136731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3" name="Freeform: Shape 142">
                  <a:extLst>
                    <a:ext uri="{FF2B5EF4-FFF2-40B4-BE49-F238E27FC236}">
                      <a16:creationId xmlns:a16="http://schemas.microsoft.com/office/drawing/2014/main" id="{94946F32-003D-1EF2-163D-178CB2ED7A49}"/>
                    </a:ext>
                  </a:extLst>
                </p:cNvPr>
                <p:cNvSpPr/>
                <p:nvPr/>
              </p:nvSpPr>
              <p:spPr>
                <a:xfrm>
                  <a:off x="-8750309" y="131588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4" name="Freeform: Shape 143">
                  <a:extLst>
                    <a:ext uri="{FF2B5EF4-FFF2-40B4-BE49-F238E27FC236}">
                      <a16:creationId xmlns:a16="http://schemas.microsoft.com/office/drawing/2014/main" id="{DCD55A57-F945-49E4-C105-F620D3CFF2E6}"/>
                    </a:ext>
                  </a:extLst>
                </p:cNvPr>
                <p:cNvSpPr/>
                <p:nvPr/>
              </p:nvSpPr>
              <p:spPr>
                <a:xfrm>
                  <a:off x="-8561142" y="139598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5" name="Freeform: Shape 144">
                  <a:extLst>
                    <a:ext uri="{FF2B5EF4-FFF2-40B4-BE49-F238E27FC236}">
                      <a16:creationId xmlns:a16="http://schemas.microsoft.com/office/drawing/2014/main" id="{CA16D609-8898-1BA2-815C-0835D577E169}"/>
                    </a:ext>
                  </a:extLst>
                </p:cNvPr>
                <p:cNvSpPr/>
                <p:nvPr/>
              </p:nvSpPr>
              <p:spPr>
                <a:xfrm>
                  <a:off x="-8509707" y="134455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6" name="Freeform: Shape 145">
                  <a:extLst>
                    <a:ext uri="{FF2B5EF4-FFF2-40B4-BE49-F238E27FC236}">
                      <a16:creationId xmlns:a16="http://schemas.microsoft.com/office/drawing/2014/main" id="{7456D7B0-8026-DC74-AA2C-9FC4F129B924}"/>
                    </a:ext>
                  </a:extLst>
                </p:cNvPr>
                <p:cNvSpPr/>
                <p:nvPr/>
              </p:nvSpPr>
              <p:spPr>
                <a:xfrm>
                  <a:off x="-8469607" y="142494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7" name="Freeform: Shape 146">
                  <a:extLst>
                    <a:ext uri="{FF2B5EF4-FFF2-40B4-BE49-F238E27FC236}">
                      <a16:creationId xmlns:a16="http://schemas.microsoft.com/office/drawing/2014/main" id="{18531887-3051-D45E-D1DD-525BFD2F0461}"/>
                    </a:ext>
                  </a:extLst>
                </p:cNvPr>
                <p:cNvSpPr/>
                <p:nvPr/>
              </p:nvSpPr>
              <p:spPr>
                <a:xfrm>
                  <a:off x="-8418172" y="137350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8" name="Freeform: Shape 147">
                  <a:extLst>
                    <a:ext uri="{FF2B5EF4-FFF2-40B4-BE49-F238E27FC236}">
                      <a16:creationId xmlns:a16="http://schemas.microsoft.com/office/drawing/2014/main" id="{F19FF014-254E-5039-EA8D-BF3EA006AE27}"/>
                    </a:ext>
                  </a:extLst>
                </p:cNvPr>
                <p:cNvSpPr/>
                <p:nvPr/>
              </p:nvSpPr>
              <p:spPr>
                <a:xfrm>
                  <a:off x="-8446652" y="143942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49" name="Freeform: Shape 148">
                  <a:extLst>
                    <a:ext uri="{FF2B5EF4-FFF2-40B4-BE49-F238E27FC236}">
                      <a16:creationId xmlns:a16="http://schemas.microsoft.com/office/drawing/2014/main" id="{CD87B50B-7A3D-42D5-88AA-5133FD54061D}"/>
                    </a:ext>
                  </a:extLst>
                </p:cNvPr>
                <p:cNvSpPr/>
                <p:nvPr/>
              </p:nvSpPr>
              <p:spPr>
                <a:xfrm>
                  <a:off x="-8395217" y="138798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0" name="Freeform: Shape 149">
                  <a:extLst>
                    <a:ext uri="{FF2B5EF4-FFF2-40B4-BE49-F238E27FC236}">
                      <a16:creationId xmlns:a16="http://schemas.microsoft.com/office/drawing/2014/main" id="{647B96D5-CCAD-E53C-E72F-E271BF0C64A2}"/>
                    </a:ext>
                  </a:extLst>
                </p:cNvPr>
                <p:cNvSpPr/>
                <p:nvPr/>
              </p:nvSpPr>
              <p:spPr>
                <a:xfrm>
                  <a:off x="-8366547" y="145408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1" name="Freeform: Shape 150">
                  <a:extLst>
                    <a:ext uri="{FF2B5EF4-FFF2-40B4-BE49-F238E27FC236}">
                      <a16:creationId xmlns:a16="http://schemas.microsoft.com/office/drawing/2014/main" id="{2B9ABC8E-D39A-5B4A-003E-8BCA3F9AC95B}"/>
                    </a:ext>
                  </a:extLst>
                </p:cNvPr>
                <p:cNvSpPr/>
                <p:nvPr/>
              </p:nvSpPr>
              <p:spPr>
                <a:xfrm>
                  <a:off x="-8315112" y="140265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2" name="Freeform: Shape 151">
                  <a:extLst>
                    <a:ext uri="{FF2B5EF4-FFF2-40B4-BE49-F238E27FC236}">
                      <a16:creationId xmlns:a16="http://schemas.microsoft.com/office/drawing/2014/main" id="{63F44F65-E495-4F63-06FE-CDBB8635467A}"/>
                    </a:ext>
                  </a:extLst>
                </p:cNvPr>
                <p:cNvSpPr/>
                <p:nvPr/>
              </p:nvSpPr>
              <p:spPr>
                <a:xfrm>
                  <a:off x="-8355117" y="145408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3" name="Freeform: Shape 152">
                  <a:extLst>
                    <a:ext uri="{FF2B5EF4-FFF2-40B4-BE49-F238E27FC236}">
                      <a16:creationId xmlns:a16="http://schemas.microsoft.com/office/drawing/2014/main" id="{FC9B2F10-4606-E697-1B4A-D523F09BFEBC}"/>
                    </a:ext>
                  </a:extLst>
                </p:cNvPr>
                <p:cNvSpPr/>
                <p:nvPr/>
              </p:nvSpPr>
              <p:spPr>
                <a:xfrm>
                  <a:off x="-8303682" y="140265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4" name="Freeform: Shape 153">
                  <a:extLst>
                    <a:ext uri="{FF2B5EF4-FFF2-40B4-BE49-F238E27FC236}">
                      <a16:creationId xmlns:a16="http://schemas.microsoft.com/office/drawing/2014/main" id="{9C98EC11-3B55-4092-5758-691902A5D1FC}"/>
                    </a:ext>
                  </a:extLst>
                </p:cNvPr>
                <p:cNvSpPr/>
                <p:nvPr/>
              </p:nvSpPr>
              <p:spPr>
                <a:xfrm>
                  <a:off x="-8326446" y="148352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5" name="Freeform: Shape 154">
                  <a:extLst>
                    <a:ext uri="{FF2B5EF4-FFF2-40B4-BE49-F238E27FC236}">
                      <a16:creationId xmlns:a16="http://schemas.microsoft.com/office/drawing/2014/main" id="{F8F2875B-2A44-3CB8-6016-4B450CAA40D0}"/>
                    </a:ext>
                  </a:extLst>
                </p:cNvPr>
                <p:cNvSpPr/>
                <p:nvPr/>
              </p:nvSpPr>
              <p:spPr>
                <a:xfrm>
                  <a:off x="-8275011" y="143208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6" name="Freeform: Shape 155">
                  <a:extLst>
                    <a:ext uri="{FF2B5EF4-FFF2-40B4-BE49-F238E27FC236}">
                      <a16:creationId xmlns:a16="http://schemas.microsoft.com/office/drawing/2014/main" id="{FE3DF805-5F23-1614-DA6E-092E9148D355}"/>
                    </a:ext>
                  </a:extLst>
                </p:cNvPr>
                <p:cNvSpPr/>
                <p:nvPr/>
              </p:nvSpPr>
              <p:spPr>
                <a:xfrm>
                  <a:off x="-8234816" y="148352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7" name="Freeform: Shape 156">
                  <a:extLst>
                    <a:ext uri="{FF2B5EF4-FFF2-40B4-BE49-F238E27FC236}">
                      <a16:creationId xmlns:a16="http://schemas.microsoft.com/office/drawing/2014/main" id="{B6E59113-CFCE-4F54-866A-342EBB27406F}"/>
                    </a:ext>
                  </a:extLst>
                </p:cNvPr>
                <p:cNvSpPr/>
                <p:nvPr/>
              </p:nvSpPr>
              <p:spPr>
                <a:xfrm>
                  <a:off x="-8183381" y="143208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8" name="Freeform: Shape 157">
                  <a:extLst>
                    <a:ext uri="{FF2B5EF4-FFF2-40B4-BE49-F238E27FC236}">
                      <a16:creationId xmlns:a16="http://schemas.microsoft.com/office/drawing/2014/main" id="{8F15BD4A-A42B-E30C-85B5-398E1243F447}"/>
                    </a:ext>
                  </a:extLst>
                </p:cNvPr>
                <p:cNvSpPr/>
                <p:nvPr/>
              </p:nvSpPr>
              <p:spPr>
                <a:xfrm>
                  <a:off x="-8206146" y="148352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59" name="Freeform: Shape 158">
                  <a:extLst>
                    <a:ext uri="{FF2B5EF4-FFF2-40B4-BE49-F238E27FC236}">
                      <a16:creationId xmlns:a16="http://schemas.microsoft.com/office/drawing/2014/main" id="{254A1A55-278A-A1F4-8E5F-6DCCDC6D05CF}"/>
                    </a:ext>
                  </a:extLst>
                </p:cNvPr>
                <p:cNvSpPr/>
                <p:nvPr/>
              </p:nvSpPr>
              <p:spPr>
                <a:xfrm>
                  <a:off x="-8154711" y="143208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0" name="Freeform: Shape 159">
                  <a:extLst>
                    <a:ext uri="{FF2B5EF4-FFF2-40B4-BE49-F238E27FC236}">
                      <a16:creationId xmlns:a16="http://schemas.microsoft.com/office/drawing/2014/main" id="{CCB4AE97-4FC1-6376-0F30-8B7843F90080}"/>
                    </a:ext>
                  </a:extLst>
                </p:cNvPr>
                <p:cNvSpPr/>
                <p:nvPr/>
              </p:nvSpPr>
              <p:spPr>
                <a:xfrm>
                  <a:off x="-8206146" y="148352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1" name="Freeform: Shape 160">
                  <a:extLst>
                    <a:ext uri="{FF2B5EF4-FFF2-40B4-BE49-F238E27FC236}">
                      <a16:creationId xmlns:a16="http://schemas.microsoft.com/office/drawing/2014/main" id="{DADF0FBA-5A98-EF91-DB2A-C5D8F5E087A8}"/>
                    </a:ext>
                  </a:extLst>
                </p:cNvPr>
                <p:cNvSpPr/>
                <p:nvPr/>
              </p:nvSpPr>
              <p:spPr>
                <a:xfrm>
                  <a:off x="-8154711" y="143208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2" name="Freeform: Shape 161">
                  <a:extLst>
                    <a:ext uri="{FF2B5EF4-FFF2-40B4-BE49-F238E27FC236}">
                      <a16:creationId xmlns:a16="http://schemas.microsoft.com/office/drawing/2014/main" id="{46183E95-7785-F0E0-6199-8205818B3A3D}"/>
                    </a:ext>
                  </a:extLst>
                </p:cNvPr>
                <p:cNvSpPr/>
                <p:nvPr/>
              </p:nvSpPr>
              <p:spPr>
                <a:xfrm>
                  <a:off x="-8183286" y="151381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3" name="Freeform: Shape 162">
                  <a:extLst>
                    <a:ext uri="{FF2B5EF4-FFF2-40B4-BE49-F238E27FC236}">
                      <a16:creationId xmlns:a16="http://schemas.microsoft.com/office/drawing/2014/main" id="{9987710D-B59D-E745-3388-466B7FD92D82}"/>
                    </a:ext>
                  </a:extLst>
                </p:cNvPr>
                <p:cNvSpPr/>
                <p:nvPr/>
              </p:nvSpPr>
              <p:spPr>
                <a:xfrm>
                  <a:off x="-8131851" y="146237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4" name="Freeform: Shape 163">
                  <a:extLst>
                    <a:ext uri="{FF2B5EF4-FFF2-40B4-BE49-F238E27FC236}">
                      <a16:creationId xmlns:a16="http://schemas.microsoft.com/office/drawing/2014/main" id="{2778F92E-AA26-798E-25D6-152EE8C4F6C3}"/>
                    </a:ext>
                  </a:extLst>
                </p:cNvPr>
                <p:cNvSpPr/>
                <p:nvPr/>
              </p:nvSpPr>
              <p:spPr>
                <a:xfrm>
                  <a:off x="-8085845" y="155934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5" name="Freeform: Shape 164">
                  <a:extLst>
                    <a:ext uri="{FF2B5EF4-FFF2-40B4-BE49-F238E27FC236}">
                      <a16:creationId xmlns:a16="http://schemas.microsoft.com/office/drawing/2014/main" id="{99CD3187-4AB6-931D-1AA5-97A91E39D83A}"/>
                    </a:ext>
                  </a:extLst>
                </p:cNvPr>
                <p:cNvSpPr/>
                <p:nvPr/>
              </p:nvSpPr>
              <p:spPr>
                <a:xfrm>
                  <a:off x="-8034410" y="150790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6" name="Freeform: Shape 165">
                  <a:extLst>
                    <a:ext uri="{FF2B5EF4-FFF2-40B4-BE49-F238E27FC236}">
                      <a16:creationId xmlns:a16="http://schemas.microsoft.com/office/drawing/2014/main" id="{3CCCEBD7-186E-9D53-67C5-FB6E15FE3819}"/>
                    </a:ext>
                  </a:extLst>
                </p:cNvPr>
                <p:cNvSpPr/>
                <p:nvPr/>
              </p:nvSpPr>
              <p:spPr>
                <a:xfrm>
                  <a:off x="-7965735" y="157458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7" name="Freeform: Shape 166">
                  <a:extLst>
                    <a:ext uri="{FF2B5EF4-FFF2-40B4-BE49-F238E27FC236}">
                      <a16:creationId xmlns:a16="http://schemas.microsoft.com/office/drawing/2014/main" id="{7FE39E2E-D207-9D72-1DD1-08992ECD0CD5}"/>
                    </a:ext>
                  </a:extLst>
                </p:cNvPr>
                <p:cNvSpPr/>
                <p:nvPr/>
              </p:nvSpPr>
              <p:spPr>
                <a:xfrm>
                  <a:off x="-7914300" y="152314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8" name="Freeform: Shape 167">
                  <a:extLst>
                    <a:ext uri="{FF2B5EF4-FFF2-40B4-BE49-F238E27FC236}">
                      <a16:creationId xmlns:a16="http://schemas.microsoft.com/office/drawing/2014/main" id="{CE5113E3-2E70-0B30-4DFF-124DF0BC5DC7}"/>
                    </a:ext>
                  </a:extLst>
                </p:cNvPr>
                <p:cNvSpPr/>
                <p:nvPr/>
              </p:nvSpPr>
              <p:spPr>
                <a:xfrm>
                  <a:off x="-7925539" y="160525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69" name="Freeform: Shape 168">
                  <a:extLst>
                    <a:ext uri="{FF2B5EF4-FFF2-40B4-BE49-F238E27FC236}">
                      <a16:creationId xmlns:a16="http://schemas.microsoft.com/office/drawing/2014/main" id="{49146E4F-0DB1-166C-1B71-C63C36308220}"/>
                    </a:ext>
                  </a:extLst>
                </p:cNvPr>
                <p:cNvSpPr/>
                <p:nvPr/>
              </p:nvSpPr>
              <p:spPr>
                <a:xfrm>
                  <a:off x="-7874104" y="1553815"/>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0" name="Freeform: Shape 169">
                  <a:extLst>
                    <a:ext uri="{FF2B5EF4-FFF2-40B4-BE49-F238E27FC236}">
                      <a16:creationId xmlns:a16="http://schemas.microsoft.com/office/drawing/2014/main" id="{C7F685F9-57F1-9393-D55B-5DE729B1530F}"/>
                    </a:ext>
                  </a:extLst>
                </p:cNvPr>
                <p:cNvSpPr/>
                <p:nvPr/>
              </p:nvSpPr>
              <p:spPr>
                <a:xfrm>
                  <a:off x="-7902774" y="163620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1" name="Freeform: Shape 170">
                  <a:extLst>
                    <a:ext uri="{FF2B5EF4-FFF2-40B4-BE49-F238E27FC236}">
                      <a16:creationId xmlns:a16="http://schemas.microsoft.com/office/drawing/2014/main" id="{98275395-DE72-B191-1D6A-2CB16C09299D}"/>
                    </a:ext>
                  </a:extLst>
                </p:cNvPr>
                <p:cNvSpPr/>
                <p:nvPr/>
              </p:nvSpPr>
              <p:spPr>
                <a:xfrm>
                  <a:off x="-7851339" y="158477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2" name="Freeform: Shape 171">
                  <a:extLst>
                    <a:ext uri="{FF2B5EF4-FFF2-40B4-BE49-F238E27FC236}">
                      <a16:creationId xmlns:a16="http://schemas.microsoft.com/office/drawing/2014/main" id="{9FFA7E54-414C-DE4A-FD31-DF9548D77F38}"/>
                    </a:ext>
                  </a:extLst>
                </p:cNvPr>
                <p:cNvSpPr/>
                <p:nvPr/>
              </p:nvSpPr>
              <p:spPr>
                <a:xfrm>
                  <a:off x="-7805334" y="165173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3" name="Freeform: Shape 172">
                  <a:extLst>
                    <a:ext uri="{FF2B5EF4-FFF2-40B4-BE49-F238E27FC236}">
                      <a16:creationId xmlns:a16="http://schemas.microsoft.com/office/drawing/2014/main" id="{170014FB-A58B-5B0A-2D5C-07F1E25BB0A6}"/>
                    </a:ext>
                  </a:extLst>
                </p:cNvPr>
                <p:cNvSpPr/>
                <p:nvPr/>
              </p:nvSpPr>
              <p:spPr>
                <a:xfrm>
                  <a:off x="-7753899" y="160029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4" name="Freeform: Shape 173">
                  <a:extLst>
                    <a:ext uri="{FF2B5EF4-FFF2-40B4-BE49-F238E27FC236}">
                      <a16:creationId xmlns:a16="http://schemas.microsoft.com/office/drawing/2014/main" id="{0F08732C-FB0D-6F10-D4D4-E6A0ACEB8A7D}"/>
                    </a:ext>
                  </a:extLst>
                </p:cNvPr>
                <p:cNvSpPr/>
                <p:nvPr/>
              </p:nvSpPr>
              <p:spPr>
                <a:xfrm>
                  <a:off x="-7541967" y="172993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5" name="Freeform: Shape 174">
                  <a:extLst>
                    <a:ext uri="{FF2B5EF4-FFF2-40B4-BE49-F238E27FC236}">
                      <a16:creationId xmlns:a16="http://schemas.microsoft.com/office/drawing/2014/main" id="{8931A55A-6809-446C-97A3-580DC70755E9}"/>
                    </a:ext>
                  </a:extLst>
                </p:cNvPr>
                <p:cNvSpPr/>
                <p:nvPr/>
              </p:nvSpPr>
              <p:spPr>
                <a:xfrm>
                  <a:off x="-7490532" y="167849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6" name="Freeform: Shape 175">
                  <a:extLst>
                    <a:ext uri="{FF2B5EF4-FFF2-40B4-BE49-F238E27FC236}">
                      <a16:creationId xmlns:a16="http://schemas.microsoft.com/office/drawing/2014/main" id="{26EC121F-581F-F552-8296-4A6C97BEC2D9}"/>
                    </a:ext>
                  </a:extLst>
                </p:cNvPr>
                <p:cNvSpPr/>
                <p:nvPr/>
              </p:nvSpPr>
              <p:spPr>
                <a:xfrm>
                  <a:off x="-7479007" y="174574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7" name="Freeform: Shape 176">
                  <a:extLst>
                    <a:ext uri="{FF2B5EF4-FFF2-40B4-BE49-F238E27FC236}">
                      <a16:creationId xmlns:a16="http://schemas.microsoft.com/office/drawing/2014/main" id="{CCFE66B8-51CA-C8B9-224D-0A80590B546B}"/>
                    </a:ext>
                  </a:extLst>
                </p:cNvPr>
                <p:cNvSpPr/>
                <p:nvPr/>
              </p:nvSpPr>
              <p:spPr>
                <a:xfrm>
                  <a:off x="-7427572" y="1694309"/>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8" name="Freeform: Shape 177">
                  <a:extLst>
                    <a:ext uri="{FF2B5EF4-FFF2-40B4-BE49-F238E27FC236}">
                      <a16:creationId xmlns:a16="http://schemas.microsoft.com/office/drawing/2014/main" id="{DBEB07BF-496F-FE38-C6E5-7D99C9597E0F}"/>
                    </a:ext>
                  </a:extLst>
                </p:cNvPr>
                <p:cNvSpPr/>
                <p:nvPr/>
              </p:nvSpPr>
              <p:spPr>
                <a:xfrm>
                  <a:off x="-7387282" y="176165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79" name="Freeform: Shape 178">
                  <a:extLst>
                    <a:ext uri="{FF2B5EF4-FFF2-40B4-BE49-F238E27FC236}">
                      <a16:creationId xmlns:a16="http://schemas.microsoft.com/office/drawing/2014/main" id="{90D4F78A-0D42-79FA-4A1A-D04C7CFE8FE2}"/>
                    </a:ext>
                  </a:extLst>
                </p:cNvPr>
                <p:cNvSpPr/>
                <p:nvPr/>
              </p:nvSpPr>
              <p:spPr>
                <a:xfrm>
                  <a:off x="-7335846" y="171021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0" name="Freeform: Shape 179">
                  <a:extLst>
                    <a:ext uri="{FF2B5EF4-FFF2-40B4-BE49-F238E27FC236}">
                      <a16:creationId xmlns:a16="http://schemas.microsoft.com/office/drawing/2014/main" id="{2AC29C06-A22E-C832-B2F6-C1ABB409CABB}"/>
                    </a:ext>
                  </a:extLst>
                </p:cNvPr>
                <p:cNvSpPr/>
                <p:nvPr/>
              </p:nvSpPr>
              <p:spPr>
                <a:xfrm>
                  <a:off x="-7238406" y="1793464"/>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1" name="Freeform: Shape 180">
                  <a:extLst>
                    <a:ext uri="{FF2B5EF4-FFF2-40B4-BE49-F238E27FC236}">
                      <a16:creationId xmlns:a16="http://schemas.microsoft.com/office/drawing/2014/main" id="{F87421CD-7804-7832-6441-17610E6F93DD}"/>
                    </a:ext>
                  </a:extLst>
                </p:cNvPr>
                <p:cNvSpPr/>
                <p:nvPr/>
              </p:nvSpPr>
              <p:spPr>
                <a:xfrm>
                  <a:off x="-7186971" y="1742029"/>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2" name="Freeform: Shape 181">
                  <a:extLst>
                    <a:ext uri="{FF2B5EF4-FFF2-40B4-BE49-F238E27FC236}">
                      <a16:creationId xmlns:a16="http://schemas.microsoft.com/office/drawing/2014/main" id="{FBFBD9A2-8607-4F16-DFF6-55F029ABF64C}"/>
                    </a:ext>
                  </a:extLst>
                </p:cNvPr>
                <p:cNvSpPr/>
                <p:nvPr/>
              </p:nvSpPr>
              <p:spPr>
                <a:xfrm>
                  <a:off x="-7215450" y="1793464"/>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3" name="Freeform: Shape 182">
                  <a:extLst>
                    <a:ext uri="{FF2B5EF4-FFF2-40B4-BE49-F238E27FC236}">
                      <a16:creationId xmlns:a16="http://schemas.microsoft.com/office/drawing/2014/main" id="{9ECE5DDD-10F7-EB2D-318C-C32794208E5E}"/>
                    </a:ext>
                  </a:extLst>
                </p:cNvPr>
                <p:cNvSpPr/>
                <p:nvPr/>
              </p:nvSpPr>
              <p:spPr>
                <a:xfrm>
                  <a:off x="-7164016" y="1742029"/>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4" name="Freeform: Shape 183">
                  <a:extLst>
                    <a:ext uri="{FF2B5EF4-FFF2-40B4-BE49-F238E27FC236}">
                      <a16:creationId xmlns:a16="http://schemas.microsoft.com/office/drawing/2014/main" id="{B501689A-2FE6-DF96-08AF-9D83F4B1B2DF}"/>
                    </a:ext>
                  </a:extLst>
                </p:cNvPr>
                <p:cNvSpPr/>
                <p:nvPr/>
              </p:nvSpPr>
              <p:spPr>
                <a:xfrm>
                  <a:off x="-7003710" y="184194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5" name="Freeform: Shape 184">
                  <a:extLst>
                    <a:ext uri="{FF2B5EF4-FFF2-40B4-BE49-F238E27FC236}">
                      <a16:creationId xmlns:a16="http://schemas.microsoft.com/office/drawing/2014/main" id="{816B2841-8652-E29C-3809-38D4C7B149C7}"/>
                    </a:ext>
                  </a:extLst>
                </p:cNvPr>
                <p:cNvSpPr/>
                <p:nvPr/>
              </p:nvSpPr>
              <p:spPr>
                <a:xfrm>
                  <a:off x="-6952275" y="179051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6" name="Freeform: Shape 185">
                  <a:extLst>
                    <a:ext uri="{FF2B5EF4-FFF2-40B4-BE49-F238E27FC236}">
                      <a16:creationId xmlns:a16="http://schemas.microsoft.com/office/drawing/2014/main" id="{038333A7-5C4E-D9C1-FA1E-53013F7D5CBC}"/>
                    </a:ext>
                  </a:extLst>
                </p:cNvPr>
                <p:cNvSpPr/>
                <p:nvPr/>
              </p:nvSpPr>
              <p:spPr>
                <a:xfrm>
                  <a:off x="-6883504" y="1858329"/>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7" name="Freeform: Shape 186">
                  <a:extLst>
                    <a:ext uri="{FF2B5EF4-FFF2-40B4-BE49-F238E27FC236}">
                      <a16:creationId xmlns:a16="http://schemas.microsoft.com/office/drawing/2014/main" id="{211A7D18-2DEA-6538-964E-7E644F9565BF}"/>
                    </a:ext>
                  </a:extLst>
                </p:cNvPr>
                <p:cNvSpPr/>
                <p:nvPr/>
              </p:nvSpPr>
              <p:spPr>
                <a:xfrm>
                  <a:off x="-6832069" y="180689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8" name="Freeform: Shape 187">
                  <a:extLst>
                    <a:ext uri="{FF2B5EF4-FFF2-40B4-BE49-F238E27FC236}">
                      <a16:creationId xmlns:a16="http://schemas.microsoft.com/office/drawing/2014/main" id="{B50018AE-92BE-D252-2C20-A1B609683DB9}"/>
                    </a:ext>
                  </a:extLst>
                </p:cNvPr>
                <p:cNvSpPr/>
                <p:nvPr/>
              </p:nvSpPr>
              <p:spPr>
                <a:xfrm>
                  <a:off x="-6803208" y="187471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89" name="Freeform: Shape 188">
                  <a:extLst>
                    <a:ext uri="{FF2B5EF4-FFF2-40B4-BE49-F238E27FC236}">
                      <a16:creationId xmlns:a16="http://schemas.microsoft.com/office/drawing/2014/main" id="{7070C875-17DE-5675-A72B-3961226B68A9}"/>
                    </a:ext>
                  </a:extLst>
                </p:cNvPr>
                <p:cNvSpPr/>
                <p:nvPr/>
              </p:nvSpPr>
              <p:spPr>
                <a:xfrm>
                  <a:off x="-6751773" y="182327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0" name="Freeform: Shape 189">
                  <a:extLst>
                    <a:ext uri="{FF2B5EF4-FFF2-40B4-BE49-F238E27FC236}">
                      <a16:creationId xmlns:a16="http://schemas.microsoft.com/office/drawing/2014/main" id="{2501F105-68F8-2E75-904D-1E406730672B}"/>
                    </a:ext>
                  </a:extLst>
                </p:cNvPr>
                <p:cNvSpPr/>
                <p:nvPr/>
              </p:nvSpPr>
              <p:spPr>
                <a:xfrm>
                  <a:off x="-6648713" y="192424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1" name="Freeform: Shape 190">
                  <a:extLst>
                    <a:ext uri="{FF2B5EF4-FFF2-40B4-BE49-F238E27FC236}">
                      <a16:creationId xmlns:a16="http://schemas.microsoft.com/office/drawing/2014/main" id="{82471F80-EF4B-A3CB-2C19-651A7600BAF3}"/>
                    </a:ext>
                  </a:extLst>
                </p:cNvPr>
                <p:cNvSpPr/>
                <p:nvPr/>
              </p:nvSpPr>
              <p:spPr>
                <a:xfrm>
                  <a:off x="-6597278" y="187280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2" name="Freeform: Shape 191">
                  <a:extLst>
                    <a:ext uri="{FF2B5EF4-FFF2-40B4-BE49-F238E27FC236}">
                      <a16:creationId xmlns:a16="http://schemas.microsoft.com/office/drawing/2014/main" id="{F67EDFAB-732D-85C1-7F81-567EB795FBF7}"/>
                    </a:ext>
                  </a:extLst>
                </p:cNvPr>
                <p:cNvSpPr/>
                <p:nvPr/>
              </p:nvSpPr>
              <p:spPr>
                <a:xfrm>
                  <a:off x="-6625758" y="192424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3" name="Freeform: Shape 192">
                  <a:extLst>
                    <a:ext uri="{FF2B5EF4-FFF2-40B4-BE49-F238E27FC236}">
                      <a16:creationId xmlns:a16="http://schemas.microsoft.com/office/drawing/2014/main" id="{8179FDE6-9FC7-7544-7E66-A4CE761685F8}"/>
                    </a:ext>
                  </a:extLst>
                </p:cNvPr>
                <p:cNvSpPr/>
                <p:nvPr/>
              </p:nvSpPr>
              <p:spPr>
                <a:xfrm>
                  <a:off x="-6574323" y="187280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4" name="Freeform: Shape 193">
                  <a:extLst>
                    <a:ext uri="{FF2B5EF4-FFF2-40B4-BE49-F238E27FC236}">
                      <a16:creationId xmlns:a16="http://schemas.microsoft.com/office/drawing/2014/main" id="{26351FBA-0422-37C6-43A2-F268DDB5D51E}"/>
                    </a:ext>
                  </a:extLst>
                </p:cNvPr>
                <p:cNvSpPr/>
                <p:nvPr/>
              </p:nvSpPr>
              <p:spPr>
                <a:xfrm>
                  <a:off x="-6442592" y="194110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5" name="Freeform: Shape 194">
                  <a:extLst>
                    <a:ext uri="{FF2B5EF4-FFF2-40B4-BE49-F238E27FC236}">
                      <a16:creationId xmlns:a16="http://schemas.microsoft.com/office/drawing/2014/main" id="{CCECB09C-1DB5-5D40-3E22-82F74406FAD6}"/>
                    </a:ext>
                  </a:extLst>
                </p:cNvPr>
                <p:cNvSpPr/>
                <p:nvPr/>
              </p:nvSpPr>
              <p:spPr>
                <a:xfrm>
                  <a:off x="-6391157" y="1889667"/>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6" name="Freeform: Shape 195">
                  <a:extLst>
                    <a:ext uri="{FF2B5EF4-FFF2-40B4-BE49-F238E27FC236}">
                      <a16:creationId xmlns:a16="http://schemas.microsoft.com/office/drawing/2014/main" id="{49DB59AD-A378-34E3-E355-3E489E19E4EF}"/>
                    </a:ext>
                  </a:extLst>
                </p:cNvPr>
                <p:cNvSpPr/>
                <p:nvPr/>
              </p:nvSpPr>
              <p:spPr>
                <a:xfrm>
                  <a:off x="-5955769" y="202558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7" name="Freeform: Shape 196">
                  <a:extLst>
                    <a:ext uri="{FF2B5EF4-FFF2-40B4-BE49-F238E27FC236}">
                      <a16:creationId xmlns:a16="http://schemas.microsoft.com/office/drawing/2014/main" id="{D13CF110-EAED-1695-B5A1-F6587BD0F3DC}"/>
                    </a:ext>
                  </a:extLst>
                </p:cNvPr>
                <p:cNvSpPr/>
                <p:nvPr/>
              </p:nvSpPr>
              <p:spPr>
                <a:xfrm>
                  <a:off x="-5904334" y="197415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8" name="Freeform: Shape 197">
                  <a:extLst>
                    <a:ext uri="{FF2B5EF4-FFF2-40B4-BE49-F238E27FC236}">
                      <a16:creationId xmlns:a16="http://schemas.microsoft.com/office/drawing/2014/main" id="{A306A8B2-1447-1F2F-8CBF-909B3AB5F497}"/>
                    </a:ext>
                  </a:extLst>
                </p:cNvPr>
                <p:cNvSpPr/>
                <p:nvPr/>
              </p:nvSpPr>
              <p:spPr>
                <a:xfrm>
                  <a:off x="-5921479" y="204263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99" name="Freeform: Shape 198">
                  <a:extLst>
                    <a:ext uri="{FF2B5EF4-FFF2-40B4-BE49-F238E27FC236}">
                      <a16:creationId xmlns:a16="http://schemas.microsoft.com/office/drawing/2014/main" id="{62C142B4-A52E-0AEF-8D7A-B6FA285EEC27}"/>
                    </a:ext>
                  </a:extLst>
                </p:cNvPr>
                <p:cNvSpPr/>
                <p:nvPr/>
              </p:nvSpPr>
              <p:spPr>
                <a:xfrm>
                  <a:off x="-5870044" y="199120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0" name="Freeform: Shape 199">
                  <a:extLst>
                    <a:ext uri="{FF2B5EF4-FFF2-40B4-BE49-F238E27FC236}">
                      <a16:creationId xmlns:a16="http://schemas.microsoft.com/office/drawing/2014/main" id="{97ACAAF3-C43E-7F89-48C2-EB5A5855326B}"/>
                    </a:ext>
                  </a:extLst>
                </p:cNvPr>
                <p:cNvSpPr/>
                <p:nvPr/>
              </p:nvSpPr>
              <p:spPr>
                <a:xfrm>
                  <a:off x="-5789748" y="207692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1" name="Freeform: Shape 200">
                  <a:extLst>
                    <a:ext uri="{FF2B5EF4-FFF2-40B4-BE49-F238E27FC236}">
                      <a16:creationId xmlns:a16="http://schemas.microsoft.com/office/drawing/2014/main" id="{35DA8AFA-4E66-B48B-121C-CA9B786A1ED9}"/>
                    </a:ext>
                  </a:extLst>
                </p:cNvPr>
                <p:cNvSpPr/>
                <p:nvPr/>
              </p:nvSpPr>
              <p:spPr>
                <a:xfrm>
                  <a:off x="-5738313" y="202549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2" name="Freeform: Shape 201">
                  <a:extLst>
                    <a:ext uri="{FF2B5EF4-FFF2-40B4-BE49-F238E27FC236}">
                      <a16:creationId xmlns:a16="http://schemas.microsoft.com/office/drawing/2014/main" id="{57B31E1F-29E7-221C-7E62-742979054D51}"/>
                    </a:ext>
                  </a:extLst>
                </p:cNvPr>
                <p:cNvSpPr/>
                <p:nvPr/>
              </p:nvSpPr>
              <p:spPr>
                <a:xfrm>
                  <a:off x="-5554957" y="2111599"/>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3" name="Freeform: Shape 202">
                  <a:extLst>
                    <a:ext uri="{FF2B5EF4-FFF2-40B4-BE49-F238E27FC236}">
                      <a16:creationId xmlns:a16="http://schemas.microsoft.com/office/drawing/2014/main" id="{DD7C8AA8-C2F9-2BC0-D5E7-115E8D09C90F}"/>
                    </a:ext>
                  </a:extLst>
                </p:cNvPr>
                <p:cNvSpPr/>
                <p:nvPr/>
              </p:nvSpPr>
              <p:spPr>
                <a:xfrm>
                  <a:off x="-5503522" y="2060164"/>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4" name="Freeform: Shape 203">
                  <a:extLst>
                    <a:ext uri="{FF2B5EF4-FFF2-40B4-BE49-F238E27FC236}">
                      <a16:creationId xmlns:a16="http://schemas.microsoft.com/office/drawing/2014/main" id="{18250F80-E86D-A4CF-09BB-32F4CC8DFC17}"/>
                    </a:ext>
                  </a:extLst>
                </p:cNvPr>
                <p:cNvSpPr/>
                <p:nvPr/>
              </p:nvSpPr>
              <p:spPr>
                <a:xfrm>
                  <a:off x="-5474852" y="214655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5" name="Freeform: Shape 204">
                  <a:extLst>
                    <a:ext uri="{FF2B5EF4-FFF2-40B4-BE49-F238E27FC236}">
                      <a16:creationId xmlns:a16="http://schemas.microsoft.com/office/drawing/2014/main" id="{66467132-9C4F-E19F-6AAA-5EDB7AE6E2B0}"/>
                    </a:ext>
                  </a:extLst>
                </p:cNvPr>
                <p:cNvSpPr/>
                <p:nvPr/>
              </p:nvSpPr>
              <p:spPr>
                <a:xfrm>
                  <a:off x="-5423417" y="209512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6" name="Freeform: Shape 205">
                  <a:extLst>
                    <a:ext uri="{FF2B5EF4-FFF2-40B4-BE49-F238E27FC236}">
                      <a16:creationId xmlns:a16="http://schemas.microsoft.com/office/drawing/2014/main" id="{3930A615-EA71-2F79-B7C9-4C267834F7F3}"/>
                    </a:ext>
                  </a:extLst>
                </p:cNvPr>
                <p:cNvSpPr/>
                <p:nvPr/>
              </p:nvSpPr>
              <p:spPr>
                <a:xfrm>
                  <a:off x="-5383221" y="214655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7" name="Freeform: Shape 206">
                  <a:extLst>
                    <a:ext uri="{FF2B5EF4-FFF2-40B4-BE49-F238E27FC236}">
                      <a16:creationId xmlns:a16="http://schemas.microsoft.com/office/drawing/2014/main" id="{2F2C89FC-7E8E-42AE-D80C-7A9298B507E7}"/>
                    </a:ext>
                  </a:extLst>
                </p:cNvPr>
                <p:cNvSpPr/>
                <p:nvPr/>
              </p:nvSpPr>
              <p:spPr>
                <a:xfrm>
                  <a:off x="-5331786" y="209512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8" name="Freeform: Shape 207">
                  <a:extLst>
                    <a:ext uri="{FF2B5EF4-FFF2-40B4-BE49-F238E27FC236}">
                      <a16:creationId xmlns:a16="http://schemas.microsoft.com/office/drawing/2014/main" id="{ABF1393A-2418-406D-1E2A-472976051B33}"/>
                    </a:ext>
                  </a:extLst>
                </p:cNvPr>
                <p:cNvSpPr/>
                <p:nvPr/>
              </p:nvSpPr>
              <p:spPr>
                <a:xfrm>
                  <a:off x="-5199960" y="219980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09" name="Freeform: Shape 208">
                  <a:extLst>
                    <a:ext uri="{FF2B5EF4-FFF2-40B4-BE49-F238E27FC236}">
                      <a16:creationId xmlns:a16="http://schemas.microsoft.com/office/drawing/2014/main" id="{09B4FA54-6B22-9EB8-EAD3-0BB069A0BDC0}"/>
                    </a:ext>
                  </a:extLst>
                </p:cNvPr>
                <p:cNvSpPr/>
                <p:nvPr/>
              </p:nvSpPr>
              <p:spPr>
                <a:xfrm>
                  <a:off x="-5148525" y="214836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0" name="Freeform: Shape 209">
                  <a:extLst>
                    <a:ext uri="{FF2B5EF4-FFF2-40B4-BE49-F238E27FC236}">
                      <a16:creationId xmlns:a16="http://schemas.microsoft.com/office/drawing/2014/main" id="{5DC264EE-BBE1-6337-FC6A-A06FD78D501E}"/>
                    </a:ext>
                  </a:extLst>
                </p:cNvPr>
                <p:cNvSpPr/>
                <p:nvPr/>
              </p:nvSpPr>
              <p:spPr>
                <a:xfrm>
                  <a:off x="-5199960" y="219980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1" name="Freeform: Shape 210">
                  <a:extLst>
                    <a:ext uri="{FF2B5EF4-FFF2-40B4-BE49-F238E27FC236}">
                      <a16:creationId xmlns:a16="http://schemas.microsoft.com/office/drawing/2014/main" id="{7AE34A40-D1E2-F398-5DAB-66C17E92FDB2}"/>
                    </a:ext>
                  </a:extLst>
                </p:cNvPr>
                <p:cNvSpPr/>
                <p:nvPr/>
              </p:nvSpPr>
              <p:spPr>
                <a:xfrm>
                  <a:off x="-5148525" y="214836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2" name="Freeform: Shape 211">
                  <a:extLst>
                    <a:ext uri="{FF2B5EF4-FFF2-40B4-BE49-F238E27FC236}">
                      <a16:creationId xmlns:a16="http://schemas.microsoft.com/office/drawing/2014/main" id="{FC0FB07F-119C-4B1B-EABB-A752298EE5AB}"/>
                    </a:ext>
                  </a:extLst>
                </p:cNvPr>
                <p:cNvSpPr/>
                <p:nvPr/>
              </p:nvSpPr>
              <p:spPr>
                <a:xfrm>
                  <a:off x="-5079660" y="223609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3" name="Freeform: Shape 212">
                  <a:extLst>
                    <a:ext uri="{FF2B5EF4-FFF2-40B4-BE49-F238E27FC236}">
                      <a16:creationId xmlns:a16="http://schemas.microsoft.com/office/drawing/2014/main" id="{815B474B-B5AA-FABB-5E79-8FF4BBD9D6AC}"/>
                    </a:ext>
                  </a:extLst>
                </p:cNvPr>
                <p:cNvSpPr/>
                <p:nvPr/>
              </p:nvSpPr>
              <p:spPr>
                <a:xfrm>
                  <a:off x="-5028225" y="2184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4" name="Freeform: Shape 213">
                  <a:extLst>
                    <a:ext uri="{FF2B5EF4-FFF2-40B4-BE49-F238E27FC236}">
                      <a16:creationId xmlns:a16="http://schemas.microsoft.com/office/drawing/2014/main" id="{B4AF7EC0-A418-4577-6D4A-51E302B77CC5}"/>
                    </a:ext>
                  </a:extLst>
                </p:cNvPr>
                <p:cNvSpPr/>
                <p:nvPr/>
              </p:nvSpPr>
              <p:spPr>
                <a:xfrm>
                  <a:off x="-4999554" y="223609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5" name="Freeform: Shape 214">
                  <a:extLst>
                    <a:ext uri="{FF2B5EF4-FFF2-40B4-BE49-F238E27FC236}">
                      <a16:creationId xmlns:a16="http://schemas.microsoft.com/office/drawing/2014/main" id="{B023C2B1-F74F-C841-0654-1C2FB7C2BCF1}"/>
                    </a:ext>
                  </a:extLst>
                </p:cNvPr>
                <p:cNvSpPr/>
                <p:nvPr/>
              </p:nvSpPr>
              <p:spPr>
                <a:xfrm>
                  <a:off x="-4948119" y="2184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6" name="Freeform: Shape 215">
                  <a:extLst>
                    <a:ext uri="{FF2B5EF4-FFF2-40B4-BE49-F238E27FC236}">
                      <a16:creationId xmlns:a16="http://schemas.microsoft.com/office/drawing/2014/main" id="{02DE36F7-E72B-C861-BA3D-BF03785893E7}"/>
                    </a:ext>
                  </a:extLst>
                </p:cNvPr>
                <p:cNvSpPr/>
                <p:nvPr/>
              </p:nvSpPr>
              <p:spPr>
                <a:xfrm>
                  <a:off x="-4850679" y="223609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7" name="Freeform: Shape 216">
                  <a:extLst>
                    <a:ext uri="{FF2B5EF4-FFF2-40B4-BE49-F238E27FC236}">
                      <a16:creationId xmlns:a16="http://schemas.microsoft.com/office/drawing/2014/main" id="{51A6CDB2-2B89-91CE-9590-D2CEA18CE745}"/>
                    </a:ext>
                  </a:extLst>
                </p:cNvPr>
                <p:cNvSpPr/>
                <p:nvPr/>
              </p:nvSpPr>
              <p:spPr>
                <a:xfrm>
                  <a:off x="-4799244" y="218465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8" name="Freeform: Shape 217">
                  <a:extLst>
                    <a:ext uri="{FF2B5EF4-FFF2-40B4-BE49-F238E27FC236}">
                      <a16:creationId xmlns:a16="http://schemas.microsoft.com/office/drawing/2014/main" id="{85F34728-FC0F-194A-A1CB-CD299C737DEB}"/>
                    </a:ext>
                  </a:extLst>
                </p:cNvPr>
                <p:cNvSpPr/>
                <p:nvPr/>
              </p:nvSpPr>
              <p:spPr>
                <a:xfrm>
                  <a:off x="-4844868" y="225476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19" name="Freeform: Shape 218">
                  <a:extLst>
                    <a:ext uri="{FF2B5EF4-FFF2-40B4-BE49-F238E27FC236}">
                      <a16:creationId xmlns:a16="http://schemas.microsoft.com/office/drawing/2014/main" id="{BD75596A-E8E7-D930-CF83-1568ACEFB37F}"/>
                    </a:ext>
                  </a:extLst>
                </p:cNvPr>
                <p:cNvSpPr/>
                <p:nvPr/>
              </p:nvSpPr>
              <p:spPr>
                <a:xfrm>
                  <a:off x="-4793433" y="220332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0" name="Freeform: Shape 219">
                  <a:extLst>
                    <a:ext uri="{FF2B5EF4-FFF2-40B4-BE49-F238E27FC236}">
                      <a16:creationId xmlns:a16="http://schemas.microsoft.com/office/drawing/2014/main" id="{9CEE6DEF-52A6-D192-E666-2F911FF39CBA}"/>
                    </a:ext>
                  </a:extLst>
                </p:cNvPr>
                <p:cNvSpPr/>
                <p:nvPr/>
              </p:nvSpPr>
              <p:spPr>
                <a:xfrm>
                  <a:off x="-4833438" y="225476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1" name="Freeform: Shape 220">
                  <a:extLst>
                    <a:ext uri="{FF2B5EF4-FFF2-40B4-BE49-F238E27FC236}">
                      <a16:creationId xmlns:a16="http://schemas.microsoft.com/office/drawing/2014/main" id="{829F8759-B704-3CD4-999B-ADE122A16C48}"/>
                    </a:ext>
                  </a:extLst>
                </p:cNvPr>
                <p:cNvSpPr/>
                <p:nvPr/>
              </p:nvSpPr>
              <p:spPr>
                <a:xfrm>
                  <a:off x="-4782003" y="220332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2" name="Freeform: Shape 221">
                  <a:extLst>
                    <a:ext uri="{FF2B5EF4-FFF2-40B4-BE49-F238E27FC236}">
                      <a16:creationId xmlns:a16="http://schemas.microsoft.com/office/drawing/2014/main" id="{A145E7A2-CA99-15D5-22EC-A4BD214D5537}"/>
                    </a:ext>
                  </a:extLst>
                </p:cNvPr>
                <p:cNvSpPr/>
                <p:nvPr/>
              </p:nvSpPr>
              <p:spPr>
                <a:xfrm>
                  <a:off x="-4799149" y="225476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3" name="Freeform: Shape 222">
                  <a:extLst>
                    <a:ext uri="{FF2B5EF4-FFF2-40B4-BE49-F238E27FC236}">
                      <a16:creationId xmlns:a16="http://schemas.microsoft.com/office/drawing/2014/main" id="{EC5F62A1-F878-3235-EB4A-989146498640}"/>
                    </a:ext>
                  </a:extLst>
                </p:cNvPr>
                <p:cNvSpPr/>
                <p:nvPr/>
              </p:nvSpPr>
              <p:spPr>
                <a:xfrm>
                  <a:off x="-4747713" y="220332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4" name="Freeform: Shape 223">
                  <a:extLst>
                    <a:ext uri="{FF2B5EF4-FFF2-40B4-BE49-F238E27FC236}">
                      <a16:creationId xmlns:a16="http://schemas.microsoft.com/office/drawing/2014/main" id="{FB99C72A-6CDB-61F5-1847-5A1B3ABEB198}"/>
                    </a:ext>
                  </a:extLst>
                </p:cNvPr>
                <p:cNvSpPr/>
                <p:nvPr/>
              </p:nvSpPr>
              <p:spPr>
                <a:xfrm>
                  <a:off x="-4747618" y="225476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5" name="Freeform: Shape 224">
                  <a:extLst>
                    <a:ext uri="{FF2B5EF4-FFF2-40B4-BE49-F238E27FC236}">
                      <a16:creationId xmlns:a16="http://schemas.microsoft.com/office/drawing/2014/main" id="{FB29FFF5-C2A8-2EB8-A7C7-053606C0E9E2}"/>
                    </a:ext>
                  </a:extLst>
                </p:cNvPr>
                <p:cNvSpPr/>
                <p:nvPr/>
              </p:nvSpPr>
              <p:spPr>
                <a:xfrm>
                  <a:off x="-4696183" y="220332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6" name="Freeform: Shape 225">
                  <a:extLst>
                    <a:ext uri="{FF2B5EF4-FFF2-40B4-BE49-F238E27FC236}">
                      <a16:creationId xmlns:a16="http://schemas.microsoft.com/office/drawing/2014/main" id="{D26286F1-053D-EA52-32A0-745898E8651C}"/>
                    </a:ext>
                  </a:extLst>
                </p:cNvPr>
                <p:cNvSpPr/>
                <p:nvPr/>
              </p:nvSpPr>
              <p:spPr>
                <a:xfrm>
                  <a:off x="-4724758" y="225476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7" name="Freeform: Shape 226">
                  <a:extLst>
                    <a:ext uri="{FF2B5EF4-FFF2-40B4-BE49-F238E27FC236}">
                      <a16:creationId xmlns:a16="http://schemas.microsoft.com/office/drawing/2014/main" id="{FDF75270-478E-0CB8-F2FE-DDD187D69A07}"/>
                    </a:ext>
                  </a:extLst>
                </p:cNvPr>
                <p:cNvSpPr/>
                <p:nvPr/>
              </p:nvSpPr>
              <p:spPr>
                <a:xfrm>
                  <a:off x="-4673323" y="220332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8" name="Freeform: Shape 227">
                  <a:extLst>
                    <a:ext uri="{FF2B5EF4-FFF2-40B4-BE49-F238E27FC236}">
                      <a16:creationId xmlns:a16="http://schemas.microsoft.com/office/drawing/2014/main" id="{05F86AEB-DE9D-3BA6-B3B1-4B8AD4A36738}"/>
                    </a:ext>
                  </a:extLst>
                </p:cNvPr>
                <p:cNvSpPr/>
                <p:nvPr/>
              </p:nvSpPr>
              <p:spPr>
                <a:xfrm>
                  <a:off x="-4718948" y="227428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29" name="Freeform: Shape 228">
                  <a:extLst>
                    <a:ext uri="{FF2B5EF4-FFF2-40B4-BE49-F238E27FC236}">
                      <a16:creationId xmlns:a16="http://schemas.microsoft.com/office/drawing/2014/main" id="{DBB309EA-C9DA-86CE-CCF7-251BF692975F}"/>
                    </a:ext>
                  </a:extLst>
                </p:cNvPr>
                <p:cNvSpPr/>
                <p:nvPr/>
              </p:nvSpPr>
              <p:spPr>
                <a:xfrm>
                  <a:off x="-4667513" y="22228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0" name="Freeform: Shape 229">
                  <a:extLst>
                    <a:ext uri="{FF2B5EF4-FFF2-40B4-BE49-F238E27FC236}">
                      <a16:creationId xmlns:a16="http://schemas.microsoft.com/office/drawing/2014/main" id="{B9DBCD4D-4428-CDC0-C74C-6AEAC1145777}"/>
                    </a:ext>
                  </a:extLst>
                </p:cNvPr>
                <p:cNvSpPr/>
                <p:nvPr/>
              </p:nvSpPr>
              <p:spPr>
                <a:xfrm>
                  <a:off x="-4718948" y="227428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1" name="Freeform: Shape 230">
                  <a:extLst>
                    <a:ext uri="{FF2B5EF4-FFF2-40B4-BE49-F238E27FC236}">
                      <a16:creationId xmlns:a16="http://schemas.microsoft.com/office/drawing/2014/main" id="{35EF699F-81BC-CCEF-AF2E-EE72A06E27F7}"/>
                    </a:ext>
                  </a:extLst>
                </p:cNvPr>
                <p:cNvSpPr/>
                <p:nvPr/>
              </p:nvSpPr>
              <p:spPr>
                <a:xfrm>
                  <a:off x="-4667513" y="22228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2" name="Freeform: Shape 231">
                  <a:extLst>
                    <a:ext uri="{FF2B5EF4-FFF2-40B4-BE49-F238E27FC236}">
                      <a16:creationId xmlns:a16="http://schemas.microsoft.com/office/drawing/2014/main" id="{F5DDF0CD-0109-6182-A506-42C1FA64429B}"/>
                    </a:ext>
                  </a:extLst>
                </p:cNvPr>
                <p:cNvSpPr/>
                <p:nvPr/>
              </p:nvSpPr>
              <p:spPr>
                <a:xfrm>
                  <a:off x="-4718948" y="227428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3" name="Freeform: Shape 232">
                  <a:extLst>
                    <a:ext uri="{FF2B5EF4-FFF2-40B4-BE49-F238E27FC236}">
                      <a16:creationId xmlns:a16="http://schemas.microsoft.com/office/drawing/2014/main" id="{BC9AD55C-7DFC-2028-F09F-F75BEABD40EE}"/>
                    </a:ext>
                  </a:extLst>
                </p:cNvPr>
                <p:cNvSpPr/>
                <p:nvPr/>
              </p:nvSpPr>
              <p:spPr>
                <a:xfrm>
                  <a:off x="-4667513" y="22228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4" name="Freeform: Shape 233">
                  <a:extLst>
                    <a:ext uri="{FF2B5EF4-FFF2-40B4-BE49-F238E27FC236}">
                      <a16:creationId xmlns:a16="http://schemas.microsoft.com/office/drawing/2014/main" id="{DCDFFF10-32BE-63CC-7888-DA17F999A568}"/>
                    </a:ext>
                  </a:extLst>
                </p:cNvPr>
                <p:cNvSpPr/>
                <p:nvPr/>
              </p:nvSpPr>
              <p:spPr>
                <a:xfrm>
                  <a:off x="-4713233" y="227428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5" name="Freeform: Shape 234">
                  <a:extLst>
                    <a:ext uri="{FF2B5EF4-FFF2-40B4-BE49-F238E27FC236}">
                      <a16:creationId xmlns:a16="http://schemas.microsoft.com/office/drawing/2014/main" id="{74C83A1F-FF60-D677-9C31-06A88C9580F2}"/>
                    </a:ext>
                  </a:extLst>
                </p:cNvPr>
                <p:cNvSpPr/>
                <p:nvPr/>
              </p:nvSpPr>
              <p:spPr>
                <a:xfrm>
                  <a:off x="-4661798" y="22228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6" name="Freeform: Shape 235">
                  <a:extLst>
                    <a:ext uri="{FF2B5EF4-FFF2-40B4-BE49-F238E27FC236}">
                      <a16:creationId xmlns:a16="http://schemas.microsoft.com/office/drawing/2014/main" id="{15B92D23-D06B-483E-2CE2-6ECA9F7BDB50}"/>
                    </a:ext>
                  </a:extLst>
                </p:cNvPr>
                <p:cNvSpPr/>
                <p:nvPr/>
              </p:nvSpPr>
              <p:spPr>
                <a:xfrm>
                  <a:off x="-4678848" y="227428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7" name="Freeform: Shape 236">
                  <a:extLst>
                    <a:ext uri="{FF2B5EF4-FFF2-40B4-BE49-F238E27FC236}">
                      <a16:creationId xmlns:a16="http://schemas.microsoft.com/office/drawing/2014/main" id="{CCB476BD-C12E-305B-5021-CFC6C5D4A3BB}"/>
                    </a:ext>
                  </a:extLst>
                </p:cNvPr>
                <p:cNvSpPr/>
                <p:nvPr/>
              </p:nvSpPr>
              <p:spPr>
                <a:xfrm>
                  <a:off x="-4627413" y="22228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8" name="Freeform: Shape 237">
                  <a:extLst>
                    <a:ext uri="{FF2B5EF4-FFF2-40B4-BE49-F238E27FC236}">
                      <a16:creationId xmlns:a16="http://schemas.microsoft.com/office/drawing/2014/main" id="{D719141A-A687-E5F6-9742-3E77A296FE8C}"/>
                    </a:ext>
                  </a:extLst>
                </p:cNvPr>
                <p:cNvSpPr/>
                <p:nvPr/>
              </p:nvSpPr>
              <p:spPr>
                <a:xfrm>
                  <a:off x="-4638843" y="2274286"/>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39" name="Freeform: Shape 238">
                  <a:extLst>
                    <a:ext uri="{FF2B5EF4-FFF2-40B4-BE49-F238E27FC236}">
                      <a16:creationId xmlns:a16="http://schemas.microsoft.com/office/drawing/2014/main" id="{BC022CBD-0EA6-67C6-61F5-4528664560D0}"/>
                    </a:ext>
                  </a:extLst>
                </p:cNvPr>
                <p:cNvSpPr/>
                <p:nvPr/>
              </p:nvSpPr>
              <p:spPr>
                <a:xfrm>
                  <a:off x="-4587408" y="22228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0" name="Freeform: Shape 239">
                  <a:extLst>
                    <a:ext uri="{FF2B5EF4-FFF2-40B4-BE49-F238E27FC236}">
                      <a16:creationId xmlns:a16="http://schemas.microsoft.com/office/drawing/2014/main" id="{CE541587-723C-D72B-4934-6C2D8385CDB9}"/>
                    </a:ext>
                  </a:extLst>
                </p:cNvPr>
                <p:cNvSpPr/>
                <p:nvPr/>
              </p:nvSpPr>
              <p:spPr>
                <a:xfrm>
                  <a:off x="-4604457" y="227428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1" name="Freeform: Shape 240">
                  <a:extLst>
                    <a:ext uri="{FF2B5EF4-FFF2-40B4-BE49-F238E27FC236}">
                      <a16:creationId xmlns:a16="http://schemas.microsoft.com/office/drawing/2014/main" id="{F4809664-ED1E-5FA7-5BB9-C63D958B53AF}"/>
                    </a:ext>
                  </a:extLst>
                </p:cNvPr>
                <p:cNvSpPr/>
                <p:nvPr/>
              </p:nvSpPr>
              <p:spPr>
                <a:xfrm>
                  <a:off x="-4553022" y="22228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2" name="Freeform: Shape 241">
                  <a:extLst>
                    <a:ext uri="{FF2B5EF4-FFF2-40B4-BE49-F238E27FC236}">
                      <a16:creationId xmlns:a16="http://schemas.microsoft.com/office/drawing/2014/main" id="{461836BC-69E7-1994-FAC5-D8287C566027}"/>
                    </a:ext>
                  </a:extLst>
                </p:cNvPr>
                <p:cNvSpPr/>
                <p:nvPr/>
              </p:nvSpPr>
              <p:spPr>
                <a:xfrm>
                  <a:off x="-4604457" y="227428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3" name="Freeform: Shape 242">
                  <a:extLst>
                    <a:ext uri="{FF2B5EF4-FFF2-40B4-BE49-F238E27FC236}">
                      <a16:creationId xmlns:a16="http://schemas.microsoft.com/office/drawing/2014/main" id="{9899CC54-D47E-E924-32FE-0291AADD0DC0}"/>
                    </a:ext>
                  </a:extLst>
                </p:cNvPr>
                <p:cNvSpPr/>
                <p:nvPr/>
              </p:nvSpPr>
              <p:spPr>
                <a:xfrm>
                  <a:off x="-4553022" y="2222851"/>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4" name="Freeform: Shape 243">
                  <a:extLst>
                    <a:ext uri="{FF2B5EF4-FFF2-40B4-BE49-F238E27FC236}">
                      <a16:creationId xmlns:a16="http://schemas.microsoft.com/office/drawing/2014/main" id="{11ECFF02-863D-5C0B-B47D-1F7A1A2C6D39}"/>
                    </a:ext>
                  </a:extLst>
                </p:cNvPr>
                <p:cNvSpPr/>
                <p:nvPr/>
              </p:nvSpPr>
              <p:spPr>
                <a:xfrm>
                  <a:off x="-4598742" y="229571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5" name="Freeform: Shape 244">
                  <a:extLst>
                    <a:ext uri="{FF2B5EF4-FFF2-40B4-BE49-F238E27FC236}">
                      <a16:creationId xmlns:a16="http://schemas.microsoft.com/office/drawing/2014/main" id="{A766E2A9-5853-FCB9-A047-453B89845E93}"/>
                    </a:ext>
                  </a:extLst>
                </p:cNvPr>
                <p:cNvSpPr/>
                <p:nvPr/>
              </p:nvSpPr>
              <p:spPr>
                <a:xfrm>
                  <a:off x="-4547307"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6" name="Freeform: Shape 245">
                  <a:extLst>
                    <a:ext uri="{FF2B5EF4-FFF2-40B4-BE49-F238E27FC236}">
                      <a16:creationId xmlns:a16="http://schemas.microsoft.com/office/drawing/2014/main" id="{C7666C2A-EB9E-3F64-6CF7-8B3E0012904C}"/>
                    </a:ext>
                  </a:extLst>
                </p:cNvPr>
                <p:cNvSpPr/>
                <p:nvPr/>
              </p:nvSpPr>
              <p:spPr>
                <a:xfrm>
                  <a:off x="-4598742" y="229571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7" name="Freeform: Shape 246">
                  <a:extLst>
                    <a:ext uri="{FF2B5EF4-FFF2-40B4-BE49-F238E27FC236}">
                      <a16:creationId xmlns:a16="http://schemas.microsoft.com/office/drawing/2014/main" id="{DF5ABFB7-8F6F-CDE8-ABBD-41F6992BF0E7}"/>
                    </a:ext>
                  </a:extLst>
                </p:cNvPr>
                <p:cNvSpPr/>
                <p:nvPr/>
              </p:nvSpPr>
              <p:spPr>
                <a:xfrm>
                  <a:off x="-4547307"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8" name="Freeform: Shape 247">
                  <a:extLst>
                    <a:ext uri="{FF2B5EF4-FFF2-40B4-BE49-F238E27FC236}">
                      <a16:creationId xmlns:a16="http://schemas.microsoft.com/office/drawing/2014/main" id="{DB42AE51-5B50-03FE-4B45-4F5B56655D4A}"/>
                    </a:ext>
                  </a:extLst>
                </p:cNvPr>
                <p:cNvSpPr/>
                <p:nvPr/>
              </p:nvSpPr>
              <p:spPr>
                <a:xfrm>
                  <a:off x="-4587312" y="2295717"/>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49" name="Freeform: Shape 248">
                  <a:extLst>
                    <a:ext uri="{FF2B5EF4-FFF2-40B4-BE49-F238E27FC236}">
                      <a16:creationId xmlns:a16="http://schemas.microsoft.com/office/drawing/2014/main" id="{C1B95F1F-8336-17F6-4278-2C1604912533}"/>
                    </a:ext>
                  </a:extLst>
                </p:cNvPr>
                <p:cNvSpPr/>
                <p:nvPr/>
              </p:nvSpPr>
              <p:spPr>
                <a:xfrm>
                  <a:off x="-4535877"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0" name="Freeform: Shape 249">
                  <a:extLst>
                    <a:ext uri="{FF2B5EF4-FFF2-40B4-BE49-F238E27FC236}">
                      <a16:creationId xmlns:a16="http://schemas.microsoft.com/office/drawing/2014/main" id="{8EEA693F-E125-CB5E-194E-0F2E091B303E}"/>
                    </a:ext>
                  </a:extLst>
                </p:cNvPr>
                <p:cNvSpPr/>
                <p:nvPr/>
              </p:nvSpPr>
              <p:spPr>
                <a:xfrm>
                  <a:off x="-4570072" y="229571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1" name="Freeform: Shape 250">
                  <a:extLst>
                    <a:ext uri="{FF2B5EF4-FFF2-40B4-BE49-F238E27FC236}">
                      <a16:creationId xmlns:a16="http://schemas.microsoft.com/office/drawing/2014/main" id="{2AB89FD8-0485-B8A2-B686-4FA2F4AA152A}"/>
                    </a:ext>
                  </a:extLst>
                </p:cNvPr>
                <p:cNvSpPr/>
                <p:nvPr/>
              </p:nvSpPr>
              <p:spPr>
                <a:xfrm>
                  <a:off x="-4518637"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2" name="Freeform: Shape 251">
                  <a:extLst>
                    <a:ext uri="{FF2B5EF4-FFF2-40B4-BE49-F238E27FC236}">
                      <a16:creationId xmlns:a16="http://schemas.microsoft.com/office/drawing/2014/main" id="{B99C4EB6-4FBC-482D-9FA8-371C70D94333}"/>
                    </a:ext>
                  </a:extLst>
                </p:cNvPr>
                <p:cNvSpPr/>
                <p:nvPr/>
              </p:nvSpPr>
              <p:spPr>
                <a:xfrm>
                  <a:off x="-4558547" y="229571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3" name="Freeform: Shape 252">
                  <a:extLst>
                    <a:ext uri="{FF2B5EF4-FFF2-40B4-BE49-F238E27FC236}">
                      <a16:creationId xmlns:a16="http://schemas.microsoft.com/office/drawing/2014/main" id="{E55C3841-450B-4175-F694-530A43D69FF6}"/>
                    </a:ext>
                  </a:extLst>
                </p:cNvPr>
                <p:cNvSpPr/>
                <p:nvPr/>
              </p:nvSpPr>
              <p:spPr>
                <a:xfrm>
                  <a:off x="-4507112"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4" name="Freeform: Shape 253">
                  <a:extLst>
                    <a:ext uri="{FF2B5EF4-FFF2-40B4-BE49-F238E27FC236}">
                      <a16:creationId xmlns:a16="http://schemas.microsoft.com/office/drawing/2014/main" id="{D551D8A5-3BB9-6396-5F8D-42970D593808}"/>
                    </a:ext>
                  </a:extLst>
                </p:cNvPr>
                <p:cNvSpPr/>
                <p:nvPr/>
              </p:nvSpPr>
              <p:spPr>
                <a:xfrm>
                  <a:off x="-4552927" y="2295717"/>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5" name="Freeform: Shape 254">
                  <a:extLst>
                    <a:ext uri="{FF2B5EF4-FFF2-40B4-BE49-F238E27FC236}">
                      <a16:creationId xmlns:a16="http://schemas.microsoft.com/office/drawing/2014/main" id="{6441D76A-3967-F47E-33D5-E05A576D8BD5}"/>
                    </a:ext>
                  </a:extLst>
                </p:cNvPr>
                <p:cNvSpPr/>
                <p:nvPr/>
              </p:nvSpPr>
              <p:spPr>
                <a:xfrm>
                  <a:off x="-4501492"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6" name="Freeform: Shape 255">
                  <a:extLst>
                    <a:ext uri="{FF2B5EF4-FFF2-40B4-BE49-F238E27FC236}">
                      <a16:creationId xmlns:a16="http://schemas.microsoft.com/office/drawing/2014/main" id="{B785D14C-A28D-C5CE-E6E1-20067CC59C36}"/>
                    </a:ext>
                  </a:extLst>
                </p:cNvPr>
                <p:cNvSpPr/>
                <p:nvPr/>
              </p:nvSpPr>
              <p:spPr>
                <a:xfrm>
                  <a:off x="-4489967" y="2295717"/>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7" name="Freeform: Shape 256">
                  <a:extLst>
                    <a:ext uri="{FF2B5EF4-FFF2-40B4-BE49-F238E27FC236}">
                      <a16:creationId xmlns:a16="http://schemas.microsoft.com/office/drawing/2014/main" id="{CD02702F-1CC5-79B4-7DD2-C2F30314F011}"/>
                    </a:ext>
                  </a:extLst>
                </p:cNvPr>
                <p:cNvSpPr/>
                <p:nvPr/>
              </p:nvSpPr>
              <p:spPr>
                <a:xfrm>
                  <a:off x="-4438532"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8" name="Freeform: Shape 257">
                  <a:extLst>
                    <a:ext uri="{FF2B5EF4-FFF2-40B4-BE49-F238E27FC236}">
                      <a16:creationId xmlns:a16="http://schemas.microsoft.com/office/drawing/2014/main" id="{914915E6-208F-054A-B3E8-0578A9D34C7D}"/>
                    </a:ext>
                  </a:extLst>
                </p:cNvPr>
                <p:cNvSpPr/>
                <p:nvPr/>
              </p:nvSpPr>
              <p:spPr>
                <a:xfrm>
                  <a:off x="-4478442" y="229571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59" name="Freeform: Shape 258">
                  <a:extLst>
                    <a:ext uri="{FF2B5EF4-FFF2-40B4-BE49-F238E27FC236}">
                      <a16:creationId xmlns:a16="http://schemas.microsoft.com/office/drawing/2014/main" id="{67991B39-A449-ABAE-1B5F-E1630EC07A57}"/>
                    </a:ext>
                  </a:extLst>
                </p:cNvPr>
                <p:cNvSpPr/>
                <p:nvPr/>
              </p:nvSpPr>
              <p:spPr>
                <a:xfrm>
                  <a:off x="-4427007"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0" name="Freeform: Shape 259">
                  <a:extLst>
                    <a:ext uri="{FF2B5EF4-FFF2-40B4-BE49-F238E27FC236}">
                      <a16:creationId xmlns:a16="http://schemas.microsoft.com/office/drawing/2014/main" id="{48987ACA-C143-9E9F-3D92-1FD09CC0EEB9}"/>
                    </a:ext>
                  </a:extLst>
                </p:cNvPr>
                <p:cNvSpPr/>
                <p:nvPr/>
              </p:nvSpPr>
              <p:spPr>
                <a:xfrm>
                  <a:off x="-4478442" y="2295717"/>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1" name="Freeform: Shape 260">
                  <a:extLst>
                    <a:ext uri="{FF2B5EF4-FFF2-40B4-BE49-F238E27FC236}">
                      <a16:creationId xmlns:a16="http://schemas.microsoft.com/office/drawing/2014/main" id="{B82B1A95-3630-00E4-E731-D38D423F7776}"/>
                    </a:ext>
                  </a:extLst>
                </p:cNvPr>
                <p:cNvSpPr/>
                <p:nvPr/>
              </p:nvSpPr>
              <p:spPr>
                <a:xfrm>
                  <a:off x="-4427007" y="2244282"/>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2" name="Freeform: Shape 261">
                  <a:extLst>
                    <a:ext uri="{FF2B5EF4-FFF2-40B4-BE49-F238E27FC236}">
                      <a16:creationId xmlns:a16="http://schemas.microsoft.com/office/drawing/2014/main" id="{596B0ED4-25C4-906C-AD27-17B52B4AF467}"/>
                    </a:ext>
                  </a:extLst>
                </p:cNvPr>
                <p:cNvSpPr/>
                <p:nvPr/>
              </p:nvSpPr>
              <p:spPr>
                <a:xfrm>
                  <a:off x="-4438437" y="234334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3" name="Freeform: Shape 262">
                  <a:extLst>
                    <a:ext uri="{FF2B5EF4-FFF2-40B4-BE49-F238E27FC236}">
                      <a16:creationId xmlns:a16="http://schemas.microsoft.com/office/drawing/2014/main" id="{37E8B886-67BA-0E2E-0042-F7281830E291}"/>
                    </a:ext>
                  </a:extLst>
                </p:cNvPr>
                <p:cNvSpPr/>
                <p:nvPr/>
              </p:nvSpPr>
              <p:spPr>
                <a:xfrm>
                  <a:off x="-4387002" y="229190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4" name="Freeform: Shape 263">
                  <a:extLst>
                    <a:ext uri="{FF2B5EF4-FFF2-40B4-BE49-F238E27FC236}">
                      <a16:creationId xmlns:a16="http://schemas.microsoft.com/office/drawing/2014/main" id="{EF4790D7-ADF5-BB26-9864-60F4CC6D5775}"/>
                    </a:ext>
                  </a:extLst>
                </p:cNvPr>
                <p:cNvSpPr/>
                <p:nvPr/>
              </p:nvSpPr>
              <p:spPr>
                <a:xfrm>
                  <a:off x="-4363951" y="2367536"/>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5" name="Freeform: Shape 264">
                  <a:extLst>
                    <a:ext uri="{FF2B5EF4-FFF2-40B4-BE49-F238E27FC236}">
                      <a16:creationId xmlns:a16="http://schemas.microsoft.com/office/drawing/2014/main" id="{32A4702C-D935-170F-0FFC-6FA4F8D14B21}"/>
                    </a:ext>
                  </a:extLst>
                </p:cNvPr>
                <p:cNvSpPr/>
                <p:nvPr/>
              </p:nvSpPr>
              <p:spPr>
                <a:xfrm>
                  <a:off x="-4312516" y="2316101"/>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6" name="Freeform: Shape 265">
                  <a:extLst>
                    <a:ext uri="{FF2B5EF4-FFF2-40B4-BE49-F238E27FC236}">
                      <a16:creationId xmlns:a16="http://schemas.microsoft.com/office/drawing/2014/main" id="{10764DCF-55A9-2F14-7D53-35104DF825DF}"/>
                    </a:ext>
                  </a:extLst>
                </p:cNvPr>
                <p:cNvSpPr/>
                <p:nvPr/>
              </p:nvSpPr>
              <p:spPr>
                <a:xfrm>
                  <a:off x="-4358141" y="239192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7" name="Freeform: Shape 266">
                  <a:extLst>
                    <a:ext uri="{FF2B5EF4-FFF2-40B4-BE49-F238E27FC236}">
                      <a16:creationId xmlns:a16="http://schemas.microsoft.com/office/drawing/2014/main" id="{E3CF674D-0F6D-0B80-A029-B878C64569CD}"/>
                    </a:ext>
                  </a:extLst>
                </p:cNvPr>
                <p:cNvSpPr/>
                <p:nvPr/>
              </p:nvSpPr>
              <p:spPr>
                <a:xfrm>
                  <a:off x="-4306706" y="234048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8" name="Freeform: Shape 267">
                  <a:extLst>
                    <a:ext uri="{FF2B5EF4-FFF2-40B4-BE49-F238E27FC236}">
                      <a16:creationId xmlns:a16="http://schemas.microsoft.com/office/drawing/2014/main" id="{1656C484-5F6C-E5DF-AE7F-528809B97258}"/>
                    </a:ext>
                  </a:extLst>
                </p:cNvPr>
                <p:cNvSpPr/>
                <p:nvPr/>
              </p:nvSpPr>
              <p:spPr>
                <a:xfrm>
                  <a:off x="-4358141" y="239192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69" name="Freeform: Shape 268">
                  <a:extLst>
                    <a:ext uri="{FF2B5EF4-FFF2-40B4-BE49-F238E27FC236}">
                      <a16:creationId xmlns:a16="http://schemas.microsoft.com/office/drawing/2014/main" id="{F81018BF-0BA5-EFAF-0BA2-DCCFDACA979E}"/>
                    </a:ext>
                  </a:extLst>
                </p:cNvPr>
                <p:cNvSpPr/>
                <p:nvPr/>
              </p:nvSpPr>
              <p:spPr>
                <a:xfrm>
                  <a:off x="-4306706" y="234048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0" name="Freeform: Shape 269">
                  <a:extLst>
                    <a:ext uri="{FF2B5EF4-FFF2-40B4-BE49-F238E27FC236}">
                      <a16:creationId xmlns:a16="http://schemas.microsoft.com/office/drawing/2014/main" id="{9097A277-EFC9-87AA-4196-30A32E04943E}"/>
                    </a:ext>
                  </a:extLst>
                </p:cNvPr>
                <p:cNvSpPr/>
                <p:nvPr/>
              </p:nvSpPr>
              <p:spPr>
                <a:xfrm>
                  <a:off x="-4358141" y="239192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1" name="Freeform: Shape 270">
                  <a:extLst>
                    <a:ext uri="{FF2B5EF4-FFF2-40B4-BE49-F238E27FC236}">
                      <a16:creationId xmlns:a16="http://schemas.microsoft.com/office/drawing/2014/main" id="{76FE5CEA-A258-06D2-D1E6-258C515CF688}"/>
                    </a:ext>
                  </a:extLst>
                </p:cNvPr>
                <p:cNvSpPr/>
                <p:nvPr/>
              </p:nvSpPr>
              <p:spPr>
                <a:xfrm>
                  <a:off x="-4306706" y="234048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2" name="Freeform: Shape 271">
                  <a:extLst>
                    <a:ext uri="{FF2B5EF4-FFF2-40B4-BE49-F238E27FC236}">
                      <a16:creationId xmlns:a16="http://schemas.microsoft.com/office/drawing/2014/main" id="{B10679B3-7CCF-494A-E1D6-A5C17DD24C6A}"/>
                    </a:ext>
                  </a:extLst>
                </p:cNvPr>
                <p:cNvSpPr/>
                <p:nvPr/>
              </p:nvSpPr>
              <p:spPr>
                <a:xfrm>
                  <a:off x="-4352521" y="239192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3" name="Freeform: Shape 272">
                  <a:extLst>
                    <a:ext uri="{FF2B5EF4-FFF2-40B4-BE49-F238E27FC236}">
                      <a16:creationId xmlns:a16="http://schemas.microsoft.com/office/drawing/2014/main" id="{368177DA-C100-1186-3299-C81FCE6185EF}"/>
                    </a:ext>
                  </a:extLst>
                </p:cNvPr>
                <p:cNvSpPr/>
                <p:nvPr/>
              </p:nvSpPr>
              <p:spPr>
                <a:xfrm>
                  <a:off x="-4301086" y="234048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4" name="Freeform: Shape 273">
                  <a:extLst>
                    <a:ext uri="{FF2B5EF4-FFF2-40B4-BE49-F238E27FC236}">
                      <a16:creationId xmlns:a16="http://schemas.microsoft.com/office/drawing/2014/main" id="{0B833663-DE4E-6556-A0EC-7ED962288503}"/>
                    </a:ext>
                  </a:extLst>
                </p:cNvPr>
                <p:cNvSpPr/>
                <p:nvPr/>
              </p:nvSpPr>
              <p:spPr>
                <a:xfrm>
                  <a:off x="-4323946" y="239192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5" name="Freeform: Shape 274">
                  <a:extLst>
                    <a:ext uri="{FF2B5EF4-FFF2-40B4-BE49-F238E27FC236}">
                      <a16:creationId xmlns:a16="http://schemas.microsoft.com/office/drawing/2014/main" id="{9234E3EA-6602-57CF-4E37-CF692A921EBB}"/>
                    </a:ext>
                  </a:extLst>
                </p:cNvPr>
                <p:cNvSpPr/>
                <p:nvPr/>
              </p:nvSpPr>
              <p:spPr>
                <a:xfrm>
                  <a:off x="-4272511" y="234048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6" name="Freeform: Shape 275">
                  <a:extLst>
                    <a:ext uri="{FF2B5EF4-FFF2-40B4-BE49-F238E27FC236}">
                      <a16:creationId xmlns:a16="http://schemas.microsoft.com/office/drawing/2014/main" id="{F7A3B276-39EC-1E6E-A00D-D2FBDE4BAB57}"/>
                    </a:ext>
                  </a:extLst>
                </p:cNvPr>
                <p:cNvSpPr/>
                <p:nvPr/>
              </p:nvSpPr>
              <p:spPr>
                <a:xfrm>
                  <a:off x="-4278036" y="2391920"/>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7" name="Freeform: Shape 276">
                  <a:extLst>
                    <a:ext uri="{FF2B5EF4-FFF2-40B4-BE49-F238E27FC236}">
                      <a16:creationId xmlns:a16="http://schemas.microsoft.com/office/drawing/2014/main" id="{5596EB17-102B-514F-FBE2-7F05566CCAF3}"/>
                    </a:ext>
                  </a:extLst>
                </p:cNvPr>
                <p:cNvSpPr/>
                <p:nvPr/>
              </p:nvSpPr>
              <p:spPr>
                <a:xfrm>
                  <a:off x="-4226601" y="234048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8" name="Freeform: Shape 277">
                  <a:extLst>
                    <a:ext uri="{FF2B5EF4-FFF2-40B4-BE49-F238E27FC236}">
                      <a16:creationId xmlns:a16="http://schemas.microsoft.com/office/drawing/2014/main" id="{E41B136F-FAD0-0CEA-4405-C889278E4E99}"/>
                    </a:ext>
                  </a:extLst>
                </p:cNvPr>
                <p:cNvSpPr/>
                <p:nvPr/>
              </p:nvSpPr>
              <p:spPr>
                <a:xfrm>
                  <a:off x="-4272321" y="2391920"/>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79" name="Freeform: Shape 278">
                  <a:extLst>
                    <a:ext uri="{FF2B5EF4-FFF2-40B4-BE49-F238E27FC236}">
                      <a16:creationId xmlns:a16="http://schemas.microsoft.com/office/drawing/2014/main" id="{93A51DD1-062D-5F9D-C583-1655584973BC}"/>
                    </a:ext>
                  </a:extLst>
                </p:cNvPr>
                <p:cNvSpPr/>
                <p:nvPr/>
              </p:nvSpPr>
              <p:spPr>
                <a:xfrm>
                  <a:off x="-4220886" y="2340485"/>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0" name="Freeform: Shape 279">
                  <a:extLst>
                    <a:ext uri="{FF2B5EF4-FFF2-40B4-BE49-F238E27FC236}">
                      <a16:creationId xmlns:a16="http://schemas.microsoft.com/office/drawing/2014/main" id="{8E90F91A-01A4-F4C1-33A4-989048656715}"/>
                    </a:ext>
                  </a:extLst>
                </p:cNvPr>
                <p:cNvSpPr/>
                <p:nvPr/>
              </p:nvSpPr>
              <p:spPr>
                <a:xfrm>
                  <a:off x="-4249461" y="241916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1" name="Freeform: Shape 280">
                  <a:extLst>
                    <a:ext uri="{FF2B5EF4-FFF2-40B4-BE49-F238E27FC236}">
                      <a16:creationId xmlns:a16="http://schemas.microsoft.com/office/drawing/2014/main" id="{74919028-0B7B-856B-CA6D-8BA300E7E501}"/>
                    </a:ext>
                  </a:extLst>
                </p:cNvPr>
                <p:cNvSpPr/>
                <p:nvPr/>
              </p:nvSpPr>
              <p:spPr>
                <a:xfrm>
                  <a:off x="-4198026" y="236772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2" name="Freeform: Shape 281">
                  <a:extLst>
                    <a:ext uri="{FF2B5EF4-FFF2-40B4-BE49-F238E27FC236}">
                      <a16:creationId xmlns:a16="http://schemas.microsoft.com/office/drawing/2014/main" id="{4EEFD102-0061-C772-0167-16A9D1EE0894}"/>
                    </a:ext>
                  </a:extLst>
                </p:cNvPr>
                <p:cNvSpPr/>
                <p:nvPr/>
              </p:nvSpPr>
              <p:spPr>
                <a:xfrm>
                  <a:off x="-4249461" y="241916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3" name="Freeform: Shape 282">
                  <a:extLst>
                    <a:ext uri="{FF2B5EF4-FFF2-40B4-BE49-F238E27FC236}">
                      <a16:creationId xmlns:a16="http://schemas.microsoft.com/office/drawing/2014/main" id="{49C4E35A-9AD1-2161-5850-AAA69E1A7E65}"/>
                    </a:ext>
                  </a:extLst>
                </p:cNvPr>
                <p:cNvSpPr/>
                <p:nvPr/>
              </p:nvSpPr>
              <p:spPr>
                <a:xfrm>
                  <a:off x="-4198026" y="236772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4" name="Freeform: Shape 283">
                  <a:extLst>
                    <a:ext uri="{FF2B5EF4-FFF2-40B4-BE49-F238E27FC236}">
                      <a16:creationId xmlns:a16="http://schemas.microsoft.com/office/drawing/2014/main" id="{4B407292-FB97-7CCB-9B45-7F911B8CD59D}"/>
                    </a:ext>
                  </a:extLst>
                </p:cNvPr>
                <p:cNvSpPr/>
                <p:nvPr/>
              </p:nvSpPr>
              <p:spPr>
                <a:xfrm>
                  <a:off x="-4243650" y="241916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5" name="Freeform: Shape 284">
                  <a:extLst>
                    <a:ext uri="{FF2B5EF4-FFF2-40B4-BE49-F238E27FC236}">
                      <a16:creationId xmlns:a16="http://schemas.microsoft.com/office/drawing/2014/main" id="{D4D2CB2F-8AA0-0233-D211-D1B940A7958B}"/>
                    </a:ext>
                  </a:extLst>
                </p:cNvPr>
                <p:cNvSpPr/>
                <p:nvPr/>
              </p:nvSpPr>
              <p:spPr>
                <a:xfrm>
                  <a:off x="-4192215" y="236772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6" name="Freeform: Shape 285">
                  <a:extLst>
                    <a:ext uri="{FF2B5EF4-FFF2-40B4-BE49-F238E27FC236}">
                      <a16:creationId xmlns:a16="http://schemas.microsoft.com/office/drawing/2014/main" id="{4D99E3E8-7BE6-F378-F639-0458A802B85E}"/>
                    </a:ext>
                  </a:extLst>
                </p:cNvPr>
                <p:cNvSpPr/>
                <p:nvPr/>
              </p:nvSpPr>
              <p:spPr>
                <a:xfrm>
                  <a:off x="-4238031" y="241916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7" name="Freeform: Shape 286">
                  <a:extLst>
                    <a:ext uri="{FF2B5EF4-FFF2-40B4-BE49-F238E27FC236}">
                      <a16:creationId xmlns:a16="http://schemas.microsoft.com/office/drawing/2014/main" id="{2006F53C-5F0F-9E6B-3E25-44C32EDACFA3}"/>
                    </a:ext>
                  </a:extLst>
                </p:cNvPr>
                <p:cNvSpPr/>
                <p:nvPr/>
              </p:nvSpPr>
              <p:spPr>
                <a:xfrm>
                  <a:off x="-4186596" y="236772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8" name="Freeform: Shape 287">
                  <a:extLst>
                    <a:ext uri="{FF2B5EF4-FFF2-40B4-BE49-F238E27FC236}">
                      <a16:creationId xmlns:a16="http://schemas.microsoft.com/office/drawing/2014/main" id="{5FF5626C-5E81-FA90-FB4F-4DFA8BA13DAE}"/>
                    </a:ext>
                  </a:extLst>
                </p:cNvPr>
                <p:cNvSpPr/>
                <p:nvPr/>
              </p:nvSpPr>
              <p:spPr>
                <a:xfrm>
                  <a:off x="-4238031" y="241916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89" name="Freeform: Shape 288">
                  <a:extLst>
                    <a:ext uri="{FF2B5EF4-FFF2-40B4-BE49-F238E27FC236}">
                      <a16:creationId xmlns:a16="http://schemas.microsoft.com/office/drawing/2014/main" id="{C86272D9-EC9E-A980-60D1-E8ED909B7B3E}"/>
                    </a:ext>
                  </a:extLst>
                </p:cNvPr>
                <p:cNvSpPr/>
                <p:nvPr/>
              </p:nvSpPr>
              <p:spPr>
                <a:xfrm>
                  <a:off x="-4186596" y="236772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0" name="Freeform: Shape 289">
                  <a:extLst>
                    <a:ext uri="{FF2B5EF4-FFF2-40B4-BE49-F238E27FC236}">
                      <a16:creationId xmlns:a16="http://schemas.microsoft.com/office/drawing/2014/main" id="{218208E3-C917-77AF-B268-25882A680264}"/>
                    </a:ext>
                  </a:extLst>
                </p:cNvPr>
                <p:cNvSpPr/>
                <p:nvPr/>
              </p:nvSpPr>
              <p:spPr>
                <a:xfrm>
                  <a:off x="-4232220" y="241916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1" name="Freeform: Shape 290">
                  <a:extLst>
                    <a:ext uri="{FF2B5EF4-FFF2-40B4-BE49-F238E27FC236}">
                      <a16:creationId xmlns:a16="http://schemas.microsoft.com/office/drawing/2014/main" id="{C499DC0C-11A6-53FD-E3EE-FA7DBD7D3C63}"/>
                    </a:ext>
                  </a:extLst>
                </p:cNvPr>
                <p:cNvSpPr/>
                <p:nvPr/>
              </p:nvSpPr>
              <p:spPr>
                <a:xfrm>
                  <a:off x="-4180785" y="236772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2" name="Freeform: Shape 291">
                  <a:extLst>
                    <a:ext uri="{FF2B5EF4-FFF2-40B4-BE49-F238E27FC236}">
                      <a16:creationId xmlns:a16="http://schemas.microsoft.com/office/drawing/2014/main" id="{D534471E-738A-8464-BCA2-B3313A03A405}"/>
                    </a:ext>
                  </a:extLst>
                </p:cNvPr>
                <p:cNvSpPr/>
                <p:nvPr/>
              </p:nvSpPr>
              <p:spPr>
                <a:xfrm>
                  <a:off x="-4232220" y="2419161"/>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3" name="Freeform: Shape 292">
                  <a:extLst>
                    <a:ext uri="{FF2B5EF4-FFF2-40B4-BE49-F238E27FC236}">
                      <a16:creationId xmlns:a16="http://schemas.microsoft.com/office/drawing/2014/main" id="{0E292E34-B47A-0276-BEB4-3780507ABB58}"/>
                    </a:ext>
                  </a:extLst>
                </p:cNvPr>
                <p:cNvSpPr/>
                <p:nvPr/>
              </p:nvSpPr>
              <p:spPr>
                <a:xfrm>
                  <a:off x="-4180785" y="236772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4" name="Freeform: Shape 293">
                  <a:extLst>
                    <a:ext uri="{FF2B5EF4-FFF2-40B4-BE49-F238E27FC236}">
                      <a16:creationId xmlns:a16="http://schemas.microsoft.com/office/drawing/2014/main" id="{42656D79-E101-6D84-4EC5-D7C93631D047}"/>
                    </a:ext>
                  </a:extLst>
                </p:cNvPr>
                <p:cNvSpPr/>
                <p:nvPr/>
              </p:nvSpPr>
              <p:spPr>
                <a:xfrm>
                  <a:off x="-4220790" y="2419161"/>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5" name="Freeform: Shape 294">
                  <a:extLst>
                    <a:ext uri="{FF2B5EF4-FFF2-40B4-BE49-F238E27FC236}">
                      <a16:creationId xmlns:a16="http://schemas.microsoft.com/office/drawing/2014/main" id="{FB4C903C-2509-D669-F638-55748D88ED51}"/>
                    </a:ext>
                  </a:extLst>
                </p:cNvPr>
                <p:cNvSpPr/>
                <p:nvPr/>
              </p:nvSpPr>
              <p:spPr>
                <a:xfrm>
                  <a:off x="-4169356" y="2367726"/>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6" name="Freeform: Shape 295">
                  <a:extLst>
                    <a:ext uri="{FF2B5EF4-FFF2-40B4-BE49-F238E27FC236}">
                      <a16:creationId xmlns:a16="http://schemas.microsoft.com/office/drawing/2014/main" id="{67B89902-50C1-D377-8C39-7B1BF97EA133}"/>
                    </a:ext>
                  </a:extLst>
                </p:cNvPr>
                <p:cNvSpPr/>
                <p:nvPr/>
              </p:nvSpPr>
              <p:spPr>
                <a:xfrm>
                  <a:off x="-4163545" y="245011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7" name="Freeform: Shape 296">
                  <a:extLst>
                    <a:ext uri="{FF2B5EF4-FFF2-40B4-BE49-F238E27FC236}">
                      <a16:creationId xmlns:a16="http://schemas.microsoft.com/office/drawing/2014/main" id="{DE026123-5D90-BB92-AEC0-C88C992521FF}"/>
                    </a:ext>
                  </a:extLst>
                </p:cNvPr>
                <p:cNvSpPr/>
                <p:nvPr/>
              </p:nvSpPr>
              <p:spPr>
                <a:xfrm>
                  <a:off x="-4112110"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8" name="Freeform: Shape 297">
                  <a:extLst>
                    <a:ext uri="{FF2B5EF4-FFF2-40B4-BE49-F238E27FC236}">
                      <a16:creationId xmlns:a16="http://schemas.microsoft.com/office/drawing/2014/main" id="{45553587-54B4-8096-D49D-599F59620189}"/>
                    </a:ext>
                  </a:extLst>
                </p:cNvPr>
                <p:cNvSpPr/>
                <p:nvPr/>
              </p:nvSpPr>
              <p:spPr>
                <a:xfrm>
                  <a:off x="-4123540"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299" name="Freeform: Shape 298">
                  <a:extLst>
                    <a:ext uri="{FF2B5EF4-FFF2-40B4-BE49-F238E27FC236}">
                      <a16:creationId xmlns:a16="http://schemas.microsoft.com/office/drawing/2014/main" id="{9DC471A8-6DA5-EE7C-5753-CA3C5C3D1A2C}"/>
                    </a:ext>
                  </a:extLst>
                </p:cNvPr>
                <p:cNvSpPr/>
                <p:nvPr/>
              </p:nvSpPr>
              <p:spPr>
                <a:xfrm>
                  <a:off x="-4072105"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0" name="Freeform: Shape 299">
                  <a:extLst>
                    <a:ext uri="{FF2B5EF4-FFF2-40B4-BE49-F238E27FC236}">
                      <a16:creationId xmlns:a16="http://schemas.microsoft.com/office/drawing/2014/main" id="{F045F34A-DBCF-A268-0315-60459EDF1646}"/>
                    </a:ext>
                  </a:extLst>
                </p:cNvPr>
                <p:cNvSpPr/>
                <p:nvPr/>
              </p:nvSpPr>
              <p:spPr>
                <a:xfrm>
                  <a:off x="-4117730"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1" name="Freeform: Shape 300">
                  <a:extLst>
                    <a:ext uri="{FF2B5EF4-FFF2-40B4-BE49-F238E27FC236}">
                      <a16:creationId xmlns:a16="http://schemas.microsoft.com/office/drawing/2014/main" id="{683A96D1-1534-58A7-4B8C-2CEC1CD2BF38}"/>
                    </a:ext>
                  </a:extLst>
                </p:cNvPr>
                <p:cNvSpPr/>
                <p:nvPr/>
              </p:nvSpPr>
              <p:spPr>
                <a:xfrm>
                  <a:off x="-4066295"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2" name="Freeform: Shape 301">
                  <a:extLst>
                    <a:ext uri="{FF2B5EF4-FFF2-40B4-BE49-F238E27FC236}">
                      <a16:creationId xmlns:a16="http://schemas.microsoft.com/office/drawing/2014/main" id="{A8794583-EEED-D3DC-EB72-7DBAC01182FD}"/>
                    </a:ext>
                  </a:extLst>
                </p:cNvPr>
                <p:cNvSpPr/>
                <p:nvPr/>
              </p:nvSpPr>
              <p:spPr>
                <a:xfrm>
                  <a:off x="-4117730"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3" name="Freeform: Shape 302">
                  <a:extLst>
                    <a:ext uri="{FF2B5EF4-FFF2-40B4-BE49-F238E27FC236}">
                      <a16:creationId xmlns:a16="http://schemas.microsoft.com/office/drawing/2014/main" id="{9AC24A44-B5F5-64B1-1DAE-344ABBEE448B}"/>
                    </a:ext>
                  </a:extLst>
                </p:cNvPr>
                <p:cNvSpPr/>
                <p:nvPr/>
              </p:nvSpPr>
              <p:spPr>
                <a:xfrm>
                  <a:off x="-4066295"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4" name="Freeform: Shape 303">
                  <a:extLst>
                    <a:ext uri="{FF2B5EF4-FFF2-40B4-BE49-F238E27FC236}">
                      <a16:creationId xmlns:a16="http://schemas.microsoft.com/office/drawing/2014/main" id="{46296F8E-A6B7-D1E0-343C-8159A9C15F7A}"/>
                    </a:ext>
                  </a:extLst>
                </p:cNvPr>
                <p:cNvSpPr/>
                <p:nvPr/>
              </p:nvSpPr>
              <p:spPr>
                <a:xfrm>
                  <a:off x="-4112015"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5" name="Freeform: Shape 304">
                  <a:extLst>
                    <a:ext uri="{FF2B5EF4-FFF2-40B4-BE49-F238E27FC236}">
                      <a16:creationId xmlns:a16="http://schemas.microsoft.com/office/drawing/2014/main" id="{52227EFF-4E72-5C74-5233-03BD56B0C0D6}"/>
                    </a:ext>
                  </a:extLst>
                </p:cNvPr>
                <p:cNvSpPr/>
                <p:nvPr/>
              </p:nvSpPr>
              <p:spPr>
                <a:xfrm>
                  <a:off x="-4060580"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6" name="Freeform: Shape 305">
                  <a:extLst>
                    <a:ext uri="{FF2B5EF4-FFF2-40B4-BE49-F238E27FC236}">
                      <a16:creationId xmlns:a16="http://schemas.microsoft.com/office/drawing/2014/main" id="{E4508412-B567-E21E-7F39-DD23066A112C}"/>
                    </a:ext>
                  </a:extLst>
                </p:cNvPr>
                <p:cNvSpPr/>
                <p:nvPr/>
              </p:nvSpPr>
              <p:spPr>
                <a:xfrm>
                  <a:off x="-4100585" y="245011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7" name="Freeform: Shape 306">
                  <a:extLst>
                    <a:ext uri="{FF2B5EF4-FFF2-40B4-BE49-F238E27FC236}">
                      <a16:creationId xmlns:a16="http://schemas.microsoft.com/office/drawing/2014/main" id="{4557B251-97E5-B254-7F59-3F4F4B648AF2}"/>
                    </a:ext>
                  </a:extLst>
                </p:cNvPr>
                <p:cNvSpPr/>
                <p:nvPr/>
              </p:nvSpPr>
              <p:spPr>
                <a:xfrm>
                  <a:off x="-4049150"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8" name="Freeform: Shape 307">
                  <a:extLst>
                    <a:ext uri="{FF2B5EF4-FFF2-40B4-BE49-F238E27FC236}">
                      <a16:creationId xmlns:a16="http://schemas.microsoft.com/office/drawing/2014/main" id="{36955EC4-B057-2E42-29C0-EB9D4F60CD05}"/>
                    </a:ext>
                  </a:extLst>
                </p:cNvPr>
                <p:cNvSpPr/>
                <p:nvPr/>
              </p:nvSpPr>
              <p:spPr>
                <a:xfrm>
                  <a:off x="-4100585" y="245011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9" name="Freeform: Shape 308">
                  <a:extLst>
                    <a:ext uri="{FF2B5EF4-FFF2-40B4-BE49-F238E27FC236}">
                      <a16:creationId xmlns:a16="http://schemas.microsoft.com/office/drawing/2014/main" id="{2A9D8E23-2AFF-57FE-6BD8-6DF73A920E27}"/>
                    </a:ext>
                  </a:extLst>
                </p:cNvPr>
                <p:cNvSpPr/>
                <p:nvPr/>
              </p:nvSpPr>
              <p:spPr>
                <a:xfrm>
                  <a:off x="-4049150"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0" name="Freeform: Shape 309">
                  <a:extLst>
                    <a:ext uri="{FF2B5EF4-FFF2-40B4-BE49-F238E27FC236}">
                      <a16:creationId xmlns:a16="http://schemas.microsoft.com/office/drawing/2014/main" id="{27EEB000-811E-703C-7688-AACDCE72A043}"/>
                    </a:ext>
                  </a:extLst>
                </p:cNvPr>
                <p:cNvSpPr/>
                <p:nvPr/>
              </p:nvSpPr>
              <p:spPr>
                <a:xfrm>
                  <a:off x="-4077630" y="245011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1" name="Freeform: Shape 310">
                  <a:extLst>
                    <a:ext uri="{FF2B5EF4-FFF2-40B4-BE49-F238E27FC236}">
                      <a16:creationId xmlns:a16="http://schemas.microsoft.com/office/drawing/2014/main" id="{B8C07C39-8451-5275-97DA-4A421B707485}"/>
                    </a:ext>
                  </a:extLst>
                </p:cNvPr>
                <p:cNvSpPr/>
                <p:nvPr/>
              </p:nvSpPr>
              <p:spPr>
                <a:xfrm>
                  <a:off x="-4026195"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2" name="Freeform: Shape 311">
                  <a:extLst>
                    <a:ext uri="{FF2B5EF4-FFF2-40B4-BE49-F238E27FC236}">
                      <a16:creationId xmlns:a16="http://schemas.microsoft.com/office/drawing/2014/main" id="{CBB9FA44-CF39-C418-F758-1B8CDE195666}"/>
                    </a:ext>
                  </a:extLst>
                </p:cNvPr>
                <p:cNvSpPr/>
                <p:nvPr/>
              </p:nvSpPr>
              <p:spPr>
                <a:xfrm>
                  <a:off x="-4077630" y="245011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3" name="Freeform: Shape 312">
                  <a:extLst>
                    <a:ext uri="{FF2B5EF4-FFF2-40B4-BE49-F238E27FC236}">
                      <a16:creationId xmlns:a16="http://schemas.microsoft.com/office/drawing/2014/main" id="{56B0DE71-D69C-3325-ADEB-ABEA1628FB56}"/>
                    </a:ext>
                  </a:extLst>
                </p:cNvPr>
                <p:cNvSpPr/>
                <p:nvPr/>
              </p:nvSpPr>
              <p:spPr>
                <a:xfrm>
                  <a:off x="-4026195"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4" name="Freeform: Shape 313">
                  <a:extLst>
                    <a:ext uri="{FF2B5EF4-FFF2-40B4-BE49-F238E27FC236}">
                      <a16:creationId xmlns:a16="http://schemas.microsoft.com/office/drawing/2014/main" id="{0A35ECB6-B427-9028-AC43-A48E7D471E17}"/>
                    </a:ext>
                  </a:extLst>
                </p:cNvPr>
                <p:cNvSpPr/>
                <p:nvPr/>
              </p:nvSpPr>
              <p:spPr>
                <a:xfrm>
                  <a:off x="-4054770"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5" name="Freeform: Shape 314">
                  <a:extLst>
                    <a:ext uri="{FF2B5EF4-FFF2-40B4-BE49-F238E27FC236}">
                      <a16:creationId xmlns:a16="http://schemas.microsoft.com/office/drawing/2014/main" id="{1BFFEF31-EA1F-3971-38C7-5544FEB3B5C4}"/>
                    </a:ext>
                  </a:extLst>
                </p:cNvPr>
                <p:cNvSpPr/>
                <p:nvPr/>
              </p:nvSpPr>
              <p:spPr>
                <a:xfrm>
                  <a:off x="-4003335"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6" name="Freeform: Shape 315">
                  <a:extLst>
                    <a:ext uri="{FF2B5EF4-FFF2-40B4-BE49-F238E27FC236}">
                      <a16:creationId xmlns:a16="http://schemas.microsoft.com/office/drawing/2014/main" id="{14D738FB-030B-C30E-FA8F-CAC88E88F255}"/>
                    </a:ext>
                  </a:extLst>
                </p:cNvPr>
                <p:cNvSpPr/>
                <p:nvPr/>
              </p:nvSpPr>
              <p:spPr>
                <a:xfrm>
                  <a:off x="-4008859" y="245011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7" name="Freeform: Shape 316">
                  <a:extLst>
                    <a:ext uri="{FF2B5EF4-FFF2-40B4-BE49-F238E27FC236}">
                      <a16:creationId xmlns:a16="http://schemas.microsoft.com/office/drawing/2014/main" id="{EDD90DE2-1D51-918A-885F-D880FD8159F8}"/>
                    </a:ext>
                  </a:extLst>
                </p:cNvPr>
                <p:cNvSpPr/>
                <p:nvPr/>
              </p:nvSpPr>
              <p:spPr>
                <a:xfrm>
                  <a:off x="-395742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8" name="Freeform: Shape 317">
                  <a:extLst>
                    <a:ext uri="{FF2B5EF4-FFF2-40B4-BE49-F238E27FC236}">
                      <a16:creationId xmlns:a16="http://schemas.microsoft.com/office/drawing/2014/main" id="{1C8EC61E-6828-FE64-54CD-73E508A5B007}"/>
                    </a:ext>
                  </a:extLst>
                </p:cNvPr>
                <p:cNvSpPr/>
                <p:nvPr/>
              </p:nvSpPr>
              <p:spPr>
                <a:xfrm>
                  <a:off x="-4008859" y="245011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19" name="Freeform: Shape 318">
                  <a:extLst>
                    <a:ext uri="{FF2B5EF4-FFF2-40B4-BE49-F238E27FC236}">
                      <a16:creationId xmlns:a16="http://schemas.microsoft.com/office/drawing/2014/main" id="{B239C0CB-0439-FBBD-C914-4146BD1F0434}"/>
                    </a:ext>
                  </a:extLst>
                </p:cNvPr>
                <p:cNvSpPr/>
                <p:nvPr/>
              </p:nvSpPr>
              <p:spPr>
                <a:xfrm>
                  <a:off x="-395742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0" name="Freeform: Shape 319">
                  <a:extLst>
                    <a:ext uri="{FF2B5EF4-FFF2-40B4-BE49-F238E27FC236}">
                      <a16:creationId xmlns:a16="http://schemas.microsoft.com/office/drawing/2014/main" id="{9838BCCF-D962-B1F0-0810-29EA9EB2AB2D}"/>
                    </a:ext>
                  </a:extLst>
                </p:cNvPr>
                <p:cNvSpPr/>
                <p:nvPr/>
              </p:nvSpPr>
              <p:spPr>
                <a:xfrm>
                  <a:off x="-3997429"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1" name="Freeform: Shape 320">
                  <a:extLst>
                    <a:ext uri="{FF2B5EF4-FFF2-40B4-BE49-F238E27FC236}">
                      <a16:creationId xmlns:a16="http://schemas.microsoft.com/office/drawing/2014/main" id="{B5347048-836C-E8C9-72F3-E9878EE4D045}"/>
                    </a:ext>
                  </a:extLst>
                </p:cNvPr>
                <p:cNvSpPr/>
                <p:nvPr/>
              </p:nvSpPr>
              <p:spPr>
                <a:xfrm>
                  <a:off x="-394599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2" name="Freeform: Shape 321">
                  <a:extLst>
                    <a:ext uri="{FF2B5EF4-FFF2-40B4-BE49-F238E27FC236}">
                      <a16:creationId xmlns:a16="http://schemas.microsoft.com/office/drawing/2014/main" id="{60D763DD-FD04-6502-2A0C-D7530CCB2F57}"/>
                    </a:ext>
                  </a:extLst>
                </p:cNvPr>
                <p:cNvSpPr/>
                <p:nvPr/>
              </p:nvSpPr>
              <p:spPr>
                <a:xfrm>
                  <a:off x="-3997429"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3" name="Freeform: Shape 322">
                  <a:extLst>
                    <a:ext uri="{FF2B5EF4-FFF2-40B4-BE49-F238E27FC236}">
                      <a16:creationId xmlns:a16="http://schemas.microsoft.com/office/drawing/2014/main" id="{E76922E8-B1F9-7C07-76A6-4837B41D1743}"/>
                    </a:ext>
                  </a:extLst>
                </p:cNvPr>
                <p:cNvSpPr/>
                <p:nvPr/>
              </p:nvSpPr>
              <p:spPr>
                <a:xfrm>
                  <a:off x="-394599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4" name="Freeform: Shape 323">
                  <a:extLst>
                    <a:ext uri="{FF2B5EF4-FFF2-40B4-BE49-F238E27FC236}">
                      <a16:creationId xmlns:a16="http://schemas.microsoft.com/office/drawing/2014/main" id="{22827A1F-DEE1-3819-E44A-338878E15AB2}"/>
                    </a:ext>
                  </a:extLst>
                </p:cNvPr>
                <p:cNvSpPr/>
                <p:nvPr/>
              </p:nvSpPr>
              <p:spPr>
                <a:xfrm>
                  <a:off x="-3997429"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5" name="Freeform: Shape 324">
                  <a:extLst>
                    <a:ext uri="{FF2B5EF4-FFF2-40B4-BE49-F238E27FC236}">
                      <a16:creationId xmlns:a16="http://schemas.microsoft.com/office/drawing/2014/main" id="{1B649342-9E86-54E7-6961-3F5CAF708F44}"/>
                    </a:ext>
                  </a:extLst>
                </p:cNvPr>
                <p:cNvSpPr/>
                <p:nvPr/>
              </p:nvSpPr>
              <p:spPr>
                <a:xfrm>
                  <a:off x="-394599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6" name="Freeform: Shape 325">
                  <a:extLst>
                    <a:ext uri="{FF2B5EF4-FFF2-40B4-BE49-F238E27FC236}">
                      <a16:creationId xmlns:a16="http://schemas.microsoft.com/office/drawing/2014/main" id="{DC0DE176-0126-7B51-5B40-DA2F5921BCAC}"/>
                    </a:ext>
                  </a:extLst>
                </p:cNvPr>
                <p:cNvSpPr/>
                <p:nvPr/>
              </p:nvSpPr>
              <p:spPr>
                <a:xfrm>
                  <a:off x="-3997429"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7" name="Freeform: Shape 326">
                  <a:extLst>
                    <a:ext uri="{FF2B5EF4-FFF2-40B4-BE49-F238E27FC236}">
                      <a16:creationId xmlns:a16="http://schemas.microsoft.com/office/drawing/2014/main" id="{C6B962D5-BF00-2535-72FA-A316DB5FA844}"/>
                    </a:ext>
                  </a:extLst>
                </p:cNvPr>
                <p:cNvSpPr/>
                <p:nvPr/>
              </p:nvSpPr>
              <p:spPr>
                <a:xfrm>
                  <a:off x="-394599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8" name="Freeform: Shape 327">
                  <a:extLst>
                    <a:ext uri="{FF2B5EF4-FFF2-40B4-BE49-F238E27FC236}">
                      <a16:creationId xmlns:a16="http://schemas.microsoft.com/office/drawing/2014/main" id="{0299E27B-1042-7853-8BD3-4CA734D0AE46}"/>
                    </a:ext>
                  </a:extLst>
                </p:cNvPr>
                <p:cNvSpPr/>
                <p:nvPr/>
              </p:nvSpPr>
              <p:spPr>
                <a:xfrm>
                  <a:off x="-3997429"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29" name="Freeform: Shape 328">
                  <a:extLst>
                    <a:ext uri="{FF2B5EF4-FFF2-40B4-BE49-F238E27FC236}">
                      <a16:creationId xmlns:a16="http://schemas.microsoft.com/office/drawing/2014/main" id="{9DDB2691-A63A-14EF-60DE-A4726BC8989F}"/>
                    </a:ext>
                  </a:extLst>
                </p:cNvPr>
                <p:cNvSpPr/>
                <p:nvPr/>
              </p:nvSpPr>
              <p:spPr>
                <a:xfrm>
                  <a:off x="-394599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0" name="Freeform: Shape 329">
                  <a:extLst>
                    <a:ext uri="{FF2B5EF4-FFF2-40B4-BE49-F238E27FC236}">
                      <a16:creationId xmlns:a16="http://schemas.microsoft.com/office/drawing/2014/main" id="{676EC2A7-46A7-BE7E-15D2-71BC659E4674}"/>
                    </a:ext>
                  </a:extLst>
                </p:cNvPr>
                <p:cNvSpPr/>
                <p:nvPr/>
              </p:nvSpPr>
              <p:spPr>
                <a:xfrm>
                  <a:off x="-3986094" y="245011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1" name="Freeform: Shape 330">
                  <a:extLst>
                    <a:ext uri="{FF2B5EF4-FFF2-40B4-BE49-F238E27FC236}">
                      <a16:creationId xmlns:a16="http://schemas.microsoft.com/office/drawing/2014/main" id="{9BC15037-453A-BABD-367F-E365DEC94C17}"/>
                    </a:ext>
                  </a:extLst>
                </p:cNvPr>
                <p:cNvSpPr/>
                <p:nvPr/>
              </p:nvSpPr>
              <p:spPr>
                <a:xfrm>
                  <a:off x="-3934659"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2" name="Freeform: Shape 331">
                  <a:extLst>
                    <a:ext uri="{FF2B5EF4-FFF2-40B4-BE49-F238E27FC236}">
                      <a16:creationId xmlns:a16="http://schemas.microsoft.com/office/drawing/2014/main" id="{3C67A1E2-14D0-AF08-A17F-5BBCBC426AD6}"/>
                    </a:ext>
                  </a:extLst>
                </p:cNvPr>
                <p:cNvSpPr/>
                <p:nvPr/>
              </p:nvSpPr>
              <p:spPr>
                <a:xfrm>
                  <a:off x="-3963139"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3" name="Freeform: Shape 332">
                  <a:extLst>
                    <a:ext uri="{FF2B5EF4-FFF2-40B4-BE49-F238E27FC236}">
                      <a16:creationId xmlns:a16="http://schemas.microsoft.com/office/drawing/2014/main" id="{D13B51B0-CB94-6D51-0F96-E84172CF7AEE}"/>
                    </a:ext>
                  </a:extLst>
                </p:cNvPr>
                <p:cNvSpPr/>
                <p:nvPr/>
              </p:nvSpPr>
              <p:spPr>
                <a:xfrm>
                  <a:off x="-391170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4" name="Freeform: Shape 333">
                  <a:extLst>
                    <a:ext uri="{FF2B5EF4-FFF2-40B4-BE49-F238E27FC236}">
                      <a16:creationId xmlns:a16="http://schemas.microsoft.com/office/drawing/2014/main" id="{5F9F0ADA-7ED9-5011-7898-8E1689FA170E}"/>
                    </a:ext>
                  </a:extLst>
                </p:cNvPr>
                <p:cNvSpPr/>
                <p:nvPr/>
              </p:nvSpPr>
              <p:spPr>
                <a:xfrm>
                  <a:off x="-3911609"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5" name="Freeform: Shape 334">
                  <a:extLst>
                    <a:ext uri="{FF2B5EF4-FFF2-40B4-BE49-F238E27FC236}">
                      <a16:creationId xmlns:a16="http://schemas.microsoft.com/office/drawing/2014/main" id="{6E3BDA5A-735A-EFFD-9933-D005D6179A9E}"/>
                    </a:ext>
                  </a:extLst>
                </p:cNvPr>
                <p:cNvSpPr/>
                <p:nvPr/>
              </p:nvSpPr>
              <p:spPr>
                <a:xfrm>
                  <a:off x="-386017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6" name="Freeform: Shape 335">
                  <a:extLst>
                    <a:ext uri="{FF2B5EF4-FFF2-40B4-BE49-F238E27FC236}">
                      <a16:creationId xmlns:a16="http://schemas.microsoft.com/office/drawing/2014/main" id="{10FEDA40-9CB3-4E90-314A-47A5266221FE}"/>
                    </a:ext>
                  </a:extLst>
                </p:cNvPr>
                <p:cNvSpPr/>
                <p:nvPr/>
              </p:nvSpPr>
              <p:spPr>
                <a:xfrm>
                  <a:off x="-3882939"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7" name="Freeform: Shape 336">
                  <a:extLst>
                    <a:ext uri="{FF2B5EF4-FFF2-40B4-BE49-F238E27FC236}">
                      <a16:creationId xmlns:a16="http://schemas.microsoft.com/office/drawing/2014/main" id="{70F9865E-1E8C-CB1A-4464-A25494532BD5}"/>
                    </a:ext>
                  </a:extLst>
                </p:cNvPr>
                <p:cNvSpPr/>
                <p:nvPr/>
              </p:nvSpPr>
              <p:spPr>
                <a:xfrm>
                  <a:off x="-3831504"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8" name="Freeform: Shape 337">
                  <a:extLst>
                    <a:ext uri="{FF2B5EF4-FFF2-40B4-BE49-F238E27FC236}">
                      <a16:creationId xmlns:a16="http://schemas.microsoft.com/office/drawing/2014/main" id="{CFD993DC-CB74-AE74-F9FD-5BCFC07A6051}"/>
                    </a:ext>
                  </a:extLst>
                </p:cNvPr>
                <p:cNvSpPr/>
                <p:nvPr/>
              </p:nvSpPr>
              <p:spPr>
                <a:xfrm>
                  <a:off x="-3877224"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39" name="Freeform: Shape 338">
                  <a:extLst>
                    <a:ext uri="{FF2B5EF4-FFF2-40B4-BE49-F238E27FC236}">
                      <a16:creationId xmlns:a16="http://schemas.microsoft.com/office/drawing/2014/main" id="{F3361B78-B094-1BCD-EC8B-2F4A458E4495}"/>
                    </a:ext>
                  </a:extLst>
                </p:cNvPr>
                <p:cNvSpPr/>
                <p:nvPr/>
              </p:nvSpPr>
              <p:spPr>
                <a:xfrm>
                  <a:off x="-3825789"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0" name="Freeform: Shape 339">
                  <a:extLst>
                    <a:ext uri="{FF2B5EF4-FFF2-40B4-BE49-F238E27FC236}">
                      <a16:creationId xmlns:a16="http://schemas.microsoft.com/office/drawing/2014/main" id="{BE3D5DD6-C797-2571-4D4B-894C6AB4EB55}"/>
                    </a:ext>
                  </a:extLst>
                </p:cNvPr>
                <p:cNvSpPr/>
                <p:nvPr/>
              </p:nvSpPr>
              <p:spPr>
                <a:xfrm>
                  <a:off x="-3877224"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1" name="Freeform: Shape 340">
                  <a:extLst>
                    <a:ext uri="{FF2B5EF4-FFF2-40B4-BE49-F238E27FC236}">
                      <a16:creationId xmlns:a16="http://schemas.microsoft.com/office/drawing/2014/main" id="{561EACA6-799B-6071-1583-E8D704F5E475}"/>
                    </a:ext>
                  </a:extLst>
                </p:cNvPr>
                <p:cNvSpPr/>
                <p:nvPr/>
              </p:nvSpPr>
              <p:spPr>
                <a:xfrm>
                  <a:off x="-3825789"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2" name="Freeform: Shape 341">
                  <a:extLst>
                    <a:ext uri="{FF2B5EF4-FFF2-40B4-BE49-F238E27FC236}">
                      <a16:creationId xmlns:a16="http://schemas.microsoft.com/office/drawing/2014/main" id="{A1389EE4-61E8-65C0-B899-317363F1C8F3}"/>
                    </a:ext>
                  </a:extLst>
                </p:cNvPr>
                <p:cNvSpPr/>
                <p:nvPr/>
              </p:nvSpPr>
              <p:spPr>
                <a:xfrm>
                  <a:off x="-3877224" y="245011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3" name="Freeform: Shape 342">
                  <a:extLst>
                    <a:ext uri="{FF2B5EF4-FFF2-40B4-BE49-F238E27FC236}">
                      <a16:creationId xmlns:a16="http://schemas.microsoft.com/office/drawing/2014/main" id="{0B00EAFD-E610-443A-BB98-617BA5DA45E2}"/>
                    </a:ext>
                  </a:extLst>
                </p:cNvPr>
                <p:cNvSpPr/>
                <p:nvPr/>
              </p:nvSpPr>
              <p:spPr>
                <a:xfrm>
                  <a:off x="-3825789" y="2398683"/>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4" name="Freeform: Shape 343">
                  <a:extLst>
                    <a:ext uri="{FF2B5EF4-FFF2-40B4-BE49-F238E27FC236}">
                      <a16:creationId xmlns:a16="http://schemas.microsoft.com/office/drawing/2014/main" id="{227D0056-1439-D202-2F6A-816EF5D51AC7}"/>
                    </a:ext>
                  </a:extLst>
                </p:cNvPr>
                <p:cNvSpPr/>
                <p:nvPr/>
              </p:nvSpPr>
              <p:spPr>
                <a:xfrm>
                  <a:off x="-3848649" y="250517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5" name="Freeform: Shape 344">
                  <a:extLst>
                    <a:ext uri="{FF2B5EF4-FFF2-40B4-BE49-F238E27FC236}">
                      <a16:creationId xmlns:a16="http://schemas.microsoft.com/office/drawing/2014/main" id="{78DB9EE1-6C36-0F5B-21ED-428FD342A157}"/>
                    </a:ext>
                  </a:extLst>
                </p:cNvPr>
                <p:cNvSpPr/>
                <p:nvPr/>
              </p:nvSpPr>
              <p:spPr>
                <a:xfrm>
                  <a:off x="-3797214"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6" name="Freeform: Shape 345">
                  <a:extLst>
                    <a:ext uri="{FF2B5EF4-FFF2-40B4-BE49-F238E27FC236}">
                      <a16:creationId xmlns:a16="http://schemas.microsoft.com/office/drawing/2014/main" id="{AF1C64CC-0944-5C77-252B-B0E5853CF50B}"/>
                    </a:ext>
                  </a:extLst>
                </p:cNvPr>
                <p:cNvSpPr/>
                <p:nvPr/>
              </p:nvSpPr>
              <p:spPr>
                <a:xfrm>
                  <a:off x="-3768448" y="25051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7" name="Freeform: Shape 346">
                  <a:extLst>
                    <a:ext uri="{FF2B5EF4-FFF2-40B4-BE49-F238E27FC236}">
                      <a16:creationId xmlns:a16="http://schemas.microsoft.com/office/drawing/2014/main" id="{5FED6E32-9E93-9194-014C-6226E8C39539}"/>
                    </a:ext>
                  </a:extLst>
                </p:cNvPr>
                <p:cNvSpPr/>
                <p:nvPr/>
              </p:nvSpPr>
              <p:spPr>
                <a:xfrm>
                  <a:off x="-3717013"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8" name="Freeform: Shape 347">
                  <a:extLst>
                    <a:ext uri="{FF2B5EF4-FFF2-40B4-BE49-F238E27FC236}">
                      <a16:creationId xmlns:a16="http://schemas.microsoft.com/office/drawing/2014/main" id="{51F3AC07-BB37-D210-8C33-970004D0D1CB}"/>
                    </a:ext>
                  </a:extLst>
                </p:cNvPr>
                <p:cNvSpPr/>
                <p:nvPr/>
              </p:nvSpPr>
              <p:spPr>
                <a:xfrm>
                  <a:off x="-3762733" y="250517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49" name="Freeform: Shape 348">
                  <a:extLst>
                    <a:ext uri="{FF2B5EF4-FFF2-40B4-BE49-F238E27FC236}">
                      <a16:creationId xmlns:a16="http://schemas.microsoft.com/office/drawing/2014/main" id="{FC03837D-4E49-581A-3CFE-D18433DBD6CC}"/>
                    </a:ext>
                  </a:extLst>
                </p:cNvPr>
                <p:cNvSpPr/>
                <p:nvPr/>
              </p:nvSpPr>
              <p:spPr>
                <a:xfrm>
                  <a:off x="-3711298"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0" name="Freeform: Shape 349">
                  <a:extLst>
                    <a:ext uri="{FF2B5EF4-FFF2-40B4-BE49-F238E27FC236}">
                      <a16:creationId xmlns:a16="http://schemas.microsoft.com/office/drawing/2014/main" id="{78BE02FB-BBFF-E063-179F-FF4BE574C95A}"/>
                    </a:ext>
                  </a:extLst>
                </p:cNvPr>
                <p:cNvSpPr/>
                <p:nvPr/>
              </p:nvSpPr>
              <p:spPr>
                <a:xfrm>
                  <a:off x="-3751303" y="250517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1" name="Freeform: Shape 350">
                  <a:extLst>
                    <a:ext uri="{FF2B5EF4-FFF2-40B4-BE49-F238E27FC236}">
                      <a16:creationId xmlns:a16="http://schemas.microsoft.com/office/drawing/2014/main" id="{F059F605-FAE4-AA9F-FA52-097E12FC0C7C}"/>
                    </a:ext>
                  </a:extLst>
                </p:cNvPr>
                <p:cNvSpPr/>
                <p:nvPr/>
              </p:nvSpPr>
              <p:spPr>
                <a:xfrm>
                  <a:off x="-3699868"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2" name="Freeform: Shape 351">
                  <a:extLst>
                    <a:ext uri="{FF2B5EF4-FFF2-40B4-BE49-F238E27FC236}">
                      <a16:creationId xmlns:a16="http://schemas.microsoft.com/office/drawing/2014/main" id="{A7774295-8C6F-C2CB-85C8-5099483F11CC}"/>
                    </a:ext>
                  </a:extLst>
                </p:cNvPr>
                <p:cNvSpPr/>
                <p:nvPr/>
              </p:nvSpPr>
              <p:spPr>
                <a:xfrm>
                  <a:off x="-3739873" y="2505172"/>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3" name="Freeform: Shape 352">
                  <a:extLst>
                    <a:ext uri="{FF2B5EF4-FFF2-40B4-BE49-F238E27FC236}">
                      <a16:creationId xmlns:a16="http://schemas.microsoft.com/office/drawing/2014/main" id="{BDE1D7F3-00F6-25BC-9F5B-E9EF903D231B}"/>
                    </a:ext>
                  </a:extLst>
                </p:cNvPr>
                <p:cNvSpPr/>
                <p:nvPr/>
              </p:nvSpPr>
              <p:spPr>
                <a:xfrm>
                  <a:off x="-3688438"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4" name="Freeform: Shape 353">
                  <a:extLst>
                    <a:ext uri="{FF2B5EF4-FFF2-40B4-BE49-F238E27FC236}">
                      <a16:creationId xmlns:a16="http://schemas.microsoft.com/office/drawing/2014/main" id="{9F6C8C6B-7A16-BCA2-DC3B-AB99D4C11AA4}"/>
                    </a:ext>
                  </a:extLst>
                </p:cNvPr>
                <p:cNvSpPr/>
                <p:nvPr/>
              </p:nvSpPr>
              <p:spPr>
                <a:xfrm>
                  <a:off x="-3636813" y="250517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5" name="Freeform: Shape 354">
                  <a:extLst>
                    <a:ext uri="{FF2B5EF4-FFF2-40B4-BE49-F238E27FC236}">
                      <a16:creationId xmlns:a16="http://schemas.microsoft.com/office/drawing/2014/main" id="{4DC25D0E-3ECD-9575-107B-FB79FA0D0E3E}"/>
                    </a:ext>
                  </a:extLst>
                </p:cNvPr>
                <p:cNvSpPr/>
                <p:nvPr/>
              </p:nvSpPr>
              <p:spPr>
                <a:xfrm>
                  <a:off x="-3585378"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6" name="Freeform: Shape 355">
                  <a:extLst>
                    <a:ext uri="{FF2B5EF4-FFF2-40B4-BE49-F238E27FC236}">
                      <a16:creationId xmlns:a16="http://schemas.microsoft.com/office/drawing/2014/main" id="{69D32E8D-B2D0-FAD3-F941-ABF972C6E457}"/>
                    </a:ext>
                  </a:extLst>
                </p:cNvPr>
                <p:cNvSpPr/>
                <p:nvPr/>
              </p:nvSpPr>
              <p:spPr>
                <a:xfrm>
                  <a:off x="-3631002" y="250517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7" name="Freeform: Shape 356">
                  <a:extLst>
                    <a:ext uri="{FF2B5EF4-FFF2-40B4-BE49-F238E27FC236}">
                      <a16:creationId xmlns:a16="http://schemas.microsoft.com/office/drawing/2014/main" id="{88F72513-0192-0DE6-5245-151C90587B58}"/>
                    </a:ext>
                  </a:extLst>
                </p:cNvPr>
                <p:cNvSpPr/>
                <p:nvPr/>
              </p:nvSpPr>
              <p:spPr>
                <a:xfrm>
                  <a:off x="-3579567"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8" name="Freeform: Shape 357">
                  <a:extLst>
                    <a:ext uri="{FF2B5EF4-FFF2-40B4-BE49-F238E27FC236}">
                      <a16:creationId xmlns:a16="http://schemas.microsoft.com/office/drawing/2014/main" id="{FDFAFA93-45B6-C52F-DC1C-587A14B27997}"/>
                    </a:ext>
                  </a:extLst>
                </p:cNvPr>
                <p:cNvSpPr/>
                <p:nvPr/>
              </p:nvSpPr>
              <p:spPr>
                <a:xfrm>
                  <a:off x="-3585187" y="250517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59" name="Freeform: Shape 358">
                  <a:extLst>
                    <a:ext uri="{FF2B5EF4-FFF2-40B4-BE49-F238E27FC236}">
                      <a16:creationId xmlns:a16="http://schemas.microsoft.com/office/drawing/2014/main" id="{5069CFD5-EC99-1F8C-858E-6E72B4EF3A30}"/>
                    </a:ext>
                  </a:extLst>
                </p:cNvPr>
                <p:cNvSpPr/>
                <p:nvPr/>
              </p:nvSpPr>
              <p:spPr>
                <a:xfrm>
                  <a:off x="-3533752"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0" name="Freeform: Shape 359">
                  <a:extLst>
                    <a:ext uri="{FF2B5EF4-FFF2-40B4-BE49-F238E27FC236}">
                      <a16:creationId xmlns:a16="http://schemas.microsoft.com/office/drawing/2014/main" id="{EB2F6A06-6340-A074-CAC6-267F7A819741}"/>
                    </a:ext>
                  </a:extLst>
                </p:cNvPr>
                <p:cNvSpPr/>
                <p:nvPr/>
              </p:nvSpPr>
              <p:spPr>
                <a:xfrm>
                  <a:off x="-3516512" y="2505172"/>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1" name="Freeform: Shape 360">
                  <a:extLst>
                    <a:ext uri="{FF2B5EF4-FFF2-40B4-BE49-F238E27FC236}">
                      <a16:creationId xmlns:a16="http://schemas.microsoft.com/office/drawing/2014/main" id="{A349E4CC-F088-4AFB-8B77-E3D66BE91474}"/>
                    </a:ext>
                  </a:extLst>
                </p:cNvPr>
                <p:cNvSpPr/>
                <p:nvPr/>
              </p:nvSpPr>
              <p:spPr>
                <a:xfrm>
                  <a:off x="-3465077" y="2453737"/>
                  <a:ext cx="9525" cy="102870"/>
                </a:xfrm>
                <a:custGeom>
                  <a:avLst/>
                  <a:gdLst>
                    <a:gd name="connsiteX0" fmla="*/ 0 w 9525"/>
                    <a:gd name="connsiteY0" fmla="*/ 0 h 102870"/>
                    <a:gd name="connsiteX1" fmla="*/ 0 w 9525"/>
                    <a:gd name="connsiteY1" fmla="*/ 102870 h 102870"/>
                  </a:gdLst>
                  <a:ahLst/>
                  <a:cxnLst>
                    <a:cxn ang="0">
                      <a:pos x="connsiteX0" y="connsiteY0"/>
                    </a:cxn>
                    <a:cxn ang="0">
                      <a:pos x="connsiteX1" y="connsiteY1"/>
                    </a:cxn>
                  </a:cxnLst>
                  <a:rect l="l" t="t" r="r" b="b"/>
                  <a:pathLst>
                    <a:path w="9525" h="102870">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2" name="Freeform: Shape 361">
                  <a:extLst>
                    <a:ext uri="{FF2B5EF4-FFF2-40B4-BE49-F238E27FC236}">
                      <a16:creationId xmlns:a16="http://schemas.microsoft.com/office/drawing/2014/main" id="{A20BE896-A708-406B-1554-0D2DF3E1BD37}"/>
                    </a:ext>
                  </a:extLst>
                </p:cNvPr>
                <p:cNvSpPr/>
                <p:nvPr/>
              </p:nvSpPr>
              <p:spPr>
                <a:xfrm>
                  <a:off x="-3510702"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3" name="Freeform: Shape 362">
                  <a:extLst>
                    <a:ext uri="{FF2B5EF4-FFF2-40B4-BE49-F238E27FC236}">
                      <a16:creationId xmlns:a16="http://schemas.microsoft.com/office/drawing/2014/main" id="{10E688C7-C77D-80CC-C5E4-51DDB2868A5C}"/>
                    </a:ext>
                  </a:extLst>
                </p:cNvPr>
                <p:cNvSpPr/>
                <p:nvPr/>
              </p:nvSpPr>
              <p:spPr>
                <a:xfrm>
                  <a:off x="-3459267"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4" name="Freeform: Shape 363">
                  <a:extLst>
                    <a:ext uri="{FF2B5EF4-FFF2-40B4-BE49-F238E27FC236}">
                      <a16:creationId xmlns:a16="http://schemas.microsoft.com/office/drawing/2014/main" id="{C54BAF0C-C9D1-1004-52DA-F5069B4C4C70}"/>
                    </a:ext>
                  </a:extLst>
                </p:cNvPr>
                <p:cNvSpPr/>
                <p:nvPr/>
              </p:nvSpPr>
              <p:spPr>
                <a:xfrm>
                  <a:off x="-3505082" y="258365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5" name="Freeform: Shape 364">
                  <a:extLst>
                    <a:ext uri="{FF2B5EF4-FFF2-40B4-BE49-F238E27FC236}">
                      <a16:creationId xmlns:a16="http://schemas.microsoft.com/office/drawing/2014/main" id="{54600AD6-5878-02B6-6150-FBF19B09499C}"/>
                    </a:ext>
                  </a:extLst>
                </p:cNvPr>
                <p:cNvSpPr/>
                <p:nvPr/>
              </p:nvSpPr>
              <p:spPr>
                <a:xfrm>
                  <a:off x="-3453647"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6" name="Freeform: Shape 365">
                  <a:extLst>
                    <a:ext uri="{FF2B5EF4-FFF2-40B4-BE49-F238E27FC236}">
                      <a16:creationId xmlns:a16="http://schemas.microsoft.com/office/drawing/2014/main" id="{29E7D6EA-4E80-DA9E-5BA4-F3339175C1BB}"/>
                    </a:ext>
                  </a:extLst>
                </p:cNvPr>
                <p:cNvSpPr/>
                <p:nvPr/>
              </p:nvSpPr>
              <p:spPr>
                <a:xfrm>
                  <a:off x="-3470697" y="258365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7" name="Freeform: Shape 366">
                  <a:extLst>
                    <a:ext uri="{FF2B5EF4-FFF2-40B4-BE49-F238E27FC236}">
                      <a16:creationId xmlns:a16="http://schemas.microsoft.com/office/drawing/2014/main" id="{0D642CD9-4212-8AAF-93AB-4B38F43CC48B}"/>
                    </a:ext>
                  </a:extLst>
                </p:cNvPr>
                <p:cNvSpPr/>
                <p:nvPr/>
              </p:nvSpPr>
              <p:spPr>
                <a:xfrm>
                  <a:off x="-3419262"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8" name="Freeform: Shape 367">
                  <a:extLst>
                    <a:ext uri="{FF2B5EF4-FFF2-40B4-BE49-F238E27FC236}">
                      <a16:creationId xmlns:a16="http://schemas.microsoft.com/office/drawing/2014/main" id="{9BAEAD45-0B21-1BCC-BE71-05847B55FD7B}"/>
                    </a:ext>
                  </a:extLst>
                </p:cNvPr>
                <p:cNvSpPr/>
                <p:nvPr/>
              </p:nvSpPr>
              <p:spPr>
                <a:xfrm>
                  <a:off x="-3436311" y="258365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69" name="Freeform: Shape 368">
                  <a:extLst>
                    <a:ext uri="{FF2B5EF4-FFF2-40B4-BE49-F238E27FC236}">
                      <a16:creationId xmlns:a16="http://schemas.microsoft.com/office/drawing/2014/main" id="{AE8BFF7F-8DD2-08BB-1ACE-D7E4F68E221A}"/>
                    </a:ext>
                  </a:extLst>
                </p:cNvPr>
                <p:cNvSpPr/>
                <p:nvPr/>
              </p:nvSpPr>
              <p:spPr>
                <a:xfrm>
                  <a:off x="-3384876"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0" name="Freeform: Shape 369">
                  <a:extLst>
                    <a:ext uri="{FF2B5EF4-FFF2-40B4-BE49-F238E27FC236}">
                      <a16:creationId xmlns:a16="http://schemas.microsoft.com/office/drawing/2014/main" id="{F0DB9CCD-D453-793D-053E-D21F8FC9F8D1}"/>
                    </a:ext>
                  </a:extLst>
                </p:cNvPr>
                <p:cNvSpPr/>
                <p:nvPr/>
              </p:nvSpPr>
              <p:spPr>
                <a:xfrm>
                  <a:off x="-3436311" y="258365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1" name="Freeform: Shape 370">
                  <a:extLst>
                    <a:ext uri="{FF2B5EF4-FFF2-40B4-BE49-F238E27FC236}">
                      <a16:creationId xmlns:a16="http://schemas.microsoft.com/office/drawing/2014/main" id="{030150A2-01DD-97F1-015C-1E15AE21A3F1}"/>
                    </a:ext>
                  </a:extLst>
                </p:cNvPr>
                <p:cNvSpPr/>
                <p:nvPr/>
              </p:nvSpPr>
              <p:spPr>
                <a:xfrm>
                  <a:off x="-3384876"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2" name="Freeform: Shape 371">
                  <a:extLst>
                    <a:ext uri="{FF2B5EF4-FFF2-40B4-BE49-F238E27FC236}">
                      <a16:creationId xmlns:a16="http://schemas.microsoft.com/office/drawing/2014/main" id="{0D6D897A-A8EA-D71C-E851-4B86207245E1}"/>
                    </a:ext>
                  </a:extLst>
                </p:cNvPr>
                <p:cNvSpPr/>
                <p:nvPr/>
              </p:nvSpPr>
              <p:spPr>
                <a:xfrm>
                  <a:off x="-3396211"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3" name="Freeform: Shape 372">
                  <a:extLst>
                    <a:ext uri="{FF2B5EF4-FFF2-40B4-BE49-F238E27FC236}">
                      <a16:creationId xmlns:a16="http://schemas.microsoft.com/office/drawing/2014/main" id="{D06588FB-0AA3-C497-AD51-68C9DA390D67}"/>
                    </a:ext>
                  </a:extLst>
                </p:cNvPr>
                <p:cNvSpPr/>
                <p:nvPr/>
              </p:nvSpPr>
              <p:spPr>
                <a:xfrm>
                  <a:off x="-3344776"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4" name="Freeform: Shape 373">
                  <a:extLst>
                    <a:ext uri="{FF2B5EF4-FFF2-40B4-BE49-F238E27FC236}">
                      <a16:creationId xmlns:a16="http://schemas.microsoft.com/office/drawing/2014/main" id="{2B58E7A4-1EF5-392B-E77C-9062C7FBFC8E}"/>
                    </a:ext>
                  </a:extLst>
                </p:cNvPr>
                <p:cNvSpPr/>
                <p:nvPr/>
              </p:nvSpPr>
              <p:spPr>
                <a:xfrm>
                  <a:off x="-3396211"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5" name="Freeform: Shape 374">
                  <a:extLst>
                    <a:ext uri="{FF2B5EF4-FFF2-40B4-BE49-F238E27FC236}">
                      <a16:creationId xmlns:a16="http://schemas.microsoft.com/office/drawing/2014/main" id="{BF0FAC3F-1E25-150D-CC5E-6CE2CE534827}"/>
                    </a:ext>
                  </a:extLst>
                </p:cNvPr>
                <p:cNvSpPr/>
                <p:nvPr/>
              </p:nvSpPr>
              <p:spPr>
                <a:xfrm>
                  <a:off x="-3344776"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6" name="Freeform: Shape 375">
                  <a:extLst>
                    <a:ext uri="{FF2B5EF4-FFF2-40B4-BE49-F238E27FC236}">
                      <a16:creationId xmlns:a16="http://schemas.microsoft.com/office/drawing/2014/main" id="{006575DD-12A1-D050-2D7D-E47D9736C00E}"/>
                    </a:ext>
                  </a:extLst>
                </p:cNvPr>
                <p:cNvSpPr/>
                <p:nvPr/>
              </p:nvSpPr>
              <p:spPr>
                <a:xfrm>
                  <a:off x="-3390591"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7" name="Freeform: Shape 376">
                  <a:extLst>
                    <a:ext uri="{FF2B5EF4-FFF2-40B4-BE49-F238E27FC236}">
                      <a16:creationId xmlns:a16="http://schemas.microsoft.com/office/drawing/2014/main" id="{05C8E908-8412-59D9-832F-BCA9CDD2EA23}"/>
                    </a:ext>
                  </a:extLst>
                </p:cNvPr>
                <p:cNvSpPr/>
                <p:nvPr/>
              </p:nvSpPr>
              <p:spPr>
                <a:xfrm>
                  <a:off x="-3339156"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8" name="Freeform: Shape 377">
                  <a:extLst>
                    <a:ext uri="{FF2B5EF4-FFF2-40B4-BE49-F238E27FC236}">
                      <a16:creationId xmlns:a16="http://schemas.microsoft.com/office/drawing/2014/main" id="{EF067CDE-0A3D-337F-768E-1F65F0A0113E}"/>
                    </a:ext>
                  </a:extLst>
                </p:cNvPr>
                <p:cNvSpPr/>
                <p:nvPr/>
              </p:nvSpPr>
              <p:spPr>
                <a:xfrm>
                  <a:off x="-3390591"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79" name="Freeform: Shape 378">
                  <a:extLst>
                    <a:ext uri="{FF2B5EF4-FFF2-40B4-BE49-F238E27FC236}">
                      <a16:creationId xmlns:a16="http://schemas.microsoft.com/office/drawing/2014/main" id="{44E2DB74-64D6-0380-7857-5D5597D48A67}"/>
                    </a:ext>
                  </a:extLst>
                </p:cNvPr>
                <p:cNvSpPr/>
                <p:nvPr/>
              </p:nvSpPr>
              <p:spPr>
                <a:xfrm>
                  <a:off x="-3339156"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0" name="Freeform: Shape 379">
                  <a:extLst>
                    <a:ext uri="{FF2B5EF4-FFF2-40B4-BE49-F238E27FC236}">
                      <a16:creationId xmlns:a16="http://schemas.microsoft.com/office/drawing/2014/main" id="{5380B856-DDCC-D521-930C-171843BC3F7F}"/>
                    </a:ext>
                  </a:extLst>
                </p:cNvPr>
                <p:cNvSpPr/>
                <p:nvPr/>
              </p:nvSpPr>
              <p:spPr>
                <a:xfrm>
                  <a:off x="-3384781" y="258365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1" name="Freeform: Shape 380">
                  <a:extLst>
                    <a:ext uri="{FF2B5EF4-FFF2-40B4-BE49-F238E27FC236}">
                      <a16:creationId xmlns:a16="http://schemas.microsoft.com/office/drawing/2014/main" id="{DC50B317-E133-0420-BD3B-A2B23784849C}"/>
                    </a:ext>
                  </a:extLst>
                </p:cNvPr>
                <p:cNvSpPr/>
                <p:nvPr/>
              </p:nvSpPr>
              <p:spPr>
                <a:xfrm>
                  <a:off x="-3333346"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2" name="Freeform: Shape 381">
                  <a:extLst>
                    <a:ext uri="{FF2B5EF4-FFF2-40B4-BE49-F238E27FC236}">
                      <a16:creationId xmlns:a16="http://schemas.microsoft.com/office/drawing/2014/main" id="{5F020000-F481-2BFC-3850-4E88EF822362}"/>
                    </a:ext>
                  </a:extLst>
                </p:cNvPr>
                <p:cNvSpPr/>
                <p:nvPr/>
              </p:nvSpPr>
              <p:spPr>
                <a:xfrm>
                  <a:off x="-3304676"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3" name="Freeform: Shape 382">
                  <a:extLst>
                    <a:ext uri="{FF2B5EF4-FFF2-40B4-BE49-F238E27FC236}">
                      <a16:creationId xmlns:a16="http://schemas.microsoft.com/office/drawing/2014/main" id="{738CD8C1-7CF9-C549-606A-217266604301}"/>
                    </a:ext>
                  </a:extLst>
                </p:cNvPr>
                <p:cNvSpPr/>
                <p:nvPr/>
              </p:nvSpPr>
              <p:spPr>
                <a:xfrm>
                  <a:off x="-3253241"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4" name="Freeform: Shape 383">
                  <a:extLst>
                    <a:ext uri="{FF2B5EF4-FFF2-40B4-BE49-F238E27FC236}">
                      <a16:creationId xmlns:a16="http://schemas.microsoft.com/office/drawing/2014/main" id="{839267FD-A618-3D0E-B8BC-349FDB70461C}"/>
                    </a:ext>
                  </a:extLst>
                </p:cNvPr>
                <p:cNvSpPr/>
                <p:nvPr/>
              </p:nvSpPr>
              <p:spPr>
                <a:xfrm>
                  <a:off x="-3075600"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5" name="Freeform: Shape 384">
                  <a:extLst>
                    <a:ext uri="{FF2B5EF4-FFF2-40B4-BE49-F238E27FC236}">
                      <a16:creationId xmlns:a16="http://schemas.microsoft.com/office/drawing/2014/main" id="{C765CDC3-6EC5-7153-6701-E54173D149BB}"/>
                    </a:ext>
                  </a:extLst>
                </p:cNvPr>
                <p:cNvSpPr/>
                <p:nvPr/>
              </p:nvSpPr>
              <p:spPr>
                <a:xfrm>
                  <a:off x="-3024165"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6" name="Freeform: Shape 385">
                  <a:extLst>
                    <a:ext uri="{FF2B5EF4-FFF2-40B4-BE49-F238E27FC236}">
                      <a16:creationId xmlns:a16="http://schemas.microsoft.com/office/drawing/2014/main" id="{8E97C4DE-E7AD-92BD-F5A2-C519BED2261A}"/>
                    </a:ext>
                  </a:extLst>
                </p:cNvPr>
                <p:cNvSpPr/>
                <p:nvPr/>
              </p:nvSpPr>
              <p:spPr>
                <a:xfrm>
                  <a:off x="-3035499"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7" name="Freeform: Shape 386">
                  <a:extLst>
                    <a:ext uri="{FF2B5EF4-FFF2-40B4-BE49-F238E27FC236}">
                      <a16:creationId xmlns:a16="http://schemas.microsoft.com/office/drawing/2014/main" id="{262A1EA3-0BB4-25A1-A028-60D3CA3764B0}"/>
                    </a:ext>
                  </a:extLst>
                </p:cNvPr>
                <p:cNvSpPr/>
                <p:nvPr/>
              </p:nvSpPr>
              <p:spPr>
                <a:xfrm>
                  <a:off x="-2984064"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8" name="Freeform: Shape 387">
                  <a:extLst>
                    <a:ext uri="{FF2B5EF4-FFF2-40B4-BE49-F238E27FC236}">
                      <a16:creationId xmlns:a16="http://schemas.microsoft.com/office/drawing/2014/main" id="{D2C7798C-AEA2-F99B-7551-6DFD541AD03F}"/>
                    </a:ext>
                  </a:extLst>
                </p:cNvPr>
                <p:cNvSpPr/>
                <p:nvPr/>
              </p:nvSpPr>
              <p:spPr>
                <a:xfrm>
                  <a:off x="-3035499" y="2583658"/>
                  <a:ext cx="102869" cy="9525"/>
                </a:xfrm>
                <a:custGeom>
                  <a:avLst/>
                  <a:gdLst>
                    <a:gd name="connsiteX0" fmla="*/ 0 w 102869"/>
                    <a:gd name="connsiteY0" fmla="*/ 0 h 9525"/>
                    <a:gd name="connsiteX1" fmla="*/ 102870 w 102869"/>
                    <a:gd name="connsiteY1" fmla="*/ 0 h 9525"/>
                  </a:gdLst>
                  <a:ahLst/>
                  <a:cxnLst>
                    <a:cxn ang="0">
                      <a:pos x="connsiteX0" y="connsiteY0"/>
                    </a:cxn>
                    <a:cxn ang="0">
                      <a:pos x="connsiteX1" y="connsiteY1"/>
                    </a:cxn>
                  </a:cxnLst>
                  <a:rect l="l" t="t" r="r" b="b"/>
                  <a:pathLst>
                    <a:path w="102869"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89" name="Freeform: Shape 388">
                  <a:extLst>
                    <a:ext uri="{FF2B5EF4-FFF2-40B4-BE49-F238E27FC236}">
                      <a16:creationId xmlns:a16="http://schemas.microsoft.com/office/drawing/2014/main" id="{75CA95FD-1004-A811-E69C-5FCF9583A76E}"/>
                    </a:ext>
                  </a:extLst>
                </p:cNvPr>
                <p:cNvSpPr/>
                <p:nvPr/>
              </p:nvSpPr>
              <p:spPr>
                <a:xfrm>
                  <a:off x="-2984064"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0" name="Freeform: Shape 389">
                  <a:extLst>
                    <a:ext uri="{FF2B5EF4-FFF2-40B4-BE49-F238E27FC236}">
                      <a16:creationId xmlns:a16="http://schemas.microsoft.com/office/drawing/2014/main" id="{CEAE60F0-715F-0213-1DD1-F0B1711DAC51}"/>
                    </a:ext>
                  </a:extLst>
                </p:cNvPr>
                <p:cNvSpPr/>
                <p:nvPr/>
              </p:nvSpPr>
              <p:spPr>
                <a:xfrm>
                  <a:off x="-3023974" y="2583658"/>
                  <a:ext cx="102870" cy="9525"/>
                </a:xfrm>
                <a:custGeom>
                  <a:avLst/>
                  <a:gdLst>
                    <a:gd name="connsiteX0" fmla="*/ 0 w 102870"/>
                    <a:gd name="connsiteY0" fmla="*/ 0 h 9525"/>
                    <a:gd name="connsiteX1" fmla="*/ 102870 w 102870"/>
                    <a:gd name="connsiteY1" fmla="*/ 0 h 9525"/>
                  </a:gdLst>
                  <a:ahLst/>
                  <a:cxnLst>
                    <a:cxn ang="0">
                      <a:pos x="connsiteX0" y="connsiteY0"/>
                    </a:cxn>
                    <a:cxn ang="0">
                      <a:pos x="connsiteX1" y="connsiteY1"/>
                    </a:cxn>
                  </a:cxnLst>
                  <a:rect l="l" t="t" r="r" b="b"/>
                  <a:pathLst>
                    <a:path w="102870" h="9525">
                      <a:moveTo>
                        <a:pt x="0" y="0"/>
                      </a:moveTo>
                      <a:lnTo>
                        <a:pt x="102870"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91" name="Freeform: Shape 390">
                  <a:extLst>
                    <a:ext uri="{FF2B5EF4-FFF2-40B4-BE49-F238E27FC236}">
                      <a16:creationId xmlns:a16="http://schemas.microsoft.com/office/drawing/2014/main" id="{EC2ABEDE-40A0-38A0-75FF-9FC26BA4F500}"/>
                    </a:ext>
                  </a:extLst>
                </p:cNvPr>
                <p:cNvSpPr/>
                <p:nvPr/>
              </p:nvSpPr>
              <p:spPr>
                <a:xfrm>
                  <a:off x="-2972539" y="2532223"/>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00" name="Freeform: Shape 399">
                  <a:extLst>
                    <a:ext uri="{FF2B5EF4-FFF2-40B4-BE49-F238E27FC236}">
                      <a16:creationId xmlns:a16="http://schemas.microsoft.com/office/drawing/2014/main" id="{24D21D01-13AD-9310-E65C-8A2D918AFA95}"/>
                    </a:ext>
                  </a:extLst>
                </p:cNvPr>
                <p:cNvSpPr/>
                <p:nvPr/>
              </p:nvSpPr>
              <p:spPr>
                <a:xfrm>
                  <a:off x="-8949667" y="1338931"/>
                  <a:ext cx="135445" cy="9525"/>
                </a:xfrm>
                <a:custGeom>
                  <a:avLst/>
                  <a:gdLst>
                    <a:gd name="connsiteX0" fmla="*/ 0 w 135445"/>
                    <a:gd name="connsiteY0" fmla="*/ 0 h 9525"/>
                    <a:gd name="connsiteX1" fmla="*/ 135445 w 135445"/>
                    <a:gd name="connsiteY1" fmla="*/ 0 h 9525"/>
                  </a:gdLst>
                  <a:ahLst/>
                  <a:cxnLst>
                    <a:cxn ang="0">
                      <a:pos x="connsiteX0" y="connsiteY0"/>
                    </a:cxn>
                    <a:cxn ang="0">
                      <a:pos x="connsiteX1" y="connsiteY1"/>
                    </a:cxn>
                  </a:cxnLst>
                  <a:rect l="l" t="t" r="r" b="b"/>
                  <a:pathLst>
                    <a:path w="135445" h="9525">
                      <a:moveTo>
                        <a:pt x="0" y="0"/>
                      </a:moveTo>
                      <a:lnTo>
                        <a:pt x="135445"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01" name="Freeform: Shape 400">
                  <a:extLst>
                    <a:ext uri="{FF2B5EF4-FFF2-40B4-BE49-F238E27FC236}">
                      <a16:creationId xmlns:a16="http://schemas.microsoft.com/office/drawing/2014/main" id="{87A0DADE-CCEB-560E-375B-22783F8C2EE0}"/>
                    </a:ext>
                  </a:extLst>
                </p:cNvPr>
                <p:cNvSpPr/>
                <p:nvPr/>
              </p:nvSpPr>
              <p:spPr>
                <a:xfrm>
                  <a:off x="-8881945" y="1287496"/>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06" name="Freeform: Shape 405">
                  <a:extLst>
                    <a:ext uri="{FF2B5EF4-FFF2-40B4-BE49-F238E27FC236}">
                      <a16:creationId xmlns:a16="http://schemas.microsoft.com/office/drawing/2014/main" id="{0F176B92-A8DA-5C98-8847-107B9AD1277A}"/>
                    </a:ext>
                  </a:extLst>
                </p:cNvPr>
                <p:cNvSpPr/>
                <p:nvPr/>
              </p:nvSpPr>
              <p:spPr>
                <a:xfrm>
                  <a:off x="-8342734" y="1626967"/>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07" name="Freeform: Shape 406">
                  <a:extLst>
                    <a:ext uri="{FF2B5EF4-FFF2-40B4-BE49-F238E27FC236}">
                      <a16:creationId xmlns:a16="http://schemas.microsoft.com/office/drawing/2014/main" id="{46DE37D8-B1E1-58B5-83DB-3274E153D2FC}"/>
                    </a:ext>
                  </a:extLst>
                </p:cNvPr>
                <p:cNvSpPr/>
                <p:nvPr/>
              </p:nvSpPr>
              <p:spPr>
                <a:xfrm>
                  <a:off x="-8275011" y="1575532"/>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408" name="Freeform: Shape 407">
                  <a:extLst>
                    <a:ext uri="{FF2B5EF4-FFF2-40B4-BE49-F238E27FC236}">
                      <a16:creationId xmlns:a16="http://schemas.microsoft.com/office/drawing/2014/main" id="{714951EA-A4A0-3A0D-0FA3-479E26E942DA}"/>
                    </a:ext>
                  </a:extLst>
                </p:cNvPr>
                <p:cNvSpPr/>
                <p:nvPr/>
              </p:nvSpPr>
              <p:spPr>
                <a:xfrm>
                  <a:off x="-8342734" y="1626967"/>
                  <a:ext cx="135445" cy="9525"/>
                </a:xfrm>
                <a:custGeom>
                  <a:avLst/>
                  <a:gdLst>
                    <a:gd name="connsiteX0" fmla="*/ 0 w 135445"/>
                    <a:gd name="connsiteY0" fmla="*/ 0 h 9525"/>
                    <a:gd name="connsiteX1" fmla="*/ 135446 w 135445"/>
                    <a:gd name="connsiteY1" fmla="*/ 0 h 9525"/>
                  </a:gdLst>
                  <a:ahLst/>
                  <a:cxnLst>
                    <a:cxn ang="0">
                      <a:pos x="connsiteX0" y="connsiteY0"/>
                    </a:cxn>
                    <a:cxn ang="0">
                      <a:pos x="connsiteX1" y="connsiteY1"/>
                    </a:cxn>
                  </a:cxnLst>
                  <a:rect l="l" t="t" r="r" b="b"/>
                  <a:pathLst>
                    <a:path w="135445" h="9525">
                      <a:moveTo>
                        <a:pt x="0" y="0"/>
                      </a:moveTo>
                      <a:lnTo>
                        <a:pt x="135446" y="0"/>
                      </a:lnTo>
                    </a:path>
                  </a:pathLst>
                </a:custGeom>
                <a:ln w="19050" cap="sq">
                  <a:solidFill>
                    <a:srgbClr val="A6A6A6"/>
                  </a:solidFill>
                  <a:prstDash val="solid"/>
                  <a:miter/>
                </a:ln>
              </p:spPr>
              <p:txBody>
                <a:bodyPr rtlCol="0" anchor="ctr"/>
                <a:lstStyle/>
                <a:p>
                  <a:pPr defTabSz="685800" fontAlgn="auto">
                    <a:spcBef>
                      <a:spcPts val="0"/>
                    </a:spcBef>
                    <a:spcAft>
                      <a:spcPts val="0"/>
                    </a:spcAft>
                    <a:defRPr/>
                  </a:pPr>
                  <a:endParaRPr lang="en-US" sz="1200">
                    <a:ln>
                      <a:solidFill>
                        <a:srgbClr val="A6A6A6"/>
                      </a:solidFill>
                    </a:ln>
                    <a:solidFill>
                      <a:prstClr val="black"/>
                    </a:solidFill>
                    <a:latin typeface="Arial" panose="020B0604020202020204"/>
                    <a:ea typeface="+mn-ea"/>
                    <a:cs typeface="+mn-cs"/>
                  </a:endParaRPr>
                </a:p>
              </p:txBody>
            </p:sp>
            <p:sp>
              <p:nvSpPr>
                <p:cNvPr id="409" name="Freeform: Shape 408">
                  <a:extLst>
                    <a:ext uri="{FF2B5EF4-FFF2-40B4-BE49-F238E27FC236}">
                      <a16:creationId xmlns:a16="http://schemas.microsoft.com/office/drawing/2014/main" id="{3891CAC5-FAD5-8FEE-9AA0-DBA2A21F516E}"/>
                    </a:ext>
                  </a:extLst>
                </p:cNvPr>
                <p:cNvSpPr/>
                <p:nvPr/>
              </p:nvSpPr>
              <p:spPr>
                <a:xfrm>
                  <a:off x="-8275011" y="1575532"/>
                  <a:ext cx="9525" cy="102869"/>
                </a:xfrm>
                <a:custGeom>
                  <a:avLst/>
                  <a:gdLst>
                    <a:gd name="connsiteX0" fmla="*/ 0 w 9525"/>
                    <a:gd name="connsiteY0" fmla="*/ 0 h 102869"/>
                    <a:gd name="connsiteX1" fmla="*/ 0 w 9525"/>
                    <a:gd name="connsiteY1" fmla="*/ 102870 h 102869"/>
                  </a:gdLst>
                  <a:ahLst/>
                  <a:cxnLst>
                    <a:cxn ang="0">
                      <a:pos x="connsiteX0" y="connsiteY0"/>
                    </a:cxn>
                    <a:cxn ang="0">
                      <a:pos x="connsiteX1" y="connsiteY1"/>
                    </a:cxn>
                  </a:cxnLst>
                  <a:rect l="l" t="t" r="r" b="b"/>
                  <a:pathLst>
                    <a:path w="9525" h="102869">
                      <a:moveTo>
                        <a:pt x="0" y="0"/>
                      </a:moveTo>
                      <a:lnTo>
                        <a:pt x="0" y="102870"/>
                      </a:lnTo>
                    </a:path>
                  </a:pathLst>
                </a:custGeom>
                <a:ln w="19050" cap="sq">
                  <a:solidFill>
                    <a:srgbClr val="A6A6A6"/>
                  </a:solidFill>
                  <a:prstDash val="solid"/>
                  <a:miter/>
                </a:ln>
              </p:spPr>
              <p:txBody>
                <a:bodyPr rtlCol="0" anchor="ctr"/>
                <a:lstStyle/>
                <a:p>
                  <a:pPr defTabSz="685800" fontAlgn="auto">
                    <a:spcBef>
                      <a:spcPts val="0"/>
                    </a:spcBef>
                    <a:spcAft>
                      <a:spcPts val="0"/>
                    </a:spcAft>
                    <a:defRPr/>
                  </a:pPr>
                  <a:endParaRPr lang="en-US" sz="1200">
                    <a:ln>
                      <a:solidFill>
                        <a:srgbClr val="A6A6A6"/>
                      </a:solidFill>
                    </a:ln>
                    <a:solidFill>
                      <a:prstClr val="black"/>
                    </a:solidFill>
                    <a:latin typeface="Arial" panose="020B0604020202020204"/>
                    <a:ea typeface="+mn-ea"/>
                    <a:cs typeface="+mn-cs"/>
                  </a:endParaRPr>
                </a:p>
              </p:txBody>
            </p:sp>
            <p:cxnSp>
              <p:nvCxnSpPr>
                <p:cNvPr id="556" name="Straight Connector 555">
                  <a:extLst>
                    <a:ext uri="{FF2B5EF4-FFF2-40B4-BE49-F238E27FC236}">
                      <a16:creationId xmlns:a16="http://schemas.microsoft.com/office/drawing/2014/main" id="{1165606A-0546-CFCD-C778-BFD332854B84}"/>
                    </a:ext>
                  </a:extLst>
                </p:cNvPr>
                <p:cNvCxnSpPr>
                  <a:cxnSpLocks/>
                </p:cNvCxnSpPr>
                <p:nvPr/>
              </p:nvCxnSpPr>
              <p:spPr>
                <a:xfrm>
                  <a:off x="-6108150" y="2724638"/>
                  <a:ext cx="3199946" cy="0"/>
                </a:xfrm>
                <a:prstGeom prst="line">
                  <a:avLst/>
                </a:prstGeom>
                <a:ln w="19050">
                  <a:solidFill>
                    <a:srgbClr val="2ECCA3"/>
                  </a:solidFill>
                  <a:prstDash val="dash"/>
                </a:ln>
              </p:spPr>
              <p:style>
                <a:lnRef idx="1">
                  <a:schemeClr val="dk1"/>
                </a:lnRef>
                <a:fillRef idx="0">
                  <a:schemeClr val="dk1"/>
                </a:fillRef>
                <a:effectRef idx="0">
                  <a:schemeClr val="dk1"/>
                </a:effectRef>
                <a:fontRef idx="minor">
                  <a:schemeClr val="tx1"/>
                </a:fontRef>
              </p:style>
            </p:cxnSp>
            <p:cxnSp>
              <p:nvCxnSpPr>
                <p:cNvPr id="3057" name="Straight Connector 3056">
                  <a:extLst>
                    <a:ext uri="{FF2B5EF4-FFF2-40B4-BE49-F238E27FC236}">
                      <a16:creationId xmlns:a16="http://schemas.microsoft.com/office/drawing/2014/main" id="{7EB50500-7B34-A205-9350-276FD0B90E4D}"/>
                    </a:ext>
                  </a:extLst>
                </p:cNvPr>
                <p:cNvCxnSpPr>
                  <a:cxnSpLocks/>
                </p:cNvCxnSpPr>
                <p:nvPr/>
              </p:nvCxnSpPr>
              <p:spPr>
                <a:xfrm>
                  <a:off x="-9348431" y="2724638"/>
                  <a:ext cx="3247131" cy="0"/>
                </a:xfrm>
                <a:prstGeom prst="line">
                  <a:avLst/>
                </a:prstGeom>
                <a:ln w="19050">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grpSp>
        </p:grpSp>
        <p:sp>
          <p:nvSpPr>
            <p:cNvPr id="1259" name="TextBox 1258">
              <a:extLst>
                <a:ext uri="{FF2B5EF4-FFF2-40B4-BE49-F238E27FC236}">
                  <a16:creationId xmlns:a16="http://schemas.microsoft.com/office/drawing/2014/main" id="{4D4866AD-3978-BE2E-73E7-95461E377B00}"/>
                </a:ext>
              </a:extLst>
            </p:cNvPr>
            <p:cNvSpPr txBox="1"/>
            <p:nvPr/>
          </p:nvSpPr>
          <p:spPr>
            <a:xfrm>
              <a:off x="662990" y="4224037"/>
              <a:ext cx="1002347" cy="246221"/>
            </a:xfrm>
            <a:prstGeom prst="rect">
              <a:avLst/>
            </a:prstGeom>
            <a:noFill/>
          </p:spPr>
          <p:txBody>
            <a:bodyPr wrap="none" rtlCol="0">
              <a:spAutoFit/>
            </a:bodyPr>
            <a:lstStyle/>
            <a:p>
              <a:pPr defTabSz="685800" fontAlgn="auto">
                <a:spcBef>
                  <a:spcPts val="0"/>
                </a:spcBef>
                <a:spcAft>
                  <a:spcPts val="0"/>
                </a:spcAft>
                <a:defRPr/>
              </a:pPr>
              <a:r>
                <a:rPr lang="en-US" sz="600">
                  <a:ln/>
                  <a:solidFill>
                    <a:prstClr val="white"/>
                  </a:solidFill>
                  <a:latin typeface="Arial"/>
                  <a:ea typeface="+mn-ea"/>
                  <a:cs typeface="Arial"/>
                  <a:sym typeface="Arial"/>
                  <a:rtl val="0"/>
                </a:rPr>
                <a:t>No. at risk</a:t>
              </a:r>
            </a:p>
          </p:txBody>
        </p:sp>
        <p:sp>
          <p:nvSpPr>
            <p:cNvPr id="1304" name="TextBox 1303">
              <a:extLst>
                <a:ext uri="{FF2B5EF4-FFF2-40B4-BE49-F238E27FC236}">
                  <a16:creationId xmlns:a16="http://schemas.microsoft.com/office/drawing/2014/main" id="{619C4F25-1A0E-8150-F7E9-BC06ECD694C7}"/>
                </a:ext>
              </a:extLst>
            </p:cNvPr>
            <p:cNvSpPr txBox="1"/>
            <p:nvPr/>
          </p:nvSpPr>
          <p:spPr>
            <a:xfrm rot="16200000">
              <a:off x="-408529" y="2346672"/>
              <a:ext cx="2447680" cy="414013"/>
            </a:xfrm>
            <a:prstGeom prst="rect">
              <a:avLst/>
            </a:prstGeom>
            <a:noFill/>
          </p:spPr>
          <p:txBody>
            <a:bodyPr wrap="none" rtlCol="0">
              <a:spAutoFit/>
            </a:bodyPr>
            <a:lstStyle/>
            <a:p>
              <a:pPr algn="ctr" defTabSz="685800" fontAlgn="auto">
                <a:spcBef>
                  <a:spcPts val="0"/>
                </a:spcBef>
                <a:spcAft>
                  <a:spcPts val="0"/>
                </a:spcAft>
                <a:defRPr/>
              </a:pPr>
              <a:r>
                <a:rPr lang="en-US" sz="825" b="1">
                  <a:ln/>
                  <a:solidFill>
                    <a:prstClr val="white"/>
                  </a:solidFill>
                  <a:latin typeface="Arial"/>
                  <a:ea typeface="+mn-ea"/>
                  <a:cs typeface="Arial"/>
                  <a:sym typeface="Arial"/>
                  <a:rtl val="0"/>
                </a:rPr>
                <a:t>Ongoing response probability, %</a:t>
              </a:r>
            </a:p>
          </p:txBody>
        </p:sp>
        <p:grpSp>
          <p:nvGrpSpPr>
            <p:cNvPr id="1308" name="Group 1307">
              <a:extLst>
                <a:ext uri="{FF2B5EF4-FFF2-40B4-BE49-F238E27FC236}">
                  <a16:creationId xmlns:a16="http://schemas.microsoft.com/office/drawing/2014/main" id="{1934908A-6833-EAF2-0D4A-368D5A470E28}"/>
                </a:ext>
              </a:extLst>
            </p:cNvPr>
            <p:cNvGrpSpPr/>
            <p:nvPr/>
          </p:nvGrpSpPr>
          <p:grpSpPr>
            <a:xfrm>
              <a:off x="1310058" y="1245471"/>
              <a:ext cx="54347" cy="2555366"/>
              <a:chOff x="1935421" y="1253872"/>
              <a:chExt cx="45910" cy="2820924"/>
            </a:xfrm>
          </p:grpSpPr>
          <p:sp>
            <p:nvSpPr>
              <p:cNvPr id="1309" name="Freeform: Shape 1308">
                <a:extLst>
                  <a:ext uri="{FF2B5EF4-FFF2-40B4-BE49-F238E27FC236}">
                    <a16:creationId xmlns:a16="http://schemas.microsoft.com/office/drawing/2014/main" id="{E2CE3912-3C02-5908-AC81-27D1FC3AB2B7}"/>
                  </a:ext>
                </a:extLst>
              </p:cNvPr>
              <p:cNvSpPr/>
              <p:nvPr/>
            </p:nvSpPr>
            <p:spPr>
              <a:xfrm>
                <a:off x="1935421" y="4065271"/>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10" name="Freeform: Shape 1309">
                <a:extLst>
                  <a:ext uri="{FF2B5EF4-FFF2-40B4-BE49-F238E27FC236}">
                    <a16:creationId xmlns:a16="http://schemas.microsoft.com/office/drawing/2014/main" id="{6605321D-2EC6-1F38-46A8-898AF731273F}"/>
                  </a:ext>
                </a:extLst>
              </p:cNvPr>
              <p:cNvSpPr/>
              <p:nvPr/>
            </p:nvSpPr>
            <p:spPr>
              <a:xfrm>
                <a:off x="1935421" y="3503105"/>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11" name="Freeform: Shape 1310">
                <a:extLst>
                  <a:ext uri="{FF2B5EF4-FFF2-40B4-BE49-F238E27FC236}">
                    <a16:creationId xmlns:a16="http://schemas.microsoft.com/office/drawing/2014/main" id="{D714428F-760E-D5C9-C186-24546FA39CE4}"/>
                  </a:ext>
                </a:extLst>
              </p:cNvPr>
              <p:cNvSpPr/>
              <p:nvPr/>
            </p:nvSpPr>
            <p:spPr>
              <a:xfrm>
                <a:off x="1935421" y="2940749"/>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12" name="Freeform: Shape 1311">
                <a:extLst>
                  <a:ext uri="{FF2B5EF4-FFF2-40B4-BE49-F238E27FC236}">
                    <a16:creationId xmlns:a16="http://schemas.microsoft.com/office/drawing/2014/main" id="{B3487736-D1BC-FDCD-AFD7-515C1D0C77D6}"/>
                  </a:ext>
                </a:extLst>
              </p:cNvPr>
              <p:cNvSpPr/>
              <p:nvPr/>
            </p:nvSpPr>
            <p:spPr>
              <a:xfrm>
                <a:off x="1935421" y="2378488"/>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13" name="Freeform: Shape 1312">
                <a:extLst>
                  <a:ext uri="{FF2B5EF4-FFF2-40B4-BE49-F238E27FC236}">
                    <a16:creationId xmlns:a16="http://schemas.microsoft.com/office/drawing/2014/main" id="{8D113D6D-F31F-C168-F35D-1695DFFAE682}"/>
                  </a:ext>
                </a:extLst>
              </p:cNvPr>
              <p:cNvSpPr/>
              <p:nvPr/>
            </p:nvSpPr>
            <p:spPr>
              <a:xfrm>
                <a:off x="1935421" y="1816228"/>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14" name="Freeform: Shape 1313">
                <a:extLst>
                  <a:ext uri="{FF2B5EF4-FFF2-40B4-BE49-F238E27FC236}">
                    <a16:creationId xmlns:a16="http://schemas.microsoft.com/office/drawing/2014/main" id="{CC0AC16C-2DFD-6FD1-D67C-9DD162688876}"/>
                  </a:ext>
                </a:extLst>
              </p:cNvPr>
              <p:cNvSpPr/>
              <p:nvPr/>
            </p:nvSpPr>
            <p:spPr>
              <a:xfrm>
                <a:off x="1935421" y="1253872"/>
                <a:ext cx="45910" cy="9525"/>
              </a:xfrm>
              <a:custGeom>
                <a:avLst/>
                <a:gdLst>
                  <a:gd name="connsiteX0" fmla="*/ 45911 w 45910"/>
                  <a:gd name="connsiteY0" fmla="*/ 0 h 9525"/>
                  <a:gd name="connsiteX1" fmla="*/ 0 w 45910"/>
                  <a:gd name="connsiteY1" fmla="*/ 0 h 9525"/>
                </a:gdLst>
                <a:ahLst/>
                <a:cxnLst>
                  <a:cxn ang="0">
                    <a:pos x="connsiteX0" y="connsiteY0"/>
                  </a:cxn>
                  <a:cxn ang="0">
                    <a:pos x="connsiteX1" y="connsiteY1"/>
                  </a:cxn>
                </a:cxnLst>
                <a:rect l="l" t="t" r="r" b="b"/>
                <a:pathLst>
                  <a:path w="45910" h="9525">
                    <a:moveTo>
                      <a:pt x="45911" y="0"/>
                    </a:moveTo>
                    <a:lnTo>
                      <a:pt x="0" y="0"/>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grpSp>
        <p:grpSp>
          <p:nvGrpSpPr>
            <p:cNvPr id="1358" name="Group 1357">
              <a:extLst>
                <a:ext uri="{FF2B5EF4-FFF2-40B4-BE49-F238E27FC236}">
                  <a16:creationId xmlns:a16="http://schemas.microsoft.com/office/drawing/2014/main" id="{046E8D44-BA13-5032-BF0E-ECDA0CFD05BE}"/>
                </a:ext>
              </a:extLst>
            </p:cNvPr>
            <p:cNvGrpSpPr/>
            <p:nvPr/>
          </p:nvGrpSpPr>
          <p:grpSpPr>
            <a:xfrm>
              <a:off x="1035393" y="1164623"/>
              <a:ext cx="280128" cy="2693931"/>
              <a:chOff x="1683866" y="1164622"/>
              <a:chExt cx="193289" cy="2989978"/>
            </a:xfrm>
          </p:grpSpPr>
          <p:sp>
            <p:nvSpPr>
              <p:cNvPr id="1359" name="TextBox 1358">
                <a:extLst>
                  <a:ext uri="{FF2B5EF4-FFF2-40B4-BE49-F238E27FC236}">
                    <a16:creationId xmlns:a16="http://schemas.microsoft.com/office/drawing/2014/main" id="{C43036B7-0C01-F26D-B178-4D6C5F5CA014}"/>
                  </a:ext>
                </a:extLst>
              </p:cNvPr>
              <p:cNvSpPr txBox="1"/>
              <p:nvPr/>
            </p:nvSpPr>
            <p:spPr>
              <a:xfrm>
                <a:off x="1693391" y="3975164"/>
                <a:ext cx="183764" cy="179436"/>
              </a:xfrm>
              <a:prstGeom prst="rect">
                <a:avLst/>
              </a:prstGeom>
              <a:noFill/>
            </p:spPr>
            <p:txBody>
              <a:bodyPr wrap="none" lIns="0" tIns="0" rIns="0" bIns="0" rtlCol="0">
                <a:spAutoFit/>
              </a:bodyPr>
              <a:lstStyle/>
              <a:p>
                <a:pPr defTabSz="685800" fontAlgn="auto">
                  <a:spcBef>
                    <a:spcPts val="0"/>
                  </a:spcBef>
                  <a:spcAft>
                    <a:spcPts val="0"/>
                  </a:spcAft>
                  <a:defRPr/>
                </a:pPr>
                <a:r>
                  <a:rPr lang="en-US" sz="788">
                    <a:ln/>
                    <a:solidFill>
                      <a:prstClr val="white"/>
                    </a:solidFill>
                    <a:latin typeface="Arial"/>
                    <a:ea typeface="+mn-ea"/>
                    <a:cs typeface="Arial"/>
                    <a:sym typeface="Arial"/>
                    <a:rtl val="0"/>
                  </a:rPr>
                  <a:t>0.0</a:t>
                </a:r>
              </a:p>
            </p:txBody>
          </p:sp>
          <p:sp>
            <p:nvSpPr>
              <p:cNvPr id="1360" name="TextBox 1359">
                <a:extLst>
                  <a:ext uri="{FF2B5EF4-FFF2-40B4-BE49-F238E27FC236}">
                    <a16:creationId xmlns:a16="http://schemas.microsoft.com/office/drawing/2014/main" id="{AD5060C8-6463-7475-05A0-5A09AF4C1533}"/>
                  </a:ext>
                </a:extLst>
              </p:cNvPr>
              <p:cNvSpPr txBox="1"/>
              <p:nvPr/>
            </p:nvSpPr>
            <p:spPr>
              <a:xfrm>
                <a:off x="1693391" y="3411188"/>
                <a:ext cx="183764" cy="179436"/>
              </a:xfrm>
              <a:prstGeom prst="rect">
                <a:avLst/>
              </a:prstGeom>
              <a:noFill/>
            </p:spPr>
            <p:txBody>
              <a:bodyPr wrap="none" lIns="0" tIns="0" rIns="0" bIns="0" rtlCol="0">
                <a:spAutoFit/>
              </a:bodyPr>
              <a:lstStyle/>
              <a:p>
                <a:pPr defTabSz="685800" fontAlgn="auto">
                  <a:spcBef>
                    <a:spcPts val="0"/>
                  </a:spcBef>
                  <a:spcAft>
                    <a:spcPts val="0"/>
                  </a:spcAft>
                  <a:defRPr/>
                </a:pPr>
                <a:r>
                  <a:rPr lang="en-US" sz="788">
                    <a:ln/>
                    <a:solidFill>
                      <a:prstClr val="white"/>
                    </a:solidFill>
                    <a:latin typeface="Arial"/>
                    <a:ea typeface="+mn-ea"/>
                    <a:cs typeface="Arial"/>
                    <a:sym typeface="Arial"/>
                    <a:rtl val="0"/>
                  </a:rPr>
                  <a:t>0.2</a:t>
                </a:r>
              </a:p>
            </p:txBody>
          </p:sp>
          <p:sp>
            <p:nvSpPr>
              <p:cNvPr id="1361" name="TextBox 1360">
                <a:extLst>
                  <a:ext uri="{FF2B5EF4-FFF2-40B4-BE49-F238E27FC236}">
                    <a16:creationId xmlns:a16="http://schemas.microsoft.com/office/drawing/2014/main" id="{E87CDE10-60F9-243E-1CDC-A542E66497BD}"/>
                  </a:ext>
                </a:extLst>
              </p:cNvPr>
              <p:cNvSpPr txBox="1"/>
              <p:nvPr/>
            </p:nvSpPr>
            <p:spPr>
              <a:xfrm>
                <a:off x="1693391" y="2851880"/>
                <a:ext cx="183764" cy="179436"/>
              </a:xfrm>
              <a:prstGeom prst="rect">
                <a:avLst/>
              </a:prstGeom>
              <a:noFill/>
            </p:spPr>
            <p:txBody>
              <a:bodyPr wrap="none" lIns="0" tIns="0" rIns="0" bIns="0" rtlCol="0">
                <a:spAutoFit/>
              </a:bodyPr>
              <a:lstStyle/>
              <a:p>
                <a:pPr defTabSz="685800" fontAlgn="auto">
                  <a:spcBef>
                    <a:spcPts val="0"/>
                  </a:spcBef>
                  <a:spcAft>
                    <a:spcPts val="0"/>
                  </a:spcAft>
                  <a:defRPr/>
                </a:pPr>
                <a:r>
                  <a:rPr lang="en-US" sz="788">
                    <a:ln/>
                    <a:solidFill>
                      <a:prstClr val="white"/>
                    </a:solidFill>
                    <a:latin typeface="Arial"/>
                    <a:ea typeface="+mn-ea"/>
                    <a:cs typeface="Arial"/>
                    <a:sym typeface="Arial"/>
                    <a:rtl val="0"/>
                  </a:rPr>
                  <a:t>0.4</a:t>
                </a:r>
              </a:p>
            </p:txBody>
          </p:sp>
          <p:sp>
            <p:nvSpPr>
              <p:cNvPr id="1362" name="TextBox 1361">
                <a:extLst>
                  <a:ext uri="{FF2B5EF4-FFF2-40B4-BE49-F238E27FC236}">
                    <a16:creationId xmlns:a16="http://schemas.microsoft.com/office/drawing/2014/main" id="{B7FD7155-E891-86C2-B72B-6933B21DE863}"/>
                  </a:ext>
                </a:extLst>
              </p:cNvPr>
              <p:cNvSpPr txBox="1"/>
              <p:nvPr/>
            </p:nvSpPr>
            <p:spPr>
              <a:xfrm>
                <a:off x="1683866" y="2287904"/>
                <a:ext cx="183764" cy="179436"/>
              </a:xfrm>
              <a:prstGeom prst="rect">
                <a:avLst/>
              </a:prstGeom>
              <a:noFill/>
            </p:spPr>
            <p:txBody>
              <a:bodyPr wrap="none" lIns="0" tIns="0" rIns="0" bIns="0" rtlCol="0">
                <a:spAutoFit/>
              </a:bodyPr>
              <a:lstStyle/>
              <a:p>
                <a:pPr defTabSz="685800" fontAlgn="auto">
                  <a:spcBef>
                    <a:spcPts val="0"/>
                  </a:spcBef>
                  <a:spcAft>
                    <a:spcPts val="0"/>
                  </a:spcAft>
                  <a:defRPr/>
                </a:pPr>
                <a:r>
                  <a:rPr lang="en-US" sz="788">
                    <a:ln/>
                    <a:solidFill>
                      <a:prstClr val="white"/>
                    </a:solidFill>
                    <a:latin typeface="Arial"/>
                    <a:ea typeface="+mn-ea"/>
                    <a:cs typeface="Arial"/>
                    <a:sym typeface="Arial"/>
                    <a:rtl val="0"/>
                  </a:rPr>
                  <a:t>0.6</a:t>
                </a:r>
              </a:p>
            </p:txBody>
          </p:sp>
          <p:sp>
            <p:nvSpPr>
              <p:cNvPr id="1363" name="TextBox 1362">
                <a:extLst>
                  <a:ext uri="{FF2B5EF4-FFF2-40B4-BE49-F238E27FC236}">
                    <a16:creationId xmlns:a16="http://schemas.microsoft.com/office/drawing/2014/main" id="{4ED6129A-09D3-ED86-2B49-D4DD7790A6B4}"/>
                  </a:ext>
                </a:extLst>
              </p:cNvPr>
              <p:cNvSpPr txBox="1"/>
              <p:nvPr/>
            </p:nvSpPr>
            <p:spPr>
              <a:xfrm>
                <a:off x="1683866" y="1728598"/>
                <a:ext cx="183764" cy="179436"/>
              </a:xfrm>
              <a:prstGeom prst="rect">
                <a:avLst/>
              </a:prstGeom>
              <a:noFill/>
            </p:spPr>
            <p:txBody>
              <a:bodyPr wrap="none" lIns="0" tIns="0" rIns="0" bIns="0" rtlCol="0">
                <a:spAutoFit/>
              </a:bodyPr>
              <a:lstStyle/>
              <a:p>
                <a:pPr defTabSz="685800" fontAlgn="auto">
                  <a:spcBef>
                    <a:spcPts val="0"/>
                  </a:spcBef>
                  <a:spcAft>
                    <a:spcPts val="0"/>
                  </a:spcAft>
                  <a:defRPr/>
                </a:pPr>
                <a:r>
                  <a:rPr lang="en-US" sz="788">
                    <a:ln/>
                    <a:solidFill>
                      <a:prstClr val="white"/>
                    </a:solidFill>
                    <a:latin typeface="Arial"/>
                    <a:ea typeface="+mn-ea"/>
                    <a:cs typeface="Arial"/>
                    <a:sym typeface="Arial"/>
                    <a:rtl val="0"/>
                  </a:rPr>
                  <a:t>0.8</a:t>
                </a:r>
              </a:p>
            </p:txBody>
          </p:sp>
          <p:sp>
            <p:nvSpPr>
              <p:cNvPr id="1364" name="TextBox 1363">
                <a:extLst>
                  <a:ext uri="{FF2B5EF4-FFF2-40B4-BE49-F238E27FC236}">
                    <a16:creationId xmlns:a16="http://schemas.microsoft.com/office/drawing/2014/main" id="{794B63A5-F662-1FC5-C445-FD130CD78CED}"/>
                  </a:ext>
                </a:extLst>
              </p:cNvPr>
              <p:cNvSpPr txBox="1"/>
              <p:nvPr/>
            </p:nvSpPr>
            <p:spPr>
              <a:xfrm>
                <a:off x="1683866" y="1164622"/>
                <a:ext cx="183764" cy="179436"/>
              </a:xfrm>
              <a:prstGeom prst="rect">
                <a:avLst/>
              </a:prstGeom>
              <a:noFill/>
            </p:spPr>
            <p:txBody>
              <a:bodyPr wrap="none" lIns="0" tIns="0" rIns="0" bIns="0" rtlCol="0">
                <a:spAutoFit/>
              </a:bodyPr>
              <a:lstStyle/>
              <a:p>
                <a:pPr defTabSz="685800" fontAlgn="auto">
                  <a:spcBef>
                    <a:spcPts val="0"/>
                  </a:spcBef>
                  <a:spcAft>
                    <a:spcPts val="0"/>
                  </a:spcAft>
                  <a:defRPr/>
                </a:pPr>
                <a:r>
                  <a:rPr lang="en-US" sz="788">
                    <a:ln/>
                    <a:solidFill>
                      <a:prstClr val="white"/>
                    </a:solidFill>
                    <a:latin typeface="Arial"/>
                    <a:ea typeface="+mn-ea"/>
                    <a:cs typeface="Arial"/>
                    <a:sym typeface="Arial"/>
                    <a:rtl val="0"/>
                  </a:rPr>
                  <a:t>1.0</a:t>
                </a:r>
              </a:p>
            </p:txBody>
          </p:sp>
        </p:grpSp>
        <p:sp>
          <p:nvSpPr>
            <p:cNvPr id="1260" name="TextBox 1259">
              <a:extLst>
                <a:ext uri="{FF2B5EF4-FFF2-40B4-BE49-F238E27FC236}">
                  <a16:creationId xmlns:a16="http://schemas.microsoft.com/office/drawing/2014/main" id="{CFE83C18-E94A-FE97-8033-A82D53E9D27C}"/>
                </a:ext>
              </a:extLst>
            </p:cNvPr>
            <p:cNvSpPr txBox="1"/>
            <p:nvPr/>
          </p:nvSpPr>
          <p:spPr>
            <a:xfrm>
              <a:off x="4910190" y="4113077"/>
              <a:ext cx="3626242" cy="292388"/>
            </a:xfrm>
            <a:prstGeom prst="rect">
              <a:avLst/>
            </a:prstGeom>
            <a:noFill/>
          </p:spPr>
          <p:txBody>
            <a:bodyPr wrap="none" rtlCol="0">
              <a:spAutoFit/>
            </a:bodyPr>
            <a:lstStyle/>
            <a:p>
              <a:pPr algn="ctr" defTabSz="685800" fontAlgn="auto">
                <a:spcBef>
                  <a:spcPts val="0"/>
                </a:spcBef>
                <a:spcAft>
                  <a:spcPts val="0"/>
                </a:spcAft>
                <a:defRPr/>
              </a:pPr>
              <a:r>
                <a:rPr lang="en-US" sz="825" b="1">
                  <a:ln/>
                  <a:solidFill>
                    <a:prstClr val="white"/>
                  </a:solidFill>
                  <a:latin typeface="Arial"/>
                  <a:ea typeface="+mn-ea"/>
                  <a:cs typeface="Arial"/>
                  <a:sym typeface="Arial"/>
                  <a:rtl val="0"/>
                </a:rPr>
                <a:t>Time since randomization, months</a:t>
              </a:r>
            </a:p>
          </p:txBody>
        </p:sp>
        <p:grpSp>
          <p:nvGrpSpPr>
            <p:cNvPr id="1261" name="Group 1260">
              <a:extLst>
                <a:ext uri="{FF2B5EF4-FFF2-40B4-BE49-F238E27FC236}">
                  <a16:creationId xmlns:a16="http://schemas.microsoft.com/office/drawing/2014/main" id="{91BB9F91-ACC6-CE96-BBE4-36338A7BF295}"/>
                </a:ext>
              </a:extLst>
            </p:cNvPr>
            <p:cNvGrpSpPr/>
            <p:nvPr/>
          </p:nvGrpSpPr>
          <p:grpSpPr>
            <a:xfrm>
              <a:off x="1638006" y="3956472"/>
              <a:ext cx="9898949" cy="161669"/>
              <a:chOff x="1698551" y="3926976"/>
              <a:chExt cx="9443644" cy="161669"/>
            </a:xfrm>
          </p:grpSpPr>
          <p:sp>
            <p:nvSpPr>
              <p:cNvPr id="1264" name="TextBox 1263">
                <a:extLst>
                  <a:ext uri="{FF2B5EF4-FFF2-40B4-BE49-F238E27FC236}">
                    <a16:creationId xmlns:a16="http://schemas.microsoft.com/office/drawing/2014/main" id="{BB27375E-00E9-FBF6-E9CB-D00ACDD5A185}"/>
                  </a:ext>
                </a:extLst>
              </p:cNvPr>
              <p:cNvSpPr txBox="1"/>
              <p:nvPr/>
            </p:nvSpPr>
            <p:spPr>
              <a:xfrm>
                <a:off x="1698551"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0</a:t>
                </a:r>
              </a:p>
            </p:txBody>
          </p:sp>
          <p:sp>
            <p:nvSpPr>
              <p:cNvPr id="1265" name="TextBox 1264">
                <a:extLst>
                  <a:ext uri="{FF2B5EF4-FFF2-40B4-BE49-F238E27FC236}">
                    <a16:creationId xmlns:a16="http://schemas.microsoft.com/office/drawing/2014/main" id="{F5C31BDB-4150-7578-7406-8BF42A55AEA5}"/>
                  </a:ext>
                </a:extLst>
              </p:cNvPr>
              <p:cNvSpPr txBox="1"/>
              <p:nvPr/>
            </p:nvSpPr>
            <p:spPr>
              <a:xfrm>
                <a:off x="1936809"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a:t>
                </a:r>
              </a:p>
            </p:txBody>
          </p:sp>
          <p:sp>
            <p:nvSpPr>
              <p:cNvPr id="1266" name="TextBox 1265">
                <a:extLst>
                  <a:ext uri="{FF2B5EF4-FFF2-40B4-BE49-F238E27FC236}">
                    <a16:creationId xmlns:a16="http://schemas.microsoft.com/office/drawing/2014/main" id="{8CADD88F-78BE-177F-AB5F-7B4A89CDF4E6}"/>
                  </a:ext>
                </a:extLst>
              </p:cNvPr>
              <p:cNvSpPr txBox="1"/>
              <p:nvPr/>
            </p:nvSpPr>
            <p:spPr>
              <a:xfrm>
                <a:off x="2175067"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a:t>
                </a:r>
              </a:p>
            </p:txBody>
          </p:sp>
          <p:sp>
            <p:nvSpPr>
              <p:cNvPr id="1267" name="TextBox 1266">
                <a:extLst>
                  <a:ext uri="{FF2B5EF4-FFF2-40B4-BE49-F238E27FC236}">
                    <a16:creationId xmlns:a16="http://schemas.microsoft.com/office/drawing/2014/main" id="{EDCDEDE8-F79F-0DC0-C84E-2ECE30BE1E5F}"/>
                  </a:ext>
                </a:extLst>
              </p:cNvPr>
              <p:cNvSpPr txBox="1"/>
              <p:nvPr/>
            </p:nvSpPr>
            <p:spPr>
              <a:xfrm>
                <a:off x="2413325"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a:t>
                </a:r>
              </a:p>
            </p:txBody>
          </p:sp>
          <p:sp>
            <p:nvSpPr>
              <p:cNvPr id="1268" name="TextBox 1267">
                <a:extLst>
                  <a:ext uri="{FF2B5EF4-FFF2-40B4-BE49-F238E27FC236}">
                    <a16:creationId xmlns:a16="http://schemas.microsoft.com/office/drawing/2014/main" id="{A2160469-3753-DB7F-309D-3DD23A6EF357}"/>
                  </a:ext>
                </a:extLst>
              </p:cNvPr>
              <p:cNvSpPr txBox="1"/>
              <p:nvPr/>
            </p:nvSpPr>
            <p:spPr>
              <a:xfrm>
                <a:off x="2651583"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4</a:t>
                </a:r>
              </a:p>
            </p:txBody>
          </p:sp>
          <p:sp>
            <p:nvSpPr>
              <p:cNvPr id="1269" name="TextBox 1268">
                <a:extLst>
                  <a:ext uri="{FF2B5EF4-FFF2-40B4-BE49-F238E27FC236}">
                    <a16:creationId xmlns:a16="http://schemas.microsoft.com/office/drawing/2014/main" id="{6DDAD09C-E98C-EE2F-D25A-CAB255267330}"/>
                  </a:ext>
                </a:extLst>
              </p:cNvPr>
              <p:cNvSpPr txBox="1"/>
              <p:nvPr/>
            </p:nvSpPr>
            <p:spPr>
              <a:xfrm>
                <a:off x="2889841"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5</a:t>
                </a:r>
              </a:p>
            </p:txBody>
          </p:sp>
          <p:sp>
            <p:nvSpPr>
              <p:cNvPr id="1270" name="TextBox 1269">
                <a:extLst>
                  <a:ext uri="{FF2B5EF4-FFF2-40B4-BE49-F238E27FC236}">
                    <a16:creationId xmlns:a16="http://schemas.microsoft.com/office/drawing/2014/main" id="{D2A4D764-9EFC-B219-03F2-342DA427B605}"/>
                  </a:ext>
                </a:extLst>
              </p:cNvPr>
              <p:cNvSpPr txBox="1"/>
              <p:nvPr/>
            </p:nvSpPr>
            <p:spPr>
              <a:xfrm>
                <a:off x="3128099"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6</a:t>
                </a:r>
              </a:p>
            </p:txBody>
          </p:sp>
          <p:sp>
            <p:nvSpPr>
              <p:cNvPr id="1271" name="TextBox 1270">
                <a:extLst>
                  <a:ext uri="{FF2B5EF4-FFF2-40B4-BE49-F238E27FC236}">
                    <a16:creationId xmlns:a16="http://schemas.microsoft.com/office/drawing/2014/main" id="{2FA1B840-C468-C025-6DCF-2AC6C302DA9A}"/>
                  </a:ext>
                </a:extLst>
              </p:cNvPr>
              <p:cNvSpPr txBox="1"/>
              <p:nvPr/>
            </p:nvSpPr>
            <p:spPr>
              <a:xfrm>
                <a:off x="3366357"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7</a:t>
                </a:r>
              </a:p>
            </p:txBody>
          </p:sp>
          <p:sp>
            <p:nvSpPr>
              <p:cNvPr id="1272" name="TextBox 1271">
                <a:extLst>
                  <a:ext uri="{FF2B5EF4-FFF2-40B4-BE49-F238E27FC236}">
                    <a16:creationId xmlns:a16="http://schemas.microsoft.com/office/drawing/2014/main" id="{57CCCB34-03CC-ED4D-2DA1-92040FADF019}"/>
                  </a:ext>
                </a:extLst>
              </p:cNvPr>
              <p:cNvSpPr txBox="1"/>
              <p:nvPr/>
            </p:nvSpPr>
            <p:spPr>
              <a:xfrm>
                <a:off x="3604615"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8</a:t>
                </a:r>
              </a:p>
            </p:txBody>
          </p:sp>
          <p:sp>
            <p:nvSpPr>
              <p:cNvPr id="1273" name="TextBox 1272">
                <a:extLst>
                  <a:ext uri="{FF2B5EF4-FFF2-40B4-BE49-F238E27FC236}">
                    <a16:creationId xmlns:a16="http://schemas.microsoft.com/office/drawing/2014/main" id="{268D609F-CC41-0CA8-C28E-E57719281E89}"/>
                  </a:ext>
                </a:extLst>
              </p:cNvPr>
              <p:cNvSpPr txBox="1"/>
              <p:nvPr/>
            </p:nvSpPr>
            <p:spPr>
              <a:xfrm>
                <a:off x="3842873" y="3926976"/>
                <a:ext cx="10105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9</a:t>
                </a:r>
              </a:p>
            </p:txBody>
          </p:sp>
          <p:sp>
            <p:nvSpPr>
              <p:cNvPr id="1274" name="TextBox 1273">
                <a:extLst>
                  <a:ext uri="{FF2B5EF4-FFF2-40B4-BE49-F238E27FC236}">
                    <a16:creationId xmlns:a16="http://schemas.microsoft.com/office/drawing/2014/main" id="{75FFCAC3-65AE-DA36-16A6-CA1B5D7E91DD}"/>
                  </a:ext>
                </a:extLst>
              </p:cNvPr>
              <p:cNvSpPr txBox="1"/>
              <p:nvPr/>
            </p:nvSpPr>
            <p:spPr>
              <a:xfrm>
                <a:off x="4030606"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10</a:t>
                </a:r>
              </a:p>
            </p:txBody>
          </p:sp>
          <p:sp>
            <p:nvSpPr>
              <p:cNvPr id="1275" name="TextBox 1274">
                <a:extLst>
                  <a:ext uri="{FF2B5EF4-FFF2-40B4-BE49-F238E27FC236}">
                    <a16:creationId xmlns:a16="http://schemas.microsoft.com/office/drawing/2014/main" id="{011A86AB-3EB5-EDF6-37CC-EECDDD3CDE23}"/>
                  </a:ext>
                </a:extLst>
              </p:cNvPr>
              <p:cNvSpPr txBox="1"/>
              <p:nvPr/>
            </p:nvSpPr>
            <p:spPr>
              <a:xfrm>
                <a:off x="4268866"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11</a:t>
                </a:r>
              </a:p>
            </p:txBody>
          </p:sp>
          <p:sp>
            <p:nvSpPr>
              <p:cNvPr id="1276" name="TextBox 1275">
                <a:extLst>
                  <a:ext uri="{FF2B5EF4-FFF2-40B4-BE49-F238E27FC236}">
                    <a16:creationId xmlns:a16="http://schemas.microsoft.com/office/drawing/2014/main" id="{4F3996FF-4BC6-D1FC-29A5-BCD97BA3C4C8}"/>
                  </a:ext>
                </a:extLst>
              </p:cNvPr>
              <p:cNvSpPr txBox="1"/>
              <p:nvPr/>
            </p:nvSpPr>
            <p:spPr>
              <a:xfrm>
                <a:off x="4507124"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12</a:t>
                </a:r>
              </a:p>
            </p:txBody>
          </p:sp>
          <p:sp>
            <p:nvSpPr>
              <p:cNvPr id="1277" name="TextBox 1276">
                <a:extLst>
                  <a:ext uri="{FF2B5EF4-FFF2-40B4-BE49-F238E27FC236}">
                    <a16:creationId xmlns:a16="http://schemas.microsoft.com/office/drawing/2014/main" id="{258B5B6C-CD17-50C0-C6D0-B9FCACF05D38}"/>
                  </a:ext>
                </a:extLst>
              </p:cNvPr>
              <p:cNvSpPr txBox="1"/>
              <p:nvPr/>
            </p:nvSpPr>
            <p:spPr>
              <a:xfrm>
                <a:off x="4745380"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13</a:t>
                </a:r>
              </a:p>
            </p:txBody>
          </p:sp>
          <p:sp>
            <p:nvSpPr>
              <p:cNvPr id="1278" name="TextBox 1277">
                <a:extLst>
                  <a:ext uri="{FF2B5EF4-FFF2-40B4-BE49-F238E27FC236}">
                    <a16:creationId xmlns:a16="http://schemas.microsoft.com/office/drawing/2014/main" id="{E4D49D2D-339B-4B39-639C-9221243B359F}"/>
                  </a:ext>
                </a:extLst>
              </p:cNvPr>
              <p:cNvSpPr txBox="1"/>
              <p:nvPr/>
            </p:nvSpPr>
            <p:spPr>
              <a:xfrm>
                <a:off x="4983640"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14</a:t>
                </a:r>
              </a:p>
            </p:txBody>
          </p:sp>
          <p:sp>
            <p:nvSpPr>
              <p:cNvPr id="1279" name="TextBox 1278">
                <a:extLst>
                  <a:ext uri="{FF2B5EF4-FFF2-40B4-BE49-F238E27FC236}">
                    <a16:creationId xmlns:a16="http://schemas.microsoft.com/office/drawing/2014/main" id="{4644D854-2721-AEE3-FFC5-DA7A3592F926}"/>
                  </a:ext>
                </a:extLst>
              </p:cNvPr>
              <p:cNvSpPr txBox="1"/>
              <p:nvPr/>
            </p:nvSpPr>
            <p:spPr>
              <a:xfrm>
                <a:off x="5221898"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15</a:t>
                </a:r>
              </a:p>
            </p:txBody>
          </p:sp>
          <p:sp>
            <p:nvSpPr>
              <p:cNvPr id="1280" name="TextBox 1279">
                <a:extLst>
                  <a:ext uri="{FF2B5EF4-FFF2-40B4-BE49-F238E27FC236}">
                    <a16:creationId xmlns:a16="http://schemas.microsoft.com/office/drawing/2014/main" id="{DE3D30B7-C6A1-F288-7AFC-4722A24E23D4}"/>
                  </a:ext>
                </a:extLst>
              </p:cNvPr>
              <p:cNvSpPr txBox="1"/>
              <p:nvPr/>
            </p:nvSpPr>
            <p:spPr>
              <a:xfrm>
                <a:off x="5460154"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16</a:t>
                </a:r>
              </a:p>
            </p:txBody>
          </p:sp>
          <p:sp>
            <p:nvSpPr>
              <p:cNvPr id="1281" name="TextBox 1280">
                <a:extLst>
                  <a:ext uri="{FF2B5EF4-FFF2-40B4-BE49-F238E27FC236}">
                    <a16:creationId xmlns:a16="http://schemas.microsoft.com/office/drawing/2014/main" id="{280B8131-8A2E-0998-47DC-7CBEC11645D4}"/>
                  </a:ext>
                </a:extLst>
              </p:cNvPr>
              <p:cNvSpPr txBox="1"/>
              <p:nvPr/>
            </p:nvSpPr>
            <p:spPr>
              <a:xfrm>
                <a:off x="5698412"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17</a:t>
                </a:r>
              </a:p>
            </p:txBody>
          </p:sp>
          <p:sp>
            <p:nvSpPr>
              <p:cNvPr id="1282" name="TextBox 1281">
                <a:extLst>
                  <a:ext uri="{FF2B5EF4-FFF2-40B4-BE49-F238E27FC236}">
                    <a16:creationId xmlns:a16="http://schemas.microsoft.com/office/drawing/2014/main" id="{0C633149-06A6-0885-FCA8-7058D4BF80CC}"/>
                  </a:ext>
                </a:extLst>
              </p:cNvPr>
              <p:cNvSpPr txBox="1"/>
              <p:nvPr/>
            </p:nvSpPr>
            <p:spPr>
              <a:xfrm>
                <a:off x="5936672"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18</a:t>
                </a:r>
              </a:p>
            </p:txBody>
          </p:sp>
          <p:sp>
            <p:nvSpPr>
              <p:cNvPr id="1283" name="TextBox 1282">
                <a:extLst>
                  <a:ext uri="{FF2B5EF4-FFF2-40B4-BE49-F238E27FC236}">
                    <a16:creationId xmlns:a16="http://schemas.microsoft.com/office/drawing/2014/main" id="{45092A3F-0F33-C1E6-1625-E1EBD48DAC5A}"/>
                  </a:ext>
                </a:extLst>
              </p:cNvPr>
              <p:cNvSpPr txBox="1"/>
              <p:nvPr/>
            </p:nvSpPr>
            <p:spPr>
              <a:xfrm>
                <a:off x="6174928"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19</a:t>
                </a:r>
              </a:p>
            </p:txBody>
          </p:sp>
          <p:sp>
            <p:nvSpPr>
              <p:cNvPr id="1284" name="TextBox 1283">
                <a:extLst>
                  <a:ext uri="{FF2B5EF4-FFF2-40B4-BE49-F238E27FC236}">
                    <a16:creationId xmlns:a16="http://schemas.microsoft.com/office/drawing/2014/main" id="{65A9B06A-393D-11B6-E9BC-D6AE5D56E31B}"/>
                  </a:ext>
                </a:extLst>
              </p:cNvPr>
              <p:cNvSpPr txBox="1"/>
              <p:nvPr/>
            </p:nvSpPr>
            <p:spPr>
              <a:xfrm>
                <a:off x="6413186"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20</a:t>
                </a:r>
              </a:p>
            </p:txBody>
          </p:sp>
          <p:sp>
            <p:nvSpPr>
              <p:cNvPr id="1285" name="TextBox 1284">
                <a:extLst>
                  <a:ext uri="{FF2B5EF4-FFF2-40B4-BE49-F238E27FC236}">
                    <a16:creationId xmlns:a16="http://schemas.microsoft.com/office/drawing/2014/main" id="{D4FAD551-3A57-E3D3-4F02-61CD099698E9}"/>
                  </a:ext>
                </a:extLst>
              </p:cNvPr>
              <p:cNvSpPr txBox="1"/>
              <p:nvPr/>
            </p:nvSpPr>
            <p:spPr>
              <a:xfrm>
                <a:off x="6651446"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21</a:t>
                </a:r>
              </a:p>
            </p:txBody>
          </p:sp>
          <p:sp>
            <p:nvSpPr>
              <p:cNvPr id="1286" name="TextBox 1285">
                <a:extLst>
                  <a:ext uri="{FF2B5EF4-FFF2-40B4-BE49-F238E27FC236}">
                    <a16:creationId xmlns:a16="http://schemas.microsoft.com/office/drawing/2014/main" id="{E0BB84F4-C50D-7B5A-DB56-9FB44B1C4A0C}"/>
                  </a:ext>
                </a:extLst>
              </p:cNvPr>
              <p:cNvSpPr txBox="1"/>
              <p:nvPr/>
            </p:nvSpPr>
            <p:spPr>
              <a:xfrm>
                <a:off x="6889702"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22</a:t>
                </a:r>
              </a:p>
            </p:txBody>
          </p:sp>
          <p:sp>
            <p:nvSpPr>
              <p:cNvPr id="1287" name="TextBox 1286">
                <a:extLst>
                  <a:ext uri="{FF2B5EF4-FFF2-40B4-BE49-F238E27FC236}">
                    <a16:creationId xmlns:a16="http://schemas.microsoft.com/office/drawing/2014/main" id="{D38B61FD-29AB-4F82-F23A-DAC8962989D9}"/>
                  </a:ext>
                </a:extLst>
              </p:cNvPr>
              <p:cNvSpPr txBox="1"/>
              <p:nvPr/>
            </p:nvSpPr>
            <p:spPr>
              <a:xfrm>
                <a:off x="7127960"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23</a:t>
                </a:r>
              </a:p>
            </p:txBody>
          </p:sp>
          <p:sp>
            <p:nvSpPr>
              <p:cNvPr id="1288" name="TextBox 1287">
                <a:extLst>
                  <a:ext uri="{FF2B5EF4-FFF2-40B4-BE49-F238E27FC236}">
                    <a16:creationId xmlns:a16="http://schemas.microsoft.com/office/drawing/2014/main" id="{A5C18B2E-0E64-5A48-AC8F-39AA74FC3163}"/>
                  </a:ext>
                </a:extLst>
              </p:cNvPr>
              <p:cNvSpPr txBox="1"/>
              <p:nvPr/>
            </p:nvSpPr>
            <p:spPr>
              <a:xfrm>
                <a:off x="7366220"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24</a:t>
                </a:r>
              </a:p>
            </p:txBody>
          </p:sp>
          <p:sp>
            <p:nvSpPr>
              <p:cNvPr id="1289" name="TextBox 1288">
                <a:extLst>
                  <a:ext uri="{FF2B5EF4-FFF2-40B4-BE49-F238E27FC236}">
                    <a16:creationId xmlns:a16="http://schemas.microsoft.com/office/drawing/2014/main" id="{688AF648-154C-4C69-F1A8-BDC7E72007F4}"/>
                  </a:ext>
                </a:extLst>
              </p:cNvPr>
              <p:cNvSpPr txBox="1"/>
              <p:nvPr/>
            </p:nvSpPr>
            <p:spPr>
              <a:xfrm>
                <a:off x="7604476"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25</a:t>
                </a:r>
              </a:p>
            </p:txBody>
          </p:sp>
          <p:sp>
            <p:nvSpPr>
              <p:cNvPr id="1290" name="TextBox 1289">
                <a:extLst>
                  <a:ext uri="{FF2B5EF4-FFF2-40B4-BE49-F238E27FC236}">
                    <a16:creationId xmlns:a16="http://schemas.microsoft.com/office/drawing/2014/main" id="{DBAB6974-89C9-A369-5371-AA8C29F5DBBA}"/>
                  </a:ext>
                </a:extLst>
              </p:cNvPr>
              <p:cNvSpPr txBox="1"/>
              <p:nvPr/>
            </p:nvSpPr>
            <p:spPr>
              <a:xfrm>
                <a:off x="7842734"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26</a:t>
                </a:r>
              </a:p>
            </p:txBody>
          </p:sp>
          <p:sp>
            <p:nvSpPr>
              <p:cNvPr id="1291" name="TextBox 1290">
                <a:extLst>
                  <a:ext uri="{FF2B5EF4-FFF2-40B4-BE49-F238E27FC236}">
                    <a16:creationId xmlns:a16="http://schemas.microsoft.com/office/drawing/2014/main" id="{56558CA5-80BA-5B7F-9B51-E591808626AA}"/>
                  </a:ext>
                </a:extLst>
              </p:cNvPr>
              <p:cNvSpPr txBox="1"/>
              <p:nvPr/>
            </p:nvSpPr>
            <p:spPr>
              <a:xfrm>
                <a:off x="8080994"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27</a:t>
                </a:r>
              </a:p>
            </p:txBody>
          </p:sp>
          <p:sp>
            <p:nvSpPr>
              <p:cNvPr id="1292" name="TextBox 1291">
                <a:extLst>
                  <a:ext uri="{FF2B5EF4-FFF2-40B4-BE49-F238E27FC236}">
                    <a16:creationId xmlns:a16="http://schemas.microsoft.com/office/drawing/2014/main" id="{71DC8FC6-DA9F-475F-5D0E-9E15C5C3DEA6}"/>
                  </a:ext>
                </a:extLst>
              </p:cNvPr>
              <p:cNvSpPr txBox="1"/>
              <p:nvPr/>
            </p:nvSpPr>
            <p:spPr>
              <a:xfrm>
                <a:off x="8319250"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28</a:t>
                </a:r>
              </a:p>
            </p:txBody>
          </p:sp>
          <p:sp>
            <p:nvSpPr>
              <p:cNvPr id="1293" name="TextBox 1292">
                <a:extLst>
                  <a:ext uri="{FF2B5EF4-FFF2-40B4-BE49-F238E27FC236}">
                    <a16:creationId xmlns:a16="http://schemas.microsoft.com/office/drawing/2014/main" id="{4AB6C616-EE4A-F563-158B-540C180C3B5F}"/>
                  </a:ext>
                </a:extLst>
              </p:cNvPr>
              <p:cNvSpPr txBox="1"/>
              <p:nvPr/>
            </p:nvSpPr>
            <p:spPr>
              <a:xfrm>
                <a:off x="8557508"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29</a:t>
                </a:r>
              </a:p>
            </p:txBody>
          </p:sp>
          <p:sp>
            <p:nvSpPr>
              <p:cNvPr id="1294" name="TextBox 1293">
                <a:extLst>
                  <a:ext uri="{FF2B5EF4-FFF2-40B4-BE49-F238E27FC236}">
                    <a16:creationId xmlns:a16="http://schemas.microsoft.com/office/drawing/2014/main" id="{D7D39DAF-A6A0-4DA5-0FBB-0084594450CC}"/>
                  </a:ext>
                </a:extLst>
              </p:cNvPr>
              <p:cNvSpPr txBox="1"/>
              <p:nvPr/>
            </p:nvSpPr>
            <p:spPr>
              <a:xfrm>
                <a:off x="8795768"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30</a:t>
                </a:r>
              </a:p>
            </p:txBody>
          </p:sp>
          <p:sp>
            <p:nvSpPr>
              <p:cNvPr id="1295" name="TextBox 1294">
                <a:extLst>
                  <a:ext uri="{FF2B5EF4-FFF2-40B4-BE49-F238E27FC236}">
                    <a16:creationId xmlns:a16="http://schemas.microsoft.com/office/drawing/2014/main" id="{128C3AF9-F827-6AC5-E6FC-EC91EA44FBCF}"/>
                  </a:ext>
                </a:extLst>
              </p:cNvPr>
              <p:cNvSpPr txBox="1"/>
              <p:nvPr/>
            </p:nvSpPr>
            <p:spPr>
              <a:xfrm>
                <a:off x="9034024"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31</a:t>
                </a:r>
              </a:p>
            </p:txBody>
          </p:sp>
          <p:sp>
            <p:nvSpPr>
              <p:cNvPr id="1296" name="TextBox 1295">
                <a:extLst>
                  <a:ext uri="{FF2B5EF4-FFF2-40B4-BE49-F238E27FC236}">
                    <a16:creationId xmlns:a16="http://schemas.microsoft.com/office/drawing/2014/main" id="{FFFA4957-8F85-5D97-4F41-54167D8FE4DD}"/>
                  </a:ext>
                </a:extLst>
              </p:cNvPr>
              <p:cNvSpPr txBox="1"/>
              <p:nvPr/>
            </p:nvSpPr>
            <p:spPr>
              <a:xfrm>
                <a:off x="9272282"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32</a:t>
                </a:r>
              </a:p>
            </p:txBody>
          </p:sp>
          <p:sp>
            <p:nvSpPr>
              <p:cNvPr id="1297" name="TextBox 1296">
                <a:extLst>
                  <a:ext uri="{FF2B5EF4-FFF2-40B4-BE49-F238E27FC236}">
                    <a16:creationId xmlns:a16="http://schemas.microsoft.com/office/drawing/2014/main" id="{3774724F-E9E9-0EC0-D428-14F38A294BBB}"/>
                  </a:ext>
                </a:extLst>
              </p:cNvPr>
              <p:cNvSpPr txBox="1"/>
              <p:nvPr/>
            </p:nvSpPr>
            <p:spPr>
              <a:xfrm>
                <a:off x="9510542"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33</a:t>
                </a:r>
              </a:p>
            </p:txBody>
          </p:sp>
          <p:sp>
            <p:nvSpPr>
              <p:cNvPr id="1298" name="TextBox 1297">
                <a:extLst>
                  <a:ext uri="{FF2B5EF4-FFF2-40B4-BE49-F238E27FC236}">
                    <a16:creationId xmlns:a16="http://schemas.microsoft.com/office/drawing/2014/main" id="{E265C5E7-1ADF-8B4C-CFF9-BBA661469BE5}"/>
                  </a:ext>
                </a:extLst>
              </p:cNvPr>
              <p:cNvSpPr txBox="1"/>
              <p:nvPr/>
            </p:nvSpPr>
            <p:spPr>
              <a:xfrm>
                <a:off x="9748798"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34</a:t>
                </a:r>
              </a:p>
            </p:txBody>
          </p:sp>
          <p:sp>
            <p:nvSpPr>
              <p:cNvPr id="1299" name="TextBox 1298">
                <a:extLst>
                  <a:ext uri="{FF2B5EF4-FFF2-40B4-BE49-F238E27FC236}">
                    <a16:creationId xmlns:a16="http://schemas.microsoft.com/office/drawing/2014/main" id="{1EE11575-1A4C-FF8E-4DC1-2898AB02B7DE}"/>
                  </a:ext>
                </a:extLst>
              </p:cNvPr>
              <p:cNvSpPr txBox="1"/>
              <p:nvPr/>
            </p:nvSpPr>
            <p:spPr>
              <a:xfrm>
                <a:off x="9987058"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35</a:t>
                </a:r>
              </a:p>
            </p:txBody>
          </p:sp>
          <p:sp>
            <p:nvSpPr>
              <p:cNvPr id="1300" name="TextBox 1299">
                <a:extLst>
                  <a:ext uri="{FF2B5EF4-FFF2-40B4-BE49-F238E27FC236}">
                    <a16:creationId xmlns:a16="http://schemas.microsoft.com/office/drawing/2014/main" id="{F3F7C42C-E7BA-4209-9394-AD165EF9A731}"/>
                  </a:ext>
                </a:extLst>
              </p:cNvPr>
              <p:cNvSpPr txBox="1"/>
              <p:nvPr/>
            </p:nvSpPr>
            <p:spPr>
              <a:xfrm>
                <a:off x="10225316"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36</a:t>
                </a:r>
              </a:p>
            </p:txBody>
          </p:sp>
          <p:sp>
            <p:nvSpPr>
              <p:cNvPr id="1301" name="TextBox 1300">
                <a:extLst>
                  <a:ext uri="{FF2B5EF4-FFF2-40B4-BE49-F238E27FC236}">
                    <a16:creationId xmlns:a16="http://schemas.microsoft.com/office/drawing/2014/main" id="{8EFEAF34-F4B8-20FE-5A50-AE83E1F0666A}"/>
                  </a:ext>
                </a:extLst>
              </p:cNvPr>
              <p:cNvSpPr txBox="1"/>
              <p:nvPr/>
            </p:nvSpPr>
            <p:spPr>
              <a:xfrm>
                <a:off x="10463572"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37</a:t>
                </a:r>
              </a:p>
            </p:txBody>
          </p:sp>
          <p:sp>
            <p:nvSpPr>
              <p:cNvPr id="1302" name="TextBox 1301">
                <a:extLst>
                  <a:ext uri="{FF2B5EF4-FFF2-40B4-BE49-F238E27FC236}">
                    <a16:creationId xmlns:a16="http://schemas.microsoft.com/office/drawing/2014/main" id="{C13941D6-85B8-DF00-F540-26735DC90BAF}"/>
                  </a:ext>
                </a:extLst>
              </p:cNvPr>
              <p:cNvSpPr txBox="1"/>
              <p:nvPr/>
            </p:nvSpPr>
            <p:spPr>
              <a:xfrm>
                <a:off x="10701832"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38</a:t>
                </a:r>
              </a:p>
            </p:txBody>
          </p:sp>
          <p:sp>
            <p:nvSpPr>
              <p:cNvPr id="1303" name="TextBox 1302">
                <a:extLst>
                  <a:ext uri="{FF2B5EF4-FFF2-40B4-BE49-F238E27FC236}">
                    <a16:creationId xmlns:a16="http://schemas.microsoft.com/office/drawing/2014/main" id="{96684B91-0DC8-83FA-C2B0-306748DC3316}"/>
                  </a:ext>
                </a:extLst>
              </p:cNvPr>
              <p:cNvSpPr txBox="1"/>
              <p:nvPr/>
            </p:nvSpPr>
            <p:spPr>
              <a:xfrm>
                <a:off x="10940091" y="3926976"/>
                <a:ext cx="202104" cy="161669"/>
              </a:xfrm>
              <a:prstGeom prst="rect">
                <a:avLst/>
              </a:prstGeom>
              <a:noFill/>
            </p:spPr>
            <p:txBody>
              <a:bodyPr wrap="none" lIns="0" tIns="0" rIns="0" bIns="0" rtlCol="0">
                <a:spAutoFit/>
              </a:bodyPr>
              <a:lstStyle/>
              <a:p>
                <a:pPr algn="ctr" defTabSz="685800" fontAlgn="auto">
                  <a:spcBef>
                    <a:spcPts val="0"/>
                  </a:spcBef>
                  <a:spcAft>
                    <a:spcPts val="0"/>
                  </a:spcAft>
                  <a:defRPr/>
                </a:pPr>
                <a:r>
                  <a:rPr lang="en-US" sz="788">
                    <a:ln/>
                    <a:solidFill>
                      <a:prstClr val="white"/>
                    </a:solidFill>
                    <a:latin typeface="Arial"/>
                    <a:ea typeface="+mn-ea"/>
                    <a:cs typeface="Arial"/>
                    <a:sym typeface="Arial"/>
                    <a:rtl val="0"/>
                  </a:rPr>
                  <a:t>39</a:t>
                </a:r>
              </a:p>
            </p:txBody>
          </p:sp>
        </p:grpSp>
        <p:cxnSp>
          <p:nvCxnSpPr>
            <p:cNvPr id="1307" name="Straight Connector 1306">
              <a:extLst>
                <a:ext uri="{FF2B5EF4-FFF2-40B4-BE49-F238E27FC236}">
                  <a16:creationId xmlns:a16="http://schemas.microsoft.com/office/drawing/2014/main" id="{AFE23324-79D5-16C0-5569-BA069DA44507}"/>
                </a:ext>
              </a:extLst>
            </p:cNvPr>
            <p:cNvCxnSpPr>
              <a:cxnSpLocks/>
            </p:cNvCxnSpPr>
            <p:nvPr/>
          </p:nvCxnSpPr>
          <p:spPr>
            <a:xfrm flipV="1">
              <a:off x="6182324" y="1226343"/>
              <a:ext cx="0" cy="2616823"/>
            </a:xfrm>
            <a:prstGeom prst="line">
              <a:avLst/>
            </a:prstGeom>
            <a:ln w="15875">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grpSp>
          <p:nvGrpSpPr>
            <p:cNvPr id="1315" name="Group 1314">
              <a:extLst>
                <a:ext uri="{FF2B5EF4-FFF2-40B4-BE49-F238E27FC236}">
                  <a16:creationId xmlns:a16="http://schemas.microsoft.com/office/drawing/2014/main" id="{B509B39C-16C0-1CA3-7D19-5889216ECE91}"/>
                </a:ext>
              </a:extLst>
            </p:cNvPr>
            <p:cNvGrpSpPr/>
            <p:nvPr/>
          </p:nvGrpSpPr>
          <p:grpSpPr>
            <a:xfrm>
              <a:off x="1693305" y="3854418"/>
              <a:ext cx="9748971" cy="55210"/>
              <a:chOff x="2198121" y="4133946"/>
              <a:chExt cx="6458616" cy="27527"/>
            </a:xfrm>
          </p:grpSpPr>
          <p:sp>
            <p:nvSpPr>
              <p:cNvPr id="1316" name="Freeform: Shape 1315">
                <a:extLst>
                  <a:ext uri="{FF2B5EF4-FFF2-40B4-BE49-F238E27FC236}">
                    <a16:creationId xmlns:a16="http://schemas.microsoft.com/office/drawing/2014/main" id="{560799D6-DD37-ACDC-9A77-360889813D6F}"/>
                  </a:ext>
                </a:extLst>
              </p:cNvPr>
              <p:cNvSpPr/>
              <p:nvPr/>
            </p:nvSpPr>
            <p:spPr>
              <a:xfrm>
                <a:off x="219812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17" name="Freeform: Shape 1316">
                <a:extLst>
                  <a:ext uri="{FF2B5EF4-FFF2-40B4-BE49-F238E27FC236}">
                    <a16:creationId xmlns:a16="http://schemas.microsoft.com/office/drawing/2014/main" id="{1557660B-4543-B7E2-1B66-CFEE9E88F347}"/>
                  </a:ext>
                </a:extLst>
              </p:cNvPr>
              <p:cNvSpPr/>
              <p:nvPr/>
            </p:nvSpPr>
            <p:spPr>
              <a:xfrm>
                <a:off x="236357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18" name="Freeform: Shape 1317">
                <a:extLst>
                  <a:ext uri="{FF2B5EF4-FFF2-40B4-BE49-F238E27FC236}">
                    <a16:creationId xmlns:a16="http://schemas.microsoft.com/office/drawing/2014/main" id="{E9FCCF53-9952-7BF0-2239-02BD3459624E}"/>
                  </a:ext>
                </a:extLst>
              </p:cNvPr>
              <p:cNvSpPr/>
              <p:nvPr/>
            </p:nvSpPr>
            <p:spPr>
              <a:xfrm>
                <a:off x="252892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19" name="Freeform: Shape 1318">
                <a:extLst>
                  <a:ext uri="{FF2B5EF4-FFF2-40B4-BE49-F238E27FC236}">
                    <a16:creationId xmlns:a16="http://schemas.microsoft.com/office/drawing/2014/main" id="{F5F22A63-9FA9-0480-923E-7B0BBF22F249}"/>
                  </a:ext>
                </a:extLst>
              </p:cNvPr>
              <p:cNvSpPr/>
              <p:nvPr/>
            </p:nvSpPr>
            <p:spPr>
              <a:xfrm>
                <a:off x="2694278"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0" name="Freeform: Shape 1319">
                <a:extLst>
                  <a:ext uri="{FF2B5EF4-FFF2-40B4-BE49-F238E27FC236}">
                    <a16:creationId xmlns:a16="http://schemas.microsoft.com/office/drawing/2014/main" id="{C80E57E3-1A47-46C2-15B6-2084009F70E8}"/>
                  </a:ext>
                </a:extLst>
              </p:cNvPr>
              <p:cNvSpPr/>
              <p:nvPr/>
            </p:nvSpPr>
            <p:spPr>
              <a:xfrm>
                <a:off x="2859632"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1" name="Freeform: Shape 1320">
                <a:extLst>
                  <a:ext uri="{FF2B5EF4-FFF2-40B4-BE49-F238E27FC236}">
                    <a16:creationId xmlns:a16="http://schemas.microsoft.com/office/drawing/2014/main" id="{B7F46C63-B6B3-23EB-66EC-029D16340832}"/>
                  </a:ext>
                </a:extLst>
              </p:cNvPr>
              <p:cNvSpPr/>
              <p:nvPr/>
            </p:nvSpPr>
            <p:spPr>
              <a:xfrm>
                <a:off x="3024986"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2" name="Freeform: Shape 1321">
                <a:extLst>
                  <a:ext uri="{FF2B5EF4-FFF2-40B4-BE49-F238E27FC236}">
                    <a16:creationId xmlns:a16="http://schemas.microsoft.com/office/drawing/2014/main" id="{C82AA0CB-9290-3934-BDA9-2A1FD3861565}"/>
                  </a:ext>
                </a:extLst>
              </p:cNvPr>
              <p:cNvSpPr/>
              <p:nvPr/>
            </p:nvSpPr>
            <p:spPr>
              <a:xfrm>
                <a:off x="319034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3" name="Freeform: Shape 1322">
                <a:extLst>
                  <a:ext uri="{FF2B5EF4-FFF2-40B4-BE49-F238E27FC236}">
                    <a16:creationId xmlns:a16="http://schemas.microsoft.com/office/drawing/2014/main" id="{73F5B483-3068-DED5-DA45-BCF7E804009C}"/>
                  </a:ext>
                </a:extLst>
              </p:cNvPr>
              <p:cNvSpPr/>
              <p:nvPr/>
            </p:nvSpPr>
            <p:spPr>
              <a:xfrm>
                <a:off x="3355789"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4" name="Freeform: Shape 1323">
                <a:extLst>
                  <a:ext uri="{FF2B5EF4-FFF2-40B4-BE49-F238E27FC236}">
                    <a16:creationId xmlns:a16="http://schemas.microsoft.com/office/drawing/2014/main" id="{1357D98B-88DF-D692-3411-644249773A2C}"/>
                  </a:ext>
                </a:extLst>
              </p:cNvPr>
              <p:cNvSpPr/>
              <p:nvPr/>
            </p:nvSpPr>
            <p:spPr>
              <a:xfrm>
                <a:off x="3521143"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5" name="Freeform: Shape 1324">
                <a:extLst>
                  <a:ext uri="{FF2B5EF4-FFF2-40B4-BE49-F238E27FC236}">
                    <a16:creationId xmlns:a16="http://schemas.microsoft.com/office/drawing/2014/main" id="{F0F06767-6973-58E4-8A41-491F186D14F2}"/>
                  </a:ext>
                </a:extLst>
              </p:cNvPr>
              <p:cNvSpPr/>
              <p:nvPr/>
            </p:nvSpPr>
            <p:spPr>
              <a:xfrm>
                <a:off x="3686402"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6" name="Freeform: Shape 1325">
                <a:extLst>
                  <a:ext uri="{FF2B5EF4-FFF2-40B4-BE49-F238E27FC236}">
                    <a16:creationId xmlns:a16="http://schemas.microsoft.com/office/drawing/2014/main" id="{35149D83-C9CB-5F76-6FF6-DB0F9338C50A}"/>
                  </a:ext>
                </a:extLst>
              </p:cNvPr>
              <p:cNvSpPr/>
              <p:nvPr/>
            </p:nvSpPr>
            <p:spPr>
              <a:xfrm>
                <a:off x="3851756"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7" name="Freeform: Shape 1326">
                <a:extLst>
                  <a:ext uri="{FF2B5EF4-FFF2-40B4-BE49-F238E27FC236}">
                    <a16:creationId xmlns:a16="http://schemas.microsoft.com/office/drawing/2014/main" id="{2CD5D3EF-BDCC-D759-BDDB-C98E8834F441}"/>
                  </a:ext>
                </a:extLst>
              </p:cNvPr>
              <p:cNvSpPr/>
              <p:nvPr/>
            </p:nvSpPr>
            <p:spPr>
              <a:xfrm>
                <a:off x="401711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8" name="Freeform: Shape 1327">
                <a:extLst>
                  <a:ext uri="{FF2B5EF4-FFF2-40B4-BE49-F238E27FC236}">
                    <a16:creationId xmlns:a16="http://schemas.microsoft.com/office/drawing/2014/main" id="{DA65CBB6-2EEE-8903-645B-48AD6654CDE3}"/>
                  </a:ext>
                </a:extLst>
              </p:cNvPr>
              <p:cNvSpPr/>
              <p:nvPr/>
            </p:nvSpPr>
            <p:spPr>
              <a:xfrm>
                <a:off x="418246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29" name="Freeform: Shape 1328">
                <a:extLst>
                  <a:ext uri="{FF2B5EF4-FFF2-40B4-BE49-F238E27FC236}">
                    <a16:creationId xmlns:a16="http://schemas.microsoft.com/office/drawing/2014/main" id="{7F2EA1DE-851E-18C6-1BAD-0A62408B0D25}"/>
                  </a:ext>
                </a:extLst>
              </p:cNvPr>
              <p:cNvSpPr/>
              <p:nvPr/>
            </p:nvSpPr>
            <p:spPr>
              <a:xfrm>
                <a:off x="4347913"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0" name="Freeform: Shape 1329">
                <a:extLst>
                  <a:ext uri="{FF2B5EF4-FFF2-40B4-BE49-F238E27FC236}">
                    <a16:creationId xmlns:a16="http://schemas.microsoft.com/office/drawing/2014/main" id="{7F229D60-BC41-30F3-6572-02C64921906B}"/>
                  </a:ext>
                </a:extLst>
              </p:cNvPr>
              <p:cNvSpPr/>
              <p:nvPr/>
            </p:nvSpPr>
            <p:spPr>
              <a:xfrm>
                <a:off x="4513267"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1" name="Freeform: Shape 1330">
                <a:extLst>
                  <a:ext uri="{FF2B5EF4-FFF2-40B4-BE49-F238E27FC236}">
                    <a16:creationId xmlns:a16="http://schemas.microsoft.com/office/drawing/2014/main" id="{DD0BCF2A-B8D8-A67F-8458-05B94ABBB95A}"/>
                  </a:ext>
                </a:extLst>
              </p:cNvPr>
              <p:cNvSpPr/>
              <p:nvPr/>
            </p:nvSpPr>
            <p:spPr>
              <a:xfrm>
                <a:off x="467862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2" name="Freeform: Shape 1331">
                <a:extLst>
                  <a:ext uri="{FF2B5EF4-FFF2-40B4-BE49-F238E27FC236}">
                    <a16:creationId xmlns:a16="http://schemas.microsoft.com/office/drawing/2014/main" id="{3D9D18B4-BCCD-EB98-2514-87D5851DFC45}"/>
                  </a:ext>
                </a:extLst>
              </p:cNvPr>
              <p:cNvSpPr/>
              <p:nvPr/>
            </p:nvSpPr>
            <p:spPr>
              <a:xfrm>
                <a:off x="4843975"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3" name="Freeform: Shape 1332">
                <a:extLst>
                  <a:ext uri="{FF2B5EF4-FFF2-40B4-BE49-F238E27FC236}">
                    <a16:creationId xmlns:a16="http://schemas.microsoft.com/office/drawing/2014/main" id="{D30C13BD-48CC-35F9-7AFA-4A7C9AF90382}"/>
                  </a:ext>
                </a:extLst>
              </p:cNvPr>
              <p:cNvSpPr/>
              <p:nvPr/>
            </p:nvSpPr>
            <p:spPr>
              <a:xfrm>
                <a:off x="500923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4" name="Freeform: Shape 1333">
                <a:extLst>
                  <a:ext uri="{FF2B5EF4-FFF2-40B4-BE49-F238E27FC236}">
                    <a16:creationId xmlns:a16="http://schemas.microsoft.com/office/drawing/2014/main" id="{02A1384D-07B0-F4B8-E4F8-6FBFE354C273}"/>
                  </a:ext>
                </a:extLst>
              </p:cNvPr>
              <p:cNvSpPr/>
              <p:nvPr/>
            </p:nvSpPr>
            <p:spPr>
              <a:xfrm>
                <a:off x="5174588"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5" name="Freeform: Shape 1334">
                <a:extLst>
                  <a:ext uri="{FF2B5EF4-FFF2-40B4-BE49-F238E27FC236}">
                    <a16:creationId xmlns:a16="http://schemas.microsoft.com/office/drawing/2014/main" id="{8D26E39F-B1FC-26CB-3C4F-D266D277CBBF}"/>
                  </a:ext>
                </a:extLst>
              </p:cNvPr>
              <p:cNvSpPr/>
              <p:nvPr/>
            </p:nvSpPr>
            <p:spPr>
              <a:xfrm>
                <a:off x="5340037"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6" name="Freeform: Shape 1335">
                <a:extLst>
                  <a:ext uri="{FF2B5EF4-FFF2-40B4-BE49-F238E27FC236}">
                    <a16:creationId xmlns:a16="http://schemas.microsoft.com/office/drawing/2014/main" id="{373327A0-4053-99D6-5F31-97B2F396F13D}"/>
                  </a:ext>
                </a:extLst>
              </p:cNvPr>
              <p:cNvSpPr/>
              <p:nvPr/>
            </p:nvSpPr>
            <p:spPr>
              <a:xfrm>
                <a:off x="550539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7" name="Freeform: Shape 1336">
                <a:extLst>
                  <a:ext uri="{FF2B5EF4-FFF2-40B4-BE49-F238E27FC236}">
                    <a16:creationId xmlns:a16="http://schemas.microsoft.com/office/drawing/2014/main" id="{0B81782A-D91A-B7F2-6BA4-A6D486253A3A}"/>
                  </a:ext>
                </a:extLst>
              </p:cNvPr>
              <p:cNvSpPr/>
              <p:nvPr/>
            </p:nvSpPr>
            <p:spPr>
              <a:xfrm>
                <a:off x="5670745"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8" name="Freeform: Shape 1337">
                <a:extLst>
                  <a:ext uri="{FF2B5EF4-FFF2-40B4-BE49-F238E27FC236}">
                    <a16:creationId xmlns:a16="http://schemas.microsoft.com/office/drawing/2014/main" id="{D81FBD2B-9B0F-A271-B7A8-403D678C8737}"/>
                  </a:ext>
                </a:extLst>
              </p:cNvPr>
              <p:cNvSpPr/>
              <p:nvPr/>
            </p:nvSpPr>
            <p:spPr>
              <a:xfrm>
                <a:off x="5836099"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39" name="Freeform: Shape 1338">
                <a:extLst>
                  <a:ext uri="{FF2B5EF4-FFF2-40B4-BE49-F238E27FC236}">
                    <a16:creationId xmlns:a16="http://schemas.microsoft.com/office/drawing/2014/main" id="{CC6BD7EE-F2E2-D497-3C32-A1C197131E38}"/>
                  </a:ext>
                </a:extLst>
              </p:cNvPr>
              <p:cNvSpPr/>
              <p:nvPr/>
            </p:nvSpPr>
            <p:spPr>
              <a:xfrm>
                <a:off x="6001453"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0" name="Freeform: Shape 1339">
                <a:extLst>
                  <a:ext uri="{FF2B5EF4-FFF2-40B4-BE49-F238E27FC236}">
                    <a16:creationId xmlns:a16="http://schemas.microsoft.com/office/drawing/2014/main" id="{7DFAA443-B913-9A6E-29D6-38342B26CA99}"/>
                  </a:ext>
                </a:extLst>
              </p:cNvPr>
              <p:cNvSpPr/>
              <p:nvPr/>
            </p:nvSpPr>
            <p:spPr>
              <a:xfrm>
                <a:off x="6166712"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1" name="Freeform: Shape 1340">
                <a:extLst>
                  <a:ext uri="{FF2B5EF4-FFF2-40B4-BE49-F238E27FC236}">
                    <a16:creationId xmlns:a16="http://schemas.microsoft.com/office/drawing/2014/main" id="{764BEB28-2365-0D75-6342-6679630D9851}"/>
                  </a:ext>
                </a:extLst>
              </p:cNvPr>
              <p:cNvSpPr/>
              <p:nvPr/>
            </p:nvSpPr>
            <p:spPr>
              <a:xfrm>
                <a:off x="6332256"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2" name="Freeform: Shape 1341">
                <a:extLst>
                  <a:ext uri="{FF2B5EF4-FFF2-40B4-BE49-F238E27FC236}">
                    <a16:creationId xmlns:a16="http://schemas.microsoft.com/office/drawing/2014/main" id="{70BA79A4-E5CF-29E5-318A-BA195074B5F5}"/>
                  </a:ext>
                </a:extLst>
              </p:cNvPr>
              <p:cNvSpPr/>
              <p:nvPr/>
            </p:nvSpPr>
            <p:spPr>
              <a:xfrm>
                <a:off x="6497515"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3" name="Freeform: Shape 1342">
                <a:extLst>
                  <a:ext uri="{FF2B5EF4-FFF2-40B4-BE49-F238E27FC236}">
                    <a16:creationId xmlns:a16="http://schemas.microsoft.com/office/drawing/2014/main" id="{F8AC8FE8-4B64-4951-6E68-AF407024C293}"/>
                  </a:ext>
                </a:extLst>
              </p:cNvPr>
              <p:cNvSpPr/>
              <p:nvPr/>
            </p:nvSpPr>
            <p:spPr>
              <a:xfrm>
                <a:off x="6662869"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4" name="Freeform: Shape 1343">
                <a:extLst>
                  <a:ext uri="{FF2B5EF4-FFF2-40B4-BE49-F238E27FC236}">
                    <a16:creationId xmlns:a16="http://schemas.microsoft.com/office/drawing/2014/main" id="{0E597057-8A3F-F4E8-DD31-38D621867F2E}"/>
                  </a:ext>
                </a:extLst>
              </p:cNvPr>
              <p:cNvSpPr/>
              <p:nvPr/>
            </p:nvSpPr>
            <p:spPr>
              <a:xfrm>
                <a:off x="6828223"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5" name="Freeform: Shape 1344">
                <a:extLst>
                  <a:ext uri="{FF2B5EF4-FFF2-40B4-BE49-F238E27FC236}">
                    <a16:creationId xmlns:a16="http://schemas.microsoft.com/office/drawing/2014/main" id="{B022318E-4654-40E0-0879-E465AB285694}"/>
                  </a:ext>
                </a:extLst>
              </p:cNvPr>
              <p:cNvSpPr/>
              <p:nvPr/>
            </p:nvSpPr>
            <p:spPr>
              <a:xfrm>
                <a:off x="6993577"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6" name="Freeform: Shape 1345">
                <a:extLst>
                  <a:ext uri="{FF2B5EF4-FFF2-40B4-BE49-F238E27FC236}">
                    <a16:creationId xmlns:a16="http://schemas.microsoft.com/office/drawing/2014/main" id="{EEEF4557-DAD8-DB1F-47F5-2BC3B3C589E1}"/>
                  </a:ext>
                </a:extLst>
              </p:cNvPr>
              <p:cNvSpPr/>
              <p:nvPr/>
            </p:nvSpPr>
            <p:spPr>
              <a:xfrm>
                <a:off x="715893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7" name="Freeform: Shape 1346">
                <a:extLst>
                  <a:ext uri="{FF2B5EF4-FFF2-40B4-BE49-F238E27FC236}">
                    <a16:creationId xmlns:a16="http://schemas.microsoft.com/office/drawing/2014/main" id="{B3834674-EA12-E5BD-FB4F-990838754A1F}"/>
                  </a:ext>
                </a:extLst>
              </p:cNvPr>
              <p:cNvSpPr/>
              <p:nvPr/>
            </p:nvSpPr>
            <p:spPr>
              <a:xfrm>
                <a:off x="732438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8" name="Freeform: Shape 1347">
                <a:extLst>
                  <a:ext uri="{FF2B5EF4-FFF2-40B4-BE49-F238E27FC236}">
                    <a16:creationId xmlns:a16="http://schemas.microsoft.com/office/drawing/2014/main" id="{7718386E-1A90-A785-E7D8-3ACDBF61D5C2}"/>
                  </a:ext>
                </a:extLst>
              </p:cNvPr>
              <p:cNvSpPr/>
              <p:nvPr/>
            </p:nvSpPr>
            <p:spPr>
              <a:xfrm>
                <a:off x="748973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49" name="Freeform: Shape 1348">
                <a:extLst>
                  <a:ext uri="{FF2B5EF4-FFF2-40B4-BE49-F238E27FC236}">
                    <a16:creationId xmlns:a16="http://schemas.microsoft.com/office/drawing/2014/main" id="{19CCB7F8-480C-C0D0-18A2-961EB22B8867}"/>
                  </a:ext>
                </a:extLst>
              </p:cNvPr>
              <p:cNvSpPr/>
              <p:nvPr/>
            </p:nvSpPr>
            <p:spPr>
              <a:xfrm>
                <a:off x="7655088"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50" name="Freeform: Shape 1349">
                <a:extLst>
                  <a:ext uri="{FF2B5EF4-FFF2-40B4-BE49-F238E27FC236}">
                    <a16:creationId xmlns:a16="http://schemas.microsoft.com/office/drawing/2014/main" id="{90F7C6B6-5A25-26A0-9A0F-BCBEA2924230}"/>
                  </a:ext>
                </a:extLst>
              </p:cNvPr>
              <p:cNvSpPr/>
              <p:nvPr/>
            </p:nvSpPr>
            <p:spPr>
              <a:xfrm>
                <a:off x="7820347"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51" name="Freeform: Shape 1350">
                <a:extLst>
                  <a:ext uri="{FF2B5EF4-FFF2-40B4-BE49-F238E27FC236}">
                    <a16:creationId xmlns:a16="http://schemas.microsoft.com/office/drawing/2014/main" id="{43CA4142-78FD-5859-86DE-C2DC9B9C12A9}"/>
                  </a:ext>
                </a:extLst>
              </p:cNvPr>
              <p:cNvSpPr/>
              <p:nvPr/>
            </p:nvSpPr>
            <p:spPr>
              <a:xfrm>
                <a:off x="7985701"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52" name="Freeform: Shape 1351">
                <a:extLst>
                  <a:ext uri="{FF2B5EF4-FFF2-40B4-BE49-F238E27FC236}">
                    <a16:creationId xmlns:a16="http://schemas.microsoft.com/office/drawing/2014/main" id="{B80A1F8C-20CF-F6DD-D89F-0377BD57A6BF}"/>
                  </a:ext>
                </a:extLst>
              </p:cNvPr>
              <p:cNvSpPr/>
              <p:nvPr/>
            </p:nvSpPr>
            <p:spPr>
              <a:xfrm>
                <a:off x="8151150"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53" name="Freeform: Shape 1352">
                <a:extLst>
                  <a:ext uri="{FF2B5EF4-FFF2-40B4-BE49-F238E27FC236}">
                    <a16:creationId xmlns:a16="http://schemas.microsoft.com/office/drawing/2014/main" id="{6755BDA0-AB3E-3FFD-6C2A-A88CDE05C421}"/>
                  </a:ext>
                </a:extLst>
              </p:cNvPr>
              <p:cNvSpPr/>
              <p:nvPr/>
            </p:nvSpPr>
            <p:spPr>
              <a:xfrm>
                <a:off x="8316504"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54" name="Freeform: Shape 1353">
                <a:extLst>
                  <a:ext uri="{FF2B5EF4-FFF2-40B4-BE49-F238E27FC236}">
                    <a16:creationId xmlns:a16="http://schemas.microsoft.com/office/drawing/2014/main" id="{7A21D584-3EED-DB44-C931-B2CEF566F0CF}"/>
                  </a:ext>
                </a:extLst>
              </p:cNvPr>
              <p:cNvSpPr/>
              <p:nvPr/>
            </p:nvSpPr>
            <p:spPr>
              <a:xfrm>
                <a:off x="8481858"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1355" name="Freeform: Shape 1354">
                <a:extLst>
                  <a:ext uri="{FF2B5EF4-FFF2-40B4-BE49-F238E27FC236}">
                    <a16:creationId xmlns:a16="http://schemas.microsoft.com/office/drawing/2014/main" id="{D8B6B451-1934-07CD-1D84-0A346132C449}"/>
                  </a:ext>
                </a:extLst>
              </p:cNvPr>
              <p:cNvSpPr/>
              <p:nvPr/>
            </p:nvSpPr>
            <p:spPr>
              <a:xfrm>
                <a:off x="8647212" y="4133946"/>
                <a:ext cx="9525" cy="27527"/>
              </a:xfrm>
              <a:custGeom>
                <a:avLst/>
                <a:gdLst>
                  <a:gd name="connsiteX0" fmla="*/ 0 w 9525"/>
                  <a:gd name="connsiteY0" fmla="*/ 0 h 27527"/>
                  <a:gd name="connsiteX1" fmla="*/ 0 w 9525"/>
                  <a:gd name="connsiteY1" fmla="*/ 27527 h 27527"/>
                </a:gdLst>
                <a:ahLst/>
                <a:cxnLst>
                  <a:cxn ang="0">
                    <a:pos x="connsiteX0" y="connsiteY0"/>
                  </a:cxn>
                  <a:cxn ang="0">
                    <a:pos x="connsiteX1" y="connsiteY1"/>
                  </a:cxn>
                </a:cxnLst>
                <a:rect l="l" t="t" r="r" b="b"/>
                <a:pathLst>
                  <a:path w="9525" h="27527">
                    <a:moveTo>
                      <a:pt x="0" y="0"/>
                    </a:moveTo>
                    <a:lnTo>
                      <a:pt x="0" y="27527"/>
                    </a:lnTo>
                  </a:path>
                </a:pathLst>
              </a:custGeom>
              <a:ln w="19050" cap="flat">
                <a:solidFill>
                  <a:schemeClr val="bg1"/>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grpSp>
        <p:cxnSp>
          <p:nvCxnSpPr>
            <p:cNvPr id="1369" name="Straight Connector 1368">
              <a:extLst>
                <a:ext uri="{FF2B5EF4-FFF2-40B4-BE49-F238E27FC236}">
                  <a16:creationId xmlns:a16="http://schemas.microsoft.com/office/drawing/2014/main" id="{09A7D0D8-3727-53C9-0512-05A5EFB814FA}"/>
                </a:ext>
              </a:extLst>
            </p:cNvPr>
            <p:cNvCxnSpPr>
              <a:cxnSpLocks/>
            </p:cNvCxnSpPr>
            <p:nvPr/>
          </p:nvCxnSpPr>
          <p:spPr>
            <a:xfrm>
              <a:off x="1364404" y="1247204"/>
              <a:ext cx="0" cy="260497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0" name="Straight Connector 1369">
              <a:extLst>
                <a:ext uri="{FF2B5EF4-FFF2-40B4-BE49-F238E27FC236}">
                  <a16:creationId xmlns:a16="http://schemas.microsoft.com/office/drawing/2014/main" id="{DE2AEA72-E5A8-0C68-8EC8-0922BFB75AEA}"/>
                </a:ext>
              </a:extLst>
            </p:cNvPr>
            <p:cNvCxnSpPr>
              <a:cxnSpLocks/>
            </p:cNvCxnSpPr>
            <p:nvPr/>
          </p:nvCxnSpPr>
          <p:spPr>
            <a:xfrm flipH="1">
              <a:off x="1364405" y="3854420"/>
              <a:ext cx="10247492" cy="0"/>
            </a:xfrm>
            <a:prstGeom prst="line">
              <a:avLst/>
            </a:prstGeom>
            <a:ln w="1905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9" name="Straight Connector 3058">
              <a:extLst>
                <a:ext uri="{FF2B5EF4-FFF2-40B4-BE49-F238E27FC236}">
                  <a16:creationId xmlns:a16="http://schemas.microsoft.com/office/drawing/2014/main" id="{0DCDBABC-99D3-005B-AC0B-DBA9663D0B5D}"/>
                </a:ext>
              </a:extLst>
            </p:cNvPr>
            <p:cNvCxnSpPr>
              <a:cxnSpLocks/>
            </p:cNvCxnSpPr>
            <p:nvPr/>
          </p:nvCxnSpPr>
          <p:spPr>
            <a:xfrm flipV="1">
              <a:off x="6139625" y="2514905"/>
              <a:ext cx="0" cy="1338711"/>
            </a:xfrm>
            <a:prstGeom prst="line">
              <a:avLst/>
            </a:prstGeom>
            <a:ln w="19050">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3060" name="Straight Connector 3059">
              <a:extLst>
                <a:ext uri="{FF2B5EF4-FFF2-40B4-BE49-F238E27FC236}">
                  <a16:creationId xmlns:a16="http://schemas.microsoft.com/office/drawing/2014/main" id="{27B5FD7C-48BE-9764-6ED0-D1BF82B52E7B}"/>
                </a:ext>
              </a:extLst>
            </p:cNvPr>
            <p:cNvCxnSpPr>
              <a:cxnSpLocks/>
            </p:cNvCxnSpPr>
            <p:nvPr/>
          </p:nvCxnSpPr>
          <p:spPr>
            <a:xfrm flipV="1">
              <a:off x="10614417" y="2520657"/>
              <a:ext cx="0" cy="1332959"/>
            </a:xfrm>
            <a:prstGeom prst="line">
              <a:avLst/>
            </a:prstGeom>
            <a:ln w="19050">
              <a:solidFill>
                <a:srgbClr val="2ECCA3"/>
              </a:solidFill>
              <a:prstDash val="dash"/>
            </a:ln>
          </p:spPr>
          <p:style>
            <a:lnRef idx="1">
              <a:schemeClr val="dk1"/>
            </a:lnRef>
            <a:fillRef idx="0">
              <a:schemeClr val="dk1"/>
            </a:fillRef>
            <a:effectRef idx="0">
              <a:schemeClr val="dk1"/>
            </a:effectRef>
            <a:fontRef idx="minor">
              <a:schemeClr val="tx1"/>
            </a:fontRef>
          </p:style>
        </p:cxnSp>
        <p:sp>
          <p:nvSpPr>
            <p:cNvPr id="3062" name="TextBox 3061">
              <a:extLst>
                <a:ext uri="{FF2B5EF4-FFF2-40B4-BE49-F238E27FC236}">
                  <a16:creationId xmlns:a16="http://schemas.microsoft.com/office/drawing/2014/main" id="{1EC50E7E-C6DD-758E-65B6-597B693C83AD}"/>
                </a:ext>
              </a:extLst>
            </p:cNvPr>
            <p:cNvSpPr txBox="1"/>
            <p:nvPr/>
          </p:nvSpPr>
          <p:spPr>
            <a:xfrm>
              <a:off x="5947934" y="1300846"/>
              <a:ext cx="496330" cy="184665"/>
            </a:xfrm>
            <a:prstGeom prst="rect">
              <a:avLst/>
            </a:prstGeom>
            <a:solidFill>
              <a:srgbClr val="002557"/>
            </a:solidFill>
          </p:spPr>
          <p:txBody>
            <a:bodyPr wrap="none" lIns="0" tIns="0" rIns="0" bIns="0" rtlCol="0">
              <a:spAutoFit/>
            </a:bodyPr>
            <a:lstStyle/>
            <a:p>
              <a:pPr algn="ctr" defTabSz="685800" fontAlgn="auto">
                <a:spcBef>
                  <a:spcPts val="0"/>
                </a:spcBef>
                <a:spcAft>
                  <a:spcPts val="0"/>
                </a:spcAft>
                <a:defRPr/>
              </a:pPr>
              <a:r>
                <a:rPr lang="en-US" sz="900">
                  <a:solidFill>
                    <a:srgbClr val="2ECCA3"/>
                  </a:solidFill>
                  <a:latin typeface="Arial" panose="020B0604020202020204"/>
                  <a:ea typeface="+mn-ea"/>
                  <a:cs typeface="+mn-cs"/>
                </a:rPr>
                <a:t>76% </a:t>
              </a:r>
            </a:p>
          </p:txBody>
        </p:sp>
        <p:sp>
          <p:nvSpPr>
            <p:cNvPr id="3066" name="TextBox 3065">
              <a:extLst>
                <a:ext uri="{FF2B5EF4-FFF2-40B4-BE49-F238E27FC236}">
                  <a16:creationId xmlns:a16="http://schemas.microsoft.com/office/drawing/2014/main" id="{B13D4213-6104-8C74-2156-B72FE218E7D8}"/>
                </a:ext>
              </a:extLst>
            </p:cNvPr>
            <p:cNvSpPr txBox="1"/>
            <p:nvPr/>
          </p:nvSpPr>
          <p:spPr>
            <a:xfrm>
              <a:off x="5900246" y="3332510"/>
              <a:ext cx="560145" cy="184665"/>
            </a:xfrm>
            <a:prstGeom prst="rect">
              <a:avLst/>
            </a:prstGeom>
            <a:solidFill>
              <a:srgbClr val="002557"/>
            </a:solidFill>
          </p:spPr>
          <p:txBody>
            <a:bodyPr wrap="square" lIns="0" tIns="0" rIns="0" bIns="0" rtlCol="0">
              <a:spAutoFit/>
            </a:bodyPr>
            <a:lstStyle/>
            <a:p>
              <a:pPr algn="ctr" defTabSz="685800" fontAlgn="auto">
                <a:spcBef>
                  <a:spcPts val="0"/>
                </a:spcBef>
                <a:spcAft>
                  <a:spcPts val="0"/>
                </a:spcAft>
                <a:defRPr/>
              </a:pPr>
              <a:r>
                <a:rPr lang="en-US" sz="900">
                  <a:solidFill>
                    <a:prstClr val="white">
                      <a:lumMod val="65000"/>
                    </a:prstClr>
                  </a:solidFill>
                  <a:latin typeface="Arial" panose="020B0604020202020204"/>
                  <a:ea typeface="+mn-ea"/>
                  <a:cs typeface="+mn-cs"/>
                </a:rPr>
                <a:t>49% </a:t>
              </a:r>
            </a:p>
          </p:txBody>
        </p:sp>
        <p:sp>
          <p:nvSpPr>
            <p:cNvPr id="3067" name="Freeform: Shape 3066">
              <a:extLst>
                <a:ext uri="{FF2B5EF4-FFF2-40B4-BE49-F238E27FC236}">
                  <a16:creationId xmlns:a16="http://schemas.microsoft.com/office/drawing/2014/main" id="{AEB1CBA4-AAED-AF85-1A67-DE07F471E7CF}"/>
                </a:ext>
              </a:extLst>
            </p:cNvPr>
            <p:cNvSpPr/>
            <p:nvPr/>
          </p:nvSpPr>
          <p:spPr>
            <a:xfrm>
              <a:off x="1555104" y="3685544"/>
              <a:ext cx="612000" cy="0"/>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chemeClr val="bg1">
                  <a:lumMod val="65000"/>
                </a:schemeClr>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68" name="Freeform: Shape 3067">
              <a:extLst>
                <a:ext uri="{FF2B5EF4-FFF2-40B4-BE49-F238E27FC236}">
                  <a16:creationId xmlns:a16="http://schemas.microsoft.com/office/drawing/2014/main" id="{38939A34-B9C8-D422-DC03-188A182C8713}"/>
                </a:ext>
              </a:extLst>
            </p:cNvPr>
            <p:cNvSpPr/>
            <p:nvPr/>
          </p:nvSpPr>
          <p:spPr>
            <a:xfrm>
              <a:off x="1567224" y="3388818"/>
              <a:ext cx="612000" cy="0"/>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2ECCA3"/>
              </a:solidFill>
              <a:prstDash val="solid"/>
              <a:miter/>
            </a:ln>
          </p:spPr>
          <p:txBody>
            <a:bodyPr rtlCol="0" anchor="ctr"/>
            <a:lstStyle/>
            <a:p>
              <a:pPr defTabSz="685800" fontAlgn="auto">
                <a:spcBef>
                  <a:spcPts val="0"/>
                </a:spcBef>
                <a:spcAft>
                  <a:spcPts val="0"/>
                </a:spcAft>
                <a:defRPr/>
              </a:pPr>
              <a:endParaRPr lang="en-US" sz="1200">
                <a:solidFill>
                  <a:prstClr val="black"/>
                </a:solidFill>
                <a:latin typeface="Arial" panose="020B0604020202020204"/>
                <a:ea typeface="+mn-ea"/>
                <a:cs typeface="+mn-cs"/>
              </a:endParaRPr>
            </a:p>
          </p:txBody>
        </p:sp>
        <p:sp>
          <p:nvSpPr>
            <p:cNvPr id="3069" name="TextBox 3068">
              <a:extLst>
                <a:ext uri="{FF2B5EF4-FFF2-40B4-BE49-F238E27FC236}">
                  <a16:creationId xmlns:a16="http://schemas.microsoft.com/office/drawing/2014/main" id="{13265BAD-ACFB-B2D0-9C63-DA0C0A2190B3}"/>
                </a:ext>
              </a:extLst>
            </p:cNvPr>
            <p:cNvSpPr txBox="1"/>
            <p:nvPr/>
          </p:nvSpPr>
          <p:spPr>
            <a:xfrm>
              <a:off x="2172211" y="3532597"/>
              <a:ext cx="739050" cy="292388"/>
            </a:xfrm>
            <a:prstGeom prst="rect">
              <a:avLst/>
            </a:prstGeom>
            <a:noFill/>
          </p:spPr>
          <p:txBody>
            <a:bodyPr wrap="none" rtlCol="0" anchor="ctr">
              <a:spAutoFit/>
            </a:bodyPr>
            <a:lstStyle/>
            <a:p>
              <a:pPr defTabSz="685800" fontAlgn="auto">
                <a:spcBef>
                  <a:spcPts val="0"/>
                </a:spcBef>
                <a:spcAft>
                  <a:spcPts val="0"/>
                </a:spcAft>
                <a:defRPr/>
              </a:pPr>
              <a:r>
                <a:rPr lang="en-US" sz="825" err="1">
                  <a:ln/>
                  <a:solidFill>
                    <a:prstClr val="white">
                      <a:lumMod val="65000"/>
                    </a:prstClr>
                  </a:solidFill>
                  <a:latin typeface="Arial"/>
                  <a:ea typeface="+mn-ea"/>
                  <a:cs typeface="Arial"/>
                  <a:sym typeface="Arial"/>
                  <a:rtl val="0"/>
                </a:rPr>
                <a:t>DVd</a:t>
              </a:r>
              <a:endParaRPr lang="en-US" sz="825">
                <a:ln/>
                <a:solidFill>
                  <a:prstClr val="white">
                    <a:lumMod val="65000"/>
                  </a:prstClr>
                </a:solidFill>
                <a:latin typeface="Arial"/>
                <a:ea typeface="+mn-ea"/>
                <a:cs typeface="Arial"/>
                <a:sym typeface="Arial"/>
                <a:rtl val="0"/>
              </a:endParaRPr>
            </a:p>
          </p:txBody>
        </p:sp>
        <p:sp>
          <p:nvSpPr>
            <p:cNvPr id="3070" name="TextBox 3069">
              <a:extLst>
                <a:ext uri="{FF2B5EF4-FFF2-40B4-BE49-F238E27FC236}">
                  <a16:creationId xmlns:a16="http://schemas.microsoft.com/office/drawing/2014/main" id="{1F1A438F-659D-8981-39C6-C38900174AD3}"/>
                </a:ext>
              </a:extLst>
            </p:cNvPr>
            <p:cNvSpPr txBox="1"/>
            <p:nvPr/>
          </p:nvSpPr>
          <p:spPr>
            <a:xfrm>
              <a:off x="2172211" y="3238565"/>
              <a:ext cx="726944" cy="292388"/>
            </a:xfrm>
            <a:prstGeom prst="rect">
              <a:avLst/>
            </a:prstGeom>
            <a:noFill/>
          </p:spPr>
          <p:txBody>
            <a:bodyPr wrap="none" rtlCol="0" anchor="ctr">
              <a:spAutoFit/>
            </a:bodyPr>
            <a:lstStyle/>
            <a:p>
              <a:pPr defTabSz="685800" fontAlgn="auto">
                <a:spcBef>
                  <a:spcPts val="0"/>
                </a:spcBef>
                <a:spcAft>
                  <a:spcPts val="0"/>
                </a:spcAft>
                <a:defRPr/>
              </a:pPr>
              <a:r>
                <a:rPr lang="en-US" sz="825" err="1">
                  <a:ln/>
                  <a:solidFill>
                    <a:srgbClr val="2ECCA3"/>
                  </a:solidFill>
                  <a:latin typeface="Arial"/>
                  <a:ea typeface="+mn-ea"/>
                  <a:cs typeface="Arial"/>
                  <a:sym typeface="Arial"/>
                  <a:rtl val="0"/>
                </a:rPr>
                <a:t>BVd</a:t>
              </a:r>
              <a:endParaRPr lang="en-US" sz="825">
                <a:ln/>
                <a:solidFill>
                  <a:srgbClr val="2ECCA3"/>
                </a:solidFill>
                <a:latin typeface="Arial"/>
                <a:ea typeface="+mn-ea"/>
                <a:cs typeface="Arial"/>
                <a:sym typeface="Arial"/>
                <a:rtl val="0"/>
              </a:endParaRPr>
            </a:p>
          </p:txBody>
        </p:sp>
        <p:sp>
          <p:nvSpPr>
            <p:cNvPr id="2" name="TextBox 1">
              <a:extLst>
                <a:ext uri="{FF2B5EF4-FFF2-40B4-BE49-F238E27FC236}">
                  <a16:creationId xmlns:a16="http://schemas.microsoft.com/office/drawing/2014/main" id="{815F3423-ACBD-ECE9-33B9-20B12F58C196}"/>
                </a:ext>
              </a:extLst>
            </p:cNvPr>
            <p:cNvSpPr txBox="1"/>
            <p:nvPr/>
          </p:nvSpPr>
          <p:spPr>
            <a:xfrm>
              <a:off x="5598709" y="999806"/>
              <a:ext cx="1244459" cy="284780"/>
            </a:xfrm>
            <a:prstGeom prst="rect">
              <a:avLst/>
            </a:prstGeom>
            <a:noFill/>
          </p:spPr>
          <p:txBody>
            <a:bodyPr wrap="none" rtlCol="0">
              <a:spAutoFit/>
            </a:bodyPr>
            <a:lstStyle/>
            <a:p>
              <a:pPr defTabSz="685800" fontAlgn="auto">
                <a:spcBef>
                  <a:spcPts val="0"/>
                </a:spcBef>
                <a:spcAft>
                  <a:spcPts val="0"/>
                </a:spcAft>
                <a:defRPr/>
              </a:pPr>
              <a:r>
                <a:rPr lang="en-US" sz="788">
                  <a:solidFill>
                    <a:prstClr val="white"/>
                  </a:solidFill>
                  <a:latin typeface="Arial" panose="020B0604020202020204"/>
                  <a:ea typeface="+mn-ea"/>
                  <a:cs typeface="+mn-cs"/>
                </a:rPr>
                <a:t>18 months</a:t>
              </a:r>
            </a:p>
          </p:txBody>
        </p:sp>
      </p:grpSp>
      <p:sp>
        <p:nvSpPr>
          <p:cNvPr id="7" name="Text Placeholder 8">
            <a:extLst>
              <a:ext uri="{FF2B5EF4-FFF2-40B4-BE49-F238E27FC236}">
                <a16:creationId xmlns:a16="http://schemas.microsoft.com/office/drawing/2014/main" id="{3A83A953-E187-39BE-C54A-8DD048CF2AA6}"/>
              </a:ext>
            </a:extLst>
          </p:cNvPr>
          <p:cNvSpPr>
            <a:spLocks noGrp="1"/>
          </p:cNvSpPr>
          <p:nvPr>
            <p:ph type="body" sz="quarter" idx="15"/>
          </p:nvPr>
        </p:nvSpPr>
        <p:spPr>
          <a:xfrm>
            <a:off x="2493303" y="4706266"/>
            <a:ext cx="4389120" cy="211016"/>
          </a:xfrm>
        </p:spPr>
        <p:txBody>
          <a:bodyPr/>
          <a:lstStyle/>
          <a:p>
            <a:r>
              <a:rPr lang="es-ES"/>
              <a:t>María Victoria Mateos, MD, PhD</a:t>
            </a:r>
            <a:endParaRPr lang="en-US"/>
          </a:p>
        </p:txBody>
      </p:sp>
      <p:sp>
        <p:nvSpPr>
          <p:cNvPr id="3063" name="TextBox 3062">
            <a:extLst>
              <a:ext uri="{FF2B5EF4-FFF2-40B4-BE49-F238E27FC236}">
                <a16:creationId xmlns:a16="http://schemas.microsoft.com/office/drawing/2014/main" id="{F7E517F6-391C-1CE1-37C9-530F1F3E05BF}"/>
              </a:ext>
            </a:extLst>
          </p:cNvPr>
          <p:cNvSpPr txBox="1"/>
          <p:nvPr/>
        </p:nvSpPr>
        <p:spPr>
          <a:xfrm>
            <a:off x="2458364" y="1922633"/>
            <a:ext cx="901686" cy="369332"/>
          </a:xfrm>
          <a:prstGeom prst="rect">
            <a:avLst/>
          </a:prstGeom>
          <a:solidFill>
            <a:schemeClr val="bg1">
              <a:lumMod val="65000"/>
            </a:schemeClr>
          </a:solidFill>
        </p:spPr>
        <p:txBody>
          <a:bodyPr wrap="square" rtlCol="0">
            <a:spAutoFit/>
          </a:bodyPr>
          <a:lstStyle/>
          <a:p>
            <a:pPr algn="ctr" defTabSz="685800" fontAlgn="auto">
              <a:spcBef>
                <a:spcPts val="0"/>
              </a:spcBef>
              <a:spcAft>
                <a:spcPts val="0"/>
              </a:spcAft>
              <a:defRPr/>
            </a:pPr>
            <a:r>
              <a:rPr lang="en-US" sz="900" b="1">
                <a:solidFill>
                  <a:prstClr val="white"/>
                </a:solidFill>
                <a:latin typeface="Arial" panose="020B0604020202020204"/>
                <a:ea typeface="+mn-ea"/>
                <a:cs typeface="+mn-cs"/>
              </a:rPr>
              <a:t>Median</a:t>
            </a:r>
          </a:p>
          <a:p>
            <a:pPr algn="ctr" defTabSz="685800" fontAlgn="auto">
              <a:spcBef>
                <a:spcPts val="0"/>
              </a:spcBef>
              <a:spcAft>
                <a:spcPts val="0"/>
              </a:spcAft>
              <a:defRPr/>
            </a:pPr>
            <a:r>
              <a:rPr lang="en-US" sz="900" b="1">
                <a:solidFill>
                  <a:prstClr val="white"/>
                </a:solidFill>
                <a:latin typeface="Arial" panose="020B0604020202020204"/>
                <a:ea typeface="+mn-ea"/>
                <a:cs typeface="+mn-cs"/>
              </a:rPr>
              <a:t>17.8 months</a:t>
            </a:r>
          </a:p>
        </p:txBody>
      </p:sp>
      <p:sp>
        <p:nvSpPr>
          <p:cNvPr id="6" name="Rectangle 5">
            <a:extLst>
              <a:ext uri="{FF2B5EF4-FFF2-40B4-BE49-F238E27FC236}">
                <a16:creationId xmlns:a16="http://schemas.microsoft.com/office/drawing/2014/main" id="{38697BA1-9DE4-05D0-00C0-5B86752BA084}"/>
              </a:ext>
            </a:extLst>
          </p:cNvPr>
          <p:cNvSpPr/>
          <p:nvPr/>
        </p:nvSpPr>
        <p:spPr>
          <a:xfrm>
            <a:off x="83127" y="4706266"/>
            <a:ext cx="8903154" cy="441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11519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38C556-7FA9-CE39-C0F1-4478EC5DD891}"/>
              </a:ext>
            </a:extLst>
          </p:cNvPr>
          <p:cNvSpPr>
            <a:spLocks noGrp="1"/>
          </p:cNvSpPr>
          <p:nvPr>
            <p:ph type="sldNum" sz="quarter" idx="12"/>
          </p:nvPr>
        </p:nvSpPr>
        <p:spPr/>
        <p:txBody>
          <a:bodyPr/>
          <a:lstStyle/>
          <a:p>
            <a:pPr defTabSz="685800" fontAlgn="auto">
              <a:spcBef>
                <a:spcPts val="0"/>
              </a:spcBef>
              <a:spcAft>
                <a:spcPts val="0"/>
              </a:spcAft>
              <a:defRPr/>
            </a:pPr>
            <a:fld id="{BE33F7A0-71F0-446B-9DE8-6D75BE64EE0F}" type="slidenum">
              <a:rPr lang="en-US">
                <a:solidFill>
                  <a:prstClr val="white"/>
                </a:solidFill>
                <a:ea typeface="+mn-ea"/>
              </a:rPr>
              <a:pPr defTabSz="685800" fontAlgn="auto">
                <a:spcBef>
                  <a:spcPts val="0"/>
                </a:spcBef>
                <a:spcAft>
                  <a:spcPts val="0"/>
                </a:spcAft>
                <a:defRPr/>
              </a:pPr>
              <a:t>56</a:t>
            </a:fld>
            <a:endParaRPr lang="en-US">
              <a:solidFill>
                <a:prstClr val="white"/>
              </a:solidFill>
              <a:ea typeface="+mn-ea"/>
            </a:endParaRPr>
          </a:p>
        </p:txBody>
      </p:sp>
      <p:sp>
        <p:nvSpPr>
          <p:cNvPr id="6" name="Text Placeholder 5">
            <a:extLst>
              <a:ext uri="{FF2B5EF4-FFF2-40B4-BE49-F238E27FC236}">
                <a16:creationId xmlns:a16="http://schemas.microsoft.com/office/drawing/2014/main" id="{1BA2B210-43CD-1AE2-F3F9-984A39CAA33C}"/>
              </a:ext>
            </a:extLst>
          </p:cNvPr>
          <p:cNvSpPr>
            <a:spLocks noGrp="1"/>
          </p:cNvSpPr>
          <p:nvPr>
            <p:ph type="body" sz="quarter" idx="16"/>
          </p:nvPr>
        </p:nvSpPr>
        <p:spPr>
          <a:xfrm>
            <a:off x="482204" y="4138824"/>
            <a:ext cx="8227219" cy="461665"/>
          </a:xfrm>
        </p:spPr>
        <p:txBody>
          <a:bodyPr/>
          <a:lstStyle/>
          <a:p>
            <a:endParaRPr lang="en-US"/>
          </a:p>
          <a:p>
            <a:r>
              <a:rPr lang="en-US"/>
              <a:t>Post hoc analyses. </a:t>
            </a:r>
            <a:br>
              <a:rPr lang="en-US"/>
            </a:br>
            <a:r>
              <a:rPr lang="en-US"/>
              <a:t>CR, complete response; MRD, minimal residual disease; NGS, next-generation sequencing; ORR, overall response rate; PR, partial response; </a:t>
            </a:r>
            <a:r>
              <a:rPr lang="en-US" err="1"/>
              <a:t>sCR</a:t>
            </a:r>
            <a:r>
              <a:rPr lang="en-US"/>
              <a:t>, stringent complete response; VGPR, very good partial response.</a:t>
            </a:r>
            <a:endParaRPr lang="en-US" baseline="30000"/>
          </a:p>
          <a:p>
            <a:r>
              <a:rPr lang="en-US" baseline="30000"/>
              <a:t>a</a:t>
            </a:r>
            <a:r>
              <a:rPr lang="en-US"/>
              <a:t> Includes patients who are lenalidomide exposed but not refractory and patients who have not been exposed to lenalidomide. </a:t>
            </a:r>
            <a:r>
              <a:rPr lang="en-US" baseline="30000"/>
              <a:t>b </a:t>
            </a:r>
            <a:r>
              <a:rPr lang="en-US"/>
              <a:t>MRD negativity rate was defined as percentage of patients who were MRD negative by NGS based on sensitivity of 10</a:t>
            </a:r>
            <a:r>
              <a:rPr lang="en-US" baseline="30000"/>
              <a:t>-5</a:t>
            </a:r>
            <a:r>
              <a:rPr lang="en-US"/>
              <a:t>. </a:t>
            </a:r>
          </a:p>
        </p:txBody>
      </p:sp>
      <p:graphicFrame>
        <p:nvGraphicFramePr>
          <p:cNvPr id="7" name="Chart 6">
            <a:extLst>
              <a:ext uri="{FF2B5EF4-FFF2-40B4-BE49-F238E27FC236}">
                <a16:creationId xmlns:a16="http://schemas.microsoft.com/office/drawing/2014/main" id="{650B3EEE-24C1-1FD8-DC24-3EBC71517CB4}"/>
              </a:ext>
            </a:extLst>
          </p:cNvPr>
          <p:cNvGraphicFramePr/>
          <p:nvPr/>
        </p:nvGraphicFramePr>
        <p:xfrm>
          <a:off x="320719" y="1072000"/>
          <a:ext cx="3588809" cy="2828774"/>
        </p:xfrm>
        <a:graphic>
          <a:graphicData uri="http://schemas.openxmlformats.org/drawingml/2006/chart">
            <c:chart xmlns:c="http://schemas.openxmlformats.org/drawingml/2006/chart" xmlns:r="http://schemas.openxmlformats.org/officeDocument/2006/relationships" r:id="rId2"/>
          </a:graphicData>
        </a:graphic>
      </p:graphicFrame>
      <p:sp>
        <p:nvSpPr>
          <p:cNvPr id="8" name="Right Bracket 7">
            <a:extLst>
              <a:ext uri="{FF2B5EF4-FFF2-40B4-BE49-F238E27FC236}">
                <a16:creationId xmlns:a16="http://schemas.microsoft.com/office/drawing/2014/main" id="{DBC7AA6D-6A2F-590F-1DB7-E469B4380CC0}"/>
              </a:ext>
            </a:extLst>
          </p:cNvPr>
          <p:cNvSpPr/>
          <p:nvPr/>
        </p:nvSpPr>
        <p:spPr>
          <a:xfrm>
            <a:off x="1721155" y="1340284"/>
            <a:ext cx="27432" cy="1645920"/>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en-US" sz="1200">
              <a:solidFill>
                <a:prstClr val="white"/>
              </a:solidFill>
              <a:latin typeface="Arial" panose="020B0604020202020204"/>
            </a:endParaRPr>
          </a:p>
        </p:txBody>
      </p:sp>
      <p:sp>
        <p:nvSpPr>
          <p:cNvPr id="9" name="Right Bracket 8">
            <a:extLst>
              <a:ext uri="{FF2B5EF4-FFF2-40B4-BE49-F238E27FC236}">
                <a16:creationId xmlns:a16="http://schemas.microsoft.com/office/drawing/2014/main" id="{2E82FF7E-099F-B064-EE3A-8FE38A780788}"/>
              </a:ext>
            </a:extLst>
          </p:cNvPr>
          <p:cNvSpPr/>
          <p:nvPr/>
        </p:nvSpPr>
        <p:spPr>
          <a:xfrm>
            <a:off x="1661713" y="1344580"/>
            <a:ext cx="37463" cy="916578"/>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en-US" sz="1200">
              <a:solidFill>
                <a:prstClr val="white"/>
              </a:solidFill>
              <a:latin typeface="Arial" panose="020B0604020202020204"/>
            </a:endParaRPr>
          </a:p>
        </p:txBody>
      </p:sp>
      <p:sp>
        <p:nvSpPr>
          <p:cNvPr id="10" name="Right Bracket 9">
            <a:extLst>
              <a:ext uri="{FF2B5EF4-FFF2-40B4-BE49-F238E27FC236}">
                <a16:creationId xmlns:a16="http://schemas.microsoft.com/office/drawing/2014/main" id="{82C71265-731F-6459-E681-75E7E2D49986}"/>
              </a:ext>
            </a:extLst>
          </p:cNvPr>
          <p:cNvSpPr/>
          <p:nvPr/>
        </p:nvSpPr>
        <p:spPr>
          <a:xfrm>
            <a:off x="3391223" y="1947995"/>
            <a:ext cx="37463" cy="960120"/>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en-US" sz="1200">
              <a:solidFill>
                <a:prstClr val="white"/>
              </a:solidFill>
              <a:latin typeface="Arial" panose="020B0604020202020204"/>
            </a:endParaRPr>
          </a:p>
        </p:txBody>
      </p:sp>
      <p:sp>
        <p:nvSpPr>
          <p:cNvPr id="11" name="Right Bracket 10">
            <a:extLst>
              <a:ext uri="{FF2B5EF4-FFF2-40B4-BE49-F238E27FC236}">
                <a16:creationId xmlns:a16="http://schemas.microsoft.com/office/drawing/2014/main" id="{04705C17-F73A-84C0-C802-0D36C6A3C460}"/>
              </a:ext>
            </a:extLst>
          </p:cNvPr>
          <p:cNvSpPr/>
          <p:nvPr/>
        </p:nvSpPr>
        <p:spPr>
          <a:xfrm>
            <a:off x="3327772" y="1949052"/>
            <a:ext cx="37463" cy="274320"/>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en-US" sz="1200">
              <a:solidFill>
                <a:prstClr val="white"/>
              </a:solidFill>
              <a:latin typeface="Arial" panose="020B0604020202020204"/>
            </a:endParaRPr>
          </a:p>
        </p:txBody>
      </p:sp>
      <p:cxnSp>
        <p:nvCxnSpPr>
          <p:cNvPr id="12" name="Straight Arrow Connector 11">
            <a:extLst>
              <a:ext uri="{FF2B5EF4-FFF2-40B4-BE49-F238E27FC236}">
                <a16:creationId xmlns:a16="http://schemas.microsoft.com/office/drawing/2014/main" id="{45C641E0-1915-FF3D-B6DC-49BC8A7038BC}"/>
              </a:ext>
            </a:extLst>
          </p:cNvPr>
          <p:cNvCxnSpPr>
            <a:cxnSpLocks/>
          </p:cNvCxnSpPr>
          <p:nvPr/>
        </p:nvCxnSpPr>
        <p:spPr>
          <a:xfrm>
            <a:off x="1744763" y="2588203"/>
            <a:ext cx="82296"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DB1D75FC-A67B-8ED1-DC43-1382EF919678}"/>
              </a:ext>
            </a:extLst>
          </p:cNvPr>
          <p:cNvCxnSpPr>
            <a:cxnSpLocks/>
          </p:cNvCxnSpPr>
          <p:nvPr/>
        </p:nvCxnSpPr>
        <p:spPr>
          <a:xfrm>
            <a:off x="1703207" y="1862117"/>
            <a:ext cx="123444"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CCDFD8B-6102-0DDF-437F-7BAED522BAC6}"/>
              </a:ext>
            </a:extLst>
          </p:cNvPr>
          <p:cNvCxnSpPr>
            <a:cxnSpLocks/>
          </p:cNvCxnSpPr>
          <p:nvPr/>
        </p:nvCxnSpPr>
        <p:spPr>
          <a:xfrm>
            <a:off x="3427502" y="2588203"/>
            <a:ext cx="102870"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977AC660-51CE-C199-3835-C952A7CC58C5}"/>
              </a:ext>
            </a:extLst>
          </p:cNvPr>
          <p:cNvCxnSpPr>
            <a:cxnSpLocks/>
          </p:cNvCxnSpPr>
          <p:nvPr/>
        </p:nvCxnSpPr>
        <p:spPr>
          <a:xfrm>
            <a:off x="3365235" y="2073128"/>
            <a:ext cx="171450"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71EE2B4-6489-9BF3-AD33-B9A767A9DB12}"/>
              </a:ext>
            </a:extLst>
          </p:cNvPr>
          <p:cNvSpPr txBox="1"/>
          <p:nvPr/>
        </p:nvSpPr>
        <p:spPr>
          <a:xfrm>
            <a:off x="1768619" y="2409369"/>
            <a:ext cx="1227551" cy="346249"/>
          </a:xfrm>
          <a:prstGeom prst="rect">
            <a:avLst/>
          </a:prstGeom>
          <a:noFill/>
        </p:spPr>
        <p:txBody>
          <a:bodyPr wrap="square" rtlCol="0">
            <a:spAutoFit/>
          </a:bodyPr>
          <a:lstStyle/>
          <a:p>
            <a:pPr defTabSz="685800" fontAlgn="auto">
              <a:spcBef>
                <a:spcPts val="0"/>
              </a:spcBef>
              <a:spcAft>
                <a:spcPts val="450"/>
              </a:spcAft>
              <a:defRPr/>
            </a:pPr>
            <a:r>
              <a:rPr lang="en-US" sz="1050" b="1">
                <a:solidFill>
                  <a:prstClr val="white"/>
                </a:solidFill>
                <a:latin typeface="Arial Black" panose="020B0A04020102020204" pitchFamily="34" charset="0"/>
                <a:ea typeface="+mn-ea"/>
                <a:cs typeface="Arial" panose="020B0604020202020204" pitchFamily="34" charset="0"/>
              </a:rPr>
              <a:t>41.8%</a:t>
            </a:r>
            <a:r>
              <a:rPr lang="en-US" sz="1050" b="1">
                <a:solidFill>
                  <a:prstClr val="white"/>
                </a:solidFill>
                <a:latin typeface="Arial"/>
                <a:ea typeface="+mn-ea"/>
                <a:cs typeface="Arial" panose="020B0604020202020204" pitchFamily="34" charset="0"/>
              </a:rPr>
              <a:t> </a:t>
            </a:r>
            <a:br>
              <a:rPr lang="en-US" sz="1050" b="1">
                <a:solidFill>
                  <a:prstClr val="white"/>
                </a:solidFill>
                <a:latin typeface="Arial"/>
                <a:ea typeface="+mn-ea"/>
                <a:cs typeface="Arial" panose="020B0604020202020204" pitchFamily="34" charset="0"/>
              </a:rPr>
            </a:br>
            <a:r>
              <a:rPr lang="en-US" sz="600">
                <a:solidFill>
                  <a:prstClr val="white"/>
                </a:solidFill>
                <a:latin typeface="Arial"/>
                <a:ea typeface="+mn-ea"/>
                <a:cs typeface="Arial" panose="020B0604020202020204" pitchFamily="34" charset="0"/>
              </a:rPr>
              <a:t>(95% CI, 30.8%-53.4%)</a:t>
            </a:r>
          </a:p>
        </p:txBody>
      </p:sp>
      <p:sp>
        <p:nvSpPr>
          <p:cNvPr id="17" name="TextBox 16">
            <a:extLst>
              <a:ext uri="{FF2B5EF4-FFF2-40B4-BE49-F238E27FC236}">
                <a16:creationId xmlns:a16="http://schemas.microsoft.com/office/drawing/2014/main" id="{EE47CB4F-73FF-5AE4-5C5F-9BF422CF6040}"/>
              </a:ext>
            </a:extLst>
          </p:cNvPr>
          <p:cNvSpPr txBox="1"/>
          <p:nvPr/>
        </p:nvSpPr>
        <p:spPr>
          <a:xfrm>
            <a:off x="3493710" y="2411118"/>
            <a:ext cx="1129030" cy="484748"/>
          </a:xfrm>
          <a:prstGeom prst="rect">
            <a:avLst/>
          </a:prstGeom>
          <a:noFill/>
        </p:spPr>
        <p:txBody>
          <a:bodyPr wrap="square" lIns="68580" tIns="34290" rIns="68580" bIns="34290" rtlCol="0" anchor="t">
            <a:spAutoFit/>
          </a:bodyPr>
          <a:lstStyle/>
          <a:p>
            <a:pPr defTabSz="685800" fontAlgn="auto">
              <a:spcBef>
                <a:spcPts val="0"/>
              </a:spcBef>
              <a:spcAft>
                <a:spcPts val="0"/>
              </a:spcAft>
              <a:defRPr/>
            </a:pPr>
            <a:r>
              <a:rPr lang="en-US" sz="1050">
                <a:solidFill>
                  <a:prstClr val="white"/>
                </a:solidFill>
                <a:latin typeface="Arial Black" panose="020B0A04020102020204" pitchFamily="34" charset="0"/>
                <a:ea typeface="+mn-ea"/>
                <a:cs typeface="Arial"/>
              </a:rPr>
              <a:t>12.6% </a:t>
            </a:r>
          </a:p>
          <a:p>
            <a:pPr defTabSz="685800" fontAlgn="auto">
              <a:spcBef>
                <a:spcPts val="0"/>
              </a:spcBef>
              <a:spcAft>
                <a:spcPts val="0"/>
              </a:spcAft>
              <a:defRPr/>
            </a:pPr>
            <a:r>
              <a:rPr lang="en-US" sz="600">
                <a:solidFill>
                  <a:prstClr val="white"/>
                </a:solidFill>
                <a:latin typeface="Arial"/>
                <a:ea typeface="+mn-ea"/>
                <a:cs typeface="Arial"/>
              </a:rPr>
              <a:t>(95% CI, 6.5%-21.5%)</a:t>
            </a:r>
          </a:p>
          <a:p>
            <a:pPr defTabSz="685800" fontAlgn="auto">
              <a:spcBef>
                <a:spcPts val="0"/>
              </a:spcBef>
              <a:spcAft>
                <a:spcPts val="0"/>
              </a:spcAft>
              <a:defRPr/>
            </a:pPr>
            <a:endParaRPr lang="en-US" sz="1050">
              <a:solidFill>
                <a:prstClr val="white"/>
              </a:solidFill>
              <a:latin typeface="Arial"/>
              <a:ea typeface="+mn-ea"/>
              <a:cs typeface="Arial"/>
            </a:endParaRPr>
          </a:p>
        </p:txBody>
      </p:sp>
      <p:sp>
        <p:nvSpPr>
          <p:cNvPr id="18" name="TextBox 17">
            <a:extLst>
              <a:ext uri="{FF2B5EF4-FFF2-40B4-BE49-F238E27FC236}">
                <a16:creationId xmlns:a16="http://schemas.microsoft.com/office/drawing/2014/main" id="{007C2249-119E-FC1E-F14B-D48D39DD3D10}"/>
              </a:ext>
            </a:extLst>
          </p:cNvPr>
          <p:cNvSpPr txBox="1"/>
          <p:nvPr/>
        </p:nvSpPr>
        <p:spPr>
          <a:xfrm>
            <a:off x="1767673" y="1662499"/>
            <a:ext cx="1101025" cy="346249"/>
          </a:xfrm>
          <a:prstGeom prst="rect">
            <a:avLst/>
          </a:prstGeom>
          <a:noFill/>
        </p:spPr>
        <p:txBody>
          <a:bodyPr wrap="square" rtlCol="0">
            <a:spAutoFit/>
          </a:bodyPr>
          <a:lstStyle/>
          <a:p>
            <a:pPr defTabSz="685800" fontAlgn="auto">
              <a:spcBef>
                <a:spcPts val="0"/>
              </a:spcBef>
              <a:spcAft>
                <a:spcPts val="0"/>
              </a:spcAft>
              <a:defRPr/>
            </a:pPr>
            <a:r>
              <a:rPr lang="en-US" sz="1050" b="1">
                <a:solidFill>
                  <a:prstClr val="white"/>
                </a:solidFill>
                <a:latin typeface="Arial Black" panose="020B0A04020102020204" pitchFamily="34" charset="0"/>
                <a:ea typeface="+mn-ea"/>
                <a:cs typeface="Arial" panose="020B0604020202020204" pitchFamily="34" charset="0"/>
              </a:rPr>
              <a:t>25.3% </a:t>
            </a:r>
          </a:p>
          <a:p>
            <a:pPr defTabSz="685800" fontAlgn="auto">
              <a:spcBef>
                <a:spcPts val="0"/>
              </a:spcBef>
              <a:spcAft>
                <a:spcPts val="0"/>
              </a:spcAft>
              <a:defRPr/>
            </a:pPr>
            <a:r>
              <a:rPr lang="en-US" sz="600">
                <a:solidFill>
                  <a:prstClr val="white"/>
                </a:solidFill>
                <a:latin typeface="Arial"/>
                <a:ea typeface="+mn-ea"/>
                <a:cs typeface="Arial" panose="020B0604020202020204" pitchFamily="34" charset="0"/>
              </a:rPr>
              <a:t>(95% CI, 16.2%-36.4%)</a:t>
            </a:r>
          </a:p>
        </p:txBody>
      </p:sp>
      <p:sp>
        <p:nvSpPr>
          <p:cNvPr id="19" name="TextBox 18">
            <a:extLst>
              <a:ext uri="{FF2B5EF4-FFF2-40B4-BE49-F238E27FC236}">
                <a16:creationId xmlns:a16="http://schemas.microsoft.com/office/drawing/2014/main" id="{BED00078-628D-7DD9-6ABA-ABD15F1A2467}"/>
              </a:ext>
            </a:extLst>
          </p:cNvPr>
          <p:cNvSpPr txBox="1"/>
          <p:nvPr/>
        </p:nvSpPr>
        <p:spPr>
          <a:xfrm>
            <a:off x="3496924" y="1891170"/>
            <a:ext cx="1069660" cy="507831"/>
          </a:xfrm>
          <a:prstGeom prst="rect">
            <a:avLst/>
          </a:prstGeom>
          <a:noFill/>
        </p:spPr>
        <p:txBody>
          <a:bodyPr wrap="square" rtlCol="0">
            <a:spAutoFit/>
          </a:bodyPr>
          <a:lstStyle/>
          <a:p>
            <a:pPr defTabSz="685800" fontAlgn="auto">
              <a:spcBef>
                <a:spcPts val="0"/>
              </a:spcBef>
              <a:spcAft>
                <a:spcPts val="0"/>
              </a:spcAft>
              <a:defRPr/>
            </a:pPr>
            <a:r>
              <a:rPr lang="en-GB" sz="1050" b="1" kern="0">
                <a:solidFill>
                  <a:prstClr val="white"/>
                </a:solidFill>
                <a:latin typeface="Arial Black" panose="020B0A04020102020204" pitchFamily="34" charset="0"/>
                <a:ea typeface="+mn-ea"/>
                <a:cs typeface="+mn-cs"/>
              </a:rPr>
              <a:t>5.7% </a:t>
            </a:r>
            <a:br>
              <a:rPr lang="en-GB" sz="1050" b="1" kern="0">
                <a:solidFill>
                  <a:prstClr val="white"/>
                </a:solidFill>
                <a:latin typeface="Arial Black" panose="020B0A04020102020204" pitchFamily="34" charset="0"/>
                <a:ea typeface="+mn-ea"/>
                <a:cs typeface="+mn-cs"/>
              </a:rPr>
            </a:br>
            <a:r>
              <a:rPr lang="en-GB" sz="600" kern="0">
                <a:solidFill>
                  <a:prstClr val="white"/>
                </a:solidFill>
                <a:latin typeface="Arial"/>
                <a:ea typeface="+mn-ea"/>
                <a:cs typeface="Arial" panose="020B0604020202020204" pitchFamily="34" charset="0"/>
              </a:rPr>
              <a:t>(95% CI, 1.9%-12.9%)</a:t>
            </a:r>
            <a:endParaRPr lang="en-US" sz="600" kern="0">
              <a:solidFill>
                <a:prstClr val="white"/>
              </a:solidFill>
              <a:latin typeface="Arial"/>
              <a:ea typeface="+mn-ea"/>
              <a:cs typeface="Arial" panose="020B0604020202020204" pitchFamily="34" charset="0"/>
            </a:endParaRPr>
          </a:p>
          <a:p>
            <a:pPr defTabSz="685800" fontAlgn="auto">
              <a:spcBef>
                <a:spcPts val="0"/>
              </a:spcBef>
              <a:spcAft>
                <a:spcPts val="0"/>
              </a:spcAft>
              <a:defRPr/>
            </a:pPr>
            <a:endParaRPr lang="en-US" sz="1050" kern="0">
              <a:solidFill>
                <a:prstClr val="white"/>
              </a:solidFill>
              <a:latin typeface="Arial"/>
              <a:ea typeface="+mn-ea"/>
              <a:cs typeface="Arial" panose="020B0604020202020204" pitchFamily="34" charset="0"/>
            </a:endParaRPr>
          </a:p>
        </p:txBody>
      </p:sp>
      <p:sp>
        <p:nvSpPr>
          <p:cNvPr id="21" name="TextBox 20">
            <a:extLst>
              <a:ext uri="{FF2B5EF4-FFF2-40B4-BE49-F238E27FC236}">
                <a16:creationId xmlns:a16="http://schemas.microsoft.com/office/drawing/2014/main" id="{79B49ED4-6FF5-CEDB-1F4A-E916138BBEBE}"/>
              </a:ext>
            </a:extLst>
          </p:cNvPr>
          <p:cNvSpPr txBox="1"/>
          <p:nvPr/>
        </p:nvSpPr>
        <p:spPr>
          <a:xfrm rot="16200000">
            <a:off x="-228939" y="2090252"/>
            <a:ext cx="902811" cy="253916"/>
          </a:xfrm>
          <a:prstGeom prst="rect">
            <a:avLst/>
          </a:prstGeom>
          <a:noFill/>
        </p:spPr>
        <p:txBody>
          <a:bodyPr wrap="none" rtlCol="0">
            <a:spAutoFit/>
          </a:bodyPr>
          <a:lstStyle/>
          <a:p>
            <a:pPr algn="ctr" defTabSz="914378" fontAlgn="auto">
              <a:spcBef>
                <a:spcPts val="0"/>
              </a:spcBef>
              <a:spcAft>
                <a:spcPts val="0"/>
              </a:spcAft>
              <a:defRPr/>
            </a:pPr>
            <a:r>
              <a:rPr lang="en-US" sz="1050" b="1">
                <a:solidFill>
                  <a:prstClr val="white"/>
                </a:solidFill>
                <a:latin typeface="Arial" panose="020B0604020202020204"/>
                <a:ea typeface="+mn-ea"/>
                <a:cs typeface="+mn-cs"/>
              </a:rPr>
              <a:t>Patients, %</a:t>
            </a:r>
          </a:p>
        </p:txBody>
      </p:sp>
      <p:sp>
        <p:nvSpPr>
          <p:cNvPr id="23" name="Rectangle: Rounded Corners 22">
            <a:extLst>
              <a:ext uri="{FF2B5EF4-FFF2-40B4-BE49-F238E27FC236}">
                <a16:creationId xmlns:a16="http://schemas.microsoft.com/office/drawing/2014/main" id="{02096273-BC17-EFEF-9820-6D4B8063B02F}"/>
              </a:ext>
            </a:extLst>
          </p:cNvPr>
          <p:cNvSpPr/>
          <p:nvPr/>
        </p:nvSpPr>
        <p:spPr>
          <a:xfrm>
            <a:off x="480060" y="3862643"/>
            <a:ext cx="8231744" cy="350383"/>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42863" defTabSz="685800" fontAlgn="auto">
              <a:spcBef>
                <a:spcPts val="0"/>
              </a:spcBef>
              <a:spcAft>
                <a:spcPts val="0"/>
              </a:spcAft>
              <a:defRPr/>
            </a:pPr>
            <a:r>
              <a:rPr lang="en-GB" sz="1125">
                <a:solidFill>
                  <a:prstClr val="white"/>
                </a:solidFill>
                <a:latin typeface="Arial" panose="020B0604020202020204"/>
              </a:rPr>
              <a:t>In patients with positive lenalidomide refractory status, </a:t>
            </a:r>
            <a:r>
              <a:rPr lang="en-GB" sz="1125" err="1">
                <a:solidFill>
                  <a:prstClr val="white"/>
                </a:solidFill>
                <a:latin typeface="Arial" panose="020B0604020202020204"/>
              </a:rPr>
              <a:t>BVd</a:t>
            </a:r>
            <a:r>
              <a:rPr lang="en-GB" sz="1125">
                <a:solidFill>
                  <a:prstClr val="white"/>
                </a:solidFill>
                <a:latin typeface="Arial" panose="020B0604020202020204"/>
              </a:rPr>
              <a:t> led to a nearly 5-fold increase in MRD negativity in those with ≥ CR</a:t>
            </a:r>
          </a:p>
        </p:txBody>
      </p:sp>
      <p:sp>
        <p:nvSpPr>
          <p:cNvPr id="24" name="Text Placeholder 8">
            <a:extLst>
              <a:ext uri="{FF2B5EF4-FFF2-40B4-BE49-F238E27FC236}">
                <a16:creationId xmlns:a16="http://schemas.microsoft.com/office/drawing/2014/main" id="{3E1608D0-62EA-756E-1ABB-038F7766E100}"/>
              </a:ext>
            </a:extLst>
          </p:cNvPr>
          <p:cNvSpPr>
            <a:spLocks noGrp="1"/>
          </p:cNvSpPr>
          <p:nvPr>
            <p:ph type="body" sz="quarter" idx="15"/>
          </p:nvPr>
        </p:nvSpPr>
        <p:spPr>
          <a:xfrm>
            <a:off x="2493303" y="4706266"/>
            <a:ext cx="4389120" cy="211016"/>
          </a:xfrm>
        </p:spPr>
        <p:txBody>
          <a:bodyPr/>
          <a:lstStyle/>
          <a:p>
            <a:r>
              <a:rPr lang="es-ES"/>
              <a:t>María Victoria Mateos, MD, PhD</a:t>
            </a:r>
            <a:endParaRPr lang="en-US"/>
          </a:p>
        </p:txBody>
      </p:sp>
      <p:graphicFrame>
        <p:nvGraphicFramePr>
          <p:cNvPr id="4" name="Chart 3">
            <a:extLst>
              <a:ext uri="{FF2B5EF4-FFF2-40B4-BE49-F238E27FC236}">
                <a16:creationId xmlns:a16="http://schemas.microsoft.com/office/drawing/2014/main" id="{05F8DF1A-3A7D-0340-8501-7DF7A0D852A4}"/>
              </a:ext>
            </a:extLst>
          </p:cNvPr>
          <p:cNvGraphicFramePr/>
          <p:nvPr/>
        </p:nvGraphicFramePr>
        <p:xfrm>
          <a:off x="4809125" y="1087129"/>
          <a:ext cx="3586734" cy="2828774"/>
        </p:xfrm>
        <a:graphic>
          <a:graphicData uri="http://schemas.openxmlformats.org/drawingml/2006/chart">
            <c:chart xmlns:c="http://schemas.openxmlformats.org/drawingml/2006/chart" xmlns:r="http://schemas.openxmlformats.org/officeDocument/2006/relationships" r:id="rId3"/>
          </a:graphicData>
        </a:graphic>
      </p:graphicFrame>
      <p:sp>
        <p:nvSpPr>
          <p:cNvPr id="25" name="Right Bracket 24">
            <a:extLst>
              <a:ext uri="{FF2B5EF4-FFF2-40B4-BE49-F238E27FC236}">
                <a16:creationId xmlns:a16="http://schemas.microsoft.com/office/drawing/2014/main" id="{507A3B94-FF46-ED37-E6EC-C9AF39620E0F}"/>
              </a:ext>
            </a:extLst>
          </p:cNvPr>
          <p:cNvSpPr/>
          <p:nvPr/>
        </p:nvSpPr>
        <p:spPr>
          <a:xfrm>
            <a:off x="6202347" y="1383988"/>
            <a:ext cx="27432" cy="1714500"/>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en-US" sz="1200">
              <a:solidFill>
                <a:prstClr val="white"/>
              </a:solidFill>
              <a:latin typeface="Arial" panose="020B0604020202020204"/>
            </a:endParaRPr>
          </a:p>
        </p:txBody>
      </p:sp>
      <p:sp>
        <p:nvSpPr>
          <p:cNvPr id="26" name="Right Bracket 25">
            <a:extLst>
              <a:ext uri="{FF2B5EF4-FFF2-40B4-BE49-F238E27FC236}">
                <a16:creationId xmlns:a16="http://schemas.microsoft.com/office/drawing/2014/main" id="{E16B86D4-1146-96B1-9392-1CF882B4B8CB}"/>
              </a:ext>
            </a:extLst>
          </p:cNvPr>
          <p:cNvSpPr/>
          <p:nvPr/>
        </p:nvSpPr>
        <p:spPr>
          <a:xfrm>
            <a:off x="6162764" y="1388284"/>
            <a:ext cx="27432" cy="891540"/>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en-US" sz="1200">
              <a:solidFill>
                <a:prstClr val="white"/>
              </a:solidFill>
              <a:latin typeface="Arial" panose="020B0604020202020204"/>
            </a:endParaRPr>
          </a:p>
        </p:txBody>
      </p:sp>
      <p:sp>
        <p:nvSpPr>
          <p:cNvPr id="27" name="Right Bracket 26">
            <a:extLst>
              <a:ext uri="{FF2B5EF4-FFF2-40B4-BE49-F238E27FC236}">
                <a16:creationId xmlns:a16="http://schemas.microsoft.com/office/drawing/2014/main" id="{879B3DE4-0370-2B3A-EDFB-6B9918586C8D}"/>
              </a:ext>
            </a:extLst>
          </p:cNvPr>
          <p:cNvSpPr/>
          <p:nvPr/>
        </p:nvSpPr>
        <p:spPr>
          <a:xfrm>
            <a:off x="7891322" y="1548787"/>
            <a:ext cx="48285" cy="1261872"/>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en-US" sz="1200">
              <a:solidFill>
                <a:prstClr val="white"/>
              </a:solidFill>
              <a:latin typeface="Arial" panose="020B0604020202020204"/>
            </a:endParaRPr>
          </a:p>
        </p:txBody>
      </p:sp>
      <p:sp>
        <p:nvSpPr>
          <p:cNvPr id="28" name="Right Bracket 27">
            <a:extLst>
              <a:ext uri="{FF2B5EF4-FFF2-40B4-BE49-F238E27FC236}">
                <a16:creationId xmlns:a16="http://schemas.microsoft.com/office/drawing/2014/main" id="{B81CB156-5008-886B-789E-AC5E204E541A}"/>
              </a:ext>
            </a:extLst>
          </p:cNvPr>
          <p:cNvSpPr/>
          <p:nvPr/>
        </p:nvSpPr>
        <p:spPr>
          <a:xfrm>
            <a:off x="7817141" y="1549843"/>
            <a:ext cx="48285" cy="507492"/>
          </a:xfrm>
          <a:prstGeom prst="rightBracket">
            <a:avLst/>
          </a:prstGeom>
          <a:ln>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defRPr/>
            </a:pPr>
            <a:endParaRPr lang="en-US" sz="1200">
              <a:solidFill>
                <a:prstClr val="white"/>
              </a:solidFill>
              <a:latin typeface="Arial" panose="020B0604020202020204"/>
            </a:endParaRPr>
          </a:p>
        </p:txBody>
      </p:sp>
      <p:cxnSp>
        <p:nvCxnSpPr>
          <p:cNvPr id="29" name="Straight Arrow Connector 28">
            <a:extLst>
              <a:ext uri="{FF2B5EF4-FFF2-40B4-BE49-F238E27FC236}">
                <a16:creationId xmlns:a16="http://schemas.microsoft.com/office/drawing/2014/main" id="{A24167FB-E5CF-78CD-20F6-78A00A663A41}"/>
              </a:ext>
            </a:extLst>
          </p:cNvPr>
          <p:cNvCxnSpPr>
            <a:cxnSpLocks/>
          </p:cNvCxnSpPr>
          <p:nvPr/>
        </p:nvCxnSpPr>
        <p:spPr>
          <a:xfrm>
            <a:off x="6236778" y="2603332"/>
            <a:ext cx="82296"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596E6067-6968-9F3D-8B93-A8F8C420A79D}"/>
              </a:ext>
            </a:extLst>
          </p:cNvPr>
          <p:cNvCxnSpPr>
            <a:cxnSpLocks/>
          </p:cNvCxnSpPr>
          <p:nvPr/>
        </p:nvCxnSpPr>
        <p:spPr>
          <a:xfrm>
            <a:off x="6195463" y="1812952"/>
            <a:ext cx="123444"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40C0C1F2-7E81-E5F3-2BF3-7A58C5CF5C22}"/>
              </a:ext>
            </a:extLst>
          </p:cNvPr>
          <p:cNvCxnSpPr>
            <a:cxnSpLocks/>
          </p:cNvCxnSpPr>
          <p:nvPr/>
        </p:nvCxnSpPr>
        <p:spPr>
          <a:xfrm>
            <a:off x="7939411" y="2574757"/>
            <a:ext cx="102870"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465AB8A-C95E-0F0F-A427-EA6E3EE729ED}"/>
              </a:ext>
            </a:extLst>
          </p:cNvPr>
          <p:cNvCxnSpPr>
            <a:cxnSpLocks/>
          </p:cNvCxnSpPr>
          <p:nvPr/>
        </p:nvCxnSpPr>
        <p:spPr>
          <a:xfrm>
            <a:off x="7865426" y="1795363"/>
            <a:ext cx="171450" cy="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0A76257B-EC13-276D-F134-0A607CD88041}"/>
              </a:ext>
            </a:extLst>
          </p:cNvPr>
          <p:cNvSpPr txBox="1"/>
          <p:nvPr/>
        </p:nvSpPr>
        <p:spPr>
          <a:xfrm>
            <a:off x="6252093" y="2420513"/>
            <a:ext cx="1582169" cy="346249"/>
          </a:xfrm>
          <a:prstGeom prst="rect">
            <a:avLst/>
          </a:prstGeom>
          <a:noFill/>
        </p:spPr>
        <p:txBody>
          <a:bodyPr wrap="square" rtlCol="0">
            <a:spAutoFit/>
          </a:bodyPr>
          <a:lstStyle/>
          <a:p>
            <a:pPr defTabSz="685800" fontAlgn="auto">
              <a:spcBef>
                <a:spcPts val="0"/>
              </a:spcBef>
              <a:spcAft>
                <a:spcPts val="0"/>
              </a:spcAft>
              <a:defRPr/>
            </a:pPr>
            <a:r>
              <a:rPr lang="en-US" sz="1050" b="1">
                <a:solidFill>
                  <a:prstClr val="white"/>
                </a:solidFill>
                <a:latin typeface="Arial Black" panose="020B0A04020102020204" pitchFamily="34" charset="0"/>
                <a:ea typeface="+mn-ea"/>
                <a:cs typeface="Arial" panose="020B0604020202020204" pitchFamily="34" charset="0"/>
              </a:rPr>
              <a:t>37.2% </a:t>
            </a:r>
            <a:br>
              <a:rPr lang="en-US" sz="1050" b="1">
                <a:solidFill>
                  <a:prstClr val="white"/>
                </a:solidFill>
                <a:latin typeface="Arial Black" panose="020B0A04020102020204" pitchFamily="34" charset="0"/>
                <a:ea typeface="+mn-ea"/>
                <a:cs typeface="Arial" panose="020B0604020202020204" pitchFamily="34" charset="0"/>
              </a:rPr>
            </a:br>
            <a:r>
              <a:rPr lang="en-US" sz="600">
                <a:solidFill>
                  <a:prstClr val="white"/>
                </a:solidFill>
                <a:latin typeface="Arial"/>
                <a:ea typeface="+mn-ea"/>
                <a:cs typeface="Arial" panose="020B0604020202020204" pitchFamily="34" charset="0"/>
              </a:rPr>
              <a:t>(95% CI, 29.8%-45.1%)</a:t>
            </a:r>
            <a:endParaRPr lang="en-US" sz="1050">
              <a:solidFill>
                <a:prstClr val="white"/>
              </a:solidFill>
              <a:latin typeface="Arial"/>
              <a:ea typeface="+mn-ea"/>
              <a:cs typeface="Arial" panose="020B0604020202020204" pitchFamily="34" charset="0"/>
            </a:endParaRPr>
          </a:p>
        </p:txBody>
      </p:sp>
      <p:sp>
        <p:nvSpPr>
          <p:cNvPr id="34" name="TextBox 33">
            <a:extLst>
              <a:ext uri="{FF2B5EF4-FFF2-40B4-BE49-F238E27FC236}">
                <a16:creationId xmlns:a16="http://schemas.microsoft.com/office/drawing/2014/main" id="{1C26B53D-3B2A-F829-8B41-09A8AC67A7C0}"/>
              </a:ext>
            </a:extLst>
          </p:cNvPr>
          <p:cNvSpPr txBox="1"/>
          <p:nvPr/>
        </p:nvSpPr>
        <p:spPr>
          <a:xfrm>
            <a:off x="7991751" y="2403090"/>
            <a:ext cx="1455187" cy="484748"/>
          </a:xfrm>
          <a:prstGeom prst="rect">
            <a:avLst/>
          </a:prstGeom>
          <a:noFill/>
        </p:spPr>
        <p:txBody>
          <a:bodyPr wrap="square" lIns="68580" tIns="34290" rIns="68580" bIns="34290" rtlCol="0" anchor="t">
            <a:spAutoFit/>
          </a:bodyPr>
          <a:lstStyle/>
          <a:p>
            <a:pPr defTabSz="685800" fontAlgn="auto">
              <a:spcBef>
                <a:spcPts val="0"/>
              </a:spcBef>
              <a:spcAft>
                <a:spcPts val="0"/>
              </a:spcAft>
              <a:defRPr/>
            </a:pPr>
            <a:r>
              <a:rPr lang="en-US" sz="1050">
                <a:solidFill>
                  <a:prstClr val="white"/>
                </a:solidFill>
                <a:latin typeface="Arial Black" panose="020B0A04020102020204" pitchFamily="34" charset="0"/>
                <a:ea typeface="+mn-ea"/>
                <a:cs typeface="Arial"/>
              </a:rPr>
              <a:t>19.5% </a:t>
            </a:r>
            <a:br>
              <a:rPr lang="en-US" sz="1050">
                <a:solidFill>
                  <a:prstClr val="white"/>
                </a:solidFill>
                <a:latin typeface="Arial"/>
                <a:ea typeface="+mn-ea"/>
                <a:cs typeface="Arial"/>
              </a:rPr>
            </a:br>
            <a:r>
              <a:rPr lang="en-US" sz="600">
                <a:solidFill>
                  <a:prstClr val="white"/>
                </a:solidFill>
                <a:latin typeface="Arial"/>
                <a:ea typeface="+mn-ea"/>
                <a:cs typeface="Arial"/>
              </a:rPr>
              <a:t>(95% CI, 13.7%-26.4%)</a:t>
            </a:r>
            <a:endParaRPr lang="en-US" sz="1050">
              <a:solidFill>
                <a:prstClr val="white"/>
              </a:solidFill>
              <a:latin typeface="Arial"/>
              <a:ea typeface="+mn-ea"/>
              <a:cs typeface="Arial"/>
            </a:endParaRPr>
          </a:p>
          <a:p>
            <a:pPr defTabSz="685800" fontAlgn="auto">
              <a:spcBef>
                <a:spcPts val="0"/>
              </a:spcBef>
              <a:spcAft>
                <a:spcPts val="0"/>
              </a:spcAft>
              <a:defRPr/>
            </a:pPr>
            <a:endParaRPr lang="en-US" sz="1050">
              <a:solidFill>
                <a:prstClr val="white"/>
              </a:solidFill>
              <a:latin typeface="Arial"/>
              <a:ea typeface="+mn-ea"/>
              <a:cs typeface="Arial"/>
            </a:endParaRPr>
          </a:p>
        </p:txBody>
      </p:sp>
      <p:sp>
        <p:nvSpPr>
          <p:cNvPr id="35" name="TextBox 34">
            <a:extLst>
              <a:ext uri="{FF2B5EF4-FFF2-40B4-BE49-F238E27FC236}">
                <a16:creationId xmlns:a16="http://schemas.microsoft.com/office/drawing/2014/main" id="{316A1203-A6D4-74FF-E3DA-EB6769D07755}"/>
              </a:ext>
            </a:extLst>
          </p:cNvPr>
          <p:cNvSpPr txBox="1"/>
          <p:nvPr/>
        </p:nvSpPr>
        <p:spPr>
          <a:xfrm>
            <a:off x="6261075" y="1625586"/>
            <a:ext cx="1419092" cy="346249"/>
          </a:xfrm>
          <a:prstGeom prst="rect">
            <a:avLst/>
          </a:prstGeom>
          <a:noFill/>
        </p:spPr>
        <p:txBody>
          <a:bodyPr wrap="square" rtlCol="0">
            <a:spAutoFit/>
          </a:bodyPr>
          <a:lstStyle/>
          <a:p>
            <a:pPr defTabSz="685800" fontAlgn="auto">
              <a:spcBef>
                <a:spcPts val="0"/>
              </a:spcBef>
              <a:spcAft>
                <a:spcPts val="0"/>
              </a:spcAft>
              <a:defRPr/>
            </a:pPr>
            <a:r>
              <a:rPr lang="en-US" sz="1050" b="1">
                <a:solidFill>
                  <a:prstClr val="white"/>
                </a:solidFill>
                <a:latin typeface="Arial Black" panose="020B0A04020102020204" pitchFamily="34" charset="0"/>
                <a:ea typeface="+mn-ea"/>
                <a:cs typeface="Arial" panose="020B0604020202020204" pitchFamily="34" charset="0"/>
              </a:rPr>
              <a:t>24.4% </a:t>
            </a:r>
            <a:br>
              <a:rPr lang="en-US" sz="1050" b="1">
                <a:solidFill>
                  <a:prstClr val="white"/>
                </a:solidFill>
                <a:latin typeface="Arial"/>
                <a:ea typeface="+mn-ea"/>
                <a:cs typeface="Arial" panose="020B0604020202020204" pitchFamily="34" charset="0"/>
              </a:rPr>
            </a:br>
            <a:r>
              <a:rPr lang="en-US" sz="600">
                <a:solidFill>
                  <a:prstClr val="white"/>
                </a:solidFill>
                <a:latin typeface="Arial"/>
                <a:ea typeface="+mn-ea"/>
                <a:cs typeface="Arial" panose="020B0604020202020204" pitchFamily="34" charset="0"/>
              </a:rPr>
              <a:t>(95% CI, 18.0%-31.7%)</a:t>
            </a:r>
            <a:endParaRPr lang="en-US" sz="1050">
              <a:solidFill>
                <a:prstClr val="white"/>
              </a:solidFill>
              <a:latin typeface="Arial"/>
              <a:ea typeface="+mn-ea"/>
              <a:cs typeface="Arial" panose="020B0604020202020204" pitchFamily="34" charset="0"/>
            </a:endParaRPr>
          </a:p>
        </p:txBody>
      </p:sp>
      <p:sp>
        <p:nvSpPr>
          <p:cNvPr id="36" name="TextBox 35">
            <a:extLst>
              <a:ext uri="{FF2B5EF4-FFF2-40B4-BE49-F238E27FC236}">
                <a16:creationId xmlns:a16="http://schemas.microsoft.com/office/drawing/2014/main" id="{B3F5C6DB-D9D6-370C-6725-A216FB776146}"/>
              </a:ext>
            </a:extLst>
          </p:cNvPr>
          <p:cNvSpPr txBox="1"/>
          <p:nvPr/>
        </p:nvSpPr>
        <p:spPr>
          <a:xfrm>
            <a:off x="7979748" y="1613773"/>
            <a:ext cx="1378665" cy="346249"/>
          </a:xfrm>
          <a:prstGeom prst="rect">
            <a:avLst/>
          </a:prstGeom>
          <a:noFill/>
        </p:spPr>
        <p:txBody>
          <a:bodyPr wrap="square" rtlCol="0">
            <a:spAutoFit/>
          </a:bodyPr>
          <a:lstStyle/>
          <a:p>
            <a:pPr defTabSz="685800" fontAlgn="auto">
              <a:spcBef>
                <a:spcPts val="0"/>
              </a:spcBef>
              <a:spcAft>
                <a:spcPts val="0"/>
              </a:spcAft>
              <a:defRPr/>
            </a:pPr>
            <a:r>
              <a:rPr lang="en-GB" sz="1050" b="1" kern="0">
                <a:solidFill>
                  <a:prstClr val="white"/>
                </a:solidFill>
                <a:latin typeface="Arial Black" panose="020B0A04020102020204" pitchFamily="34" charset="0"/>
                <a:ea typeface="+mn-ea"/>
                <a:cs typeface="+mn-cs"/>
              </a:rPr>
              <a:t>11.6% </a:t>
            </a:r>
            <a:br>
              <a:rPr lang="en-GB" sz="1050" b="1" kern="0">
                <a:solidFill>
                  <a:prstClr val="white"/>
                </a:solidFill>
                <a:latin typeface="Arial"/>
                <a:ea typeface="+mn-ea"/>
                <a:cs typeface="+mn-cs"/>
              </a:rPr>
            </a:br>
            <a:r>
              <a:rPr lang="en-GB" sz="600" kern="0">
                <a:solidFill>
                  <a:prstClr val="white"/>
                </a:solidFill>
                <a:latin typeface="Arial"/>
                <a:ea typeface="+mn-ea"/>
                <a:cs typeface="Arial" panose="020B0604020202020204" pitchFamily="34" charset="0"/>
              </a:rPr>
              <a:t>(95% CI, 7.1%-17.5%)</a:t>
            </a:r>
            <a:endParaRPr lang="en-US" sz="1050" kern="0">
              <a:solidFill>
                <a:prstClr val="white"/>
              </a:solidFill>
              <a:latin typeface="Arial"/>
              <a:ea typeface="+mn-ea"/>
              <a:cs typeface="Arial" panose="020B0604020202020204" pitchFamily="34" charset="0"/>
            </a:endParaRPr>
          </a:p>
        </p:txBody>
      </p:sp>
      <p:sp>
        <p:nvSpPr>
          <p:cNvPr id="38" name="TextBox 37">
            <a:extLst>
              <a:ext uri="{FF2B5EF4-FFF2-40B4-BE49-F238E27FC236}">
                <a16:creationId xmlns:a16="http://schemas.microsoft.com/office/drawing/2014/main" id="{A572DB34-C736-B33D-CE84-3EB6BCF371E4}"/>
              </a:ext>
            </a:extLst>
          </p:cNvPr>
          <p:cNvSpPr txBox="1"/>
          <p:nvPr/>
        </p:nvSpPr>
        <p:spPr>
          <a:xfrm rot="16200000">
            <a:off x="4252739" y="2105381"/>
            <a:ext cx="902811" cy="253916"/>
          </a:xfrm>
          <a:prstGeom prst="rect">
            <a:avLst/>
          </a:prstGeom>
          <a:noFill/>
        </p:spPr>
        <p:txBody>
          <a:bodyPr wrap="none" rtlCol="0">
            <a:spAutoFit/>
          </a:bodyPr>
          <a:lstStyle/>
          <a:p>
            <a:pPr algn="ctr" defTabSz="914378" fontAlgn="auto">
              <a:spcBef>
                <a:spcPts val="0"/>
              </a:spcBef>
              <a:spcAft>
                <a:spcPts val="0"/>
              </a:spcAft>
              <a:defRPr/>
            </a:pPr>
            <a:r>
              <a:rPr lang="en-US" sz="1050" b="1">
                <a:solidFill>
                  <a:prstClr val="white"/>
                </a:solidFill>
                <a:latin typeface="Arial" panose="020B0604020202020204"/>
                <a:ea typeface="+mn-ea"/>
                <a:cs typeface="+mn-cs"/>
              </a:rPr>
              <a:t>Patients, %</a:t>
            </a:r>
          </a:p>
        </p:txBody>
      </p:sp>
      <p:sp>
        <p:nvSpPr>
          <p:cNvPr id="44" name="Title 4">
            <a:extLst>
              <a:ext uri="{FF2B5EF4-FFF2-40B4-BE49-F238E27FC236}">
                <a16:creationId xmlns:a16="http://schemas.microsoft.com/office/drawing/2014/main" id="{F214F77D-5B8D-9F2F-8375-2EB581DCC832}"/>
              </a:ext>
            </a:extLst>
          </p:cNvPr>
          <p:cNvSpPr>
            <a:spLocks noGrp="1"/>
          </p:cNvSpPr>
          <p:nvPr>
            <p:ph type="title"/>
          </p:nvPr>
        </p:nvSpPr>
        <p:spPr>
          <a:xfrm>
            <a:off x="480060" y="276225"/>
            <a:ext cx="8229600" cy="781331"/>
          </a:xfrm>
        </p:spPr>
        <p:txBody>
          <a:bodyPr anchor="t">
            <a:normAutofit/>
          </a:bodyPr>
          <a:lstStyle/>
          <a:p>
            <a:r>
              <a:rPr lang="en-US" sz="1800"/>
              <a:t>DREAMM-7: subgroup by lenalidomide refractory status</a:t>
            </a:r>
            <a:br>
              <a:rPr lang="en-US" sz="1800"/>
            </a:br>
            <a:r>
              <a:rPr lang="en-US" sz="1500" i="1"/>
              <a:t>MRD negativity rates</a:t>
            </a:r>
            <a:endParaRPr lang="en-US" sz="2100" i="1"/>
          </a:p>
        </p:txBody>
      </p:sp>
      <p:sp>
        <p:nvSpPr>
          <p:cNvPr id="3" name="TextBox 2">
            <a:extLst>
              <a:ext uri="{FF2B5EF4-FFF2-40B4-BE49-F238E27FC236}">
                <a16:creationId xmlns:a16="http://schemas.microsoft.com/office/drawing/2014/main" id="{DE36F535-2930-4DA7-C882-901BEE2DDD72}"/>
              </a:ext>
            </a:extLst>
          </p:cNvPr>
          <p:cNvSpPr txBox="1"/>
          <p:nvPr/>
        </p:nvSpPr>
        <p:spPr>
          <a:xfrm>
            <a:off x="517914" y="733893"/>
            <a:ext cx="3429000" cy="300082"/>
          </a:xfrm>
          <a:prstGeom prst="rect">
            <a:avLst/>
          </a:prstGeom>
          <a:noFill/>
        </p:spPr>
        <p:txBody>
          <a:bodyPr wrap="square" rtlCol="0">
            <a:spAutoFit/>
          </a:bodyPr>
          <a:lstStyle/>
          <a:p>
            <a:pPr algn="ctr" defTabSz="685800" fontAlgn="auto">
              <a:spcBef>
                <a:spcPts val="0"/>
              </a:spcBef>
              <a:spcAft>
                <a:spcPts val="0"/>
              </a:spcAft>
              <a:defRPr/>
            </a:pPr>
            <a:r>
              <a:rPr lang="en-US" sz="1350">
                <a:solidFill>
                  <a:prstClr val="white"/>
                </a:solidFill>
                <a:latin typeface="Arial" panose="020B0604020202020204"/>
                <a:ea typeface="+mn-ea"/>
                <a:cs typeface="+mn-cs"/>
              </a:rPr>
              <a:t>Lenalidomide refractory</a:t>
            </a:r>
          </a:p>
        </p:txBody>
      </p:sp>
      <p:sp>
        <p:nvSpPr>
          <p:cNvPr id="5" name="TextBox 4">
            <a:extLst>
              <a:ext uri="{FF2B5EF4-FFF2-40B4-BE49-F238E27FC236}">
                <a16:creationId xmlns:a16="http://schemas.microsoft.com/office/drawing/2014/main" id="{5ADDAD04-6B64-699E-09FC-18B8AD9924E1}"/>
              </a:ext>
            </a:extLst>
          </p:cNvPr>
          <p:cNvSpPr txBox="1"/>
          <p:nvPr/>
        </p:nvSpPr>
        <p:spPr>
          <a:xfrm>
            <a:off x="5121467" y="733893"/>
            <a:ext cx="3429000" cy="300082"/>
          </a:xfrm>
          <a:prstGeom prst="rect">
            <a:avLst/>
          </a:prstGeom>
          <a:noFill/>
        </p:spPr>
        <p:txBody>
          <a:bodyPr wrap="square" rtlCol="0">
            <a:spAutoFit/>
          </a:bodyPr>
          <a:lstStyle/>
          <a:p>
            <a:pPr algn="ctr" defTabSz="685800" fontAlgn="auto">
              <a:spcBef>
                <a:spcPts val="0"/>
              </a:spcBef>
              <a:spcAft>
                <a:spcPts val="0"/>
              </a:spcAft>
              <a:defRPr/>
            </a:pPr>
            <a:r>
              <a:rPr lang="en-US" sz="1350">
                <a:solidFill>
                  <a:prstClr val="white"/>
                </a:solidFill>
                <a:latin typeface="Arial" panose="020B0604020202020204"/>
                <a:ea typeface="+mn-ea"/>
                <a:cs typeface="+mn-cs"/>
              </a:rPr>
              <a:t>Not lenalidomide </a:t>
            </a:r>
            <a:r>
              <a:rPr lang="en-US" sz="1350" err="1">
                <a:solidFill>
                  <a:prstClr val="white"/>
                </a:solidFill>
                <a:latin typeface="Arial" panose="020B0604020202020204"/>
                <a:ea typeface="+mn-ea"/>
                <a:cs typeface="+mn-cs"/>
              </a:rPr>
              <a:t>refractory</a:t>
            </a:r>
            <a:r>
              <a:rPr lang="en-US" sz="1350" baseline="30000" err="1">
                <a:solidFill>
                  <a:prstClr val="white"/>
                </a:solidFill>
                <a:latin typeface="Arial" panose="020B0604020202020204"/>
                <a:ea typeface="+mn-ea"/>
                <a:cs typeface="+mn-cs"/>
              </a:rPr>
              <a:t>a</a:t>
            </a:r>
            <a:endParaRPr lang="en-US" sz="1350">
              <a:solidFill>
                <a:prstClr val="white"/>
              </a:solidFill>
              <a:latin typeface="Arial" panose="020B0604020202020204"/>
              <a:ea typeface="+mn-ea"/>
              <a:cs typeface="+mn-cs"/>
            </a:endParaRPr>
          </a:p>
        </p:txBody>
      </p:sp>
      <p:sp>
        <p:nvSpPr>
          <p:cNvPr id="42" name="TextBox 41">
            <a:extLst>
              <a:ext uri="{FF2B5EF4-FFF2-40B4-BE49-F238E27FC236}">
                <a16:creationId xmlns:a16="http://schemas.microsoft.com/office/drawing/2014/main" id="{A5647C79-A1E2-5BD7-6CE6-FDFAC4A85B35}"/>
              </a:ext>
            </a:extLst>
          </p:cNvPr>
          <p:cNvSpPr txBox="1"/>
          <p:nvPr/>
        </p:nvSpPr>
        <p:spPr>
          <a:xfrm>
            <a:off x="1709588" y="1210566"/>
            <a:ext cx="1419092" cy="219291"/>
          </a:xfrm>
          <a:prstGeom prst="rect">
            <a:avLst/>
          </a:prstGeom>
          <a:noFill/>
        </p:spPr>
        <p:txBody>
          <a:bodyPr wrap="square" rtlCol="0">
            <a:spAutoFit/>
          </a:bodyPr>
          <a:lstStyle/>
          <a:p>
            <a:pPr defTabSz="685800" fontAlgn="auto">
              <a:spcBef>
                <a:spcPts val="0"/>
              </a:spcBef>
              <a:spcAft>
                <a:spcPts val="0"/>
              </a:spcAft>
              <a:defRPr/>
            </a:pPr>
            <a:r>
              <a:rPr lang="en-US" sz="825" b="1" u="sng">
                <a:solidFill>
                  <a:prstClr val="white"/>
                </a:solidFill>
                <a:latin typeface="Arial Black" panose="020B0A04020102020204" pitchFamily="34" charset="0"/>
                <a:ea typeface="+mn-ea"/>
                <a:cs typeface="Arial" panose="020B0604020202020204" pitchFamily="34" charset="0"/>
              </a:rPr>
              <a:t>MRD </a:t>
            </a:r>
            <a:r>
              <a:rPr lang="en-US" sz="825" b="1" u="sng" err="1">
                <a:solidFill>
                  <a:prstClr val="white"/>
                </a:solidFill>
                <a:latin typeface="Arial Black" panose="020B0A04020102020204" pitchFamily="34" charset="0"/>
                <a:ea typeface="+mn-ea"/>
                <a:cs typeface="Arial" panose="020B0604020202020204" pitchFamily="34" charset="0"/>
              </a:rPr>
              <a:t>negativity</a:t>
            </a:r>
            <a:r>
              <a:rPr lang="en-US" sz="825" b="1" u="sng" baseline="30000" err="1">
                <a:solidFill>
                  <a:prstClr val="white"/>
                </a:solidFill>
                <a:latin typeface="Arial Black" panose="020B0A04020102020204" pitchFamily="34" charset="0"/>
                <a:ea typeface="+mn-ea"/>
                <a:cs typeface="Arial" panose="020B0604020202020204" pitchFamily="34" charset="0"/>
              </a:rPr>
              <a:t>b</a:t>
            </a:r>
            <a:r>
              <a:rPr lang="en-US" sz="825" b="1" u="sng">
                <a:solidFill>
                  <a:prstClr val="white"/>
                </a:solidFill>
                <a:latin typeface="Arial Black" panose="020B0A04020102020204" pitchFamily="34" charset="0"/>
                <a:ea typeface="+mn-ea"/>
                <a:cs typeface="Arial" panose="020B0604020202020204" pitchFamily="34" charset="0"/>
              </a:rPr>
              <a:t>:</a:t>
            </a:r>
            <a:r>
              <a:rPr lang="en-US" sz="788" b="1" u="sng">
                <a:solidFill>
                  <a:prstClr val="white"/>
                </a:solidFill>
                <a:latin typeface="Arial Black" panose="020B0A04020102020204" pitchFamily="34" charset="0"/>
                <a:ea typeface="+mn-ea"/>
                <a:cs typeface="Arial" panose="020B0604020202020204" pitchFamily="34" charset="0"/>
              </a:rPr>
              <a:t> </a:t>
            </a:r>
          </a:p>
        </p:txBody>
      </p:sp>
      <p:sp>
        <p:nvSpPr>
          <p:cNvPr id="43" name="TextBox 42">
            <a:extLst>
              <a:ext uri="{FF2B5EF4-FFF2-40B4-BE49-F238E27FC236}">
                <a16:creationId xmlns:a16="http://schemas.microsoft.com/office/drawing/2014/main" id="{012B1972-B3D5-16A6-FCA2-2D66FCC782A6}"/>
              </a:ext>
            </a:extLst>
          </p:cNvPr>
          <p:cNvSpPr txBox="1"/>
          <p:nvPr/>
        </p:nvSpPr>
        <p:spPr>
          <a:xfrm>
            <a:off x="3433354" y="1213362"/>
            <a:ext cx="1419092" cy="219291"/>
          </a:xfrm>
          <a:prstGeom prst="rect">
            <a:avLst/>
          </a:prstGeom>
          <a:noFill/>
        </p:spPr>
        <p:txBody>
          <a:bodyPr wrap="square" rtlCol="0">
            <a:spAutoFit/>
          </a:bodyPr>
          <a:lstStyle/>
          <a:p>
            <a:pPr defTabSz="685800" fontAlgn="auto">
              <a:spcBef>
                <a:spcPts val="0"/>
              </a:spcBef>
              <a:spcAft>
                <a:spcPts val="0"/>
              </a:spcAft>
              <a:defRPr/>
            </a:pPr>
            <a:r>
              <a:rPr lang="en-US" sz="825" b="1" u="sng">
                <a:solidFill>
                  <a:prstClr val="white"/>
                </a:solidFill>
                <a:latin typeface="Arial Black" panose="020B0A04020102020204" pitchFamily="34" charset="0"/>
                <a:ea typeface="+mn-ea"/>
                <a:cs typeface="Arial" panose="020B0604020202020204" pitchFamily="34" charset="0"/>
              </a:rPr>
              <a:t>MRD </a:t>
            </a:r>
            <a:r>
              <a:rPr lang="en-US" sz="825" b="1" u="sng" err="1">
                <a:solidFill>
                  <a:prstClr val="white"/>
                </a:solidFill>
                <a:latin typeface="Arial Black" panose="020B0A04020102020204" pitchFamily="34" charset="0"/>
                <a:ea typeface="+mn-ea"/>
                <a:cs typeface="Arial" panose="020B0604020202020204" pitchFamily="34" charset="0"/>
              </a:rPr>
              <a:t>negativity</a:t>
            </a:r>
            <a:r>
              <a:rPr lang="en-US" sz="825" b="1" u="sng" baseline="30000" err="1">
                <a:solidFill>
                  <a:prstClr val="white"/>
                </a:solidFill>
                <a:latin typeface="Arial Black" panose="020B0A04020102020204" pitchFamily="34" charset="0"/>
                <a:ea typeface="+mn-ea"/>
                <a:cs typeface="Arial" panose="020B0604020202020204" pitchFamily="34" charset="0"/>
              </a:rPr>
              <a:t>b</a:t>
            </a:r>
            <a:r>
              <a:rPr lang="en-US" sz="825" b="1" u="sng">
                <a:solidFill>
                  <a:prstClr val="white"/>
                </a:solidFill>
                <a:latin typeface="Arial Black" panose="020B0A04020102020204" pitchFamily="34" charset="0"/>
                <a:ea typeface="+mn-ea"/>
                <a:cs typeface="Arial" panose="020B0604020202020204" pitchFamily="34" charset="0"/>
              </a:rPr>
              <a:t>:</a:t>
            </a:r>
            <a:r>
              <a:rPr lang="en-US" sz="788" b="1" u="sng">
                <a:solidFill>
                  <a:prstClr val="white"/>
                </a:solidFill>
                <a:latin typeface="Arial Black" panose="020B0A04020102020204" pitchFamily="34" charset="0"/>
                <a:ea typeface="+mn-ea"/>
                <a:cs typeface="Arial" panose="020B0604020202020204" pitchFamily="34" charset="0"/>
              </a:rPr>
              <a:t> </a:t>
            </a:r>
          </a:p>
        </p:txBody>
      </p:sp>
      <p:sp>
        <p:nvSpPr>
          <p:cNvPr id="45" name="TextBox 44">
            <a:extLst>
              <a:ext uri="{FF2B5EF4-FFF2-40B4-BE49-F238E27FC236}">
                <a16:creationId xmlns:a16="http://schemas.microsoft.com/office/drawing/2014/main" id="{46674FC5-3D6D-0B01-85B9-CBBC514F7412}"/>
              </a:ext>
            </a:extLst>
          </p:cNvPr>
          <p:cNvSpPr txBox="1"/>
          <p:nvPr/>
        </p:nvSpPr>
        <p:spPr>
          <a:xfrm>
            <a:off x="6259771" y="1213412"/>
            <a:ext cx="1419092" cy="219291"/>
          </a:xfrm>
          <a:prstGeom prst="rect">
            <a:avLst/>
          </a:prstGeom>
          <a:noFill/>
        </p:spPr>
        <p:txBody>
          <a:bodyPr wrap="square" rtlCol="0">
            <a:spAutoFit/>
          </a:bodyPr>
          <a:lstStyle/>
          <a:p>
            <a:pPr defTabSz="685800" fontAlgn="auto">
              <a:spcBef>
                <a:spcPts val="0"/>
              </a:spcBef>
              <a:spcAft>
                <a:spcPts val="0"/>
              </a:spcAft>
              <a:defRPr/>
            </a:pPr>
            <a:r>
              <a:rPr lang="en-US" sz="825" b="1" u="sng">
                <a:solidFill>
                  <a:prstClr val="white"/>
                </a:solidFill>
                <a:latin typeface="Arial Black" panose="020B0A04020102020204" pitchFamily="34" charset="0"/>
                <a:ea typeface="+mn-ea"/>
                <a:cs typeface="Arial" panose="020B0604020202020204" pitchFamily="34" charset="0"/>
              </a:rPr>
              <a:t>MRD </a:t>
            </a:r>
            <a:r>
              <a:rPr lang="en-US" sz="825" b="1" u="sng" err="1">
                <a:solidFill>
                  <a:prstClr val="white"/>
                </a:solidFill>
                <a:latin typeface="Arial Black" panose="020B0A04020102020204" pitchFamily="34" charset="0"/>
                <a:ea typeface="+mn-ea"/>
                <a:cs typeface="Arial" panose="020B0604020202020204" pitchFamily="34" charset="0"/>
              </a:rPr>
              <a:t>negativity</a:t>
            </a:r>
            <a:r>
              <a:rPr lang="en-US" sz="825" b="1" u="sng" baseline="30000" err="1">
                <a:solidFill>
                  <a:prstClr val="white"/>
                </a:solidFill>
                <a:latin typeface="Arial Black" panose="020B0A04020102020204" pitchFamily="34" charset="0"/>
                <a:ea typeface="+mn-ea"/>
                <a:cs typeface="Arial" panose="020B0604020202020204" pitchFamily="34" charset="0"/>
              </a:rPr>
              <a:t>b</a:t>
            </a:r>
            <a:r>
              <a:rPr lang="en-US" sz="825" b="1" u="sng">
                <a:solidFill>
                  <a:prstClr val="white"/>
                </a:solidFill>
                <a:latin typeface="Arial Black" panose="020B0A04020102020204" pitchFamily="34" charset="0"/>
                <a:ea typeface="+mn-ea"/>
                <a:cs typeface="Arial" panose="020B0604020202020204" pitchFamily="34" charset="0"/>
              </a:rPr>
              <a:t>:</a:t>
            </a:r>
            <a:r>
              <a:rPr lang="en-US" sz="788" b="1" u="sng">
                <a:solidFill>
                  <a:prstClr val="white"/>
                </a:solidFill>
                <a:latin typeface="Arial Black" panose="020B0A04020102020204" pitchFamily="34" charset="0"/>
                <a:ea typeface="+mn-ea"/>
                <a:cs typeface="Arial" panose="020B0604020202020204" pitchFamily="34" charset="0"/>
              </a:rPr>
              <a:t> </a:t>
            </a:r>
          </a:p>
        </p:txBody>
      </p:sp>
      <p:sp>
        <p:nvSpPr>
          <p:cNvPr id="46" name="TextBox 45">
            <a:extLst>
              <a:ext uri="{FF2B5EF4-FFF2-40B4-BE49-F238E27FC236}">
                <a16:creationId xmlns:a16="http://schemas.microsoft.com/office/drawing/2014/main" id="{594B9DB5-D6CD-2017-E834-1CD110D94910}"/>
              </a:ext>
            </a:extLst>
          </p:cNvPr>
          <p:cNvSpPr txBox="1"/>
          <p:nvPr/>
        </p:nvSpPr>
        <p:spPr>
          <a:xfrm>
            <a:off x="7983537" y="1216208"/>
            <a:ext cx="1419092" cy="219291"/>
          </a:xfrm>
          <a:prstGeom prst="rect">
            <a:avLst/>
          </a:prstGeom>
          <a:noFill/>
        </p:spPr>
        <p:txBody>
          <a:bodyPr wrap="square" rtlCol="0">
            <a:spAutoFit/>
          </a:bodyPr>
          <a:lstStyle/>
          <a:p>
            <a:pPr defTabSz="685800" fontAlgn="auto">
              <a:spcBef>
                <a:spcPts val="0"/>
              </a:spcBef>
              <a:spcAft>
                <a:spcPts val="0"/>
              </a:spcAft>
              <a:defRPr/>
            </a:pPr>
            <a:r>
              <a:rPr lang="en-US" sz="825" b="1" u="sng">
                <a:solidFill>
                  <a:prstClr val="white"/>
                </a:solidFill>
                <a:latin typeface="Arial Black" panose="020B0A04020102020204" pitchFamily="34" charset="0"/>
                <a:ea typeface="+mn-ea"/>
                <a:cs typeface="Arial" panose="020B0604020202020204" pitchFamily="34" charset="0"/>
              </a:rPr>
              <a:t>MRD </a:t>
            </a:r>
            <a:r>
              <a:rPr lang="en-US" sz="825" b="1" u="sng" err="1">
                <a:solidFill>
                  <a:prstClr val="white"/>
                </a:solidFill>
                <a:latin typeface="Arial Black" panose="020B0A04020102020204" pitchFamily="34" charset="0"/>
                <a:ea typeface="+mn-ea"/>
                <a:cs typeface="Arial" panose="020B0604020202020204" pitchFamily="34" charset="0"/>
              </a:rPr>
              <a:t>negativity</a:t>
            </a:r>
            <a:r>
              <a:rPr lang="en-US" sz="825" b="1" u="sng" baseline="30000" err="1">
                <a:solidFill>
                  <a:prstClr val="white"/>
                </a:solidFill>
                <a:latin typeface="Arial Black" panose="020B0A04020102020204" pitchFamily="34" charset="0"/>
                <a:ea typeface="+mn-ea"/>
                <a:cs typeface="Arial" panose="020B0604020202020204" pitchFamily="34" charset="0"/>
              </a:rPr>
              <a:t>b</a:t>
            </a:r>
            <a:r>
              <a:rPr lang="en-US" sz="825" b="1" u="sng">
                <a:solidFill>
                  <a:prstClr val="white"/>
                </a:solidFill>
                <a:latin typeface="Arial Black" panose="020B0A04020102020204" pitchFamily="34" charset="0"/>
                <a:ea typeface="+mn-ea"/>
                <a:cs typeface="Arial" panose="020B0604020202020204" pitchFamily="34" charset="0"/>
              </a:rPr>
              <a:t>:</a:t>
            </a:r>
            <a:r>
              <a:rPr lang="en-US" sz="788" b="1" u="sng">
                <a:solidFill>
                  <a:prstClr val="white"/>
                </a:solidFill>
                <a:latin typeface="Arial Black" panose="020B0A04020102020204" pitchFamily="34" charset="0"/>
                <a:ea typeface="+mn-ea"/>
                <a:cs typeface="Arial" panose="020B0604020202020204" pitchFamily="34" charset="0"/>
              </a:rPr>
              <a:t> </a:t>
            </a:r>
          </a:p>
        </p:txBody>
      </p:sp>
      <p:sp>
        <p:nvSpPr>
          <p:cNvPr id="20" name="Rectangle 19">
            <a:extLst>
              <a:ext uri="{FF2B5EF4-FFF2-40B4-BE49-F238E27FC236}">
                <a16:creationId xmlns:a16="http://schemas.microsoft.com/office/drawing/2014/main" id="{7F6F4D05-E2F5-9DE4-8350-0F877E5E36B2}"/>
              </a:ext>
            </a:extLst>
          </p:cNvPr>
          <p:cNvSpPr/>
          <p:nvPr/>
        </p:nvSpPr>
        <p:spPr>
          <a:xfrm>
            <a:off x="83127" y="4706266"/>
            <a:ext cx="8903154" cy="441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573743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9CE1E-9AB7-DBD5-2340-7CE0DF5BDE12}"/>
              </a:ext>
            </a:extLst>
          </p:cNvPr>
          <p:cNvSpPr>
            <a:spLocks noGrp="1"/>
          </p:cNvSpPr>
          <p:nvPr>
            <p:ph type="sldNum" sz="quarter" idx="12"/>
          </p:nvPr>
        </p:nvSpPr>
        <p:spPr/>
        <p:txBody>
          <a:bodyPr/>
          <a:lstStyle/>
          <a:p>
            <a:pPr defTabSz="685800" fontAlgn="auto">
              <a:spcBef>
                <a:spcPts val="0"/>
              </a:spcBef>
              <a:spcAft>
                <a:spcPts val="0"/>
              </a:spcAft>
              <a:defRPr/>
            </a:pPr>
            <a:fld id="{BE33F7A0-71F0-446B-9DE8-6D75BE64EE0F}" type="slidenum">
              <a:rPr lang="en-US">
                <a:solidFill>
                  <a:prstClr val="white"/>
                </a:solidFill>
                <a:ea typeface="+mn-ea"/>
              </a:rPr>
              <a:pPr defTabSz="685800" fontAlgn="auto">
                <a:spcBef>
                  <a:spcPts val="0"/>
                </a:spcBef>
                <a:spcAft>
                  <a:spcPts val="0"/>
                </a:spcAft>
                <a:defRPr/>
              </a:pPr>
              <a:t>57</a:t>
            </a:fld>
            <a:endParaRPr lang="en-US">
              <a:solidFill>
                <a:prstClr val="white"/>
              </a:solidFill>
              <a:ea typeface="+mn-ea"/>
            </a:endParaRPr>
          </a:p>
        </p:txBody>
      </p:sp>
      <p:sp>
        <p:nvSpPr>
          <p:cNvPr id="5" name="Title 4">
            <a:extLst>
              <a:ext uri="{FF2B5EF4-FFF2-40B4-BE49-F238E27FC236}">
                <a16:creationId xmlns:a16="http://schemas.microsoft.com/office/drawing/2014/main" id="{7870E1B7-2B36-CDC4-1BE0-19CC113221FC}"/>
              </a:ext>
            </a:extLst>
          </p:cNvPr>
          <p:cNvSpPr>
            <a:spLocks noGrp="1"/>
          </p:cNvSpPr>
          <p:nvPr>
            <p:ph type="title"/>
          </p:nvPr>
        </p:nvSpPr>
        <p:spPr>
          <a:xfrm>
            <a:off x="480060" y="276224"/>
            <a:ext cx="8308079" cy="1028700"/>
          </a:xfrm>
        </p:spPr>
        <p:txBody>
          <a:bodyPr anchor="t">
            <a:normAutofit/>
          </a:bodyPr>
          <a:lstStyle/>
          <a:p>
            <a:r>
              <a:rPr lang="en-US" sz="1800"/>
              <a:t>DREAMM-7: grade ≥3 AEs of special interest by lenalidomide refractory status</a:t>
            </a:r>
          </a:p>
        </p:txBody>
      </p:sp>
      <p:sp>
        <p:nvSpPr>
          <p:cNvPr id="6" name="Text Placeholder 5">
            <a:extLst>
              <a:ext uri="{FF2B5EF4-FFF2-40B4-BE49-F238E27FC236}">
                <a16:creationId xmlns:a16="http://schemas.microsoft.com/office/drawing/2014/main" id="{F0254626-2A22-6AD8-C52C-FF796927C272}"/>
              </a:ext>
            </a:extLst>
          </p:cNvPr>
          <p:cNvSpPr>
            <a:spLocks noGrp="1"/>
          </p:cNvSpPr>
          <p:nvPr>
            <p:ph type="body" sz="quarter" idx="16"/>
          </p:nvPr>
        </p:nvSpPr>
        <p:spPr>
          <a:xfrm>
            <a:off x="482204" y="4323490"/>
            <a:ext cx="8227219" cy="276999"/>
          </a:xfrm>
        </p:spPr>
        <p:txBody>
          <a:bodyPr/>
          <a:lstStyle/>
          <a:p>
            <a:endParaRPr lang="en-US"/>
          </a:p>
          <a:p>
            <a:r>
              <a:rPr lang="en-US"/>
              <a:t>Post hoc analyses. AEs were graded according to NCI-CTCAE version 5.0.</a:t>
            </a:r>
          </a:p>
          <a:p>
            <a:r>
              <a:rPr lang="en-US"/>
              <a:t>AE, adverse event; NCI-CTCAE, National Cancer Institute Common Terminology Criteria for Adverse Events.</a:t>
            </a:r>
          </a:p>
        </p:txBody>
      </p:sp>
      <p:graphicFrame>
        <p:nvGraphicFramePr>
          <p:cNvPr id="7" name="Content Placeholder 5">
            <a:extLst>
              <a:ext uri="{FF2B5EF4-FFF2-40B4-BE49-F238E27FC236}">
                <a16:creationId xmlns:a16="http://schemas.microsoft.com/office/drawing/2014/main" id="{A7F933FA-44DF-D3D1-87DD-139B4E13031B}"/>
              </a:ext>
            </a:extLst>
          </p:cNvPr>
          <p:cNvGraphicFramePr>
            <a:graphicFrameLocks noGrp="1"/>
          </p:cNvGraphicFramePr>
          <p:nvPr>
            <p:ph sz="quarter" idx="13"/>
          </p:nvPr>
        </p:nvGraphicFramePr>
        <p:xfrm>
          <a:off x="480060" y="990812"/>
          <a:ext cx="8090340" cy="2868102"/>
        </p:xfrm>
        <a:graphic>
          <a:graphicData uri="http://schemas.openxmlformats.org/drawingml/2006/table">
            <a:tbl>
              <a:tblPr firstRow="1" bandRow="1">
                <a:tableStyleId>{5C22544A-7EE6-4342-B048-85BDC9FD1C3A}</a:tableStyleId>
              </a:tblPr>
              <a:tblGrid>
                <a:gridCol w="2060772">
                  <a:extLst>
                    <a:ext uri="{9D8B030D-6E8A-4147-A177-3AD203B41FA5}">
                      <a16:colId xmlns:a16="http://schemas.microsoft.com/office/drawing/2014/main" val="2255696895"/>
                    </a:ext>
                  </a:extLst>
                </a:gridCol>
                <a:gridCol w="1004928">
                  <a:extLst>
                    <a:ext uri="{9D8B030D-6E8A-4147-A177-3AD203B41FA5}">
                      <a16:colId xmlns:a16="http://schemas.microsoft.com/office/drawing/2014/main" val="2141214240"/>
                    </a:ext>
                  </a:extLst>
                </a:gridCol>
                <a:gridCol w="1004928">
                  <a:extLst>
                    <a:ext uri="{9D8B030D-6E8A-4147-A177-3AD203B41FA5}">
                      <a16:colId xmlns:a16="http://schemas.microsoft.com/office/drawing/2014/main" val="4109246496"/>
                    </a:ext>
                  </a:extLst>
                </a:gridCol>
                <a:gridCol w="1004928">
                  <a:extLst>
                    <a:ext uri="{9D8B030D-6E8A-4147-A177-3AD203B41FA5}">
                      <a16:colId xmlns:a16="http://schemas.microsoft.com/office/drawing/2014/main" val="1297501721"/>
                    </a:ext>
                  </a:extLst>
                </a:gridCol>
                <a:gridCol w="1004928">
                  <a:extLst>
                    <a:ext uri="{9D8B030D-6E8A-4147-A177-3AD203B41FA5}">
                      <a16:colId xmlns:a16="http://schemas.microsoft.com/office/drawing/2014/main" val="687245912"/>
                    </a:ext>
                  </a:extLst>
                </a:gridCol>
                <a:gridCol w="1004928">
                  <a:extLst>
                    <a:ext uri="{9D8B030D-6E8A-4147-A177-3AD203B41FA5}">
                      <a16:colId xmlns:a16="http://schemas.microsoft.com/office/drawing/2014/main" val="96304465"/>
                    </a:ext>
                  </a:extLst>
                </a:gridCol>
                <a:gridCol w="1004928">
                  <a:extLst>
                    <a:ext uri="{9D8B030D-6E8A-4147-A177-3AD203B41FA5}">
                      <a16:colId xmlns:a16="http://schemas.microsoft.com/office/drawing/2014/main" val="712187462"/>
                    </a:ext>
                  </a:extLst>
                </a:gridCol>
              </a:tblGrid>
              <a:tr h="536582">
                <a:tc>
                  <a:txBody>
                    <a:bodyPr/>
                    <a:lstStyle/>
                    <a:p>
                      <a:pPr lvl="0" algn="l"/>
                      <a:r>
                        <a:rPr lang="en-US" sz="1200"/>
                        <a:t>Preferred term, n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grid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BVd</a:t>
                      </a:r>
                      <a:r>
                        <a:rPr lang="en-US" sz="1200" b="1"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(N=242)</a:t>
                      </a:r>
                      <a:endParaRPr lang="en-US" sz="12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764"/>
                    </a:solidFill>
                  </a:tcPr>
                </a:tc>
                <a:tc h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764"/>
                    </a:solidFill>
                  </a:tcPr>
                </a:tc>
                <a:tc h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8764"/>
                    </a:solidFill>
                  </a:tcPr>
                </a:tc>
                <a:tc grid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DVd</a:t>
                      </a:r>
                      <a:r>
                        <a:rPr lang="en-US" sz="1200" b="1"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(N=246)</a:t>
                      </a:r>
                      <a:endParaRPr lang="en-US" sz="12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schemeClr>
                    </a:solidFill>
                  </a:tcPr>
                </a:tc>
                <a:tc h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schemeClr>
                    </a:solidFill>
                  </a:tcPr>
                </a:tc>
                <a:tc h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747671257"/>
                  </a:ext>
                </a:extLst>
              </a:tr>
              <a:tr h="215315">
                <a:tc rowSpan="2">
                  <a:txBody>
                    <a:bodyPr/>
                    <a:lstStyle/>
                    <a:p>
                      <a:pPr algn="l">
                        <a:lnSpc>
                          <a:spcPct val="107000"/>
                        </a:lnSpc>
                      </a:pPr>
                      <a:endParaRPr lang="en-GB" sz="1100" b="0">
                        <a:effectLst/>
                        <a:latin typeface="+mn-lt"/>
                        <a:ea typeface="Times New Roman" panose="02020603050405020304" pitchFamily="18" charset="0"/>
                        <a:cs typeface="Arial Narrow" panose="020B060602020203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8764"/>
                      </a:solidFill>
                      <a:prstDash val="solid"/>
                      <a:round/>
                      <a:headEnd type="none" w="med" len="med"/>
                      <a:tailEnd type="none" w="med" len="med"/>
                    </a:lnB>
                  </a:tcPr>
                </a:tc>
                <a:tc gridSpan="2">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Lenalidomide refractory</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lnSpc>
                          <a:spcPct val="107000"/>
                        </a:lnSpc>
                      </a:pPr>
                      <a:endParaRPr lang="en-GB" sz="1200" b="1">
                        <a:effectLst/>
                        <a:latin typeface="+mn-lt"/>
                        <a:ea typeface="Times New Roman" panose="02020603050405020304" pitchFamily="18" charset="0"/>
                        <a:cs typeface="Arial Narrow" panose="020B0606020202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Total</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FFF5"/>
                    </a:solidFill>
                  </a:tcPr>
                </a:tc>
                <a:tc gridSpan="2">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Lenalidomide refractory</a:t>
                      </a:r>
                    </a:p>
                  </a:txBody>
                  <a:tcPr marL="51435" marR="51435" marT="0" marB="0" anchor="ctr">
                    <a:lnL w="12700"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lnSpc>
                          <a:spcPct val="107000"/>
                        </a:lnSpc>
                      </a:pPr>
                      <a:endParaRPr lang="en-GB" sz="1200" b="1">
                        <a:effectLst/>
                        <a:latin typeface="+mn-lt"/>
                        <a:ea typeface="Times New Roman" panose="02020603050405020304" pitchFamily="18" charset="0"/>
                        <a:cs typeface="Arial Narrow" panose="020B0606020202030204" pitchFamily="34" charset="0"/>
                      </a:endParaRPr>
                    </a:p>
                  </a:txBody>
                  <a:tcPr marL="68580" marR="68580" marT="0" marB="0" anchor="ctr"/>
                </a:tc>
                <a:tc>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Total</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01895397"/>
                  </a:ext>
                </a:extLst>
              </a:tr>
              <a:tr h="447484">
                <a:tc vMerge="1">
                  <a:txBody>
                    <a:bodyPr/>
                    <a:lstStyle/>
                    <a:p>
                      <a:pPr algn="l">
                        <a:lnSpc>
                          <a:spcPct val="107000"/>
                        </a:lnSpc>
                      </a:pPr>
                      <a:endParaRPr lang="en-GB" sz="1400" b="0">
                        <a:effectLst/>
                        <a:latin typeface="+mn-lt"/>
                        <a:ea typeface="Times New Roman" panose="02020603050405020304" pitchFamily="18" charset="0"/>
                        <a:cs typeface="Arial Narrow" panose="020B0606020202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8764"/>
                      </a:solidFill>
                      <a:prstDash val="solid"/>
                      <a:round/>
                      <a:headEnd type="none" w="med" len="med"/>
                      <a:tailEnd type="none" w="med" len="med"/>
                    </a:lnT>
                    <a:lnB w="12700" cap="flat" cmpd="sng" algn="ctr">
                      <a:solidFill>
                        <a:srgbClr val="008764"/>
                      </a:solidFill>
                      <a:prstDash val="solid"/>
                      <a:round/>
                      <a:headEnd type="none" w="med" len="med"/>
                      <a:tailEnd type="none" w="med" len="med"/>
                    </a:lnB>
                  </a:tcPr>
                </a:tc>
                <a:tc>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Yes </a:t>
                      </a:r>
                      <a:br>
                        <a:rPr lang="en-GB" sz="1100" b="1">
                          <a:effectLst/>
                          <a:latin typeface="+mn-lt"/>
                          <a:ea typeface="Times New Roman" panose="02020603050405020304" pitchFamily="18" charset="0"/>
                          <a:cs typeface="Arial Narrow" panose="020B0606020202030204" pitchFamily="34" charset="0"/>
                        </a:rPr>
                      </a:br>
                      <a:r>
                        <a:rPr lang="en-GB" sz="1100" b="1">
                          <a:effectLst/>
                          <a:latin typeface="+mn-lt"/>
                          <a:ea typeface="Times New Roman" panose="02020603050405020304" pitchFamily="18" charset="0"/>
                          <a:cs typeface="Arial Narrow" panose="020B0606020202030204" pitchFamily="34" charset="0"/>
                        </a:rPr>
                        <a:t>(n=79)</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8764"/>
                      </a:solidFill>
                      <a:prstDash val="solid"/>
                      <a:round/>
                      <a:headEnd type="none" w="med" len="med"/>
                      <a:tailEnd type="none" w="med" len="med"/>
                    </a:lnB>
                  </a:tcPr>
                </a:tc>
                <a:tc>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No </a:t>
                      </a:r>
                      <a:br>
                        <a:rPr lang="en-GB" sz="1100" b="1">
                          <a:effectLst/>
                          <a:latin typeface="+mn-lt"/>
                          <a:ea typeface="Times New Roman" panose="02020603050405020304" pitchFamily="18" charset="0"/>
                          <a:cs typeface="Arial Narrow" panose="020B0606020202030204" pitchFamily="34" charset="0"/>
                        </a:rPr>
                      </a:br>
                      <a:r>
                        <a:rPr lang="en-GB" sz="1100" b="1">
                          <a:effectLst/>
                          <a:latin typeface="+mn-lt"/>
                          <a:ea typeface="Times New Roman" panose="02020603050405020304" pitchFamily="18" charset="0"/>
                          <a:cs typeface="Arial Narrow" panose="020B0606020202030204" pitchFamily="34" charset="0"/>
                        </a:rPr>
                        <a:t>(n=163)</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8764"/>
                      </a:solidFill>
                      <a:prstDash val="solid"/>
                      <a:round/>
                      <a:headEnd type="none" w="med" len="med"/>
                      <a:tailEnd type="none" w="med" len="med"/>
                    </a:lnB>
                  </a:tcPr>
                </a:tc>
                <a:tc>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N=242</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8764"/>
                      </a:solidFill>
                      <a:prstDash val="solid"/>
                      <a:round/>
                      <a:headEnd type="none" w="med" len="med"/>
                      <a:tailEnd type="none" w="med" len="med"/>
                    </a:lnB>
                    <a:solidFill>
                      <a:srgbClr val="D9FFF5"/>
                    </a:solidFill>
                  </a:tcPr>
                </a:tc>
                <a:tc>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Yes </a:t>
                      </a:r>
                      <a:br>
                        <a:rPr lang="en-GB" sz="1100" b="1">
                          <a:effectLst/>
                          <a:latin typeface="+mn-lt"/>
                          <a:ea typeface="Times New Roman" panose="02020603050405020304" pitchFamily="18" charset="0"/>
                          <a:cs typeface="Arial Narrow" panose="020B0606020202030204" pitchFamily="34" charset="0"/>
                        </a:rPr>
                      </a:br>
                      <a:r>
                        <a:rPr lang="en-GB" sz="1100" b="1">
                          <a:effectLst/>
                          <a:latin typeface="+mn-lt"/>
                          <a:ea typeface="Times New Roman" panose="02020603050405020304" pitchFamily="18" charset="0"/>
                          <a:cs typeface="Arial Narrow" panose="020B0606020202030204" pitchFamily="34" charset="0"/>
                        </a:rPr>
                        <a:t>(n=87)</a:t>
                      </a:r>
                    </a:p>
                  </a:txBody>
                  <a:tcPr marL="51435" marR="51435" marT="0" marB="0" anchor="ctr">
                    <a:lnL w="12700" cap="flat" cmpd="sng" algn="ctr">
                      <a:solidFill>
                        <a:srgbClr val="0087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8764"/>
                      </a:solidFill>
                      <a:prstDash val="solid"/>
                      <a:round/>
                      <a:headEnd type="none" w="med" len="med"/>
                      <a:tailEnd type="none" w="med" len="med"/>
                    </a:lnB>
                  </a:tcPr>
                </a:tc>
                <a:tc>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No </a:t>
                      </a:r>
                      <a:br>
                        <a:rPr lang="en-GB" sz="1100" b="1">
                          <a:effectLst/>
                          <a:latin typeface="+mn-lt"/>
                          <a:ea typeface="Times New Roman" panose="02020603050405020304" pitchFamily="18" charset="0"/>
                          <a:cs typeface="Arial Narrow" panose="020B0606020202030204" pitchFamily="34" charset="0"/>
                        </a:rPr>
                      </a:br>
                      <a:r>
                        <a:rPr lang="en-GB" sz="1100" b="1">
                          <a:effectLst/>
                          <a:latin typeface="+mn-lt"/>
                          <a:ea typeface="Times New Roman" panose="02020603050405020304" pitchFamily="18" charset="0"/>
                          <a:cs typeface="Arial Narrow" panose="020B0606020202030204" pitchFamily="34" charset="0"/>
                        </a:rPr>
                        <a:t>(n=159)</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8764"/>
                      </a:solidFill>
                      <a:prstDash val="solid"/>
                      <a:round/>
                      <a:headEnd type="none" w="med" len="med"/>
                      <a:tailEnd type="none" w="med" len="med"/>
                    </a:lnB>
                  </a:tcPr>
                </a:tc>
                <a:tc>
                  <a:txBody>
                    <a:bodyPr/>
                    <a:lstStyle/>
                    <a:p>
                      <a:pPr algn="l">
                        <a:lnSpc>
                          <a:spcPct val="107000"/>
                        </a:lnSpc>
                      </a:pPr>
                      <a:r>
                        <a:rPr lang="en-GB" sz="1100" b="1">
                          <a:effectLst/>
                          <a:latin typeface="+mn-lt"/>
                          <a:ea typeface="Times New Roman" panose="02020603050405020304" pitchFamily="18" charset="0"/>
                          <a:cs typeface="Arial Narrow" panose="020B0606020202030204" pitchFamily="34" charset="0"/>
                        </a:rPr>
                        <a:t>N=246</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8764"/>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7716592"/>
                  </a:ext>
                </a:extLst>
              </a:tr>
              <a:tr h="220480">
                <a:tc>
                  <a:txBody>
                    <a:bodyPr/>
                    <a:lstStyle/>
                    <a:p>
                      <a:pPr marL="0" marR="0" algn="l">
                        <a:lnSpc>
                          <a:spcPct val="107000"/>
                        </a:lnSpc>
                        <a:spcBef>
                          <a:spcPts val="0"/>
                        </a:spcBef>
                        <a:spcAft>
                          <a:spcPts val="0"/>
                        </a:spcAft>
                      </a:pPr>
                      <a:r>
                        <a:rPr lang="en-GB" sz="11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Any</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876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65 (82)</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876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133 (82)</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76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198 (82)</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rgbClr val="008764"/>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FFF5"/>
                    </a:solidFill>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55 (63)</a:t>
                      </a:r>
                    </a:p>
                  </a:txBody>
                  <a:tcPr marL="51435" marR="51435" marT="0" marB="0" anchor="ctr">
                    <a:lnL w="12700" cap="flat" cmpd="sng" algn="ctr">
                      <a:solidFill>
                        <a:srgbClr val="0087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876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65 (41)</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876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120 (49)</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8764"/>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97809710"/>
                  </a:ext>
                </a:extLst>
              </a:tr>
              <a:tr h="215315">
                <a:tc>
                  <a:txBody>
                    <a:bodyPr/>
                    <a:lstStyle/>
                    <a:p>
                      <a:pPr marL="0" marR="0" algn="l">
                        <a:lnSpc>
                          <a:spcPct val="107000"/>
                        </a:lnSpc>
                        <a:spcBef>
                          <a:spcPts val="0"/>
                        </a:spcBef>
                        <a:spcAft>
                          <a:spcPts val="0"/>
                        </a:spcAft>
                      </a:pPr>
                      <a:r>
                        <a:rPr lang="en-US" sz="1100" kern="100">
                          <a:effectLst/>
                          <a:latin typeface="+mn-lt"/>
                          <a:ea typeface="Calibri" panose="020F0502020204030204" pitchFamily="34" charset="0"/>
                          <a:cs typeface="Arial" panose="020B0604020202020204" pitchFamily="34" charset="0"/>
                        </a:rPr>
                        <a:t>Thrombocytopenia</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41 (52)</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93 (57)</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134 (55)</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FFF5"/>
                    </a:solidFill>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40 (46)</a:t>
                      </a:r>
                    </a:p>
                  </a:txBody>
                  <a:tcPr marL="51435" marR="51435" marT="0" marB="0" anchor="ctr">
                    <a:lnL w="12700" cap="flat" cmpd="sng" algn="ctr">
                      <a:solidFill>
                        <a:srgbClr val="0087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47 (30)</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87 (35)</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51532570"/>
                  </a:ext>
                </a:extLst>
              </a:tr>
              <a:tr h="371666">
                <a:tc>
                  <a:txBody>
                    <a:bodyPr/>
                    <a:lstStyle/>
                    <a:p>
                      <a:pPr marL="0" marR="0" algn="l">
                        <a:lnSpc>
                          <a:spcPct val="107000"/>
                        </a:lnSpc>
                        <a:spcBef>
                          <a:spcPts val="0"/>
                        </a:spcBef>
                        <a:spcAft>
                          <a:spcPts val="0"/>
                        </a:spcAft>
                      </a:pPr>
                      <a:r>
                        <a:rPr lang="en-US" sz="1100" kern="100">
                          <a:effectLst/>
                          <a:latin typeface="+mn-lt"/>
                          <a:ea typeface="Calibri" panose="020F0502020204030204" pitchFamily="34" charset="0"/>
                          <a:cs typeface="Arial" panose="020B0604020202020204" pitchFamily="34" charset="0"/>
                        </a:rPr>
                        <a:t>Platelet count decreased</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19 (24)</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25 (15)</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44 (18)</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FFF5"/>
                    </a:solidFill>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13 (15)</a:t>
                      </a:r>
                    </a:p>
                  </a:txBody>
                  <a:tcPr marL="51435" marR="51435" marT="0" marB="0" anchor="ctr">
                    <a:lnL w="12700" cap="flat" cmpd="sng" algn="ctr">
                      <a:solidFill>
                        <a:srgbClr val="0087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13 (8)</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26 (11)</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88411417"/>
                  </a:ext>
                </a:extLst>
              </a:tr>
              <a:tr h="215315">
                <a:tc>
                  <a:txBody>
                    <a:bodyPr/>
                    <a:lstStyle/>
                    <a:p>
                      <a:pPr marL="0" marR="0" algn="l">
                        <a:lnSpc>
                          <a:spcPct val="107000"/>
                        </a:lnSpc>
                        <a:spcBef>
                          <a:spcPts val="0"/>
                        </a:spcBef>
                        <a:spcAft>
                          <a:spcPts val="0"/>
                        </a:spcAft>
                      </a:pPr>
                      <a:r>
                        <a:rPr lang="en-US" sz="1100" kern="100">
                          <a:effectLst/>
                          <a:latin typeface="+mn-lt"/>
                          <a:ea typeface="Calibri" panose="020F0502020204030204" pitchFamily="34" charset="0"/>
                          <a:cs typeface="Arial" panose="020B0604020202020204" pitchFamily="34" charset="0"/>
                        </a:rPr>
                        <a:t>Vision blurred</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18 (23)</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35 (21)</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53 (22)</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FFF5"/>
                    </a:solidFill>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 (1)</a:t>
                      </a:r>
                    </a:p>
                  </a:txBody>
                  <a:tcPr marL="51435" marR="51435" marT="0" marB="0" anchor="ctr">
                    <a:lnL w="12700" cap="flat" cmpd="sng" algn="ctr">
                      <a:solidFill>
                        <a:srgbClr val="0087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 (&lt;1)</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100" kern="100">
                          <a:solidFill>
                            <a:schemeClr val="dk1"/>
                          </a:solidFill>
                          <a:effectLst/>
                          <a:latin typeface="+mn-lt"/>
                          <a:ea typeface="Calibri" panose="020F0502020204030204" pitchFamily="34" charset="0"/>
                          <a:cs typeface="Arial" panose="020B0604020202020204" pitchFamily="34" charset="0"/>
                        </a:rPr>
                        <a:t>2 (1)</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9068634"/>
                  </a:ext>
                </a:extLst>
              </a:tr>
              <a:tr h="215315">
                <a:tc>
                  <a:txBody>
                    <a:bodyPr/>
                    <a:lstStyle/>
                    <a:p>
                      <a:pPr marL="0" marR="0" algn="l">
                        <a:lnSpc>
                          <a:spcPct val="107000"/>
                        </a:lnSpc>
                        <a:spcBef>
                          <a:spcPts val="0"/>
                        </a:spcBef>
                        <a:spcAft>
                          <a:spcPts val="0"/>
                        </a:spcAft>
                      </a:pPr>
                      <a:r>
                        <a:rPr lang="en-US" sz="1100" kern="100">
                          <a:effectLst/>
                          <a:latin typeface="+mn-lt"/>
                          <a:ea typeface="Calibri" panose="020F0502020204030204" pitchFamily="34" charset="0"/>
                          <a:cs typeface="Arial" panose="020B0604020202020204" pitchFamily="34" charset="0"/>
                        </a:rPr>
                        <a:t>Visual impairment</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6 (8)</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7 (4)</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13 (5)</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FFF5"/>
                    </a:solidFill>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0</a:t>
                      </a:r>
                    </a:p>
                  </a:txBody>
                  <a:tcPr marL="51435" marR="51435" marT="0" marB="0" anchor="ctr">
                    <a:lnL w="12700" cap="flat" cmpd="sng" algn="ctr">
                      <a:solidFill>
                        <a:srgbClr val="0087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 (&lt;1)</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 (&lt;1)</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13019335"/>
                  </a:ext>
                </a:extLst>
              </a:tr>
              <a:tr h="215315">
                <a:tc>
                  <a:txBody>
                    <a:bodyPr/>
                    <a:lstStyle/>
                    <a:p>
                      <a:pPr marL="0" marR="0" algn="l">
                        <a:lnSpc>
                          <a:spcPct val="107000"/>
                        </a:lnSpc>
                        <a:spcBef>
                          <a:spcPts val="0"/>
                        </a:spcBef>
                        <a:spcAft>
                          <a:spcPts val="0"/>
                        </a:spcAft>
                      </a:pPr>
                      <a:r>
                        <a:rPr lang="en-US" sz="1100" kern="100">
                          <a:effectLst/>
                          <a:latin typeface="+mn-lt"/>
                          <a:ea typeface="Calibri" panose="020F0502020204030204" pitchFamily="34" charset="0"/>
                          <a:cs typeface="Arial" panose="020B0604020202020204" pitchFamily="34" charset="0"/>
                        </a:rPr>
                        <a:t>Dry eye</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4 (5)</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13 (8)</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17 (7)</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FFF5"/>
                    </a:solidFill>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0</a:t>
                      </a:r>
                    </a:p>
                  </a:txBody>
                  <a:tcPr marL="51435" marR="51435" marT="0" marB="0" anchor="ctr">
                    <a:lnL w="12700" cap="flat" cmpd="sng" algn="ctr">
                      <a:solidFill>
                        <a:srgbClr val="0087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0</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0</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36739155"/>
                  </a:ext>
                </a:extLst>
              </a:tr>
              <a:tr h="215315">
                <a:tc>
                  <a:txBody>
                    <a:bodyPr/>
                    <a:lstStyle/>
                    <a:p>
                      <a:pPr marL="0" marR="0" algn="l">
                        <a:lnSpc>
                          <a:spcPct val="107000"/>
                        </a:lnSpc>
                        <a:spcBef>
                          <a:spcPts val="0"/>
                        </a:spcBef>
                        <a:spcAft>
                          <a:spcPts val="0"/>
                        </a:spcAft>
                      </a:pPr>
                      <a:r>
                        <a:rPr lang="en-US" sz="1100" kern="100">
                          <a:effectLst/>
                          <a:latin typeface="+mn-lt"/>
                          <a:ea typeface="Calibri" panose="020F0502020204030204" pitchFamily="34" charset="0"/>
                          <a:cs typeface="Arial" panose="020B0604020202020204" pitchFamily="34" charset="0"/>
                        </a:rPr>
                        <a:t>Eye irritation</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4 (5)</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8 (5)</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12 (5)</a:t>
                      </a:r>
                    </a:p>
                  </a:txBody>
                  <a:tcPr marL="51435" marR="51435" marT="0" marB="0" anchor="ctr">
                    <a:lnL w="12700" cap="flat" cmpd="sng" algn="ctr">
                      <a:noFill/>
                      <a:prstDash val="solid"/>
                      <a:round/>
                      <a:headEnd type="none" w="med" len="med"/>
                      <a:tailEnd type="none" w="med" len="med"/>
                    </a:lnL>
                    <a:lnR w="12700" cap="flat" cmpd="sng" algn="ctr">
                      <a:solidFill>
                        <a:srgbClr val="008764"/>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FFF5"/>
                    </a:solidFill>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0</a:t>
                      </a:r>
                    </a:p>
                  </a:txBody>
                  <a:tcPr marL="51435" marR="51435" marT="0" marB="0" anchor="ctr">
                    <a:lnL w="12700" cap="flat" cmpd="sng" algn="ctr">
                      <a:solidFill>
                        <a:srgbClr val="00876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0</a:t>
                      </a:r>
                    </a:p>
                  </a:txBody>
                  <a:tcPr marL="51435" marR="5143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100" kern="100">
                          <a:effectLst/>
                          <a:latin typeface="+mj-lt"/>
                          <a:ea typeface="Calibri" panose="020F0502020204030204" pitchFamily="34" charset="0"/>
                          <a:cs typeface="Arial" panose="020B0604020202020204" pitchFamily="34" charset="0"/>
                        </a:rPr>
                        <a:t>0</a:t>
                      </a:r>
                    </a:p>
                  </a:txBody>
                  <a:tcPr marL="51435" marR="51435"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32149393"/>
                  </a:ext>
                </a:extLst>
              </a:tr>
            </a:tbl>
          </a:graphicData>
        </a:graphic>
      </p:graphicFrame>
      <p:sp>
        <p:nvSpPr>
          <p:cNvPr id="4" name="TextBox 3">
            <a:extLst>
              <a:ext uri="{FF2B5EF4-FFF2-40B4-BE49-F238E27FC236}">
                <a16:creationId xmlns:a16="http://schemas.microsoft.com/office/drawing/2014/main" id="{DA13E463-1227-37E5-BCA2-7EC00C4B7FF9}"/>
              </a:ext>
            </a:extLst>
          </p:cNvPr>
          <p:cNvSpPr txBox="1"/>
          <p:nvPr/>
        </p:nvSpPr>
        <p:spPr>
          <a:xfrm>
            <a:off x="480060" y="729223"/>
            <a:ext cx="5260157" cy="300082"/>
          </a:xfrm>
          <a:prstGeom prst="rect">
            <a:avLst/>
          </a:prstGeom>
          <a:noFill/>
        </p:spPr>
        <p:txBody>
          <a:bodyPr wrap="square" rtlCol="0">
            <a:spAutoFit/>
          </a:bodyPr>
          <a:lstStyle/>
          <a:p>
            <a:pPr defTabSz="685800" fontAlgn="auto">
              <a:spcBef>
                <a:spcPts val="0"/>
              </a:spcBef>
              <a:spcAft>
                <a:spcPts val="0"/>
              </a:spcAft>
              <a:defRPr/>
            </a:pPr>
            <a:r>
              <a:rPr lang="en-US" sz="1350">
                <a:solidFill>
                  <a:prstClr val="white"/>
                </a:solidFill>
                <a:latin typeface="Arial" panose="020B0604020202020204"/>
                <a:ea typeface="+mn-ea"/>
                <a:cs typeface="+mn-cs"/>
              </a:rPr>
              <a:t>Occurring in ≥5% of patients in any subgroup</a:t>
            </a:r>
          </a:p>
        </p:txBody>
      </p:sp>
      <p:sp>
        <p:nvSpPr>
          <p:cNvPr id="8" name="Rectangle: Rounded Corners 7">
            <a:extLst>
              <a:ext uri="{FF2B5EF4-FFF2-40B4-BE49-F238E27FC236}">
                <a16:creationId xmlns:a16="http://schemas.microsoft.com/office/drawing/2014/main" id="{AA92C130-2965-1FCA-B507-2D76FC7AE561}"/>
              </a:ext>
            </a:extLst>
          </p:cNvPr>
          <p:cNvSpPr/>
          <p:nvPr/>
        </p:nvSpPr>
        <p:spPr>
          <a:xfrm>
            <a:off x="338655" y="3892513"/>
            <a:ext cx="8231744" cy="477710"/>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200">
                <a:solidFill>
                  <a:prstClr val="white"/>
                </a:solidFill>
                <a:latin typeface="Arial" panose="020B0604020202020204"/>
              </a:rPr>
              <a:t>The rates of grade ≥3 AEs of special interest in the </a:t>
            </a:r>
            <a:r>
              <a:rPr lang="en-GB" sz="1200" err="1">
                <a:solidFill>
                  <a:prstClr val="white"/>
                </a:solidFill>
                <a:latin typeface="Arial" panose="020B0604020202020204"/>
              </a:rPr>
              <a:t>BVd</a:t>
            </a:r>
            <a:r>
              <a:rPr lang="en-GB" sz="1200">
                <a:solidFill>
                  <a:prstClr val="white"/>
                </a:solidFill>
                <a:latin typeface="Arial" panose="020B0604020202020204"/>
              </a:rPr>
              <a:t> arm were similar regardless of lenalidomide refractory status and consistent with those reported in the overall population</a:t>
            </a:r>
          </a:p>
        </p:txBody>
      </p:sp>
      <p:sp>
        <p:nvSpPr>
          <p:cNvPr id="11" name="Text Placeholder 8">
            <a:extLst>
              <a:ext uri="{FF2B5EF4-FFF2-40B4-BE49-F238E27FC236}">
                <a16:creationId xmlns:a16="http://schemas.microsoft.com/office/drawing/2014/main" id="{1AB8F058-4832-DC97-5D97-A4F463A2A30F}"/>
              </a:ext>
            </a:extLst>
          </p:cNvPr>
          <p:cNvSpPr>
            <a:spLocks noGrp="1"/>
          </p:cNvSpPr>
          <p:nvPr>
            <p:ph type="body" sz="quarter" idx="15"/>
          </p:nvPr>
        </p:nvSpPr>
        <p:spPr>
          <a:xfrm>
            <a:off x="2493303" y="4706266"/>
            <a:ext cx="4389120" cy="211016"/>
          </a:xfrm>
        </p:spPr>
        <p:txBody>
          <a:bodyPr/>
          <a:lstStyle/>
          <a:p>
            <a:r>
              <a:rPr lang="es-ES"/>
              <a:t>María Victoria Mateos, MD, PhD</a:t>
            </a:r>
            <a:endParaRPr lang="en-US"/>
          </a:p>
        </p:txBody>
      </p:sp>
      <p:sp>
        <p:nvSpPr>
          <p:cNvPr id="3" name="Frame 2">
            <a:extLst>
              <a:ext uri="{FF2B5EF4-FFF2-40B4-BE49-F238E27FC236}">
                <a16:creationId xmlns:a16="http://schemas.microsoft.com/office/drawing/2014/main" id="{1EF4DA9F-E286-A6CE-D323-0370506E2242}"/>
              </a:ext>
            </a:extLst>
          </p:cNvPr>
          <p:cNvSpPr/>
          <p:nvPr/>
        </p:nvSpPr>
        <p:spPr>
          <a:xfrm>
            <a:off x="321397" y="2896689"/>
            <a:ext cx="8442077" cy="1234679"/>
          </a:xfrm>
          <a:prstGeom prst="frame">
            <a:avLst>
              <a:gd name="adj1" fmla="val 388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black"/>
              </a:solidFill>
              <a:latin typeface="Arial" panose="020B0604020202020204"/>
            </a:endParaRPr>
          </a:p>
        </p:txBody>
      </p:sp>
      <p:sp>
        <p:nvSpPr>
          <p:cNvPr id="9" name="Rectangle 8">
            <a:extLst>
              <a:ext uri="{FF2B5EF4-FFF2-40B4-BE49-F238E27FC236}">
                <a16:creationId xmlns:a16="http://schemas.microsoft.com/office/drawing/2014/main" id="{C1B2287F-CA5F-004E-132C-B37349F6C72C}"/>
              </a:ext>
            </a:extLst>
          </p:cNvPr>
          <p:cNvSpPr/>
          <p:nvPr/>
        </p:nvSpPr>
        <p:spPr>
          <a:xfrm>
            <a:off x="83127" y="4706266"/>
            <a:ext cx="8903154" cy="441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410643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7C67-082F-E283-1210-B8A8E72F56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06BB49-8C6B-9F63-52AC-DA414C0DBE91}"/>
              </a:ext>
            </a:extLst>
          </p:cNvPr>
          <p:cNvSpPr>
            <a:spLocks noGrp="1"/>
          </p:cNvSpPr>
          <p:nvPr>
            <p:ph type="sldNum" sz="quarter" idx="12"/>
          </p:nvPr>
        </p:nvSpPr>
        <p:spPr/>
        <p:txBody>
          <a:bodyPr/>
          <a:lstStyle/>
          <a:p>
            <a:pPr defTabSz="685800" fontAlgn="auto">
              <a:spcBef>
                <a:spcPts val="0"/>
              </a:spcBef>
              <a:spcAft>
                <a:spcPts val="0"/>
              </a:spcAft>
              <a:defRPr/>
            </a:pPr>
            <a:fld id="{BE33F7A0-71F0-446B-9DE8-6D75BE64EE0F}" type="slidenum">
              <a:rPr lang="en-US">
                <a:solidFill>
                  <a:prstClr val="white"/>
                </a:solidFill>
                <a:ea typeface="+mn-ea"/>
              </a:rPr>
              <a:pPr defTabSz="685800" fontAlgn="auto">
                <a:spcBef>
                  <a:spcPts val="0"/>
                </a:spcBef>
                <a:spcAft>
                  <a:spcPts val="0"/>
                </a:spcAft>
                <a:defRPr/>
              </a:pPr>
              <a:t>58</a:t>
            </a:fld>
            <a:endParaRPr lang="en-US">
              <a:solidFill>
                <a:prstClr val="white"/>
              </a:solidFill>
              <a:ea typeface="+mn-ea"/>
            </a:endParaRPr>
          </a:p>
        </p:txBody>
      </p:sp>
      <p:sp>
        <p:nvSpPr>
          <p:cNvPr id="6" name="Text Placeholder 5">
            <a:extLst>
              <a:ext uri="{FF2B5EF4-FFF2-40B4-BE49-F238E27FC236}">
                <a16:creationId xmlns:a16="http://schemas.microsoft.com/office/drawing/2014/main" id="{AD29B155-0A5D-0B1E-CA8A-EFBA56CA0DB5}"/>
              </a:ext>
            </a:extLst>
          </p:cNvPr>
          <p:cNvSpPr>
            <a:spLocks noGrp="1"/>
          </p:cNvSpPr>
          <p:nvPr>
            <p:ph type="body" sz="quarter" idx="16"/>
          </p:nvPr>
        </p:nvSpPr>
        <p:spPr>
          <a:xfrm>
            <a:off x="482204" y="4261936"/>
            <a:ext cx="8227219" cy="338554"/>
          </a:xfrm>
        </p:spPr>
        <p:txBody>
          <a:bodyPr/>
          <a:lstStyle/>
          <a:p>
            <a:endParaRPr lang="en-US" baseline="30000"/>
          </a:p>
          <a:p>
            <a:r>
              <a:rPr lang="en-US" baseline="30000"/>
              <a:t>a</a:t>
            </a:r>
            <a:r>
              <a:rPr lang="en-US"/>
              <a:t> Two patients in the ITT population were randomized, not treated, rescreened, and rerandomized. They are counted as 4 unique patients in this output. </a:t>
            </a:r>
            <a:r>
              <a:rPr lang="en-US" baseline="30000"/>
              <a:t>b</a:t>
            </a:r>
            <a:r>
              <a:rPr lang="en-US"/>
              <a:t> CIs were estimated using the Brookmeyer-Crowley method. 95% CIs were not adjusted for multiplicity and cannot be used for hypothesis testing. </a:t>
            </a:r>
            <a:r>
              <a:rPr lang="en-US" baseline="30000"/>
              <a:t>c</a:t>
            </a:r>
            <a:r>
              <a:rPr lang="en-US"/>
              <a:t> HRs were estimated using a Cox proportional hazards model stratified by the number of lines of prior therapy (1 vs 2 or 3 vs ≥4), prior bortezomib, and R-ISS stage at screening (I vs II/III), with a covariate of treatment. </a:t>
            </a:r>
          </a:p>
        </p:txBody>
      </p:sp>
      <p:sp>
        <p:nvSpPr>
          <p:cNvPr id="14" name="Rectangle: Rounded Corners 13">
            <a:extLst>
              <a:ext uri="{FF2B5EF4-FFF2-40B4-BE49-F238E27FC236}">
                <a16:creationId xmlns:a16="http://schemas.microsoft.com/office/drawing/2014/main" id="{6082FC15-60B3-4659-F496-42062C806A7C}"/>
              </a:ext>
            </a:extLst>
          </p:cNvPr>
          <p:cNvSpPr/>
          <p:nvPr/>
        </p:nvSpPr>
        <p:spPr>
          <a:xfrm>
            <a:off x="480060" y="3805524"/>
            <a:ext cx="8231744" cy="477710"/>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GB" sz="1200" err="1">
                <a:solidFill>
                  <a:prstClr val="white"/>
                </a:solidFill>
                <a:latin typeface="Arial" panose="020B0604020202020204"/>
              </a:rPr>
              <a:t>BVd</a:t>
            </a:r>
            <a:r>
              <a:rPr lang="en-GB" sz="1200">
                <a:solidFill>
                  <a:prstClr val="white"/>
                </a:solidFill>
                <a:latin typeface="Arial" panose="020B0604020202020204"/>
              </a:rPr>
              <a:t> led to strong PFS benefit (more than double to triple the median PFS) regardless of cytogenetic risk status compared with </a:t>
            </a:r>
            <a:r>
              <a:rPr lang="en-GB" sz="1200" err="1">
                <a:solidFill>
                  <a:prstClr val="white"/>
                </a:solidFill>
                <a:latin typeface="Arial" panose="020B0604020202020204"/>
              </a:rPr>
              <a:t>DVd</a:t>
            </a:r>
            <a:endParaRPr lang="en-GB" sz="1200">
              <a:solidFill>
                <a:prstClr val="white"/>
              </a:solidFill>
              <a:latin typeface="Arial" panose="020B0604020202020204"/>
            </a:endParaRPr>
          </a:p>
        </p:txBody>
      </p:sp>
      <p:sp>
        <p:nvSpPr>
          <p:cNvPr id="17" name="Text Placeholder 8">
            <a:extLst>
              <a:ext uri="{FF2B5EF4-FFF2-40B4-BE49-F238E27FC236}">
                <a16:creationId xmlns:a16="http://schemas.microsoft.com/office/drawing/2014/main" id="{2C8D2A5A-137C-67DF-6E00-A111A7B37F21}"/>
              </a:ext>
            </a:extLst>
          </p:cNvPr>
          <p:cNvSpPr>
            <a:spLocks noGrp="1"/>
          </p:cNvSpPr>
          <p:nvPr>
            <p:ph type="body" sz="quarter" idx="15"/>
          </p:nvPr>
        </p:nvSpPr>
        <p:spPr>
          <a:xfrm>
            <a:off x="2493303" y="4706266"/>
            <a:ext cx="4389120" cy="211016"/>
          </a:xfrm>
        </p:spPr>
        <p:txBody>
          <a:bodyPr/>
          <a:lstStyle/>
          <a:p>
            <a:r>
              <a:rPr lang="es-ES"/>
              <a:t>María Victoria Mateos, MD, PhD</a:t>
            </a:r>
            <a:endParaRPr lang="en-US"/>
          </a:p>
        </p:txBody>
      </p:sp>
      <p:sp>
        <p:nvSpPr>
          <p:cNvPr id="23" name="Title 4">
            <a:extLst>
              <a:ext uri="{FF2B5EF4-FFF2-40B4-BE49-F238E27FC236}">
                <a16:creationId xmlns:a16="http://schemas.microsoft.com/office/drawing/2014/main" id="{74C3CF96-2955-1E08-F3D5-310B31E03540}"/>
              </a:ext>
            </a:extLst>
          </p:cNvPr>
          <p:cNvSpPr>
            <a:spLocks noGrp="1"/>
          </p:cNvSpPr>
          <p:nvPr>
            <p:ph type="title"/>
          </p:nvPr>
        </p:nvSpPr>
        <p:spPr>
          <a:xfrm>
            <a:off x="480060" y="276224"/>
            <a:ext cx="8229600" cy="1028700"/>
          </a:xfrm>
        </p:spPr>
        <p:txBody>
          <a:bodyPr anchor="t">
            <a:normAutofit/>
          </a:bodyPr>
          <a:lstStyle/>
          <a:p>
            <a:r>
              <a:rPr lang="en-US" sz="1800"/>
              <a:t>DREAMM-7: subgroup by cytogenetic risk </a:t>
            </a:r>
            <a:br>
              <a:rPr lang="en-US" sz="1800"/>
            </a:br>
            <a:r>
              <a:rPr lang="en-US" sz="1500" i="1"/>
              <a:t>Progression-free survival (high risk and standard risk)</a:t>
            </a:r>
            <a:endParaRPr lang="en-US" sz="2100" i="1"/>
          </a:p>
        </p:txBody>
      </p:sp>
      <p:sp>
        <p:nvSpPr>
          <p:cNvPr id="3" name="TextBox 2">
            <a:extLst>
              <a:ext uri="{FF2B5EF4-FFF2-40B4-BE49-F238E27FC236}">
                <a16:creationId xmlns:a16="http://schemas.microsoft.com/office/drawing/2014/main" id="{B074CD50-8FE7-9753-5696-F8546C7112D9}"/>
              </a:ext>
            </a:extLst>
          </p:cNvPr>
          <p:cNvSpPr txBox="1"/>
          <p:nvPr/>
        </p:nvSpPr>
        <p:spPr>
          <a:xfrm>
            <a:off x="807873" y="798130"/>
            <a:ext cx="3429000" cy="300082"/>
          </a:xfrm>
          <a:prstGeom prst="rect">
            <a:avLst/>
          </a:prstGeom>
          <a:noFill/>
        </p:spPr>
        <p:txBody>
          <a:bodyPr wrap="square" rtlCol="0">
            <a:spAutoFit/>
          </a:bodyPr>
          <a:lstStyle/>
          <a:p>
            <a:pPr algn="ctr" defTabSz="685800" fontAlgn="auto">
              <a:spcBef>
                <a:spcPts val="0"/>
              </a:spcBef>
              <a:spcAft>
                <a:spcPts val="0"/>
              </a:spcAft>
              <a:defRPr/>
            </a:pPr>
            <a:r>
              <a:rPr lang="en-US" sz="1350">
                <a:solidFill>
                  <a:prstClr val="white"/>
                </a:solidFill>
                <a:latin typeface="Arial" panose="020B0604020202020204"/>
                <a:ea typeface="+mn-ea"/>
                <a:cs typeface="+mn-cs"/>
              </a:rPr>
              <a:t>High Risk</a:t>
            </a:r>
          </a:p>
        </p:txBody>
      </p:sp>
      <p:sp>
        <p:nvSpPr>
          <p:cNvPr id="7" name="TextBox 6">
            <a:extLst>
              <a:ext uri="{FF2B5EF4-FFF2-40B4-BE49-F238E27FC236}">
                <a16:creationId xmlns:a16="http://schemas.microsoft.com/office/drawing/2014/main" id="{8EBEEF05-39C6-847B-20D4-BC6C4B1A110E}"/>
              </a:ext>
            </a:extLst>
          </p:cNvPr>
          <p:cNvSpPr txBox="1"/>
          <p:nvPr/>
        </p:nvSpPr>
        <p:spPr>
          <a:xfrm>
            <a:off x="5194107" y="798130"/>
            <a:ext cx="3429000" cy="300082"/>
          </a:xfrm>
          <a:prstGeom prst="rect">
            <a:avLst/>
          </a:prstGeom>
          <a:noFill/>
        </p:spPr>
        <p:txBody>
          <a:bodyPr wrap="square" rtlCol="0">
            <a:spAutoFit/>
          </a:bodyPr>
          <a:lstStyle/>
          <a:p>
            <a:pPr algn="ctr" defTabSz="685800" fontAlgn="auto">
              <a:spcBef>
                <a:spcPts val="0"/>
              </a:spcBef>
              <a:spcAft>
                <a:spcPts val="0"/>
              </a:spcAft>
              <a:defRPr/>
            </a:pPr>
            <a:r>
              <a:rPr lang="en-US" sz="1350">
                <a:solidFill>
                  <a:prstClr val="white"/>
                </a:solidFill>
                <a:latin typeface="Arial" panose="020B0604020202020204"/>
                <a:ea typeface="+mn-ea"/>
                <a:cs typeface="+mn-cs"/>
              </a:rPr>
              <a:t>Standard Risk</a:t>
            </a:r>
          </a:p>
        </p:txBody>
      </p:sp>
      <p:graphicFrame>
        <p:nvGraphicFramePr>
          <p:cNvPr id="10" name="Table 9">
            <a:extLst>
              <a:ext uri="{FF2B5EF4-FFF2-40B4-BE49-F238E27FC236}">
                <a16:creationId xmlns:a16="http://schemas.microsoft.com/office/drawing/2014/main" id="{CBC60665-7524-4DB7-AC80-3FFD9D3670BE}"/>
              </a:ext>
            </a:extLst>
          </p:cNvPr>
          <p:cNvGraphicFramePr>
            <a:graphicFrameLocks noGrp="1"/>
          </p:cNvGraphicFramePr>
          <p:nvPr/>
        </p:nvGraphicFramePr>
        <p:xfrm>
          <a:off x="2037536" y="1075672"/>
          <a:ext cx="2433485" cy="533400"/>
        </p:xfrm>
        <a:graphic>
          <a:graphicData uri="http://schemas.openxmlformats.org/drawingml/2006/table">
            <a:tbl>
              <a:tblPr firstRow="1" bandRow="1">
                <a:tableStyleId>{2D5ABB26-0587-4C30-8999-92F81FD0307C}</a:tableStyleId>
              </a:tblPr>
              <a:tblGrid>
                <a:gridCol w="764411">
                  <a:extLst>
                    <a:ext uri="{9D8B030D-6E8A-4147-A177-3AD203B41FA5}">
                      <a16:colId xmlns:a16="http://schemas.microsoft.com/office/drawing/2014/main" val="3644485902"/>
                    </a:ext>
                  </a:extLst>
                </a:gridCol>
                <a:gridCol w="546575">
                  <a:extLst>
                    <a:ext uri="{9D8B030D-6E8A-4147-A177-3AD203B41FA5}">
                      <a16:colId xmlns:a16="http://schemas.microsoft.com/office/drawing/2014/main" val="3761415349"/>
                    </a:ext>
                  </a:extLst>
                </a:gridCol>
                <a:gridCol w="546575">
                  <a:extLst>
                    <a:ext uri="{9D8B030D-6E8A-4147-A177-3AD203B41FA5}">
                      <a16:colId xmlns:a16="http://schemas.microsoft.com/office/drawing/2014/main" val="1107120902"/>
                    </a:ext>
                  </a:extLst>
                </a:gridCol>
                <a:gridCol w="575924">
                  <a:extLst>
                    <a:ext uri="{9D8B030D-6E8A-4147-A177-3AD203B41FA5}">
                      <a16:colId xmlns:a16="http://schemas.microsoft.com/office/drawing/2014/main" val="677409536"/>
                    </a:ext>
                  </a:extLst>
                </a:gridCol>
              </a:tblGrid>
              <a:tr h="205740">
                <a:tc>
                  <a:txBody>
                    <a:bodyPr/>
                    <a:lstStyle/>
                    <a:p>
                      <a:pPr algn="l"/>
                      <a:r>
                        <a:rPr lang="en-US" sz="700" err="1">
                          <a:solidFill>
                            <a:schemeClr val="bg1"/>
                          </a:solidFill>
                        </a:rPr>
                        <a:t>PFS</a:t>
                      </a:r>
                      <a:r>
                        <a:rPr lang="en-US" sz="700" baseline="30000" err="1">
                          <a:solidFill>
                            <a:schemeClr val="bg1"/>
                          </a:solidFill>
                        </a:rPr>
                        <a:t>a</a:t>
                      </a:r>
                      <a:endParaRPr lang="en-US" sz="700">
                        <a:solidFill>
                          <a:schemeClr val="bg1"/>
                        </a:solidFill>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1" err="1">
                          <a:solidFill>
                            <a:srgbClr val="2ECCA3"/>
                          </a:solidFill>
                        </a:rPr>
                        <a:t>BVd</a:t>
                      </a:r>
                      <a:endParaRPr lang="en-US" sz="700" b="1">
                        <a:solidFill>
                          <a:srgbClr val="2ECCA3"/>
                        </a:solidFill>
                      </a:endParaRPr>
                    </a:p>
                    <a:p>
                      <a:pPr algn="ctr"/>
                      <a:r>
                        <a:rPr lang="en-US" sz="700" b="1">
                          <a:solidFill>
                            <a:srgbClr val="2ECCA3"/>
                          </a:solidFill>
                        </a:rPr>
                        <a:t>(N=67)</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1" err="1">
                          <a:solidFill>
                            <a:srgbClr val="A6A6A6"/>
                          </a:solidFill>
                        </a:rPr>
                        <a:t>DVd</a:t>
                      </a:r>
                      <a:endParaRPr lang="en-US" sz="700" b="1">
                        <a:solidFill>
                          <a:srgbClr val="A6A6A6"/>
                        </a:solidFill>
                      </a:endParaRPr>
                    </a:p>
                    <a:p>
                      <a:pPr algn="ctr"/>
                      <a:r>
                        <a:rPr lang="en-US" sz="700" b="1">
                          <a:solidFill>
                            <a:srgbClr val="A6A6A6"/>
                          </a:solidFill>
                        </a:rPr>
                        <a:t>(N=69)</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err="1">
                          <a:solidFill>
                            <a:schemeClr val="bg1"/>
                          </a:solidFill>
                        </a:rPr>
                        <a:t>HR</a:t>
                      </a:r>
                      <a:r>
                        <a:rPr lang="en-US" sz="700" baseline="30000" err="1">
                          <a:solidFill>
                            <a:schemeClr val="bg1"/>
                          </a:solidFill>
                        </a:rPr>
                        <a:t>c</a:t>
                      </a:r>
                      <a:r>
                        <a:rPr lang="en-US" sz="700">
                          <a:solidFill>
                            <a:schemeClr val="bg1"/>
                          </a:solidFill>
                        </a:rPr>
                        <a:t> </a:t>
                      </a:r>
                    </a:p>
                    <a:p>
                      <a:pPr algn="ctr"/>
                      <a:r>
                        <a:rPr lang="en-US" sz="700">
                          <a:solidFill>
                            <a:schemeClr val="bg1"/>
                          </a:solidFill>
                        </a:rPr>
                        <a:t>(95% CI)</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905338"/>
                  </a:ext>
                </a:extLst>
              </a:tr>
              <a:tr h="102870">
                <a:tc>
                  <a:txBody>
                    <a:bodyPr/>
                    <a:lstStyle/>
                    <a:p>
                      <a:pPr algn="l"/>
                      <a:r>
                        <a:rPr lang="en-US" sz="700">
                          <a:solidFill>
                            <a:schemeClr val="bg1"/>
                          </a:solidFill>
                        </a:rPr>
                        <a:t>Events, n (%)</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a:solidFill>
                            <a:schemeClr val="bg1"/>
                          </a:solidFill>
                        </a:rPr>
                        <a:t>26 (39)</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a:solidFill>
                            <a:schemeClr val="bg1"/>
                          </a:solidFill>
                        </a:rPr>
                        <a:t>48 (70)</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a:solidFill>
                            <a:schemeClr val="bg1"/>
                          </a:solidFill>
                        </a:rPr>
                        <a:t>0.31</a:t>
                      </a:r>
                    </a:p>
                    <a:p>
                      <a:pPr algn="ctr"/>
                      <a:r>
                        <a:rPr lang="en-US" sz="700" b="1">
                          <a:solidFill>
                            <a:schemeClr val="bg1"/>
                          </a:solidFill>
                        </a:rPr>
                        <a:t>(0.18-0.52)</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943415"/>
                  </a:ext>
                </a:extLst>
              </a:tr>
              <a:tr h="205740">
                <a:tc>
                  <a:txBody>
                    <a:bodyPr/>
                    <a:lstStyle/>
                    <a:p>
                      <a:pPr algn="l"/>
                      <a:r>
                        <a:rPr lang="en-US" sz="700" err="1">
                          <a:solidFill>
                            <a:schemeClr val="bg1"/>
                          </a:solidFill>
                        </a:rPr>
                        <a:t>mPFS</a:t>
                      </a:r>
                      <a:r>
                        <a:rPr lang="en-US" sz="700">
                          <a:solidFill>
                            <a:schemeClr val="bg1"/>
                          </a:solidFill>
                        </a:rPr>
                        <a:t> </a:t>
                      </a:r>
                    </a:p>
                    <a:p>
                      <a:pPr algn="l"/>
                      <a:r>
                        <a:rPr lang="en-US" sz="700">
                          <a:solidFill>
                            <a:schemeClr val="bg1"/>
                          </a:solidFill>
                        </a:rPr>
                        <a:t>(95% CI),</a:t>
                      </a:r>
                      <a:r>
                        <a:rPr lang="en-US" sz="700" baseline="30000">
                          <a:solidFill>
                            <a:schemeClr val="bg1"/>
                          </a:solidFill>
                        </a:rPr>
                        <a:t>b</a:t>
                      </a:r>
                      <a:r>
                        <a:rPr lang="en-US" sz="700">
                          <a:solidFill>
                            <a:schemeClr val="bg1"/>
                          </a:solidFill>
                        </a:rPr>
                        <a:t> </a:t>
                      </a:r>
                      <a:r>
                        <a:rPr lang="en-US" sz="700" err="1">
                          <a:solidFill>
                            <a:schemeClr val="bg1"/>
                          </a:solidFill>
                        </a:rPr>
                        <a:t>mo</a:t>
                      </a:r>
                      <a:endParaRPr lang="en-US" sz="700">
                        <a:solidFill>
                          <a:schemeClr val="bg1"/>
                        </a:solidFill>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1">
                          <a:solidFill>
                            <a:srgbClr val="2ECCA3"/>
                          </a:solidFill>
                        </a:rPr>
                        <a:t>33.2</a:t>
                      </a:r>
                    </a:p>
                    <a:p>
                      <a:pPr algn="ctr"/>
                      <a:r>
                        <a:rPr lang="en-US" sz="700" b="1">
                          <a:solidFill>
                            <a:srgbClr val="2ECCA3"/>
                          </a:solidFill>
                        </a:rPr>
                        <a:t>(20.3-NR)</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1">
                          <a:solidFill>
                            <a:srgbClr val="A6A6A6"/>
                          </a:solidFill>
                        </a:rPr>
                        <a:t>10.5 </a:t>
                      </a:r>
                    </a:p>
                    <a:p>
                      <a:pPr algn="ctr"/>
                      <a:r>
                        <a:rPr lang="en-US" sz="700" b="1">
                          <a:solidFill>
                            <a:srgbClr val="A6A6A6"/>
                          </a:solidFill>
                        </a:rPr>
                        <a:t>(7.6-13.4)</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a:p>
                  </a:txBody>
                  <a:tcPr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1354858"/>
                  </a:ext>
                </a:extLst>
              </a:tr>
            </a:tbl>
          </a:graphicData>
        </a:graphic>
      </p:graphicFrame>
      <p:graphicFrame>
        <p:nvGraphicFramePr>
          <p:cNvPr id="19" name="Table 18">
            <a:extLst>
              <a:ext uri="{FF2B5EF4-FFF2-40B4-BE49-F238E27FC236}">
                <a16:creationId xmlns:a16="http://schemas.microsoft.com/office/drawing/2014/main" id="{8F80B52C-E71E-D89F-370A-6C7A6AE2A49A}"/>
              </a:ext>
            </a:extLst>
          </p:cNvPr>
          <p:cNvGraphicFramePr>
            <a:graphicFrameLocks noGrp="1"/>
          </p:cNvGraphicFramePr>
          <p:nvPr/>
        </p:nvGraphicFramePr>
        <p:xfrm>
          <a:off x="6405623" y="1055132"/>
          <a:ext cx="2448238" cy="640080"/>
        </p:xfrm>
        <a:graphic>
          <a:graphicData uri="http://schemas.openxmlformats.org/drawingml/2006/table">
            <a:tbl>
              <a:tblPr firstRow="1" bandRow="1">
                <a:tableStyleId>{2D5ABB26-0587-4C30-8999-92F81FD0307C}</a:tableStyleId>
              </a:tblPr>
              <a:tblGrid>
                <a:gridCol w="764411">
                  <a:extLst>
                    <a:ext uri="{9D8B030D-6E8A-4147-A177-3AD203B41FA5}">
                      <a16:colId xmlns:a16="http://schemas.microsoft.com/office/drawing/2014/main" val="3644485902"/>
                    </a:ext>
                  </a:extLst>
                </a:gridCol>
                <a:gridCol w="546575">
                  <a:extLst>
                    <a:ext uri="{9D8B030D-6E8A-4147-A177-3AD203B41FA5}">
                      <a16:colId xmlns:a16="http://schemas.microsoft.com/office/drawing/2014/main" val="3761415349"/>
                    </a:ext>
                  </a:extLst>
                </a:gridCol>
                <a:gridCol w="569439">
                  <a:extLst>
                    <a:ext uri="{9D8B030D-6E8A-4147-A177-3AD203B41FA5}">
                      <a16:colId xmlns:a16="http://schemas.microsoft.com/office/drawing/2014/main" val="1107120902"/>
                    </a:ext>
                  </a:extLst>
                </a:gridCol>
                <a:gridCol w="567813">
                  <a:extLst>
                    <a:ext uri="{9D8B030D-6E8A-4147-A177-3AD203B41FA5}">
                      <a16:colId xmlns:a16="http://schemas.microsoft.com/office/drawing/2014/main" val="677409536"/>
                    </a:ext>
                  </a:extLst>
                </a:gridCol>
              </a:tblGrid>
              <a:tr h="205740">
                <a:tc>
                  <a:txBody>
                    <a:bodyPr/>
                    <a:lstStyle/>
                    <a:p>
                      <a:pPr algn="l"/>
                      <a:r>
                        <a:rPr lang="en-US" sz="700" err="1">
                          <a:solidFill>
                            <a:schemeClr val="bg1"/>
                          </a:solidFill>
                        </a:rPr>
                        <a:t>PFS</a:t>
                      </a:r>
                      <a:r>
                        <a:rPr lang="en-US" sz="700" baseline="30000" err="1">
                          <a:solidFill>
                            <a:schemeClr val="bg1"/>
                          </a:solidFill>
                        </a:rPr>
                        <a:t>a</a:t>
                      </a:r>
                      <a:endParaRPr lang="en-US" sz="700">
                        <a:solidFill>
                          <a:schemeClr val="bg1"/>
                        </a:solidFill>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1" err="1">
                          <a:solidFill>
                            <a:srgbClr val="2ECCA3"/>
                          </a:solidFill>
                        </a:rPr>
                        <a:t>BVd</a:t>
                      </a:r>
                      <a:endParaRPr lang="en-US" sz="700" b="1">
                        <a:solidFill>
                          <a:srgbClr val="2ECCA3"/>
                        </a:solidFill>
                      </a:endParaRPr>
                    </a:p>
                    <a:p>
                      <a:pPr algn="ctr"/>
                      <a:r>
                        <a:rPr lang="en-US" sz="700" b="1">
                          <a:solidFill>
                            <a:srgbClr val="2ECCA3"/>
                          </a:solidFill>
                        </a:rPr>
                        <a:t>(N=175)</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1" err="1">
                          <a:solidFill>
                            <a:srgbClr val="A6A6A6"/>
                          </a:solidFill>
                        </a:rPr>
                        <a:t>DVd</a:t>
                      </a:r>
                      <a:endParaRPr lang="en-US" sz="700" b="1">
                        <a:solidFill>
                          <a:srgbClr val="A6A6A6"/>
                        </a:solidFill>
                      </a:endParaRPr>
                    </a:p>
                    <a:p>
                      <a:pPr algn="ctr"/>
                      <a:r>
                        <a:rPr lang="en-US" sz="700" b="1">
                          <a:solidFill>
                            <a:srgbClr val="A6A6A6"/>
                          </a:solidFill>
                        </a:rPr>
                        <a:t>(N=175)</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err="1">
                          <a:solidFill>
                            <a:schemeClr val="bg1"/>
                          </a:solidFill>
                        </a:rPr>
                        <a:t>HR</a:t>
                      </a:r>
                      <a:r>
                        <a:rPr lang="en-US" sz="700" baseline="30000" err="1">
                          <a:solidFill>
                            <a:schemeClr val="bg1"/>
                          </a:solidFill>
                        </a:rPr>
                        <a:t>c</a:t>
                      </a:r>
                      <a:r>
                        <a:rPr lang="en-US" sz="700">
                          <a:solidFill>
                            <a:schemeClr val="bg1"/>
                          </a:solidFill>
                        </a:rPr>
                        <a:t> </a:t>
                      </a:r>
                    </a:p>
                    <a:p>
                      <a:pPr algn="ctr"/>
                      <a:r>
                        <a:rPr lang="en-US" sz="700">
                          <a:solidFill>
                            <a:schemeClr val="bg1"/>
                          </a:solidFill>
                        </a:rPr>
                        <a:t>(95% CI)</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905338"/>
                  </a:ext>
                </a:extLst>
              </a:tr>
              <a:tr h="102870">
                <a:tc>
                  <a:txBody>
                    <a:bodyPr/>
                    <a:lstStyle/>
                    <a:p>
                      <a:pPr algn="l"/>
                      <a:r>
                        <a:rPr lang="en-US" sz="700">
                          <a:solidFill>
                            <a:schemeClr val="bg1"/>
                          </a:solidFill>
                        </a:rPr>
                        <a:t>Events, n (%)</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a:solidFill>
                            <a:schemeClr val="bg1"/>
                          </a:solidFill>
                        </a:rPr>
                        <a:t>65 (37)</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a:solidFill>
                            <a:schemeClr val="bg1"/>
                          </a:solidFill>
                        </a:rPr>
                        <a:t>106 (61)</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a:solidFill>
                            <a:schemeClr val="bg1"/>
                          </a:solidFill>
                        </a:rPr>
                        <a:t>0.44</a:t>
                      </a:r>
                    </a:p>
                    <a:p>
                      <a:pPr algn="ctr"/>
                      <a:r>
                        <a:rPr lang="en-US" sz="700" b="1">
                          <a:solidFill>
                            <a:schemeClr val="bg1"/>
                          </a:solidFill>
                        </a:rPr>
                        <a:t>(0.32-0.60)</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943415"/>
                  </a:ext>
                </a:extLst>
              </a:tr>
              <a:tr h="205740">
                <a:tc>
                  <a:txBody>
                    <a:bodyPr/>
                    <a:lstStyle/>
                    <a:p>
                      <a:pPr algn="l"/>
                      <a:r>
                        <a:rPr lang="en-US" sz="700" err="1">
                          <a:solidFill>
                            <a:schemeClr val="bg1"/>
                          </a:solidFill>
                        </a:rPr>
                        <a:t>mPFS</a:t>
                      </a:r>
                      <a:r>
                        <a:rPr lang="en-US" sz="700">
                          <a:solidFill>
                            <a:schemeClr val="bg1"/>
                          </a:solidFill>
                        </a:rPr>
                        <a:t> </a:t>
                      </a:r>
                    </a:p>
                    <a:p>
                      <a:pPr algn="l"/>
                      <a:r>
                        <a:rPr lang="en-US" sz="700">
                          <a:solidFill>
                            <a:schemeClr val="bg1"/>
                          </a:solidFill>
                        </a:rPr>
                        <a:t>(95% CI),</a:t>
                      </a:r>
                      <a:r>
                        <a:rPr lang="en-US" sz="700" baseline="30000">
                          <a:solidFill>
                            <a:schemeClr val="bg1"/>
                          </a:solidFill>
                        </a:rPr>
                        <a:t>b</a:t>
                      </a:r>
                      <a:r>
                        <a:rPr lang="en-US" sz="700">
                          <a:solidFill>
                            <a:schemeClr val="bg1"/>
                          </a:solidFill>
                        </a:rPr>
                        <a:t> </a:t>
                      </a:r>
                      <a:r>
                        <a:rPr lang="en-US" sz="700" err="1">
                          <a:solidFill>
                            <a:schemeClr val="bg1"/>
                          </a:solidFill>
                        </a:rPr>
                        <a:t>mo</a:t>
                      </a:r>
                      <a:endParaRPr lang="en-US" sz="700">
                        <a:solidFill>
                          <a:schemeClr val="bg1"/>
                        </a:solidFill>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1">
                          <a:solidFill>
                            <a:srgbClr val="2ECCA3"/>
                          </a:solidFill>
                        </a:rPr>
                        <a:t>36.6</a:t>
                      </a:r>
                    </a:p>
                    <a:p>
                      <a:pPr algn="ctr"/>
                      <a:r>
                        <a:rPr lang="en-US" sz="700" b="1">
                          <a:solidFill>
                            <a:srgbClr val="2ECCA3"/>
                          </a:solidFill>
                        </a:rPr>
                        <a:t>(28.4-NR)</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1">
                          <a:solidFill>
                            <a:srgbClr val="A6A6A6"/>
                          </a:solidFill>
                        </a:rPr>
                        <a:t>15.3</a:t>
                      </a:r>
                    </a:p>
                    <a:p>
                      <a:pPr algn="ctr"/>
                      <a:r>
                        <a:rPr lang="en-US" sz="700" b="1">
                          <a:solidFill>
                            <a:srgbClr val="A6A6A6"/>
                          </a:solidFill>
                        </a:rPr>
                        <a:t>(11.8-20.1)</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a:p>
                  </a:txBody>
                  <a:tcPr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1354858"/>
                  </a:ext>
                </a:extLst>
              </a:tr>
            </a:tbl>
          </a:graphicData>
        </a:graphic>
      </p:graphicFrame>
      <p:sp>
        <p:nvSpPr>
          <p:cNvPr id="24" name="TextBox 23">
            <a:extLst>
              <a:ext uri="{FF2B5EF4-FFF2-40B4-BE49-F238E27FC236}">
                <a16:creationId xmlns:a16="http://schemas.microsoft.com/office/drawing/2014/main" id="{3E8EA6BD-5E1F-2B2A-686C-27486AD13432}"/>
              </a:ext>
            </a:extLst>
          </p:cNvPr>
          <p:cNvSpPr txBox="1"/>
          <p:nvPr/>
        </p:nvSpPr>
        <p:spPr>
          <a:xfrm>
            <a:off x="4404966" y="3279452"/>
            <a:ext cx="681515" cy="161583"/>
          </a:xfrm>
          <a:prstGeom prst="rect">
            <a:avLst/>
          </a:prstGeom>
          <a:noFill/>
        </p:spPr>
        <p:txBody>
          <a:bodyPr wrap="square" rtlCol="0">
            <a:spAutoFit/>
          </a:bodyPr>
          <a:lstStyle/>
          <a:p>
            <a:pPr algn="r" defTabSz="685800" fontAlgn="auto">
              <a:spcBef>
                <a:spcPts val="0"/>
              </a:spcBef>
              <a:spcAft>
                <a:spcPts val="0"/>
              </a:spcAft>
              <a:defRPr/>
            </a:pPr>
            <a:r>
              <a:rPr lang="en-US" sz="450">
                <a:solidFill>
                  <a:prstClr val="white"/>
                </a:solidFill>
                <a:latin typeface="Arial" panose="020B0604020202020204"/>
                <a:ea typeface="+mn-ea"/>
                <a:cs typeface="+mn-cs"/>
              </a:rPr>
              <a:t>No. at Risk</a:t>
            </a:r>
          </a:p>
        </p:txBody>
      </p:sp>
      <p:grpSp>
        <p:nvGrpSpPr>
          <p:cNvPr id="25" name="Group 24">
            <a:extLst>
              <a:ext uri="{FF2B5EF4-FFF2-40B4-BE49-F238E27FC236}">
                <a16:creationId xmlns:a16="http://schemas.microsoft.com/office/drawing/2014/main" id="{C4EB54CE-0199-019E-736A-5E1F8897821D}"/>
              </a:ext>
            </a:extLst>
          </p:cNvPr>
          <p:cNvGrpSpPr/>
          <p:nvPr/>
        </p:nvGrpSpPr>
        <p:grpSpPr>
          <a:xfrm>
            <a:off x="38007" y="1215980"/>
            <a:ext cx="4236695" cy="2400130"/>
            <a:chOff x="50675" y="1618132"/>
            <a:chExt cx="5648927" cy="3200172"/>
          </a:xfrm>
        </p:grpSpPr>
        <p:cxnSp>
          <p:nvCxnSpPr>
            <p:cNvPr id="49" name="Straight Connector 48">
              <a:extLst>
                <a:ext uri="{FF2B5EF4-FFF2-40B4-BE49-F238E27FC236}">
                  <a16:creationId xmlns:a16="http://schemas.microsoft.com/office/drawing/2014/main" id="{8A2388EA-F48D-F10B-B1CB-D983CB19CCCC}"/>
                </a:ext>
              </a:extLst>
            </p:cNvPr>
            <p:cNvCxnSpPr>
              <a:cxnSpLocks/>
            </p:cNvCxnSpPr>
            <p:nvPr/>
          </p:nvCxnSpPr>
          <p:spPr>
            <a:xfrm flipV="1">
              <a:off x="3075034" y="2337125"/>
              <a:ext cx="0" cy="197047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048E939-BBCC-737D-02C6-E9E8F9DEB669}"/>
                </a:ext>
              </a:extLst>
            </p:cNvPr>
            <p:cNvSpPr txBox="1"/>
            <p:nvPr/>
          </p:nvSpPr>
          <p:spPr>
            <a:xfrm rot="16200000">
              <a:off x="-479168" y="2856092"/>
              <a:ext cx="2078826" cy="261611"/>
            </a:xfrm>
            <a:prstGeom prst="rect">
              <a:avLst/>
            </a:prstGeom>
            <a:noFill/>
          </p:spPr>
          <p:txBody>
            <a:bodyPr wrap="square" rtlCol="0">
              <a:spAutoFit/>
            </a:bodyPr>
            <a:lstStyle/>
            <a:p>
              <a:pPr algn="ctr" defTabSz="685800" fontAlgn="auto">
                <a:spcBef>
                  <a:spcPts val="0"/>
                </a:spcBef>
                <a:spcAft>
                  <a:spcPts val="0"/>
                </a:spcAft>
                <a:defRPr/>
              </a:pPr>
              <a:r>
                <a:rPr lang="en-US" sz="675" b="1">
                  <a:solidFill>
                    <a:prstClr val="white"/>
                  </a:solidFill>
                  <a:latin typeface="Arial" panose="020B0604020202020204"/>
                  <a:ea typeface="+mn-ea"/>
                  <a:cs typeface="+mn-cs"/>
                </a:rPr>
                <a:t>PFS probability, %</a:t>
              </a:r>
            </a:p>
          </p:txBody>
        </p:sp>
        <p:sp>
          <p:nvSpPr>
            <p:cNvPr id="51" name="TextBox 50">
              <a:extLst>
                <a:ext uri="{FF2B5EF4-FFF2-40B4-BE49-F238E27FC236}">
                  <a16:creationId xmlns:a16="http://schemas.microsoft.com/office/drawing/2014/main" id="{F7C4FD0B-9166-74ED-1E3E-27E26BEED2E7}"/>
                </a:ext>
              </a:extLst>
            </p:cNvPr>
            <p:cNvSpPr txBox="1"/>
            <p:nvPr/>
          </p:nvSpPr>
          <p:spPr>
            <a:xfrm>
              <a:off x="2777223" y="3583726"/>
              <a:ext cx="550545" cy="261611"/>
            </a:xfrm>
            <a:prstGeom prst="rect">
              <a:avLst/>
            </a:prstGeom>
            <a:solidFill>
              <a:srgbClr val="002557"/>
            </a:solidFill>
          </p:spPr>
          <p:txBody>
            <a:bodyPr wrap="square" rtlCol="0" anchor="ctr">
              <a:spAutoFit/>
            </a:bodyPr>
            <a:lstStyle/>
            <a:p>
              <a:pPr algn="ctr" defTabSz="685800" fontAlgn="auto">
                <a:spcBef>
                  <a:spcPts val="0"/>
                </a:spcBef>
                <a:spcAft>
                  <a:spcPts val="0"/>
                </a:spcAft>
                <a:defRPr/>
              </a:pPr>
              <a:r>
                <a:rPr lang="en-US" sz="675">
                  <a:solidFill>
                    <a:srgbClr val="A6A6A6"/>
                  </a:solidFill>
                  <a:latin typeface="Arial" panose="020B0604020202020204"/>
                  <a:ea typeface="+mn-ea"/>
                  <a:cs typeface="+mn-cs"/>
                </a:rPr>
                <a:t>35%</a:t>
              </a:r>
            </a:p>
          </p:txBody>
        </p:sp>
        <p:sp>
          <p:nvSpPr>
            <p:cNvPr id="52" name="TextBox 51">
              <a:extLst>
                <a:ext uri="{FF2B5EF4-FFF2-40B4-BE49-F238E27FC236}">
                  <a16:creationId xmlns:a16="http://schemas.microsoft.com/office/drawing/2014/main" id="{026981E3-87A9-6E54-E6AE-DC5B1B7069C9}"/>
                </a:ext>
              </a:extLst>
            </p:cNvPr>
            <p:cNvSpPr txBox="1"/>
            <p:nvPr/>
          </p:nvSpPr>
          <p:spPr>
            <a:xfrm>
              <a:off x="2845256" y="2872520"/>
              <a:ext cx="468900" cy="400109"/>
            </a:xfrm>
            <a:prstGeom prst="rect">
              <a:avLst/>
            </a:prstGeom>
            <a:solidFill>
              <a:srgbClr val="002557"/>
            </a:solidFill>
          </p:spPr>
          <p:txBody>
            <a:bodyPr wrap="square" rtlCol="0">
              <a:spAutoFit/>
            </a:bodyPr>
            <a:lstStyle/>
            <a:p>
              <a:pPr algn="ctr" defTabSz="685800" fontAlgn="auto">
                <a:spcBef>
                  <a:spcPts val="0"/>
                </a:spcBef>
                <a:spcAft>
                  <a:spcPts val="0"/>
                </a:spcAft>
                <a:defRPr/>
              </a:pPr>
              <a:r>
                <a:rPr lang="en-US" sz="675">
                  <a:solidFill>
                    <a:srgbClr val="2ECCA3"/>
                  </a:solidFill>
                  <a:latin typeface="Arial" panose="020B0604020202020204"/>
                  <a:ea typeface="+mn-ea"/>
                  <a:cs typeface="+mn-cs"/>
                </a:rPr>
                <a:t>67%</a:t>
              </a:r>
            </a:p>
          </p:txBody>
        </p:sp>
        <p:sp>
          <p:nvSpPr>
            <p:cNvPr id="53" name="TextBox 52">
              <a:extLst>
                <a:ext uri="{FF2B5EF4-FFF2-40B4-BE49-F238E27FC236}">
                  <a16:creationId xmlns:a16="http://schemas.microsoft.com/office/drawing/2014/main" id="{D7412A43-5DCC-3AE7-5C08-5B73E0C9FC91}"/>
                </a:ext>
              </a:extLst>
            </p:cNvPr>
            <p:cNvSpPr txBox="1"/>
            <p:nvPr/>
          </p:nvSpPr>
          <p:spPr>
            <a:xfrm>
              <a:off x="2740914" y="2137071"/>
              <a:ext cx="726247" cy="230832"/>
            </a:xfrm>
            <a:prstGeom prst="rect">
              <a:avLst/>
            </a:prstGeom>
            <a:noFill/>
          </p:spPr>
          <p:txBody>
            <a:bodyPr wrap="square" rtlCol="0">
              <a:spAutoFit/>
            </a:bodyPr>
            <a:lstStyle/>
            <a:p>
              <a:pPr algn="ctr" defTabSz="685800" fontAlgn="auto">
                <a:spcBef>
                  <a:spcPts val="0"/>
                </a:spcBef>
                <a:spcAft>
                  <a:spcPts val="0"/>
                </a:spcAft>
                <a:defRPr/>
              </a:pPr>
              <a:r>
                <a:rPr lang="en-US" sz="525">
                  <a:solidFill>
                    <a:prstClr val="white"/>
                  </a:solidFill>
                  <a:latin typeface="Arial" panose="020B0604020202020204"/>
                  <a:ea typeface="+mn-ea"/>
                  <a:cs typeface="+mn-cs"/>
                </a:rPr>
                <a:t>18-months</a:t>
              </a:r>
            </a:p>
          </p:txBody>
        </p:sp>
        <p:cxnSp>
          <p:nvCxnSpPr>
            <p:cNvPr id="54" name="Straight Connector 53">
              <a:extLst>
                <a:ext uri="{FF2B5EF4-FFF2-40B4-BE49-F238E27FC236}">
                  <a16:creationId xmlns:a16="http://schemas.microsoft.com/office/drawing/2014/main" id="{28C61C22-64B7-1129-3829-510BEA3381C3}"/>
                </a:ext>
              </a:extLst>
            </p:cNvPr>
            <p:cNvCxnSpPr>
              <a:cxnSpLocks/>
            </p:cNvCxnSpPr>
            <p:nvPr/>
          </p:nvCxnSpPr>
          <p:spPr>
            <a:xfrm flipH="1" flipV="1">
              <a:off x="988680" y="3084825"/>
              <a:ext cx="1282758" cy="0"/>
            </a:xfrm>
            <a:prstGeom prst="line">
              <a:avLst/>
            </a:prstGeom>
            <a:ln>
              <a:solidFill>
                <a:srgbClr val="A6A6A6"/>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FCEE372-E87E-31A7-C049-BAAF8E8B04E1}"/>
                </a:ext>
              </a:extLst>
            </p:cNvPr>
            <p:cNvCxnSpPr>
              <a:cxnSpLocks/>
            </p:cNvCxnSpPr>
            <p:nvPr/>
          </p:nvCxnSpPr>
          <p:spPr>
            <a:xfrm flipV="1">
              <a:off x="2263050" y="3043994"/>
              <a:ext cx="12555" cy="1241648"/>
            </a:xfrm>
            <a:prstGeom prst="line">
              <a:avLst/>
            </a:prstGeom>
            <a:ln>
              <a:solidFill>
                <a:srgbClr val="A6A6A6"/>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7037317-4671-98B7-23AB-ECC37FC97229}"/>
                </a:ext>
              </a:extLst>
            </p:cNvPr>
            <p:cNvSpPr txBox="1"/>
            <p:nvPr/>
          </p:nvSpPr>
          <p:spPr>
            <a:xfrm>
              <a:off x="1480564" y="3126291"/>
              <a:ext cx="720325" cy="538609"/>
            </a:xfrm>
            <a:prstGeom prst="rect">
              <a:avLst/>
            </a:prstGeom>
            <a:solidFill>
              <a:srgbClr val="A6A6A6"/>
            </a:solidFill>
          </p:spPr>
          <p:txBody>
            <a:bodyPr wrap="square" rtlCol="0">
              <a:spAutoFit/>
            </a:bodyPr>
            <a:lstStyle/>
            <a:p>
              <a:pPr algn="ctr" defTabSz="685800" fontAlgn="auto">
                <a:spcBef>
                  <a:spcPts val="0"/>
                </a:spcBef>
                <a:spcAft>
                  <a:spcPts val="0"/>
                </a:spcAft>
                <a:defRPr/>
              </a:pPr>
              <a:r>
                <a:rPr lang="en-US" sz="675" b="1">
                  <a:solidFill>
                    <a:prstClr val="white"/>
                  </a:solidFill>
                  <a:latin typeface="Arial" panose="020B0604020202020204"/>
                  <a:ea typeface="+mn-ea"/>
                  <a:cs typeface="+mn-cs"/>
                </a:rPr>
                <a:t>Median</a:t>
              </a:r>
            </a:p>
            <a:p>
              <a:pPr algn="ctr" defTabSz="685800" fontAlgn="auto">
                <a:spcBef>
                  <a:spcPts val="0"/>
                </a:spcBef>
                <a:spcAft>
                  <a:spcPts val="0"/>
                </a:spcAft>
                <a:defRPr/>
              </a:pPr>
              <a:r>
                <a:rPr lang="en-US" sz="675" b="1">
                  <a:solidFill>
                    <a:prstClr val="white"/>
                  </a:solidFill>
                  <a:latin typeface="Arial" panose="020B0604020202020204"/>
                  <a:ea typeface="+mn-ea"/>
                  <a:cs typeface="+mn-cs"/>
                </a:rPr>
                <a:t>10.5 months</a:t>
              </a:r>
            </a:p>
          </p:txBody>
        </p:sp>
        <p:cxnSp>
          <p:nvCxnSpPr>
            <p:cNvPr id="60" name="Straight Connector 59">
              <a:extLst>
                <a:ext uri="{FF2B5EF4-FFF2-40B4-BE49-F238E27FC236}">
                  <a16:creationId xmlns:a16="http://schemas.microsoft.com/office/drawing/2014/main" id="{F5D8EA24-675B-A463-F8DC-77215B50C10D}"/>
                </a:ext>
              </a:extLst>
            </p:cNvPr>
            <p:cNvCxnSpPr>
              <a:cxnSpLocks/>
            </p:cNvCxnSpPr>
            <p:nvPr/>
          </p:nvCxnSpPr>
          <p:spPr>
            <a:xfrm flipH="1">
              <a:off x="2256288" y="3113484"/>
              <a:ext cx="2586889" cy="0"/>
            </a:xfrm>
            <a:prstGeom prst="line">
              <a:avLst/>
            </a:prstGeom>
            <a:ln>
              <a:solidFill>
                <a:srgbClr val="2ECCA3"/>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0C7BD1-5C22-5FF7-69E3-14FCFC0DD104}"/>
                </a:ext>
              </a:extLst>
            </p:cNvPr>
            <p:cNvCxnSpPr>
              <a:cxnSpLocks/>
            </p:cNvCxnSpPr>
            <p:nvPr/>
          </p:nvCxnSpPr>
          <p:spPr>
            <a:xfrm>
              <a:off x="4711676" y="3107597"/>
              <a:ext cx="0" cy="1207438"/>
            </a:xfrm>
            <a:prstGeom prst="line">
              <a:avLst/>
            </a:prstGeom>
            <a:ln>
              <a:solidFill>
                <a:srgbClr val="2ECCA3"/>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CCF7810-3808-7C71-71F3-5C864CADE3B3}"/>
                </a:ext>
              </a:extLst>
            </p:cNvPr>
            <p:cNvSpPr txBox="1"/>
            <p:nvPr/>
          </p:nvSpPr>
          <p:spPr>
            <a:xfrm>
              <a:off x="4738021" y="2398629"/>
              <a:ext cx="726247" cy="538609"/>
            </a:xfrm>
            <a:prstGeom prst="rect">
              <a:avLst/>
            </a:prstGeom>
            <a:solidFill>
              <a:srgbClr val="2ECCA3"/>
            </a:solidFill>
          </p:spPr>
          <p:txBody>
            <a:bodyPr wrap="square" rtlCol="0">
              <a:spAutoFit/>
            </a:bodyPr>
            <a:lstStyle/>
            <a:p>
              <a:pPr algn="ctr" defTabSz="685800" fontAlgn="auto">
                <a:spcBef>
                  <a:spcPts val="0"/>
                </a:spcBef>
                <a:spcAft>
                  <a:spcPts val="0"/>
                </a:spcAft>
                <a:defRPr/>
              </a:pPr>
              <a:r>
                <a:rPr lang="en-US" sz="675" b="1">
                  <a:solidFill>
                    <a:prstClr val="white"/>
                  </a:solidFill>
                  <a:latin typeface="Arial" panose="020B0604020202020204"/>
                  <a:ea typeface="+mn-ea"/>
                  <a:cs typeface="+mn-cs"/>
                </a:rPr>
                <a:t>Median</a:t>
              </a:r>
            </a:p>
            <a:p>
              <a:pPr algn="ctr" defTabSz="685800" fontAlgn="auto">
                <a:spcBef>
                  <a:spcPts val="0"/>
                </a:spcBef>
                <a:spcAft>
                  <a:spcPts val="0"/>
                </a:spcAft>
                <a:defRPr/>
              </a:pPr>
              <a:r>
                <a:rPr lang="en-US" sz="675" b="1">
                  <a:solidFill>
                    <a:prstClr val="white"/>
                  </a:solidFill>
                  <a:latin typeface="Arial" panose="020B0604020202020204"/>
                  <a:ea typeface="+mn-ea"/>
                  <a:cs typeface="+mn-cs"/>
                </a:rPr>
                <a:t>33.2 months</a:t>
              </a:r>
            </a:p>
          </p:txBody>
        </p:sp>
        <p:grpSp>
          <p:nvGrpSpPr>
            <p:cNvPr id="63" name="Group 62">
              <a:extLst>
                <a:ext uri="{FF2B5EF4-FFF2-40B4-BE49-F238E27FC236}">
                  <a16:creationId xmlns:a16="http://schemas.microsoft.com/office/drawing/2014/main" id="{1BC2A05A-1AB2-C784-F950-DE80612DC876}"/>
                </a:ext>
              </a:extLst>
            </p:cNvPr>
            <p:cNvGrpSpPr/>
            <p:nvPr/>
          </p:nvGrpSpPr>
          <p:grpSpPr>
            <a:xfrm>
              <a:off x="630124" y="1785666"/>
              <a:ext cx="370188" cy="2604523"/>
              <a:chOff x="624280" y="1777537"/>
              <a:chExt cx="370188" cy="2625549"/>
            </a:xfrm>
          </p:grpSpPr>
          <p:sp>
            <p:nvSpPr>
              <p:cNvPr id="366" name="TextBox 365">
                <a:extLst>
                  <a:ext uri="{FF2B5EF4-FFF2-40B4-BE49-F238E27FC236}">
                    <a16:creationId xmlns:a16="http://schemas.microsoft.com/office/drawing/2014/main" id="{0E74CEE2-8913-D582-04B2-ECE087890537}"/>
                  </a:ext>
                </a:extLst>
              </p:cNvPr>
              <p:cNvSpPr txBox="1"/>
              <p:nvPr/>
            </p:nvSpPr>
            <p:spPr>
              <a:xfrm>
                <a:off x="624280" y="4170391"/>
                <a:ext cx="370188" cy="232695"/>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0.0</a:t>
                </a:r>
              </a:p>
            </p:txBody>
          </p:sp>
          <p:sp>
            <p:nvSpPr>
              <p:cNvPr id="367" name="TextBox 366">
                <a:extLst>
                  <a:ext uri="{FF2B5EF4-FFF2-40B4-BE49-F238E27FC236}">
                    <a16:creationId xmlns:a16="http://schemas.microsoft.com/office/drawing/2014/main" id="{EA1255E6-042E-FD96-CAB6-E3E71EAF156A}"/>
                  </a:ext>
                </a:extLst>
              </p:cNvPr>
              <p:cNvSpPr txBox="1"/>
              <p:nvPr/>
            </p:nvSpPr>
            <p:spPr>
              <a:xfrm>
                <a:off x="624280" y="3689142"/>
                <a:ext cx="370188" cy="232696"/>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0.2</a:t>
                </a:r>
              </a:p>
            </p:txBody>
          </p:sp>
          <p:sp>
            <p:nvSpPr>
              <p:cNvPr id="368" name="TextBox 367">
                <a:extLst>
                  <a:ext uri="{FF2B5EF4-FFF2-40B4-BE49-F238E27FC236}">
                    <a16:creationId xmlns:a16="http://schemas.microsoft.com/office/drawing/2014/main" id="{692E0B0B-C24C-1DA1-DEAA-83AC080E1C8B}"/>
                  </a:ext>
                </a:extLst>
              </p:cNvPr>
              <p:cNvSpPr txBox="1"/>
              <p:nvPr/>
            </p:nvSpPr>
            <p:spPr>
              <a:xfrm>
                <a:off x="624280" y="3214525"/>
                <a:ext cx="370188" cy="232696"/>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0.4</a:t>
                </a:r>
              </a:p>
            </p:txBody>
          </p:sp>
          <p:sp>
            <p:nvSpPr>
              <p:cNvPr id="369" name="TextBox 368">
                <a:extLst>
                  <a:ext uri="{FF2B5EF4-FFF2-40B4-BE49-F238E27FC236}">
                    <a16:creationId xmlns:a16="http://schemas.microsoft.com/office/drawing/2014/main" id="{50E6DE03-152E-390C-B002-87C08B2C2F57}"/>
                  </a:ext>
                </a:extLst>
              </p:cNvPr>
              <p:cNvSpPr txBox="1"/>
              <p:nvPr/>
            </p:nvSpPr>
            <p:spPr>
              <a:xfrm>
                <a:off x="624280" y="2733403"/>
                <a:ext cx="370188" cy="232696"/>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0.6</a:t>
                </a:r>
              </a:p>
            </p:txBody>
          </p:sp>
          <p:sp>
            <p:nvSpPr>
              <p:cNvPr id="370" name="TextBox 369">
                <a:extLst>
                  <a:ext uri="{FF2B5EF4-FFF2-40B4-BE49-F238E27FC236}">
                    <a16:creationId xmlns:a16="http://schemas.microsoft.com/office/drawing/2014/main" id="{11A1B2C9-D6EA-8666-D132-4DB5E3FA4D63}"/>
                  </a:ext>
                </a:extLst>
              </p:cNvPr>
              <p:cNvSpPr txBox="1"/>
              <p:nvPr/>
            </p:nvSpPr>
            <p:spPr>
              <a:xfrm>
                <a:off x="624280" y="2262103"/>
                <a:ext cx="370188" cy="232696"/>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0.8</a:t>
                </a:r>
              </a:p>
            </p:txBody>
          </p:sp>
          <p:sp>
            <p:nvSpPr>
              <p:cNvPr id="371" name="TextBox 370">
                <a:extLst>
                  <a:ext uri="{FF2B5EF4-FFF2-40B4-BE49-F238E27FC236}">
                    <a16:creationId xmlns:a16="http://schemas.microsoft.com/office/drawing/2014/main" id="{AB6E4872-F2DC-0ABC-699D-BF7C14B62135}"/>
                  </a:ext>
                </a:extLst>
              </p:cNvPr>
              <p:cNvSpPr txBox="1"/>
              <p:nvPr/>
            </p:nvSpPr>
            <p:spPr>
              <a:xfrm>
                <a:off x="624280" y="1777537"/>
                <a:ext cx="370188" cy="232696"/>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1.0</a:t>
                </a:r>
              </a:p>
            </p:txBody>
          </p:sp>
        </p:grpSp>
        <p:grpSp>
          <p:nvGrpSpPr>
            <p:cNvPr id="67" name="Group 66">
              <a:extLst>
                <a:ext uri="{FF2B5EF4-FFF2-40B4-BE49-F238E27FC236}">
                  <a16:creationId xmlns:a16="http://schemas.microsoft.com/office/drawing/2014/main" id="{B84CB68B-137E-3379-DC2D-3E20B91B9F3A}"/>
                </a:ext>
              </a:extLst>
            </p:cNvPr>
            <p:cNvGrpSpPr/>
            <p:nvPr/>
          </p:nvGrpSpPr>
          <p:grpSpPr>
            <a:xfrm>
              <a:off x="1099328" y="4557525"/>
              <a:ext cx="4581363" cy="69336"/>
              <a:chOff x="1108755" y="4557525"/>
              <a:chExt cx="4581363" cy="69336"/>
            </a:xfrm>
          </p:grpSpPr>
          <p:sp>
            <p:nvSpPr>
              <p:cNvPr id="323" name="TextBox 322">
                <a:extLst>
                  <a:ext uri="{FF2B5EF4-FFF2-40B4-BE49-F238E27FC236}">
                    <a16:creationId xmlns:a16="http://schemas.microsoft.com/office/drawing/2014/main" id="{7D63316C-086F-6E57-59D7-55BCEA6D76B8}"/>
                  </a:ext>
                </a:extLst>
              </p:cNvPr>
              <p:cNvSpPr txBox="1"/>
              <p:nvPr/>
            </p:nvSpPr>
            <p:spPr>
              <a:xfrm>
                <a:off x="1108755" y="4557525"/>
                <a:ext cx="64120" cy="69335"/>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67</a:t>
                </a:r>
              </a:p>
            </p:txBody>
          </p:sp>
          <p:sp>
            <p:nvSpPr>
              <p:cNvPr id="324" name="TextBox 323">
                <a:extLst>
                  <a:ext uri="{FF2B5EF4-FFF2-40B4-BE49-F238E27FC236}">
                    <a16:creationId xmlns:a16="http://schemas.microsoft.com/office/drawing/2014/main" id="{E27F3936-1598-CFB7-7B43-ED5E14B6B3C7}"/>
                  </a:ext>
                </a:extLst>
              </p:cNvPr>
              <p:cNvSpPr txBox="1"/>
              <p:nvPr/>
            </p:nvSpPr>
            <p:spPr>
              <a:xfrm>
                <a:off x="12135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64</a:t>
                </a:r>
              </a:p>
            </p:txBody>
          </p:sp>
          <p:sp>
            <p:nvSpPr>
              <p:cNvPr id="325" name="TextBox 324">
                <a:extLst>
                  <a:ext uri="{FF2B5EF4-FFF2-40B4-BE49-F238E27FC236}">
                    <a16:creationId xmlns:a16="http://schemas.microsoft.com/office/drawing/2014/main" id="{56B6A58F-FAD6-7B4D-2C08-66A10BAFDD18}"/>
                  </a:ext>
                </a:extLst>
              </p:cNvPr>
              <p:cNvSpPr txBox="1"/>
              <p:nvPr/>
            </p:nvSpPr>
            <p:spPr>
              <a:xfrm>
                <a:off x="1318306"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62</a:t>
                </a:r>
              </a:p>
            </p:txBody>
          </p:sp>
          <p:sp>
            <p:nvSpPr>
              <p:cNvPr id="326" name="TextBox 325">
                <a:extLst>
                  <a:ext uri="{FF2B5EF4-FFF2-40B4-BE49-F238E27FC236}">
                    <a16:creationId xmlns:a16="http://schemas.microsoft.com/office/drawing/2014/main" id="{B2AE4B43-77F7-BF4D-4AA5-F9A5187D2321}"/>
                  </a:ext>
                </a:extLst>
              </p:cNvPr>
              <p:cNvSpPr txBox="1"/>
              <p:nvPr/>
            </p:nvSpPr>
            <p:spPr>
              <a:xfrm>
                <a:off x="14294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60</a:t>
                </a:r>
              </a:p>
            </p:txBody>
          </p:sp>
          <p:sp>
            <p:nvSpPr>
              <p:cNvPr id="327" name="TextBox 326">
                <a:extLst>
                  <a:ext uri="{FF2B5EF4-FFF2-40B4-BE49-F238E27FC236}">
                    <a16:creationId xmlns:a16="http://schemas.microsoft.com/office/drawing/2014/main" id="{B55C4955-D109-2F1D-EE19-414EB8D989BB}"/>
                  </a:ext>
                </a:extLst>
              </p:cNvPr>
              <p:cNvSpPr txBox="1"/>
              <p:nvPr/>
            </p:nvSpPr>
            <p:spPr>
              <a:xfrm>
                <a:off x="153738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60</a:t>
                </a:r>
              </a:p>
            </p:txBody>
          </p:sp>
          <p:sp>
            <p:nvSpPr>
              <p:cNvPr id="328" name="TextBox 327">
                <a:extLst>
                  <a:ext uri="{FF2B5EF4-FFF2-40B4-BE49-F238E27FC236}">
                    <a16:creationId xmlns:a16="http://schemas.microsoft.com/office/drawing/2014/main" id="{14A8CE99-1C3C-AB98-33BC-A9E9FF775D38}"/>
                  </a:ext>
                </a:extLst>
              </p:cNvPr>
              <p:cNvSpPr txBox="1"/>
              <p:nvPr/>
            </p:nvSpPr>
            <p:spPr>
              <a:xfrm>
                <a:off x="16453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59</a:t>
                </a:r>
              </a:p>
            </p:txBody>
          </p:sp>
          <p:sp>
            <p:nvSpPr>
              <p:cNvPr id="329" name="TextBox 328">
                <a:extLst>
                  <a:ext uri="{FF2B5EF4-FFF2-40B4-BE49-F238E27FC236}">
                    <a16:creationId xmlns:a16="http://schemas.microsoft.com/office/drawing/2014/main" id="{A3F06830-D486-68C6-057E-EC44B3509BDA}"/>
                  </a:ext>
                </a:extLst>
              </p:cNvPr>
              <p:cNvSpPr txBox="1"/>
              <p:nvPr/>
            </p:nvSpPr>
            <p:spPr>
              <a:xfrm>
                <a:off x="175328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57</a:t>
                </a:r>
              </a:p>
            </p:txBody>
          </p:sp>
          <p:sp>
            <p:nvSpPr>
              <p:cNvPr id="330" name="TextBox 329">
                <a:extLst>
                  <a:ext uri="{FF2B5EF4-FFF2-40B4-BE49-F238E27FC236}">
                    <a16:creationId xmlns:a16="http://schemas.microsoft.com/office/drawing/2014/main" id="{786E0F8D-24BC-0B1C-5855-5F3C5CA945D3}"/>
                  </a:ext>
                </a:extLst>
              </p:cNvPr>
              <p:cNvSpPr txBox="1"/>
              <p:nvPr/>
            </p:nvSpPr>
            <p:spPr>
              <a:xfrm>
                <a:off x="18580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54</a:t>
                </a:r>
              </a:p>
            </p:txBody>
          </p:sp>
          <p:sp>
            <p:nvSpPr>
              <p:cNvPr id="331" name="TextBox 330">
                <a:extLst>
                  <a:ext uri="{FF2B5EF4-FFF2-40B4-BE49-F238E27FC236}">
                    <a16:creationId xmlns:a16="http://schemas.microsoft.com/office/drawing/2014/main" id="{D88FDD47-F9B2-64CB-C882-5ABEF553F92F}"/>
                  </a:ext>
                </a:extLst>
              </p:cNvPr>
              <p:cNvSpPr txBox="1"/>
              <p:nvPr/>
            </p:nvSpPr>
            <p:spPr>
              <a:xfrm>
                <a:off x="196918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51</a:t>
                </a:r>
              </a:p>
            </p:txBody>
          </p:sp>
          <p:sp>
            <p:nvSpPr>
              <p:cNvPr id="332" name="TextBox 331">
                <a:extLst>
                  <a:ext uri="{FF2B5EF4-FFF2-40B4-BE49-F238E27FC236}">
                    <a16:creationId xmlns:a16="http://schemas.microsoft.com/office/drawing/2014/main" id="{85A1F245-F334-8028-9EB1-CF5C4B42589A}"/>
                  </a:ext>
                </a:extLst>
              </p:cNvPr>
              <p:cNvSpPr txBox="1"/>
              <p:nvPr/>
            </p:nvSpPr>
            <p:spPr>
              <a:xfrm>
                <a:off x="20771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50</a:t>
                </a:r>
              </a:p>
            </p:txBody>
          </p:sp>
          <p:sp>
            <p:nvSpPr>
              <p:cNvPr id="333" name="TextBox 332">
                <a:extLst>
                  <a:ext uri="{FF2B5EF4-FFF2-40B4-BE49-F238E27FC236}">
                    <a16:creationId xmlns:a16="http://schemas.microsoft.com/office/drawing/2014/main" id="{A405EEEC-3419-07C2-D0AA-BC00E8D5EF6B}"/>
                  </a:ext>
                </a:extLst>
              </p:cNvPr>
              <p:cNvSpPr txBox="1"/>
              <p:nvPr/>
            </p:nvSpPr>
            <p:spPr>
              <a:xfrm>
                <a:off x="218508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47</a:t>
                </a:r>
              </a:p>
            </p:txBody>
          </p:sp>
          <p:sp>
            <p:nvSpPr>
              <p:cNvPr id="334" name="TextBox 333">
                <a:extLst>
                  <a:ext uri="{FF2B5EF4-FFF2-40B4-BE49-F238E27FC236}">
                    <a16:creationId xmlns:a16="http://schemas.microsoft.com/office/drawing/2014/main" id="{FC2322A9-704E-7E99-BD8E-0E2CB10973D2}"/>
                  </a:ext>
                </a:extLst>
              </p:cNvPr>
              <p:cNvSpPr txBox="1"/>
              <p:nvPr/>
            </p:nvSpPr>
            <p:spPr>
              <a:xfrm>
                <a:off x="2296206"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45</a:t>
                </a:r>
              </a:p>
            </p:txBody>
          </p:sp>
          <p:sp>
            <p:nvSpPr>
              <p:cNvPr id="335" name="TextBox 334">
                <a:extLst>
                  <a:ext uri="{FF2B5EF4-FFF2-40B4-BE49-F238E27FC236}">
                    <a16:creationId xmlns:a16="http://schemas.microsoft.com/office/drawing/2014/main" id="{4E0206DA-3631-D284-624E-7EF22CD001E2}"/>
                  </a:ext>
                </a:extLst>
              </p:cNvPr>
              <p:cNvSpPr txBox="1"/>
              <p:nvPr/>
            </p:nvSpPr>
            <p:spPr>
              <a:xfrm>
                <a:off x="24041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44</a:t>
                </a:r>
              </a:p>
            </p:txBody>
          </p:sp>
          <p:sp>
            <p:nvSpPr>
              <p:cNvPr id="336" name="TextBox 335">
                <a:extLst>
                  <a:ext uri="{FF2B5EF4-FFF2-40B4-BE49-F238E27FC236}">
                    <a16:creationId xmlns:a16="http://schemas.microsoft.com/office/drawing/2014/main" id="{3E28F2AA-3033-529E-C78D-E768EB4205AE}"/>
                  </a:ext>
                </a:extLst>
              </p:cNvPr>
              <p:cNvSpPr txBox="1"/>
              <p:nvPr/>
            </p:nvSpPr>
            <p:spPr>
              <a:xfrm>
                <a:off x="2512106"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43</a:t>
                </a:r>
              </a:p>
            </p:txBody>
          </p:sp>
          <p:sp>
            <p:nvSpPr>
              <p:cNvPr id="337" name="TextBox 336">
                <a:extLst>
                  <a:ext uri="{FF2B5EF4-FFF2-40B4-BE49-F238E27FC236}">
                    <a16:creationId xmlns:a16="http://schemas.microsoft.com/office/drawing/2014/main" id="{09027A5C-E102-4EF6-E2E2-6437C4B28FFC}"/>
                  </a:ext>
                </a:extLst>
              </p:cNvPr>
              <p:cNvSpPr txBox="1"/>
              <p:nvPr/>
            </p:nvSpPr>
            <p:spPr>
              <a:xfrm>
                <a:off x="26232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42</a:t>
                </a:r>
              </a:p>
            </p:txBody>
          </p:sp>
          <p:sp>
            <p:nvSpPr>
              <p:cNvPr id="338" name="TextBox 337">
                <a:extLst>
                  <a:ext uri="{FF2B5EF4-FFF2-40B4-BE49-F238E27FC236}">
                    <a16:creationId xmlns:a16="http://schemas.microsoft.com/office/drawing/2014/main" id="{DFA30745-FD6E-1D7B-78E3-ED8ECA0EF4A3}"/>
                  </a:ext>
                </a:extLst>
              </p:cNvPr>
              <p:cNvSpPr txBox="1"/>
              <p:nvPr/>
            </p:nvSpPr>
            <p:spPr>
              <a:xfrm>
                <a:off x="27248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39</a:t>
                </a:r>
              </a:p>
            </p:txBody>
          </p:sp>
          <p:sp>
            <p:nvSpPr>
              <p:cNvPr id="339" name="TextBox 338">
                <a:extLst>
                  <a:ext uri="{FF2B5EF4-FFF2-40B4-BE49-F238E27FC236}">
                    <a16:creationId xmlns:a16="http://schemas.microsoft.com/office/drawing/2014/main" id="{093508B3-3FFD-ACD6-281E-55740146CBE5}"/>
                  </a:ext>
                </a:extLst>
              </p:cNvPr>
              <p:cNvSpPr txBox="1"/>
              <p:nvPr/>
            </p:nvSpPr>
            <p:spPr>
              <a:xfrm>
                <a:off x="28359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39</a:t>
                </a:r>
              </a:p>
            </p:txBody>
          </p:sp>
          <p:sp>
            <p:nvSpPr>
              <p:cNvPr id="340" name="TextBox 339">
                <a:extLst>
                  <a:ext uri="{FF2B5EF4-FFF2-40B4-BE49-F238E27FC236}">
                    <a16:creationId xmlns:a16="http://schemas.microsoft.com/office/drawing/2014/main" id="{F362B862-E8FE-6075-E3BE-016D779F94CA}"/>
                  </a:ext>
                </a:extLst>
              </p:cNvPr>
              <p:cNvSpPr txBox="1"/>
              <p:nvPr/>
            </p:nvSpPr>
            <p:spPr>
              <a:xfrm>
                <a:off x="29407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37</a:t>
                </a:r>
              </a:p>
            </p:txBody>
          </p:sp>
          <p:sp>
            <p:nvSpPr>
              <p:cNvPr id="341" name="TextBox 340">
                <a:extLst>
                  <a:ext uri="{FF2B5EF4-FFF2-40B4-BE49-F238E27FC236}">
                    <a16:creationId xmlns:a16="http://schemas.microsoft.com/office/drawing/2014/main" id="{41278CF2-4F6C-941F-7492-F76F3A1DC110}"/>
                  </a:ext>
                </a:extLst>
              </p:cNvPr>
              <p:cNvSpPr txBox="1"/>
              <p:nvPr/>
            </p:nvSpPr>
            <p:spPr>
              <a:xfrm>
                <a:off x="30518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36</a:t>
                </a:r>
              </a:p>
            </p:txBody>
          </p:sp>
          <p:sp>
            <p:nvSpPr>
              <p:cNvPr id="342" name="TextBox 341">
                <a:extLst>
                  <a:ext uri="{FF2B5EF4-FFF2-40B4-BE49-F238E27FC236}">
                    <a16:creationId xmlns:a16="http://schemas.microsoft.com/office/drawing/2014/main" id="{5A07721E-3E6A-7950-1193-0AAA0046126E}"/>
                  </a:ext>
                </a:extLst>
              </p:cNvPr>
              <p:cNvSpPr txBox="1"/>
              <p:nvPr/>
            </p:nvSpPr>
            <p:spPr>
              <a:xfrm>
                <a:off x="31534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36</a:t>
                </a:r>
              </a:p>
            </p:txBody>
          </p:sp>
          <p:sp>
            <p:nvSpPr>
              <p:cNvPr id="343" name="TextBox 342">
                <a:extLst>
                  <a:ext uri="{FF2B5EF4-FFF2-40B4-BE49-F238E27FC236}">
                    <a16:creationId xmlns:a16="http://schemas.microsoft.com/office/drawing/2014/main" id="{40970DE3-45A1-6794-B29A-54172591C918}"/>
                  </a:ext>
                </a:extLst>
              </p:cNvPr>
              <p:cNvSpPr txBox="1"/>
              <p:nvPr/>
            </p:nvSpPr>
            <p:spPr>
              <a:xfrm>
                <a:off x="32677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36</a:t>
                </a:r>
              </a:p>
            </p:txBody>
          </p:sp>
          <p:sp>
            <p:nvSpPr>
              <p:cNvPr id="344" name="TextBox 343">
                <a:extLst>
                  <a:ext uri="{FF2B5EF4-FFF2-40B4-BE49-F238E27FC236}">
                    <a16:creationId xmlns:a16="http://schemas.microsoft.com/office/drawing/2014/main" id="{083B0A84-0852-ECEF-32FD-D9A926BC39FD}"/>
                  </a:ext>
                </a:extLst>
              </p:cNvPr>
              <p:cNvSpPr txBox="1"/>
              <p:nvPr/>
            </p:nvSpPr>
            <p:spPr>
              <a:xfrm>
                <a:off x="3375706"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33</a:t>
                </a:r>
              </a:p>
            </p:txBody>
          </p:sp>
          <p:sp>
            <p:nvSpPr>
              <p:cNvPr id="345" name="TextBox 344">
                <a:extLst>
                  <a:ext uri="{FF2B5EF4-FFF2-40B4-BE49-F238E27FC236}">
                    <a16:creationId xmlns:a16="http://schemas.microsoft.com/office/drawing/2014/main" id="{88377748-0809-621C-DAEE-0DA401E0D323}"/>
                  </a:ext>
                </a:extLst>
              </p:cNvPr>
              <p:cNvSpPr txBox="1"/>
              <p:nvPr/>
            </p:nvSpPr>
            <p:spPr>
              <a:xfrm>
                <a:off x="34868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31</a:t>
                </a:r>
              </a:p>
            </p:txBody>
          </p:sp>
          <p:sp>
            <p:nvSpPr>
              <p:cNvPr id="346" name="TextBox 345">
                <a:extLst>
                  <a:ext uri="{FF2B5EF4-FFF2-40B4-BE49-F238E27FC236}">
                    <a16:creationId xmlns:a16="http://schemas.microsoft.com/office/drawing/2014/main" id="{1669EC55-2C3E-03BA-6983-5308A7D87E7A}"/>
                  </a:ext>
                </a:extLst>
              </p:cNvPr>
              <p:cNvSpPr txBox="1"/>
              <p:nvPr/>
            </p:nvSpPr>
            <p:spPr>
              <a:xfrm>
                <a:off x="3591606"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29</a:t>
                </a:r>
              </a:p>
            </p:txBody>
          </p:sp>
          <p:sp>
            <p:nvSpPr>
              <p:cNvPr id="347" name="TextBox 346">
                <a:extLst>
                  <a:ext uri="{FF2B5EF4-FFF2-40B4-BE49-F238E27FC236}">
                    <a16:creationId xmlns:a16="http://schemas.microsoft.com/office/drawing/2014/main" id="{7AD8D2D2-7A4B-7FB6-DE7B-B75602110479}"/>
                  </a:ext>
                </a:extLst>
              </p:cNvPr>
              <p:cNvSpPr txBox="1"/>
              <p:nvPr/>
            </p:nvSpPr>
            <p:spPr>
              <a:xfrm>
                <a:off x="3705906"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29</a:t>
                </a:r>
              </a:p>
            </p:txBody>
          </p:sp>
          <p:sp>
            <p:nvSpPr>
              <p:cNvPr id="348" name="TextBox 347">
                <a:extLst>
                  <a:ext uri="{FF2B5EF4-FFF2-40B4-BE49-F238E27FC236}">
                    <a16:creationId xmlns:a16="http://schemas.microsoft.com/office/drawing/2014/main" id="{B7F70284-8670-EC2D-BDEF-AEAD77036E22}"/>
                  </a:ext>
                </a:extLst>
              </p:cNvPr>
              <p:cNvSpPr txBox="1"/>
              <p:nvPr/>
            </p:nvSpPr>
            <p:spPr>
              <a:xfrm>
                <a:off x="38138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28</a:t>
                </a:r>
              </a:p>
            </p:txBody>
          </p:sp>
          <p:sp>
            <p:nvSpPr>
              <p:cNvPr id="349" name="TextBox 348">
                <a:extLst>
                  <a:ext uri="{FF2B5EF4-FFF2-40B4-BE49-F238E27FC236}">
                    <a16:creationId xmlns:a16="http://schemas.microsoft.com/office/drawing/2014/main" id="{960D2E4C-4FF7-54A0-3DAF-DE72CD31B098}"/>
                  </a:ext>
                </a:extLst>
              </p:cNvPr>
              <p:cNvSpPr txBox="1"/>
              <p:nvPr/>
            </p:nvSpPr>
            <p:spPr>
              <a:xfrm>
                <a:off x="39154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27</a:t>
                </a:r>
              </a:p>
            </p:txBody>
          </p:sp>
          <p:sp>
            <p:nvSpPr>
              <p:cNvPr id="350" name="TextBox 349">
                <a:extLst>
                  <a:ext uri="{FF2B5EF4-FFF2-40B4-BE49-F238E27FC236}">
                    <a16:creationId xmlns:a16="http://schemas.microsoft.com/office/drawing/2014/main" id="{C5DF14B0-F6FC-6EDC-1532-7D7051CF73E5}"/>
                  </a:ext>
                </a:extLst>
              </p:cNvPr>
              <p:cNvSpPr txBox="1"/>
              <p:nvPr/>
            </p:nvSpPr>
            <p:spPr>
              <a:xfrm>
                <a:off x="4026581"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25</a:t>
                </a:r>
              </a:p>
            </p:txBody>
          </p:sp>
          <p:sp>
            <p:nvSpPr>
              <p:cNvPr id="351" name="TextBox 350">
                <a:extLst>
                  <a:ext uri="{FF2B5EF4-FFF2-40B4-BE49-F238E27FC236}">
                    <a16:creationId xmlns:a16="http://schemas.microsoft.com/office/drawing/2014/main" id="{8CFF87D9-17EA-4359-AF2F-AD9B0C9FF13C}"/>
                  </a:ext>
                </a:extLst>
              </p:cNvPr>
              <p:cNvSpPr txBox="1"/>
              <p:nvPr/>
            </p:nvSpPr>
            <p:spPr>
              <a:xfrm>
                <a:off x="4137706"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22</a:t>
                </a:r>
              </a:p>
            </p:txBody>
          </p:sp>
          <p:sp>
            <p:nvSpPr>
              <p:cNvPr id="352" name="TextBox 351">
                <a:extLst>
                  <a:ext uri="{FF2B5EF4-FFF2-40B4-BE49-F238E27FC236}">
                    <a16:creationId xmlns:a16="http://schemas.microsoft.com/office/drawing/2014/main" id="{C272A703-C08D-0CD8-2FF5-F17E97A290E9}"/>
                  </a:ext>
                </a:extLst>
              </p:cNvPr>
              <p:cNvSpPr txBox="1"/>
              <p:nvPr/>
            </p:nvSpPr>
            <p:spPr>
              <a:xfrm>
                <a:off x="4242481"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19</a:t>
                </a:r>
              </a:p>
            </p:txBody>
          </p:sp>
          <p:sp>
            <p:nvSpPr>
              <p:cNvPr id="353" name="TextBox 352">
                <a:extLst>
                  <a:ext uri="{FF2B5EF4-FFF2-40B4-BE49-F238E27FC236}">
                    <a16:creationId xmlns:a16="http://schemas.microsoft.com/office/drawing/2014/main" id="{98FC5AE8-20FF-10C6-61B7-8F81238DF33F}"/>
                  </a:ext>
                </a:extLst>
              </p:cNvPr>
              <p:cNvSpPr txBox="1"/>
              <p:nvPr/>
            </p:nvSpPr>
            <p:spPr>
              <a:xfrm>
                <a:off x="4347255"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15</a:t>
                </a:r>
              </a:p>
            </p:txBody>
          </p:sp>
          <p:sp>
            <p:nvSpPr>
              <p:cNvPr id="354" name="TextBox 353">
                <a:extLst>
                  <a:ext uri="{FF2B5EF4-FFF2-40B4-BE49-F238E27FC236}">
                    <a16:creationId xmlns:a16="http://schemas.microsoft.com/office/drawing/2014/main" id="{C86CECC8-3AFC-EDA0-DDA9-BAA81670B830}"/>
                  </a:ext>
                </a:extLst>
              </p:cNvPr>
              <p:cNvSpPr txBox="1"/>
              <p:nvPr/>
            </p:nvSpPr>
            <p:spPr>
              <a:xfrm>
                <a:off x="4455206"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13</a:t>
                </a:r>
              </a:p>
            </p:txBody>
          </p:sp>
          <p:sp>
            <p:nvSpPr>
              <p:cNvPr id="355" name="TextBox 354">
                <a:extLst>
                  <a:ext uri="{FF2B5EF4-FFF2-40B4-BE49-F238E27FC236}">
                    <a16:creationId xmlns:a16="http://schemas.microsoft.com/office/drawing/2014/main" id="{491F0997-D7C9-6A51-9FDC-DAB0E7472842}"/>
                  </a:ext>
                </a:extLst>
              </p:cNvPr>
              <p:cNvSpPr txBox="1"/>
              <p:nvPr/>
            </p:nvSpPr>
            <p:spPr>
              <a:xfrm>
                <a:off x="4566330"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11</a:t>
                </a:r>
              </a:p>
            </p:txBody>
          </p:sp>
          <p:sp>
            <p:nvSpPr>
              <p:cNvPr id="356" name="TextBox 355">
                <a:extLst>
                  <a:ext uri="{FF2B5EF4-FFF2-40B4-BE49-F238E27FC236}">
                    <a16:creationId xmlns:a16="http://schemas.microsoft.com/office/drawing/2014/main" id="{147DC902-4BEE-173C-F7AB-52A9DED72001}"/>
                  </a:ext>
                </a:extLst>
              </p:cNvPr>
              <p:cNvSpPr txBox="1"/>
              <p:nvPr/>
            </p:nvSpPr>
            <p:spPr>
              <a:xfrm>
                <a:off x="4693485"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9</a:t>
                </a:r>
              </a:p>
            </p:txBody>
          </p:sp>
          <p:sp>
            <p:nvSpPr>
              <p:cNvPr id="357" name="TextBox 356">
                <a:extLst>
                  <a:ext uri="{FF2B5EF4-FFF2-40B4-BE49-F238E27FC236}">
                    <a16:creationId xmlns:a16="http://schemas.microsoft.com/office/drawing/2014/main" id="{3A2EE702-E9B9-8070-E101-BA397A21BA80}"/>
                  </a:ext>
                </a:extLst>
              </p:cNvPr>
              <p:cNvSpPr txBox="1"/>
              <p:nvPr/>
            </p:nvSpPr>
            <p:spPr>
              <a:xfrm>
                <a:off x="4798259"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4</a:t>
                </a:r>
              </a:p>
            </p:txBody>
          </p:sp>
          <p:sp>
            <p:nvSpPr>
              <p:cNvPr id="358" name="TextBox 357">
                <a:extLst>
                  <a:ext uri="{FF2B5EF4-FFF2-40B4-BE49-F238E27FC236}">
                    <a16:creationId xmlns:a16="http://schemas.microsoft.com/office/drawing/2014/main" id="{260B6A3A-542D-86D6-7B27-C3569FF3C546}"/>
                  </a:ext>
                </a:extLst>
              </p:cNvPr>
              <p:cNvSpPr txBox="1"/>
              <p:nvPr/>
            </p:nvSpPr>
            <p:spPr>
              <a:xfrm>
                <a:off x="4890149" y="4557525"/>
                <a:ext cx="70532" cy="69336"/>
              </a:xfrm>
              <a:prstGeom prst="rect">
                <a:avLst/>
              </a:prstGeom>
              <a:noFill/>
            </p:spPr>
            <p:txBody>
              <a:bodyPr wrap="squar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3</a:t>
                </a:r>
              </a:p>
            </p:txBody>
          </p:sp>
          <p:sp>
            <p:nvSpPr>
              <p:cNvPr id="359" name="TextBox 358">
                <a:extLst>
                  <a:ext uri="{FF2B5EF4-FFF2-40B4-BE49-F238E27FC236}">
                    <a16:creationId xmlns:a16="http://schemas.microsoft.com/office/drawing/2014/main" id="{62615E21-B6EE-37EF-BA4C-2A8B2052F34F}"/>
                  </a:ext>
                </a:extLst>
              </p:cNvPr>
              <p:cNvSpPr txBox="1"/>
              <p:nvPr/>
            </p:nvSpPr>
            <p:spPr>
              <a:xfrm>
                <a:off x="5014159"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a:t>
                </a:r>
              </a:p>
            </p:txBody>
          </p:sp>
          <p:sp>
            <p:nvSpPr>
              <p:cNvPr id="360" name="TextBox 359">
                <a:extLst>
                  <a:ext uri="{FF2B5EF4-FFF2-40B4-BE49-F238E27FC236}">
                    <a16:creationId xmlns:a16="http://schemas.microsoft.com/office/drawing/2014/main" id="{4D725B5F-D64F-C870-6FA6-63B545F54C99}"/>
                  </a:ext>
                </a:extLst>
              </p:cNvPr>
              <p:cNvSpPr txBox="1"/>
              <p:nvPr/>
            </p:nvSpPr>
            <p:spPr>
              <a:xfrm>
                <a:off x="5125285"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a:t>
                </a:r>
              </a:p>
            </p:txBody>
          </p:sp>
          <p:sp>
            <p:nvSpPr>
              <p:cNvPr id="361" name="TextBox 360">
                <a:extLst>
                  <a:ext uri="{FF2B5EF4-FFF2-40B4-BE49-F238E27FC236}">
                    <a16:creationId xmlns:a16="http://schemas.microsoft.com/office/drawing/2014/main" id="{A5F544B5-9639-BA18-C2C1-428763317A9B}"/>
                  </a:ext>
                </a:extLst>
              </p:cNvPr>
              <p:cNvSpPr txBox="1"/>
              <p:nvPr/>
            </p:nvSpPr>
            <p:spPr>
              <a:xfrm>
                <a:off x="5239585"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a:t>
                </a:r>
              </a:p>
            </p:txBody>
          </p:sp>
          <p:sp>
            <p:nvSpPr>
              <p:cNvPr id="362" name="TextBox 361">
                <a:extLst>
                  <a:ext uri="{FF2B5EF4-FFF2-40B4-BE49-F238E27FC236}">
                    <a16:creationId xmlns:a16="http://schemas.microsoft.com/office/drawing/2014/main" id="{7F4AECBD-39D0-84BC-C3AF-9C7B87CE1DA0}"/>
                  </a:ext>
                </a:extLst>
              </p:cNvPr>
              <p:cNvSpPr txBox="1"/>
              <p:nvPr/>
            </p:nvSpPr>
            <p:spPr>
              <a:xfrm>
                <a:off x="5347534"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0</a:t>
                </a:r>
              </a:p>
            </p:txBody>
          </p:sp>
          <p:sp>
            <p:nvSpPr>
              <p:cNvPr id="363" name="TextBox 362">
                <a:extLst>
                  <a:ext uri="{FF2B5EF4-FFF2-40B4-BE49-F238E27FC236}">
                    <a16:creationId xmlns:a16="http://schemas.microsoft.com/office/drawing/2014/main" id="{CFFD3BEF-8D8D-EBD0-6B8F-1C1983FDE633}"/>
                  </a:ext>
                </a:extLst>
              </p:cNvPr>
              <p:cNvSpPr txBox="1"/>
              <p:nvPr/>
            </p:nvSpPr>
            <p:spPr>
              <a:xfrm>
                <a:off x="5452309"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0</a:t>
                </a:r>
              </a:p>
            </p:txBody>
          </p:sp>
          <p:sp>
            <p:nvSpPr>
              <p:cNvPr id="364" name="TextBox 363">
                <a:extLst>
                  <a:ext uri="{FF2B5EF4-FFF2-40B4-BE49-F238E27FC236}">
                    <a16:creationId xmlns:a16="http://schemas.microsoft.com/office/drawing/2014/main" id="{CBF4E15A-0347-97DD-347F-24DB604AD487}"/>
                  </a:ext>
                </a:extLst>
              </p:cNvPr>
              <p:cNvSpPr txBox="1"/>
              <p:nvPr/>
            </p:nvSpPr>
            <p:spPr>
              <a:xfrm>
                <a:off x="5556134"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0</a:t>
                </a:r>
              </a:p>
            </p:txBody>
          </p:sp>
          <p:sp>
            <p:nvSpPr>
              <p:cNvPr id="365" name="TextBox 364">
                <a:extLst>
                  <a:ext uri="{FF2B5EF4-FFF2-40B4-BE49-F238E27FC236}">
                    <a16:creationId xmlns:a16="http://schemas.microsoft.com/office/drawing/2014/main" id="{435184C7-9933-C8DB-19C7-DCD81DD2AB52}"/>
                  </a:ext>
                </a:extLst>
              </p:cNvPr>
              <p:cNvSpPr txBox="1"/>
              <p:nvPr/>
            </p:nvSpPr>
            <p:spPr>
              <a:xfrm>
                <a:off x="5658057"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0</a:t>
                </a:r>
              </a:p>
            </p:txBody>
          </p:sp>
        </p:grpSp>
        <p:grpSp>
          <p:nvGrpSpPr>
            <p:cNvPr id="68" name="Group 67">
              <a:extLst>
                <a:ext uri="{FF2B5EF4-FFF2-40B4-BE49-F238E27FC236}">
                  <a16:creationId xmlns:a16="http://schemas.microsoft.com/office/drawing/2014/main" id="{F8569ABF-BB00-78CF-45D6-09AE693B4950}"/>
                </a:ext>
              </a:extLst>
            </p:cNvPr>
            <p:cNvGrpSpPr/>
            <p:nvPr/>
          </p:nvGrpSpPr>
          <p:grpSpPr>
            <a:xfrm>
              <a:off x="1099328" y="4667346"/>
              <a:ext cx="4581363" cy="69336"/>
              <a:chOff x="1108755" y="4667346"/>
              <a:chExt cx="4581363" cy="69336"/>
            </a:xfrm>
          </p:grpSpPr>
          <p:sp>
            <p:nvSpPr>
              <p:cNvPr id="280" name="TextBox 279">
                <a:extLst>
                  <a:ext uri="{FF2B5EF4-FFF2-40B4-BE49-F238E27FC236}">
                    <a16:creationId xmlns:a16="http://schemas.microsoft.com/office/drawing/2014/main" id="{89C4F61C-B2FB-B0E8-DDCC-8523B5F67A87}"/>
                  </a:ext>
                </a:extLst>
              </p:cNvPr>
              <p:cNvSpPr txBox="1"/>
              <p:nvPr/>
            </p:nvSpPr>
            <p:spPr>
              <a:xfrm>
                <a:off x="1108755" y="4667346"/>
                <a:ext cx="64120" cy="69335"/>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69</a:t>
                </a:r>
              </a:p>
            </p:txBody>
          </p:sp>
          <p:sp>
            <p:nvSpPr>
              <p:cNvPr id="281" name="TextBox 280">
                <a:extLst>
                  <a:ext uri="{FF2B5EF4-FFF2-40B4-BE49-F238E27FC236}">
                    <a16:creationId xmlns:a16="http://schemas.microsoft.com/office/drawing/2014/main" id="{579EE718-770B-A2F9-4688-2B1FC1391141}"/>
                  </a:ext>
                </a:extLst>
              </p:cNvPr>
              <p:cNvSpPr txBox="1"/>
              <p:nvPr/>
            </p:nvSpPr>
            <p:spPr>
              <a:xfrm>
                <a:off x="121353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62</a:t>
                </a:r>
              </a:p>
            </p:txBody>
          </p:sp>
          <p:sp>
            <p:nvSpPr>
              <p:cNvPr id="282" name="TextBox 281">
                <a:extLst>
                  <a:ext uri="{FF2B5EF4-FFF2-40B4-BE49-F238E27FC236}">
                    <a16:creationId xmlns:a16="http://schemas.microsoft.com/office/drawing/2014/main" id="{3EA4A7E1-735D-4561-99A9-990AAD516669}"/>
                  </a:ext>
                </a:extLst>
              </p:cNvPr>
              <p:cNvSpPr txBox="1"/>
              <p:nvPr/>
            </p:nvSpPr>
            <p:spPr>
              <a:xfrm>
                <a:off x="1318306"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60</a:t>
                </a:r>
              </a:p>
            </p:txBody>
          </p:sp>
          <p:sp>
            <p:nvSpPr>
              <p:cNvPr id="283" name="TextBox 282">
                <a:extLst>
                  <a:ext uri="{FF2B5EF4-FFF2-40B4-BE49-F238E27FC236}">
                    <a16:creationId xmlns:a16="http://schemas.microsoft.com/office/drawing/2014/main" id="{0D44368F-9485-B56B-A1D3-74C0787C1742}"/>
                  </a:ext>
                </a:extLst>
              </p:cNvPr>
              <p:cNvSpPr txBox="1"/>
              <p:nvPr/>
            </p:nvSpPr>
            <p:spPr>
              <a:xfrm>
                <a:off x="142943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55</a:t>
                </a:r>
              </a:p>
            </p:txBody>
          </p:sp>
          <p:sp>
            <p:nvSpPr>
              <p:cNvPr id="284" name="TextBox 283">
                <a:extLst>
                  <a:ext uri="{FF2B5EF4-FFF2-40B4-BE49-F238E27FC236}">
                    <a16:creationId xmlns:a16="http://schemas.microsoft.com/office/drawing/2014/main" id="{8850270F-529C-C8BF-5BD4-EAE6A39493DC}"/>
                  </a:ext>
                </a:extLst>
              </p:cNvPr>
              <p:cNvSpPr txBox="1"/>
              <p:nvPr/>
            </p:nvSpPr>
            <p:spPr>
              <a:xfrm>
                <a:off x="153738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51</a:t>
                </a:r>
              </a:p>
            </p:txBody>
          </p:sp>
          <p:sp>
            <p:nvSpPr>
              <p:cNvPr id="285" name="TextBox 284">
                <a:extLst>
                  <a:ext uri="{FF2B5EF4-FFF2-40B4-BE49-F238E27FC236}">
                    <a16:creationId xmlns:a16="http://schemas.microsoft.com/office/drawing/2014/main" id="{5612FB81-3F64-E9A8-7672-9CA31D48EF2C}"/>
                  </a:ext>
                </a:extLst>
              </p:cNvPr>
              <p:cNvSpPr txBox="1"/>
              <p:nvPr/>
            </p:nvSpPr>
            <p:spPr>
              <a:xfrm>
                <a:off x="164533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45</a:t>
                </a:r>
              </a:p>
            </p:txBody>
          </p:sp>
          <p:sp>
            <p:nvSpPr>
              <p:cNvPr id="286" name="TextBox 285">
                <a:extLst>
                  <a:ext uri="{FF2B5EF4-FFF2-40B4-BE49-F238E27FC236}">
                    <a16:creationId xmlns:a16="http://schemas.microsoft.com/office/drawing/2014/main" id="{853AA3D8-7D8E-7793-922D-BC7E24CA0B18}"/>
                  </a:ext>
                </a:extLst>
              </p:cNvPr>
              <p:cNvSpPr txBox="1"/>
              <p:nvPr/>
            </p:nvSpPr>
            <p:spPr>
              <a:xfrm>
                <a:off x="175328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45</a:t>
                </a:r>
              </a:p>
            </p:txBody>
          </p:sp>
          <p:sp>
            <p:nvSpPr>
              <p:cNvPr id="287" name="TextBox 286">
                <a:extLst>
                  <a:ext uri="{FF2B5EF4-FFF2-40B4-BE49-F238E27FC236}">
                    <a16:creationId xmlns:a16="http://schemas.microsoft.com/office/drawing/2014/main" id="{AF308AF8-7F19-4982-9768-F4FE00E1A0B3}"/>
                  </a:ext>
                </a:extLst>
              </p:cNvPr>
              <p:cNvSpPr txBox="1"/>
              <p:nvPr/>
            </p:nvSpPr>
            <p:spPr>
              <a:xfrm>
                <a:off x="1854848" y="4667346"/>
                <a:ext cx="70532" cy="69336"/>
              </a:xfrm>
              <a:prstGeom prst="rect">
                <a:avLst/>
              </a:prstGeom>
              <a:noFill/>
            </p:spPr>
            <p:txBody>
              <a:bodyPr wrap="squar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38</a:t>
                </a:r>
              </a:p>
            </p:txBody>
          </p:sp>
          <p:sp>
            <p:nvSpPr>
              <p:cNvPr id="288" name="TextBox 287">
                <a:extLst>
                  <a:ext uri="{FF2B5EF4-FFF2-40B4-BE49-F238E27FC236}">
                    <a16:creationId xmlns:a16="http://schemas.microsoft.com/office/drawing/2014/main" id="{49F5D4C7-CA12-0181-FB91-6876A35F72A5}"/>
                  </a:ext>
                </a:extLst>
              </p:cNvPr>
              <p:cNvSpPr txBox="1"/>
              <p:nvPr/>
            </p:nvSpPr>
            <p:spPr>
              <a:xfrm>
                <a:off x="196918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37</a:t>
                </a:r>
              </a:p>
            </p:txBody>
          </p:sp>
          <p:sp>
            <p:nvSpPr>
              <p:cNvPr id="289" name="TextBox 288">
                <a:extLst>
                  <a:ext uri="{FF2B5EF4-FFF2-40B4-BE49-F238E27FC236}">
                    <a16:creationId xmlns:a16="http://schemas.microsoft.com/office/drawing/2014/main" id="{3EE39361-B58C-7DDA-1786-9353A7141B0E}"/>
                  </a:ext>
                </a:extLst>
              </p:cNvPr>
              <p:cNvSpPr txBox="1"/>
              <p:nvPr/>
            </p:nvSpPr>
            <p:spPr>
              <a:xfrm>
                <a:off x="207713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36</a:t>
                </a:r>
              </a:p>
            </p:txBody>
          </p:sp>
          <p:sp>
            <p:nvSpPr>
              <p:cNvPr id="290" name="TextBox 289">
                <a:extLst>
                  <a:ext uri="{FF2B5EF4-FFF2-40B4-BE49-F238E27FC236}">
                    <a16:creationId xmlns:a16="http://schemas.microsoft.com/office/drawing/2014/main" id="{723BE3DA-62F9-B687-4FB7-5F2BAEAA5681}"/>
                  </a:ext>
                </a:extLst>
              </p:cNvPr>
              <p:cNvSpPr txBox="1"/>
              <p:nvPr/>
            </p:nvSpPr>
            <p:spPr>
              <a:xfrm>
                <a:off x="218508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33</a:t>
                </a:r>
              </a:p>
            </p:txBody>
          </p:sp>
          <p:sp>
            <p:nvSpPr>
              <p:cNvPr id="291" name="TextBox 290">
                <a:extLst>
                  <a:ext uri="{FF2B5EF4-FFF2-40B4-BE49-F238E27FC236}">
                    <a16:creationId xmlns:a16="http://schemas.microsoft.com/office/drawing/2014/main" id="{E6446C43-2805-4B44-552C-C645FB88D2B6}"/>
                  </a:ext>
                </a:extLst>
              </p:cNvPr>
              <p:cNvSpPr txBox="1"/>
              <p:nvPr/>
            </p:nvSpPr>
            <p:spPr>
              <a:xfrm>
                <a:off x="2296206"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29</a:t>
                </a:r>
              </a:p>
            </p:txBody>
          </p:sp>
          <p:sp>
            <p:nvSpPr>
              <p:cNvPr id="292" name="TextBox 291">
                <a:extLst>
                  <a:ext uri="{FF2B5EF4-FFF2-40B4-BE49-F238E27FC236}">
                    <a16:creationId xmlns:a16="http://schemas.microsoft.com/office/drawing/2014/main" id="{2FE134C9-3BA6-B289-96CA-B9838819A25C}"/>
                  </a:ext>
                </a:extLst>
              </p:cNvPr>
              <p:cNvSpPr txBox="1"/>
              <p:nvPr/>
            </p:nvSpPr>
            <p:spPr>
              <a:xfrm>
                <a:off x="2404155"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27</a:t>
                </a:r>
              </a:p>
            </p:txBody>
          </p:sp>
          <p:sp>
            <p:nvSpPr>
              <p:cNvPr id="293" name="TextBox 292">
                <a:extLst>
                  <a:ext uri="{FF2B5EF4-FFF2-40B4-BE49-F238E27FC236}">
                    <a16:creationId xmlns:a16="http://schemas.microsoft.com/office/drawing/2014/main" id="{6692B98F-8AFF-5E59-59FA-9FE48EDE7840}"/>
                  </a:ext>
                </a:extLst>
              </p:cNvPr>
              <p:cNvSpPr txBox="1"/>
              <p:nvPr/>
            </p:nvSpPr>
            <p:spPr>
              <a:xfrm>
                <a:off x="2512106"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22</a:t>
                </a:r>
              </a:p>
            </p:txBody>
          </p:sp>
          <p:sp>
            <p:nvSpPr>
              <p:cNvPr id="294" name="TextBox 293">
                <a:extLst>
                  <a:ext uri="{FF2B5EF4-FFF2-40B4-BE49-F238E27FC236}">
                    <a16:creationId xmlns:a16="http://schemas.microsoft.com/office/drawing/2014/main" id="{AEE0581C-C9C2-1BAE-FC34-78B5D45868BA}"/>
                  </a:ext>
                </a:extLst>
              </p:cNvPr>
              <p:cNvSpPr txBox="1"/>
              <p:nvPr/>
            </p:nvSpPr>
            <p:spPr>
              <a:xfrm>
                <a:off x="262323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21</a:t>
                </a:r>
              </a:p>
            </p:txBody>
          </p:sp>
          <p:sp>
            <p:nvSpPr>
              <p:cNvPr id="295" name="TextBox 294">
                <a:extLst>
                  <a:ext uri="{FF2B5EF4-FFF2-40B4-BE49-F238E27FC236}">
                    <a16:creationId xmlns:a16="http://schemas.microsoft.com/office/drawing/2014/main" id="{BA69048F-877D-3377-F0A6-C16A01C7054E}"/>
                  </a:ext>
                </a:extLst>
              </p:cNvPr>
              <p:cNvSpPr txBox="1"/>
              <p:nvPr/>
            </p:nvSpPr>
            <p:spPr>
              <a:xfrm>
                <a:off x="272483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21</a:t>
                </a:r>
              </a:p>
            </p:txBody>
          </p:sp>
          <p:sp>
            <p:nvSpPr>
              <p:cNvPr id="296" name="TextBox 295">
                <a:extLst>
                  <a:ext uri="{FF2B5EF4-FFF2-40B4-BE49-F238E27FC236}">
                    <a16:creationId xmlns:a16="http://schemas.microsoft.com/office/drawing/2014/main" id="{4AC63704-C149-2B27-C94C-55ABF4FCEC66}"/>
                  </a:ext>
                </a:extLst>
              </p:cNvPr>
              <p:cNvSpPr txBox="1"/>
              <p:nvPr/>
            </p:nvSpPr>
            <p:spPr>
              <a:xfrm>
                <a:off x="2835955"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20</a:t>
                </a:r>
              </a:p>
            </p:txBody>
          </p:sp>
          <p:sp>
            <p:nvSpPr>
              <p:cNvPr id="297" name="TextBox 296">
                <a:extLst>
                  <a:ext uri="{FF2B5EF4-FFF2-40B4-BE49-F238E27FC236}">
                    <a16:creationId xmlns:a16="http://schemas.microsoft.com/office/drawing/2014/main" id="{B0F6955C-F1AC-A6BB-B765-5B65E2A38B65}"/>
                  </a:ext>
                </a:extLst>
              </p:cNvPr>
              <p:cNvSpPr txBox="1"/>
              <p:nvPr/>
            </p:nvSpPr>
            <p:spPr>
              <a:xfrm>
                <a:off x="294073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20</a:t>
                </a:r>
              </a:p>
            </p:txBody>
          </p:sp>
          <p:sp>
            <p:nvSpPr>
              <p:cNvPr id="298" name="TextBox 297">
                <a:extLst>
                  <a:ext uri="{FF2B5EF4-FFF2-40B4-BE49-F238E27FC236}">
                    <a16:creationId xmlns:a16="http://schemas.microsoft.com/office/drawing/2014/main" id="{2A8FEAEC-AC2F-C0AD-7189-1E1C5F822028}"/>
                  </a:ext>
                </a:extLst>
              </p:cNvPr>
              <p:cNvSpPr txBox="1"/>
              <p:nvPr/>
            </p:nvSpPr>
            <p:spPr>
              <a:xfrm>
                <a:off x="3051855"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20</a:t>
                </a:r>
              </a:p>
            </p:txBody>
          </p:sp>
          <p:sp>
            <p:nvSpPr>
              <p:cNvPr id="299" name="TextBox 298">
                <a:extLst>
                  <a:ext uri="{FF2B5EF4-FFF2-40B4-BE49-F238E27FC236}">
                    <a16:creationId xmlns:a16="http://schemas.microsoft.com/office/drawing/2014/main" id="{A7CD05B4-565B-FC55-04E7-2572C219BFD8}"/>
                  </a:ext>
                </a:extLst>
              </p:cNvPr>
              <p:cNvSpPr txBox="1"/>
              <p:nvPr/>
            </p:nvSpPr>
            <p:spPr>
              <a:xfrm>
                <a:off x="3153455"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17</a:t>
                </a:r>
              </a:p>
            </p:txBody>
          </p:sp>
          <p:sp>
            <p:nvSpPr>
              <p:cNvPr id="300" name="TextBox 299">
                <a:extLst>
                  <a:ext uri="{FF2B5EF4-FFF2-40B4-BE49-F238E27FC236}">
                    <a16:creationId xmlns:a16="http://schemas.microsoft.com/office/drawing/2014/main" id="{53162917-E304-F0D6-70E4-A2320244EC27}"/>
                  </a:ext>
                </a:extLst>
              </p:cNvPr>
              <p:cNvSpPr txBox="1"/>
              <p:nvPr/>
            </p:nvSpPr>
            <p:spPr>
              <a:xfrm>
                <a:off x="3267755"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17</a:t>
                </a:r>
              </a:p>
            </p:txBody>
          </p:sp>
          <p:sp>
            <p:nvSpPr>
              <p:cNvPr id="301" name="TextBox 300">
                <a:extLst>
                  <a:ext uri="{FF2B5EF4-FFF2-40B4-BE49-F238E27FC236}">
                    <a16:creationId xmlns:a16="http://schemas.microsoft.com/office/drawing/2014/main" id="{377DAF23-94A6-BB64-9135-06041622D8CA}"/>
                  </a:ext>
                </a:extLst>
              </p:cNvPr>
              <p:cNvSpPr txBox="1"/>
              <p:nvPr/>
            </p:nvSpPr>
            <p:spPr>
              <a:xfrm>
                <a:off x="3375706"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15</a:t>
                </a:r>
              </a:p>
            </p:txBody>
          </p:sp>
          <p:sp>
            <p:nvSpPr>
              <p:cNvPr id="302" name="TextBox 301">
                <a:extLst>
                  <a:ext uri="{FF2B5EF4-FFF2-40B4-BE49-F238E27FC236}">
                    <a16:creationId xmlns:a16="http://schemas.microsoft.com/office/drawing/2014/main" id="{2E095114-3601-0650-437B-0EB1A4A4EF4F}"/>
                  </a:ext>
                </a:extLst>
              </p:cNvPr>
              <p:cNvSpPr txBox="1"/>
              <p:nvPr/>
            </p:nvSpPr>
            <p:spPr>
              <a:xfrm>
                <a:off x="3486830"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13</a:t>
                </a:r>
              </a:p>
            </p:txBody>
          </p:sp>
          <p:sp>
            <p:nvSpPr>
              <p:cNvPr id="303" name="TextBox 302">
                <a:extLst>
                  <a:ext uri="{FF2B5EF4-FFF2-40B4-BE49-F238E27FC236}">
                    <a16:creationId xmlns:a16="http://schemas.microsoft.com/office/drawing/2014/main" id="{8AC48AC8-4EB2-DB80-7952-66268577BDCB}"/>
                  </a:ext>
                </a:extLst>
              </p:cNvPr>
              <p:cNvSpPr txBox="1"/>
              <p:nvPr/>
            </p:nvSpPr>
            <p:spPr>
              <a:xfrm>
                <a:off x="3591606"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13</a:t>
                </a:r>
              </a:p>
            </p:txBody>
          </p:sp>
          <p:sp>
            <p:nvSpPr>
              <p:cNvPr id="304" name="TextBox 303">
                <a:extLst>
                  <a:ext uri="{FF2B5EF4-FFF2-40B4-BE49-F238E27FC236}">
                    <a16:creationId xmlns:a16="http://schemas.microsoft.com/office/drawing/2014/main" id="{64C129AB-2B41-8AF1-AFE4-4E9DC13DA6DA}"/>
                  </a:ext>
                </a:extLst>
              </p:cNvPr>
              <p:cNvSpPr txBox="1"/>
              <p:nvPr/>
            </p:nvSpPr>
            <p:spPr>
              <a:xfrm>
                <a:off x="3705906"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13</a:t>
                </a:r>
              </a:p>
            </p:txBody>
          </p:sp>
          <p:sp>
            <p:nvSpPr>
              <p:cNvPr id="305" name="TextBox 304">
                <a:extLst>
                  <a:ext uri="{FF2B5EF4-FFF2-40B4-BE49-F238E27FC236}">
                    <a16:creationId xmlns:a16="http://schemas.microsoft.com/office/drawing/2014/main" id="{5F4842E2-5548-41E2-FADD-83EB62A38D80}"/>
                  </a:ext>
                </a:extLst>
              </p:cNvPr>
              <p:cNvSpPr txBox="1"/>
              <p:nvPr/>
            </p:nvSpPr>
            <p:spPr>
              <a:xfrm>
                <a:off x="3813855"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11</a:t>
                </a:r>
              </a:p>
            </p:txBody>
          </p:sp>
          <p:sp>
            <p:nvSpPr>
              <p:cNvPr id="306" name="TextBox 305">
                <a:extLst>
                  <a:ext uri="{FF2B5EF4-FFF2-40B4-BE49-F238E27FC236}">
                    <a16:creationId xmlns:a16="http://schemas.microsoft.com/office/drawing/2014/main" id="{135EAC59-9036-DFFA-5B31-887EA81FCCDF}"/>
                  </a:ext>
                </a:extLst>
              </p:cNvPr>
              <p:cNvSpPr txBox="1"/>
              <p:nvPr/>
            </p:nvSpPr>
            <p:spPr>
              <a:xfrm>
                <a:off x="3915455"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11</a:t>
                </a:r>
              </a:p>
            </p:txBody>
          </p:sp>
          <p:sp>
            <p:nvSpPr>
              <p:cNvPr id="307" name="TextBox 306">
                <a:extLst>
                  <a:ext uri="{FF2B5EF4-FFF2-40B4-BE49-F238E27FC236}">
                    <a16:creationId xmlns:a16="http://schemas.microsoft.com/office/drawing/2014/main" id="{F9747109-0AF0-F92E-5D47-8A56A4CAB92E}"/>
                  </a:ext>
                </a:extLst>
              </p:cNvPr>
              <p:cNvSpPr txBox="1"/>
              <p:nvPr/>
            </p:nvSpPr>
            <p:spPr>
              <a:xfrm>
                <a:off x="4026581"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11</a:t>
                </a:r>
              </a:p>
            </p:txBody>
          </p:sp>
          <p:sp>
            <p:nvSpPr>
              <p:cNvPr id="308" name="TextBox 307">
                <a:extLst>
                  <a:ext uri="{FF2B5EF4-FFF2-40B4-BE49-F238E27FC236}">
                    <a16:creationId xmlns:a16="http://schemas.microsoft.com/office/drawing/2014/main" id="{F20D42BA-AC65-09F6-2333-983E021AE9A1}"/>
                  </a:ext>
                </a:extLst>
              </p:cNvPr>
              <p:cNvSpPr txBox="1"/>
              <p:nvPr/>
            </p:nvSpPr>
            <p:spPr>
              <a:xfrm>
                <a:off x="4137706"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11</a:t>
                </a:r>
              </a:p>
            </p:txBody>
          </p:sp>
          <p:sp>
            <p:nvSpPr>
              <p:cNvPr id="309" name="TextBox 308">
                <a:extLst>
                  <a:ext uri="{FF2B5EF4-FFF2-40B4-BE49-F238E27FC236}">
                    <a16:creationId xmlns:a16="http://schemas.microsoft.com/office/drawing/2014/main" id="{5A316171-E3BD-A1B6-647D-3C8871EA5F0A}"/>
                  </a:ext>
                </a:extLst>
              </p:cNvPr>
              <p:cNvSpPr txBox="1"/>
              <p:nvPr/>
            </p:nvSpPr>
            <p:spPr>
              <a:xfrm>
                <a:off x="4242481"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10</a:t>
                </a:r>
              </a:p>
            </p:txBody>
          </p:sp>
          <p:sp>
            <p:nvSpPr>
              <p:cNvPr id="310" name="TextBox 309">
                <a:extLst>
                  <a:ext uri="{FF2B5EF4-FFF2-40B4-BE49-F238E27FC236}">
                    <a16:creationId xmlns:a16="http://schemas.microsoft.com/office/drawing/2014/main" id="{9F754613-5BB2-E0D0-00AF-B381C5348D46}"/>
                  </a:ext>
                </a:extLst>
              </p:cNvPr>
              <p:cNvSpPr txBox="1"/>
              <p:nvPr/>
            </p:nvSpPr>
            <p:spPr>
              <a:xfrm>
                <a:off x="4344049" y="4667346"/>
                <a:ext cx="70532" cy="69336"/>
              </a:xfrm>
              <a:prstGeom prst="rect">
                <a:avLst/>
              </a:prstGeom>
              <a:noFill/>
            </p:spPr>
            <p:txBody>
              <a:bodyPr wrap="squar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8</a:t>
                </a:r>
              </a:p>
            </p:txBody>
          </p:sp>
          <p:sp>
            <p:nvSpPr>
              <p:cNvPr id="311" name="TextBox 310">
                <a:extLst>
                  <a:ext uri="{FF2B5EF4-FFF2-40B4-BE49-F238E27FC236}">
                    <a16:creationId xmlns:a16="http://schemas.microsoft.com/office/drawing/2014/main" id="{8DB05FA7-0950-930A-F8D0-C10B4C088C75}"/>
                  </a:ext>
                </a:extLst>
              </p:cNvPr>
              <p:cNvSpPr txBox="1"/>
              <p:nvPr/>
            </p:nvSpPr>
            <p:spPr>
              <a:xfrm>
                <a:off x="4471234"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7</a:t>
                </a:r>
              </a:p>
            </p:txBody>
          </p:sp>
          <p:sp>
            <p:nvSpPr>
              <p:cNvPr id="312" name="TextBox 311">
                <a:extLst>
                  <a:ext uri="{FF2B5EF4-FFF2-40B4-BE49-F238E27FC236}">
                    <a16:creationId xmlns:a16="http://schemas.microsoft.com/office/drawing/2014/main" id="{1DB6A1D5-5826-2DF6-9D32-E6557C16FD2B}"/>
                  </a:ext>
                </a:extLst>
              </p:cNvPr>
              <p:cNvSpPr txBox="1"/>
              <p:nvPr/>
            </p:nvSpPr>
            <p:spPr>
              <a:xfrm>
                <a:off x="4582359"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a:t>
                </a:r>
              </a:p>
            </p:txBody>
          </p:sp>
          <p:sp>
            <p:nvSpPr>
              <p:cNvPr id="313" name="TextBox 312">
                <a:extLst>
                  <a:ext uri="{FF2B5EF4-FFF2-40B4-BE49-F238E27FC236}">
                    <a16:creationId xmlns:a16="http://schemas.microsoft.com/office/drawing/2014/main" id="{6924601E-FA8E-1B41-CBA7-07C1D734BA19}"/>
                  </a:ext>
                </a:extLst>
              </p:cNvPr>
              <p:cNvSpPr txBox="1"/>
              <p:nvPr/>
            </p:nvSpPr>
            <p:spPr>
              <a:xfrm>
                <a:off x="4693485"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a:t>
                </a:r>
              </a:p>
            </p:txBody>
          </p:sp>
          <p:sp>
            <p:nvSpPr>
              <p:cNvPr id="314" name="TextBox 313">
                <a:extLst>
                  <a:ext uri="{FF2B5EF4-FFF2-40B4-BE49-F238E27FC236}">
                    <a16:creationId xmlns:a16="http://schemas.microsoft.com/office/drawing/2014/main" id="{1472F714-B856-B36B-C031-AA7A1A1C030E}"/>
                  </a:ext>
                </a:extLst>
              </p:cNvPr>
              <p:cNvSpPr txBox="1"/>
              <p:nvPr/>
            </p:nvSpPr>
            <p:spPr>
              <a:xfrm>
                <a:off x="4798259"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a:t>
                </a:r>
              </a:p>
            </p:txBody>
          </p:sp>
          <p:sp>
            <p:nvSpPr>
              <p:cNvPr id="315" name="TextBox 314">
                <a:extLst>
                  <a:ext uri="{FF2B5EF4-FFF2-40B4-BE49-F238E27FC236}">
                    <a16:creationId xmlns:a16="http://schemas.microsoft.com/office/drawing/2014/main" id="{E17B6466-D16C-2D6A-E95E-E2398D2DB59B}"/>
                  </a:ext>
                </a:extLst>
              </p:cNvPr>
              <p:cNvSpPr txBox="1"/>
              <p:nvPr/>
            </p:nvSpPr>
            <p:spPr>
              <a:xfrm>
                <a:off x="4909385"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sp>
            <p:nvSpPr>
              <p:cNvPr id="316" name="TextBox 315">
                <a:extLst>
                  <a:ext uri="{FF2B5EF4-FFF2-40B4-BE49-F238E27FC236}">
                    <a16:creationId xmlns:a16="http://schemas.microsoft.com/office/drawing/2014/main" id="{CD620B61-0D97-555A-4D10-9A77B94D528A}"/>
                  </a:ext>
                </a:extLst>
              </p:cNvPr>
              <p:cNvSpPr txBox="1"/>
              <p:nvPr/>
            </p:nvSpPr>
            <p:spPr>
              <a:xfrm>
                <a:off x="5014159"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sp>
            <p:nvSpPr>
              <p:cNvPr id="317" name="TextBox 316">
                <a:extLst>
                  <a:ext uri="{FF2B5EF4-FFF2-40B4-BE49-F238E27FC236}">
                    <a16:creationId xmlns:a16="http://schemas.microsoft.com/office/drawing/2014/main" id="{00361755-9DBF-3C9D-B9AF-8A2C9A14ABB1}"/>
                  </a:ext>
                </a:extLst>
              </p:cNvPr>
              <p:cNvSpPr txBox="1"/>
              <p:nvPr/>
            </p:nvSpPr>
            <p:spPr>
              <a:xfrm>
                <a:off x="5125285"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sp>
            <p:nvSpPr>
              <p:cNvPr id="318" name="TextBox 317">
                <a:extLst>
                  <a:ext uri="{FF2B5EF4-FFF2-40B4-BE49-F238E27FC236}">
                    <a16:creationId xmlns:a16="http://schemas.microsoft.com/office/drawing/2014/main" id="{F5985D61-BCA3-A604-69B3-621F3537503E}"/>
                  </a:ext>
                </a:extLst>
              </p:cNvPr>
              <p:cNvSpPr txBox="1"/>
              <p:nvPr/>
            </p:nvSpPr>
            <p:spPr>
              <a:xfrm>
                <a:off x="5239585"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sp>
            <p:nvSpPr>
              <p:cNvPr id="319" name="TextBox 318">
                <a:extLst>
                  <a:ext uri="{FF2B5EF4-FFF2-40B4-BE49-F238E27FC236}">
                    <a16:creationId xmlns:a16="http://schemas.microsoft.com/office/drawing/2014/main" id="{DB26631A-D2AC-3A2E-6E8F-BE6ACA99C71F}"/>
                  </a:ext>
                </a:extLst>
              </p:cNvPr>
              <p:cNvSpPr txBox="1"/>
              <p:nvPr/>
            </p:nvSpPr>
            <p:spPr>
              <a:xfrm>
                <a:off x="5347534"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sp>
            <p:nvSpPr>
              <p:cNvPr id="320" name="TextBox 319">
                <a:extLst>
                  <a:ext uri="{FF2B5EF4-FFF2-40B4-BE49-F238E27FC236}">
                    <a16:creationId xmlns:a16="http://schemas.microsoft.com/office/drawing/2014/main" id="{E555AD56-1D17-A6CA-CEB3-F9B106F5E207}"/>
                  </a:ext>
                </a:extLst>
              </p:cNvPr>
              <p:cNvSpPr txBox="1"/>
              <p:nvPr/>
            </p:nvSpPr>
            <p:spPr>
              <a:xfrm>
                <a:off x="5452309"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sp>
            <p:nvSpPr>
              <p:cNvPr id="321" name="TextBox 320">
                <a:extLst>
                  <a:ext uri="{FF2B5EF4-FFF2-40B4-BE49-F238E27FC236}">
                    <a16:creationId xmlns:a16="http://schemas.microsoft.com/office/drawing/2014/main" id="{D61BAF53-2A14-EB56-0DFE-61FD484C7E44}"/>
                  </a:ext>
                </a:extLst>
              </p:cNvPr>
              <p:cNvSpPr txBox="1"/>
              <p:nvPr/>
            </p:nvSpPr>
            <p:spPr>
              <a:xfrm>
                <a:off x="5556134"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sp>
            <p:nvSpPr>
              <p:cNvPr id="322" name="TextBox 321">
                <a:extLst>
                  <a:ext uri="{FF2B5EF4-FFF2-40B4-BE49-F238E27FC236}">
                    <a16:creationId xmlns:a16="http://schemas.microsoft.com/office/drawing/2014/main" id="{33D4A8BD-EBA9-3352-8B12-C47F1C0430A0}"/>
                  </a:ext>
                </a:extLst>
              </p:cNvPr>
              <p:cNvSpPr txBox="1"/>
              <p:nvPr/>
            </p:nvSpPr>
            <p:spPr>
              <a:xfrm>
                <a:off x="5658057"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grpSp>
        <p:sp>
          <p:nvSpPr>
            <p:cNvPr id="69" name="Freeform: Shape 68">
              <a:extLst>
                <a:ext uri="{FF2B5EF4-FFF2-40B4-BE49-F238E27FC236}">
                  <a16:creationId xmlns:a16="http://schemas.microsoft.com/office/drawing/2014/main" id="{82DA3B1D-7A81-F8E2-456F-74863B2A6AFF}"/>
                </a:ext>
              </a:extLst>
            </p:cNvPr>
            <p:cNvSpPr/>
            <p:nvPr/>
          </p:nvSpPr>
          <p:spPr>
            <a:xfrm>
              <a:off x="988823" y="1618132"/>
              <a:ext cx="4692938" cy="2696903"/>
            </a:xfrm>
            <a:custGeom>
              <a:avLst/>
              <a:gdLst>
                <a:gd name="connsiteX0" fmla="*/ 0 w 4718991"/>
                <a:gd name="connsiteY0" fmla="*/ 0 h 2605348"/>
                <a:gd name="connsiteX1" fmla="*/ 0 w 4718991"/>
                <a:gd name="connsiteY1" fmla="*/ 2605348 h 2605348"/>
                <a:gd name="connsiteX2" fmla="*/ 4718992 w 4718991"/>
                <a:gd name="connsiteY2" fmla="*/ 2605348 h 2605348"/>
              </a:gdLst>
              <a:ahLst/>
              <a:cxnLst>
                <a:cxn ang="0">
                  <a:pos x="connsiteX0" y="connsiteY0"/>
                </a:cxn>
                <a:cxn ang="0">
                  <a:pos x="connsiteX1" y="connsiteY1"/>
                </a:cxn>
                <a:cxn ang="0">
                  <a:pos x="connsiteX2" y="connsiteY2"/>
                </a:cxn>
              </a:cxnLst>
              <a:rect l="l" t="t" r="r" b="b"/>
              <a:pathLst>
                <a:path w="4718991" h="2605348">
                  <a:moveTo>
                    <a:pt x="0" y="0"/>
                  </a:moveTo>
                  <a:lnTo>
                    <a:pt x="0" y="2605348"/>
                  </a:lnTo>
                  <a:lnTo>
                    <a:pt x="4718992" y="2605348"/>
                  </a:lnTo>
                </a:path>
              </a:pathLst>
            </a:custGeom>
            <a:noFill/>
            <a:ln w="6134" cap="flat">
              <a:solidFill>
                <a:schemeClr val="tx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nvGrpSpPr>
            <p:cNvPr id="70" name="Graphic 18">
              <a:extLst>
                <a:ext uri="{FF2B5EF4-FFF2-40B4-BE49-F238E27FC236}">
                  <a16:creationId xmlns:a16="http://schemas.microsoft.com/office/drawing/2014/main" id="{DA479B5B-75D1-197E-B418-27396D735950}"/>
                </a:ext>
              </a:extLst>
            </p:cNvPr>
            <p:cNvGrpSpPr/>
            <p:nvPr/>
          </p:nvGrpSpPr>
          <p:grpSpPr>
            <a:xfrm>
              <a:off x="954550" y="1618132"/>
              <a:ext cx="4727211" cy="2732801"/>
              <a:chOff x="1194405" y="1601293"/>
              <a:chExt cx="4772825" cy="2640027"/>
            </a:xfrm>
            <a:noFill/>
          </p:grpSpPr>
          <p:sp>
            <p:nvSpPr>
              <p:cNvPr id="231" name="Freeform: Shape 230">
                <a:extLst>
                  <a:ext uri="{FF2B5EF4-FFF2-40B4-BE49-F238E27FC236}">
                    <a16:creationId xmlns:a16="http://schemas.microsoft.com/office/drawing/2014/main" id="{585A2C38-1264-1831-81D0-D3820B0F7BB1}"/>
                  </a:ext>
                </a:extLst>
              </p:cNvPr>
              <p:cNvSpPr/>
              <p:nvPr/>
            </p:nvSpPr>
            <p:spPr>
              <a:xfrm>
                <a:off x="1229009" y="1601293"/>
                <a:ext cx="4738221" cy="2605348"/>
              </a:xfrm>
              <a:custGeom>
                <a:avLst/>
                <a:gdLst>
                  <a:gd name="connsiteX0" fmla="*/ 0 w 4718991"/>
                  <a:gd name="connsiteY0" fmla="*/ 0 h 2605348"/>
                  <a:gd name="connsiteX1" fmla="*/ 0 w 4718991"/>
                  <a:gd name="connsiteY1" fmla="*/ 2605348 h 2605348"/>
                  <a:gd name="connsiteX2" fmla="*/ 4718992 w 4718991"/>
                  <a:gd name="connsiteY2" fmla="*/ 2605348 h 2605348"/>
                </a:gdLst>
                <a:ahLst/>
                <a:cxnLst>
                  <a:cxn ang="0">
                    <a:pos x="connsiteX0" y="connsiteY0"/>
                  </a:cxn>
                  <a:cxn ang="0">
                    <a:pos x="connsiteX1" y="connsiteY1"/>
                  </a:cxn>
                  <a:cxn ang="0">
                    <a:pos x="connsiteX2" y="connsiteY2"/>
                  </a:cxn>
                </a:cxnLst>
                <a:rect l="l" t="t" r="r" b="b"/>
                <a:pathLst>
                  <a:path w="4718991" h="2605348">
                    <a:moveTo>
                      <a:pt x="0" y="0"/>
                    </a:moveTo>
                    <a:lnTo>
                      <a:pt x="0" y="2605348"/>
                    </a:lnTo>
                    <a:lnTo>
                      <a:pt x="4718992" y="2605348"/>
                    </a:lnTo>
                  </a:path>
                </a:pathLst>
              </a:custGeom>
              <a:noFill/>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32" name="Freeform: Shape 231">
                <a:extLst>
                  <a:ext uri="{FF2B5EF4-FFF2-40B4-BE49-F238E27FC236}">
                    <a16:creationId xmlns:a16="http://schemas.microsoft.com/office/drawing/2014/main" id="{E879C71E-C46B-F170-779A-2F52BB3CC935}"/>
                  </a:ext>
                </a:extLst>
              </p:cNvPr>
              <p:cNvSpPr/>
              <p:nvPr/>
            </p:nvSpPr>
            <p:spPr>
              <a:xfrm>
                <a:off x="1373441"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33" name="Freeform: Shape 232">
                <a:extLst>
                  <a:ext uri="{FF2B5EF4-FFF2-40B4-BE49-F238E27FC236}">
                    <a16:creationId xmlns:a16="http://schemas.microsoft.com/office/drawing/2014/main" id="{63C3A959-D3B9-215C-1363-41309DC76467}"/>
                  </a:ext>
                </a:extLst>
              </p:cNvPr>
              <p:cNvSpPr/>
              <p:nvPr/>
            </p:nvSpPr>
            <p:spPr>
              <a:xfrm>
                <a:off x="1482777"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34" name="Freeform: Shape 233">
                <a:extLst>
                  <a:ext uri="{FF2B5EF4-FFF2-40B4-BE49-F238E27FC236}">
                    <a16:creationId xmlns:a16="http://schemas.microsoft.com/office/drawing/2014/main" id="{7ED10AAE-448A-C232-98FB-FC34D176B39A}"/>
                  </a:ext>
                </a:extLst>
              </p:cNvPr>
              <p:cNvSpPr/>
              <p:nvPr/>
            </p:nvSpPr>
            <p:spPr>
              <a:xfrm>
                <a:off x="159211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35" name="Freeform: Shape 234">
                <a:extLst>
                  <a:ext uri="{FF2B5EF4-FFF2-40B4-BE49-F238E27FC236}">
                    <a16:creationId xmlns:a16="http://schemas.microsoft.com/office/drawing/2014/main" id="{58712FEB-547F-77A2-FAC9-BA9C3D760624}"/>
                  </a:ext>
                </a:extLst>
              </p:cNvPr>
              <p:cNvSpPr/>
              <p:nvPr/>
            </p:nvSpPr>
            <p:spPr>
              <a:xfrm>
                <a:off x="1701448"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36" name="Freeform: Shape 235">
                <a:extLst>
                  <a:ext uri="{FF2B5EF4-FFF2-40B4-BE49-F238E27FC236}">
                    <a16:creationId xmlns:a16="http://schemas.microsoft.com/office/drawing/2014/main" id="{D8CAD739-3F9C-264E-9098-A8DAF215A11E}"/>
                  </a:ext>
                </a:extLst>
              </p:cNvPr>
              <p:cNvSpPr/>
              <p:nvPr/>
            </p:nvSpPr>
            <p:spPr>
              <a:xfrm>
                <a:off x="1810784"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37" name="Freeform: Shape 236">
                <a:extLst>
                  <a:ext uri="{FF2B5EF4-FFF2-40B4-BE49-F238E27FC236}">
                    <a16:creationId xmlns:a16="http://schemas.microsoft.com/office/drawing/2014/main" id="{0A341016-8772-D6E6-7E02-A1DFDBB773BA}"/>
                  </a:ext>
                </a:extLst>
              </p:cNvPr>
              <p:cNvSpPr/>
              <p:nvPr/>
            </p:nvSpPr>
            <p:spPr>
              <a:xfrm>
                <a:off x="1920120"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38" name="Freeform: Shape 237">
                <a:extLst>
                  <a:ext uri="{FF2B5EF4-FFF2-40B4-BE49-F238E27FC236}">
                    <a16:creationId xmlns:a16="http://schemas.microsoft.com/office/drawing/2014/main" id="{685E728E-DFFE-EE7B-C019-5D60C0A43308}"/>
                  </a:ext>
                </a:extLst>
              </p:cNvPr>
              <p:cNvSpPr/>
              <p:nvPr/>
            </p:nvSpPr>
            <p:spPr>
              <a:xfrm>
                <a:off x="2029456"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39" name="Freeform: Shape 238">
                <a:extLst>
                  <a:ext uri="{FF2B5EF4-FFF2-40B4-BE49-F238E27FC236}">
                    <a16:creationId xmlns:a16="http://schemas.microsoft.com/office/drawing/2014/main" id="{E254C4C8-4F4E-F70F-5F0C-B4A5D5802239}"/>
                  </a:ext>
                </a:extLst>
              </p:cNvPr>
              <p:cNvSpPr/>
              <p:nvPr/>
            </p:nvSpPr>
            <p:spPr>
              <a:xfrm>
                <a:off x="2138792"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0" name="Freeform: Shape 239">
                <a:extLst>
                  <a:ext uri="{FF2B5EF4-FFF2-40B4-BE49-F238E27FC236}">
                    <a16:creationId xmlns:a16="http://schemas.microsoft.com/office/drawing/2014/main" id="{7ABC5CD6-3970-ADF8-A2B8-46D3E617C0C0}"/>
                  </a:ext>
                </a:extLst>
              </p:cNvPr>
              <p:cNvSpPr/>
              <p:nvPr/>
            </p:nvSpPr>
            <p:spPr>
              <a:xfrm>
                <a:off x="2248128"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1" name="Freeform: Shape 240">
                <a:extLst>
                  <a:ext uri="{FF2B5EF4-FFF2-40B4-BE49-F238E27FC236}">
                    <a16:creationId xmlns:a16="http://schemas.microsoft.com/office/drawing/2014/main" id="{06BDB995-18B7-AEBF-5054-6D5DB975EEE5}"/>
                  </a:ext>
                </a:extLst>
              </p:cNvPr>
              <p:cNvSpPr/>
              <p:nvPr/>
            </p:nvSpPr>
            <p:spPr>
              <a:xfrm>
                <a:off x="2357464"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2" name="Freeform: Shape 241">
                <a:extLst>
                  <a:ext uri="{FF2B5EF4-FFF2-40B4-BE49-F238E27FC236}">
                    <a16:creationId xmlns:a16="http://schemas.microsoft.com/office/drawing/2014/main" id="{D4205583-CA77-B925-283B-63C432C4A662}"/>
                  </a:ext>
                </a:extLst>
              </p:cNvPr>
              <p:cNvSpPr/>
              <p:nvPr/>
            </p:nvSpPr>
            <p:spPr>
              <a:xfrm>
                <a:off x="2466800"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3" name="Freeform: Shape 242">
                <a:extLst>
                  <a:ext uri="{FF2B5EF4-FFF2-40B4-BE49-F238E27FC236}">
                    <a16:creationId xmlns:a16="http://schemas.microsoft.com/office/drawing/2014/main" id="{E5BBDFE3-108C-6213-49AF-A35FA9E3C7CE}"/>
                  </a:ext>
                </a:extLst>
              </p:cNvPr>
              <p:cNvSpPr/>
              <p:nvPr/>
            </p:nvSpPr>
            <p:spPr>
              <a:xfrm>
                <a:off x="2576136"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4" name="Freeform: Shape 243">
                <a:extLst>
                  <a:ext uri="{FF2B5EF4-FFF2-40B4-BE49-F238E27FC236}">
                    <a16:creationId xmlns:a16="http://schemas.microsoft.com/office/drawing/2014/main" id="{87E3BDA3-093F-F8AA-78C0-965FAE483717}"/>
                  </a:ext>
                </a:extLst>
              </p:cNvPr>
              <p:cNvSpPr/>
              <p:nvPr/>
            </p:nvSpPr>
            <p:spPr>
              <a:xfrm>
                <a:off x="2685472"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5" name="Freeform: Shape 244">
                <a:extLst>
                  <a:ext uri="{FF2B5EF4-FFF2-40B4-BE49-F238E27FC236}">
                    <a16:creationId xmlns:a16="http://schemas.microsoft.com/office/drawing/2014/main" id="{9E2250C2-C4DF-C749-8198-4F3CCE9B32B4}"/>
                  </a:ext>
                </a:extLst>
              </p:cNvPr>
              <p:cNvSpPr/>
              <p:nvPr/>
            </p:nvSpPr>
            <p:spPr>
              <a:xfrm>
                <a:off x="2794808"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6" name="Freeform: Shape 245">
                <a:extLst>
                  <a:ext uri="{FF2B5EF4-FFF2-40B4-BE49-F238E27FC236}">
                    <a16:creationId xmlns:a16="http://schemas.microsoft.com/office/drawing/2014/main" id="{C83B32E4-5662-87D3-B7BA-9960665EE46D}"/>
                  </a:ext>
                </a:extLst>
              </p:cNvPr>
              <p:cNvSpPr/>
              <p:nvPr/>
            </p:nvSpPr>
            <p:spPr>
              <a:xfrm>
                <a:off x="290414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7" name="Freeform: Shape 246">
                <a:extLst>
                  <a:ext uri="{FF2B5EF4-FFF2-40B4-BE49-F238E27FC236}">
                    <a16:creationId xmlns:a16="http://schemas.microsoft.com/office/drawing/2014/main" id="{619863FC-78E5-A58B-B658-BFAEEA533203}"/>
                  </a:ext>
                </a:extLst>
              </p:cNvPr>
              <p:cNvSpPr/>
              <p:nvPr/>
            </p:nvSpPr>
            <p:spPr>
              <a:xfrm>
                <a:off x="301347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8" name="Freeform: Shape 247">
                <a:extLst>
                  <a:ext uri="{FF2B5EF4-FFF2-40B4-BE49-F238E27FC236}">
                    <a16:creationId xmlns:a16="http://schemas.microsoft.com/office/drawing/2014/main" id="{C0FA1D20-DA93-B202-196E-7A7210ABEDD9}"/>
                  </a:ext>
                </a:extLst>
              </p:cNvPr>
              <p:cNvSpPr/>
              <p:nvPr/>
            </p:nvSpPr>
            <p:spPr>
              <a:xfrm>
                <a:off x="3122815"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49" name="Freeform: Shape 248">
                <a:extLst>
                  <a:ext uri="{FF2B5EF4-FFF2-40B4-BE49-F238E27FC236}">
                    <a16:creationId xmlns:a16="http://schemas.microsoft.com/office/drawing/2014/main" id="{74B5D787-AE0B-51E0-644A-3DAACD1601E1}"/>
                  </a:ext>
                </a:extLst>
              </p:cNvPr>
              <p:cNvSpPr/>
              <p:nvPr/>
            </p:nvSpPr>
            <p:spPr>
              <a:xfrm>
                <a:off x="3232274"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0" name="Freeform: Shape 249">
                <a:extLst>
                  <a:ext uri="{FF2B5EF4-FFF2-40B4-BE49-F238E27FC236}">
                    <a16:creationId xmlns:a16="http://schemas.microsoft.com/office/drawing/2014/main" id="{D872D783-AAF5-9C61-0DE8-799CA97C705F}"/>
                  </a:ext>
                </a:extLst>
              </p:cNvPr>
              <p:cNvSpPr/>
              <p:nvPr/>
            </p:nvSpPr>
            <p:spPr>
              <a:xfrm>
                <a:off x="3341610"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1" name="Freeform: Shape 250">
                <a:extLst>
                  <a:ext uri="{FF2B5EF4-FFF2-40B4-BE49-F238E27FC236}">
                    <a16:creationId xmlns:a16="http://schemas.microsoft.com/office/drawing/2014/main" id="{299F35DE-A477-A65E-1E97-50DCC5CB4FBB}"/>
                  </a:ext>
                </a:extLst>
              </p:cNvPr>
              <p:cNvSpPr/>
              <p:nvPr/>
            </p:nvSpPr>
            <p:spPr>
              <a:xfrm>
                <a:off x="3450946"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2" name="Freeform: Shape 251">
                <a:extLst>
                  <a:ext uri="{FF2B5EF4-FFF2-40B4-BE49-F238E27FC236}">
                    <a16:creationId xmlns:a16="http://schemas.microsoft.com/office/drawing/2014/main" id="{21447571-3B70-0F07-6E3B-2CA26F2181FB}"/>
                  </a:ext>
                </a:extLst>
              </p:cNvPr>
              <p:cNvSpPr/>
              <p:nvPr/>
            </p:nvSpPr>
            <p:spPr>
              <a:xfrm>
                <a:off x="3560282"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3" name="Freeform: Shape 252">
                <a:extLst>
                  <a:ext uri="{FF2B5EF4-FFF2-40B4-BE49-F238E27FC236}">
                    <a16:creationId xmlns:a16="http://schemas.microsoft.com/office/drawing/2014/main" id="{40DBCC40-B187-FF33-C5CE-BD1C8D0E222E}"/>
                  </a:ext>
                </a:extLst>
              </p:cNvPr>
              <p:cNvSpPr/>
              <p:nvPr/>
            </p:nvSpPr>
            <p:spPr>
              <a:xfrm>
                <a:off x="3669618"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4" name="Freeform: Shape 253">
                <a:extLst>
                  <a:ext uri="{FF2B5EF4-FFF2-40B4-BE49-F238E27FC236}">
                    <a16:creationId xmlns:a16="http://schemas.microsoft.com/office/drawing/2014/main" id="{593E21C9-52E0-CE6F-F488-49CA1EC545BE}"/>
                  </a:ext>
                </a:extLst>
              </p:cNvPr>
              <p:cNvSpPr/>
              <p:nvPr/>
            </p:nvSpPr>
            <p:spPr>
              <a:xfrm>
                <a:off x="377895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5" name="Freeform: Shape 254">
                <a:extLst>
                  <a:ext uri="{FF2B5EF4-FFF2-40B4-BE49-F238E27FC236}">
                    <a16:creationId xmlns:a16="http://schemas.microsoft.com/office/drawing/2014/main" id="{74C7995F-E0C3-EFC4-4200-AF59BF0ADFB8}"/>
                  </a:ext>
                </a:extLst>
              </p:cNvPr>
              <p:cNvSpPr/>
              <p:nvPr/>
            </p:nvSpPr>
            <p:spPr>
              <a:xfrm>
                <a:off x="388828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6" name="Freeform: Shape 255">
                <a:extLst>
                  <a:ext uri="{FF2B5EF4-FFF2-40B4-BE49-F238E27FC236}">
                    <a16:creationId xmlns:a16="http://schemas.microsoft.com/office/drawing/2014/main" id="{1F21E088-5183-14BA-C9E8-750F9FD1072D}"/>
                  </a:ext>
                </a:extLst>
              </p:cNvPr>
              <p:cNvSpPr/>
              <p:nvPr/>
            </p:nvSpPr>
            <p:spPr>
              <a:xfrm>
                <a:off x="3997625"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7" name="Freeform: Shape 256">
                <a:extLst>
                  <a:ext uri="{FF2B5EF4-FFF2-40B4-BE49-F238E27FC236}">
                    <a16:creationId xmlns:a16="http://schemas.microsoft.com/office/drawing/2014/main" id="{9EA81730-EE1C-17B5-F2AF-08AD96C08A67}"/>
                  </a:ext>
                </a:extLst>
              </p:cNvPr>
              <p:cNvSpPr/>
              <p:nvPr/>
            </p:nvSpPr>
            <p:spPr>
              <a:xfrm>
                <a:off x="4106961"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8" name="Freeform: Shape 257">
                <a:extLst>
                  <a:ext uri="{FF2B5EF4-FFF2-40B4-BE49-F238E27FC236}">
                    <a16:creationId xmlns:a16="http://schemas.microsoft.com/office/drawing/2014/main" id="{7B027C03-4ED7-67BB-1C04-14BFBA695618}"/>
                  </a:ext>
                </a:extLst>
              </p:cNvPr>
              <p:cNvSpPr/>
              <p:nvPr/>
            </p:nvSpPr>
            <p:spPr>
              <a:xfrm>
                <a:off x="4216297"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59" name="Freeform: Shape 258">
                <a:extLst>
                  <a:ext uri="{FF2B5EF4-FFF2-40B4-BE49-F238E27FC236}">
                    <a16:creationId xmlns:a16="http://schemas.microsoft.com/office/drawing/2014/main" id="{775A401D-9C61-1C71-2863-7E9D94EF2FAA}"/>
                  </a:ext>
                </a:extLst>
              </p:cNvPr>
              <p:cNvSpPr/>
              <p:nvPr/>
            </p:nvSpPr>
            <p:spPr>
              <a:xfrm>
                <a:off x="432563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0" name="Freeform: Shape 259">
                <a:extLst>
                  <a:ext uri="{FF2B5EF4-FFF2-40B4-BE49-F238E27FC236}">
                    <a16:creationId xmlns:a16="http://schemas.microsoft.com/office/drawing/2014/main" id="{B69F2C73-C16A-FCC3-9469-0426B536E951}"/>
                  </a:ext>
                </a:extLst>
              </p:cNvPr>
              <p:cNvSpPr/>
              <p:nvPr/>
            </p:nvSpPr>
            <p:spPr>
              <a:xfrm>
                <a:off x="443496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1" name="Freeform: Shape 260">
                <a:extLst>
                  <a:ext uri="{FF2B5EF4-FFF2-40B4-BE49-F238E27FC236}">
                    <a16:creationId xmlns:a16="http://schemas.microsoft.com/office/drawing/2014/main" id="{0ABB438E-4FF4-0CC2-59E7-FE2721403F03}"/>
                  </a:ext>
                </a:extLst>
              </p:cNvPr>
              <p:cNvSpPr/>
              <p:nvPr/>
            </p:nvSpPr>
            <p:spPr>
              <a:xfrm>
                <a:off x="4544305"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2" name="Freeform: Shape 261">
                <a:extLst>
                  <a:ext uri="{FF2B5EF4-FFF2-40B4-BE49-F238E27FC236}">
                    <a16:creationId xmlns:a16="http://schemas.microsoft.com/office/drawing/2014/main" id="{7993350F-926A-D812-D9B2-585F8802929B}"/>
                  </a:ext>
                </a:extLst>
              </p:cNvPr>
              <p:cNvSpPr/>
              <p:nvPr/>
            </p:nvSpPr>
            <p:spPr>
              <a:xfrm>
                <a:off x="4653641"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3" name="Freeform: Shape 262">
                <a:extLst>
                  <a:ext uri="{FF2B5EF4-FFF2-40B4-BE49-F238E27FC236}">
                    <a16:creationId xmlns:a16="http://schemas.microsoft.com/office/drawing/2014/main" id="{515655A3-FACB-FBE7-9624-76C8B3520137}"/>
                  </a:ext>
                </a:extLst>
              </p:cNvPr>
              <p:cNvSpPr/>
              <p:nvPr/>
            </p:nvSpPr>
            <p:spPr>
              <a:xfrm>
                <a:off x="4762977"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4" name="Freeform: Shape 263">
                <a:extLst>
                  <a:ext uri="{FF2B5EF4-FFF2-40B4-BE49-F238E27FC236}">
                    <a16:creationId xmlns:a16="http://schemas.microsoft.com/office/drawing/2014/main" id="{C5286B1B-E5F0-FB24-6ED7-468A7FA632A9}"/>
                  </a:ext>
                </a:extLst>
              </p:cNvPr>
              <p:cNvSpPr/>
              <p:nvPr/>
            </p:nvSpPr>
            <p:spPr>
              <a:xfrm>
                <a:off x="487231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5" name="Freeform: Shape 264">
                <a:extLst>
                  <a:ext uri="{FF2B5EF4-FFF2-40B4-BE49-F238E27FC236}">
                    <a16:creationId xmlns:a16="http://schemas.microsoft.com/office/drawing/2014/main" id="{0BA05820-9F4D-43AA-519A-840E427A1301}"/>
                  </a:ext>
                </a:extLst>
              </p:cNvPr>
              <p:cNvSpPr/>
              <p:nvPr/>
            </p:nvSpPr>
            <p:spPr>
              <a:xfrm>
                <a:off x="498164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6" name="Freeform: Shape 265">
                <a:extLst>
                  <a:ext uri="{FF2B5EF4-FFF2-40B4-BE49-F238E27FC236}">
                    <a16:creationId xmlns:a16="http://schemas.microsoft.com/office/drawing/2014/main" id="{633CB6C1-D98E-C2C1-0D16-91A6AF8E3336}"/>
                  </a:ext>
                </a:extLst>
              </p:cNvPr>
              <p:cNvSpPr/>
              <p:nvPr/>
            </p:nvSpPr>
            <p:spPr>
              <a:xfrm>
                <a:off x="5090984"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7" name="Freeform: Shape 266">
                <a:extLst>
                  <a:ext uri="{FF2B5EF4-FFF2-40B4-BE49-F238E27FC236}">
                    <a16:creationId xmlns:a16="http://schemas.microsoft.com/office/drawing/2014/main" id="{94BC1379-E96D-0B9E-016B-07AE077FC181}"/>
                  </a:ext>
                </a:extLst>
              </p:cNvPr>
              <p:cNvSpPr/>
              <p:nvPr/>
            </p:nvSpPr>
            <p:spPr>
              <a:xfrm>
                <a:off x="520044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8" name="Freeform: Shape 267">
                <a:extLst>
                  <a:ext uri="{FF2B5EF4-FFF2-40B4-BE49-F238E27FC236}">
                    <a16:creationId xmlns:a16="http://schemas.microsoft.com/office/drawing/2014/main" id="{4C0BE6B7-4156-9C65-3CD9-262AE44A7AC2}"/>
                  </a:ext>
                </a:extLst>
              </p:cNvPr>
              <p:cNvSpPr/>
              <p:nvPr/>
            </p:nvSpPr>
            <p:spPr>
              <a:xfrm>
                <a:off x="530977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69" name="Freeform: Shape 268">
                <a:extLst>
                  <a:ext uri="{FF2B5EF4-FFF2-40B4-BE49-F238E27FC236}">
                    <a16:creationId xmlns:a16="http://schemas.microsoft.com/office/drawing/2014/main" id="{331AC506-C094-420B-833F-1EF6F9B6359D}"/>
                  </a:ext>
                </a:extLst>
              </p:cNvPr>
              <p:cNvSpPr/>
              <p:nvPr/>
            </p:nvSpPr>
            <p:spPr>
              <a:xfrm>
                <a:off x="5419115"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70" name="Freeform: Shape 269">
                <a:extLst>
                  <a:ext uri="{FF2B5EF4-FFF2-40B4-BE49-F238E27FC236}">
                    <a16:creationId xmlns:a16="http://schemas.microsoft.com/office/drawing/2014/main" id="{16A8468E-BEFE-8FE7-A80E-5B4624A5D6C5}"/>
                  </a:ext>
                </a:extLst>
              </p:cNvPr>
              <p:cNvSpPr/>
              <p:nvPr/>
            </p:nvSpPr>
            <p:spPr>
              <a:xfrm>
                <a:off x="5528451"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71" name="Freeform: Shape 270">
                <a:extLst>
                  <a:ext uri="{FF2B5EF4-FFF2-40B4-BE49-F238E27FC236}">
                    <a16:creationId xmlns:a16="http://schemas.microsoft.com/office/drawing/2014/main" id="{908FC24E-9C96-D7E2-49DD-03501F0AC765}"/>
                  </a:ext>
                </a:extLst>
              </p:cNvPr>
              <p:cNvSpPr/>
              <p:nvPr/>
            </p:nvSpPr>
            <p:spPr>
              <a:xfrm>
                <a:off x="5637787"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72" name="Freeform: Shape 271">
                <a:extLst>
                  <a:ext uri="{FF2B5EF4-FFF2-40B4-BE49-F238E27FC236}">
                    <a16:creationId xmlns:a16="http://schemas.microsoft.com/office/drawing/2014/main" id="{D185683B-AD94-28D6-D3A1-111E3818C66A}"/>
                  </a:ext>
                </a:extLst>
              </p:cNvPr>
              <p:cNvSpPr/>
              <p:nvPr/>
            </p:nvSpPr>
            <p:spPr>
              <a:xfrm>
                <a:off x="574712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nvGrpSpPr>
              <p:cNvPr id="273" name="Graphic 18">
                <a:extLst>
                  <a:ext uri="{FF2B5EF4-FFF2-40B4-BE49-F238E27FC236}">
                    <a16:creationId xmlns:a16="http://schemas.microsoft.com/office/drawing/2014/main" id="{9767A5C3-72F8-6E4A-8FCD-7D074B4C8853}"/>
                  </a:ext>
                </a:extLst>
              </p:cNvPr>
              <p:cNvGrpSpPr/>
              <p:nvPr/>
            </p:nvGrpSpPr>
            <p:grpSpPr>
              <a:xfrm>
                <a:off x="1194405" y="1859120"/>
                <a:ext cx="43316" cy="2307940"/>
                <a:chOff x="1194405" y="1859120"/>
                <a:chExt cx="43316" cy="2307940"/>
              </a:xfrm>
            </p:grpSpPr>
            <p:sp>
              <p:nvSpPr>
                <p:cNvPr id="274" name="Freeform: Shape 273">
                  <a:extLst>
                    <a:ext uri="{FF2B5EF4-FFF2-40B4-BE49-F238E27FC236}">
                      <a16:creationId xmlns:a16="http://schemas.microsoft.com/office/drawing/2014/main" id="{7F435CAE-FBF1-6883-2C6C-82A5B0DACC57}"/>
                    </a:ext>
                  </a:extLst>
                </p:cNvPr>
                <p:cNvSpPr/>
                <p:nvPr/>
              </p:nvSpPr>
              <p:spPr>
                <a:xfrm>
                  <a:off x="1194405" y="4154806"/>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75" name="Freeform: Shape 274">
                  <a:extLst>
                    <a:ext uri="{FF2B5EF4-FFF2-40B4-BE49-F238E27FC236}">
                      <a16:creationId xmlns:a16="http://schemas.microsoft.com/office/drawing/2014/main" id="{62BBFCB5-8172-4623-A7BC-D7C1E5CAB17F}"/>
                    </a:ext>
                  </a:extLst>
                </p:cNvPr>
                <p:cNvSpPr/>
                <p:nvPr/>
              </p:nvSpPr>
              <p:spPr>
                <a:xfrm>
                  <a:off x="1194405" y="3695645"/>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76" name="Freeform: Shape 275">
                  <a:extLst>
                    <a:ext uri="{FF2B5EF4-FFF2-40B4-BE49-F238E27FC236}">
                      <a16:creationId xmlns:a16="http://schemas.microsoft.com/office/drawing/2014/main" id="{87AA39C5-A66E-8FCA-B434-9F93695ABC72}"/>
                    </a:ext>
                  </a:extLst>
                </p:cNvPr>
                <p:cNvSpPr/>
                <p:nvPr/>
              </p:nvSpPr>
              <p:spPr>
                <a:xfrm>
                  <a:off x="1194405" y="3236483"/>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77" name="Freeform: Shape 276">
                  <a:extLst>
                    <a:ext uri="{FF2B5EF4-FFF2-40B4-BE49-F238E27FC236}">
                      <a16:creationId xmlns:a16="http://schemas.microsoft.com/office/drawing/2014/main" id="{C705749D-CA17-A1C8-ECEE-9F8909E61B09}"/>
                    </a:ext>
                  </a:extLst>
                </p:cNvPr>
                <p:cNvSpPr/>
                <p:nvPr/>
              </p:nvSpPr>
              <p:spPr>
                <a:xfrm>
                  <a:off x="1194405" y="2777321"/>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78" name="Freeform: Shape 277">
                  <a:extLst>
                    <a:ext uri="{FF2B5EF4-FFF2-40B4-BE49-F238E27FC236}">
                      <a16:creationId xmlns:a16="http://schemas.microsoft.com/office/drawing/2014/main" id="{98A4E1A6-8974-BE8C-922B-0CA44D9A4BEE}"/>
                    </a:ext>
                  </a:extLst>
                </p:cNvPr>
                <p:cNvSpPr/>
                <p:nvPr/>
              </p:nvSpPr>
              <p:spPr>
                <a:xfrm>
                  <a:off x="1194405" y="2318282"/>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279" name="Freeform: Shape 278">
                  <a:extLst>
                    <a:ext uri="{FF2B5EF4-FFF2-40B4-BE49-F238E27FC236}">
                      <a16:creationId xmlns:a16="http://schemas.microsoft.com/office/drawing/2014/main" id="{07858966-70D4-2CFF-4209-EA787B985A5E}"/>
                    </a:ext>
                  </a:extLst>
                </p:cNvPr>
                <p:cNvSpPr/>
                <p:nvPr/>
              </p:nvSpPr>
              <p:spPr>
                <a:xfrm>
                  <a:off x="1206553" y="1859120"/>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grpSp>
          <p:nvGrpSpPr>
            <p:cNvPr id="71" name="Group 70">
              <a:extLst>
                <a:ext uri="{FF2B5EF4-FFF2-40B4-BE49-F238E27FC236}">
                  <a16:creationId xmlns:a16="http://schemas.microsoft.com/office/drawing/2014/main" id="{21EE2EFD-15EC-3657-90DB-220C9071D3BD}"/>
                </a:ext>
              </a:extLst>
            </p:cNvPr>
            <p:cNvGrpSpPr/>
            <p:nvPr/>
          </p:nvGrpSpPr>
          <p:grpSpPr>
            <a:xfrm>
              <a:off x="1113313" y="4357812"/>
              <a:ext cx="4586289" cy="259432"/>
              <a:chOff x="1122740" y="4357812"/>
              <a:chExt cx="4586289" cy="259432"/>
            </a:xfrm>
          </p:grpSpPr>
          <p:sp>
            <p:nvSpPr>
              <p:cNvPr id="187" name="TextBox 186">
                <a:extLst>
                  <a:ext uri="{FF2B5EF4-FFF2-40B4-BE49-F238E27FC236}">
                    <a16:creationId xmlns:a16="http://schemas.microsoft.com/office/drawing/2014/main" id="{10F2F9E3-BA92-DE44-7485-1F3B7C196222}"/>
                  </a:ext>
                </a:extLst>
              </p:cNvPr>
              <p:cNvSpPr txBox="1"/>
              <p:nvPr/>
            </p:nvSpPr>
            <p:spPr>
              <a:xfrm>
                <a:off x="1122740"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0</a:t>
                </a:r>
              </a:p>
            </p:txBody>
          </p:sp>
          <p:sp>
            <p:nvSpPr>
              <p:cNvPr id="188" name="TextBox 187">
                <a:extLst>
                  <a:ext uri="{FF2B5EF4-FFF2-40B4-BE49-F238E27FC236}">
                    <a16:creationId xmlns:a16="http://schemas.microsoft.com/office/drawing/2014/main" id="{AA8AD9AC-C34C-B995-B81E-67787DCFDBAA}"/>
                  </a:ext>
                </a:extLst>
              </p:cNvPr>
              <p:cNvSpPr txBox="1"/>
              <p:nvPr/>
            </p:nvSpPr>
            <p:spPr>
              <a:xfrm>
                <a:off x="1227515"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a:t>
                </a:r>
              </a:p>
            </p:txBody>
          </p:sp>
          <p:sp>
            <p:nvSpPr>
              <p:cNvPr id="189" name="TextBox 188">
                <a:extLst>
                  <a:ext uri="{FF2B5EF4-FFF2-40B4-BE49-F238E27FC236}">
                    <a16:creationId xmlns:a16="http://schemas.microsoft.com/office/drawing/2014/main" id="{ED603729-1D6D-1AF5-F08F-AC264856F045}"/>
                  </a:ext>
                </a:extLst>
              </p:cNvPr>
              <p:cNvSpPr txBox="1"/>
              <p:nvPr/>
            </p:nvSpPr>
            <p:spPr>
              <a:xfrm>
                <a:off x="1332289"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a:t>
                </a:r>
              </a:p>
            </p:txBody>
          </p:sp>
          <p:sp>
            <p:nvSpPr>
              <p:cNvPr id="190" name="TextBox 189">
                <a:extLst>
                  <a:ext uri="{FF2B5EF4-FFF2-40B4-BE49-F238E27FC236}">
                    <a16:creationId xmlns:a16="http://schemas.microsoft.com/office/drawing/2014/main" id="{4CDFD646-9DFD-FCFE-D676-8FC971847F7F}"/>
                  </a:ext>
                </a:extLst>
              </p:cNvPr>
              <p:cNvSpPr txBox="1"/>
              <p:nvPr/>
            </p:nvSpPr>
            <p:spPr>
              <a:xfrm>
                <a:off x="1433496" y="4357812"/>
                <a:ext cx="45719" cy="76944"/>
              </a:xfrm>
              <a:prstGeom prst="rect">
                <a:avLst/>
              </a:prstGeom>
              <a:noFill/>
            </p:spPr>
            <p:txBody>
              <a:bodyPr wrap="squar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a:t>
                </a:r>
              </a:p>
            </p:txBody>
          </p:sp>
          <p:sp>
            <p:nvSpPr>
              <p:cNvPr id="191" name="TextBox 190">
                <a:extLst>
                  <a:ext uri="{FF2B5EF4-FFF2-40B4-BE49-F238E27FC236}">
                    <a16:creationId xmlns:a16="http://schemas.microsoft.com/office/drawing/2014/main" id="{C18C6D74-3DAC-A4B8-D0FE-5C657FF6C512}"/>
                  </a:ext>
                </a:extLst>
              </p:cNvPr>
              <p:cNvSpPr txBox="1"/>
              <p:nvPr/>
            </p:nvSpPr>
            <p:spPr>
              <a:xfrm>
                <a:off x="1551365"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4</a:t>
                </a:r>
              </a:p>
            </p:txBody>
          </p:sp>
          <p:sp>
            <p:nvSpPr>
              <p:cNvPr id="192" name="TextBox 191">
                <a:extLst>
                  <a:ext uri="{FF2B5EF4-FFF2-40B4-BE49-F238E27FC236}">
                    <a16:creationId xmlns:a16="http://schemas.microsoft.com/office/drawing/2014/main" id="{BA668420-657F-38CF-2715-AC0E5D40E3CD}"/>
                  </a:ext>
                </a:extLst>
              </p:cNvPr>
              <p:cNvSpPr txBox="1"/>
              <p:nvPr/>
            </p:nvSpPr>
            <p:spPr>
              <a:xfrm>
                <a:off x="1659315"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5</a:t>
                </a:r>
              </a:p>
            </p:txBody>
          </p:sp>
          <p:sp>
            <p:nvSpPr>
              <p:cNvPr id="193" name="TextBox 192">
                <a:extLst>
                  <a:ext uri="{FF2B5EF4-FFF2-40B4-BE49-F238E27FC236}">
                    <a16:creationId xmlns:a16="http://schemas.microsoft.com/office/drawing/2014/main" id="{4261DA13-7F55-65C4-4656-AEC6375A4914}"/>
                  </a:ext>
                </a:extLst>
              </p:cNvPr>
              <p:cNvSpPr txBox="1"/>
              <p:nvPr/>
            </p:nvSpPr>
            <p:spPr>
              <a:xfrm>
                <a:off x="1767265"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6</a:t>
                </a:r>
              </a:p>
            </p:txBody>
          </p:sp>
          <p:sp>
            <p:nvSpPr>
              <p:cNvPr id="194" name="TextBox 193">
                <a:extLst>
                  <a:ext uri="{FF2B5EF4-FFF2-40B4-BE49-F238E27FC236}">
                    <a16:creationId xmlns:a16="http://schemas.microsoft.com/office/drawing/2014/main" id="{FAA51613-E016-BBAD-8F81-A7F5DA0FE154}"/>
                  </a:ext>
                </a:extLst>
              </p:cNvPr>
              <p:cNvSpPr txBox="1"/>
              <p:nvPr/>
            </p:nvSpPr>
            <p:spPr>
              <a:xfrm>
                <a:off x="1872040"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7</a:t>
                </a:r>
              </a:p>
            </p:txBody>
          </p:sp>
          <p:sp>
            <p:nvSpPr>
              <p:cNvPr id="195" name="TextBox 194">
                <a:extLst>
                  <a:ext uri="{FF2B5EF4-FFF2-40B4-BE49-F238E27FC236}">
                    <a16:creationId xmlns:a16="http://schemas.microsoft.com/office/drawing/2014/main" id="{86DDBA30-06E8-BF94-6EAC-960C85738F2A}"/>
                  </a:ext>
                </a:extLst>
              </p:cNvPr>
              <p:cNvSpPr txBox="1"/>
              <p:nvPr/>
            </p:nvSpPr>
            <p:spPr>
              <a:xfrm>
                <a:off x="1983165"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8</a:t>
                </a:r>
              </a:p>
            </p:txBody>
          </p:sp>
          <p:sp>
            <p:nvSpPr>
              <p:cNvPr id="196" name="TextBox 195">
                <a:extLst>
                  <a:ext uri="{FF2B5EF4-FFF2-40B4-BE49-F238E27FC236}">
                    <a16:creationId xmlns:a16="http://schemas.microsoft.com/office/drawing/2014/main" id="{10910581-0D36-2CFF-DF82-F453A952443F}"/>
                  </a:ext>
                </a:extLst>
              </p:cNvPr>
              <p:cNvSpPr txBox="1"/>
              <p:nvPr/>
            </p:nvSpPr>
            <p:spPr>
              <a:xfrm>
                <a:off x="2091115"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9</a:t>
                </a:r>
              </a:p>
            </p:txBody>
          </p:sp>
          <p:sp>
            <p:nvSpPr>
              <p:cNvPr id="197" name="TextBox 196">
                <a:extLst>
                  <a:ext uri="{FF2B5EF4-FFF2-40B4-BE49-F238E27FC236}">
                    <a16:creationId xmlns:a16="http://schemas.microsoft.com/office/drawing/2014/main" id="{31301FA2-6605-10F6-A406-2BDC463954AA}"/>
                  </a:ext>
                </a:extLst>
              </p:cNvPr>
              <p:cNvSpPr txBox="1"/>
              <p:nvPr/>
            </p:nvSpPr>
            <p:spPr>
              <a:xfrm>
                <a:off x="2182656"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10</a:t>
                </a:r>
              </a:p>
            </p:txBody>
          </p:sp>
          <p:sp>
            <p:nvSpPr>
              <p:cNvPr id="198" name="TextBox 197">
                <a:extLst>
                  <a:ext uri="{FF2B5EF4-FFF2-40B4-BE49-F238E27FC236}">
                    <a16:creationId xmlns:a16="http://schemas.microsoft.com/office/drawing/2014/main" id="{FAF8227B-1FF3-2FE4-2977-5611FB952EA9}"/>
                  </a:ext>
                </a:extLst>
              </p:cNvPr>
              <p:cNvSpPr txBox="1"/>
              <p:nvPr/>
            </p:nvSpPr>
            <p:spPr>
              <a:xfrm>
                <a:off x="229202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11</a:t>
                </a:r>
              </a:p>
            </p:txBody>
          </p:sp>
          <p:sp>
            <p:nvSpPr>
              <p:cNvPr id="199" name="TextBox 198">
                <a:extLst>
                  <a:ext uri="{FF2B5EF4-FFF2-40B4-BE49-F238E27FC236}">
                    <a16:creationId xmlns:a16="http://schemas.microsoft.com/office/drawing/2014/main" id="{E1CE055F-E130-3DAD-4267-C74D78F5522D}"/>
                  </a:ext>
                </a:extLst>
              </p:cNvPr>
              <p:cNvSpPr txBox="1"/>
              <p:nvPr/>
            </p:nvSpPr>
            <p:spPr>
              <a:xfrm>
                <a:off x="23999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12</a:t>
                </a:r>
              </a:p>
            </p:txBody>
          </p:sp>
          <p:sp>
            <p:nvSpPr>
              <p:cNvPr id="200" name="TextBox 199">
                <a:extLst>
                  <a:ext uri="{FF2B5EF4-FFF2-40B4-BE49-F238E27FC236}">
                    <a16:creationId xmlns:a16="http://schemas.microsoft.com/office/drawing/2014/main" id="{98FA9192-64EA-D891-96DC-C957D6B258DF}"/>
                  </a:ext>
                </a:extLst>
              </p:cNvPr>
              <p:cNvSpPr txBox="1"/>
              <p:nvPr/>
            </p:nvSpPr>
            <p:spPr>
              <a:xfrm>
                <a:off x="250792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13</a:t>
                </a:r>
              </a:p>
            </p:txBody>
          </p:sp>
          <p:sp>
            <p:nvSpPr>
              <p:cNvPr id="201" name="TextBox 200">
                <a:extLst>
                  <a:ext uri="{FF2B5EF4-FFF2-40B4-BE49-F238E27FC236}">
                    <a16:creationId xmlns:a16="http://schemas.microsoft.com/office/drawing/2014/main" id="{1D2B9703-8F83-8825-F025-B9E2319E6DEC}"/>
                  </a:ext>
                </a:extLst>
              </p:cNvPr>
              <p:cNvSpPr txBox="1"/>
              <p:nvPr/>
            </p:nvSpPr>
            <p:spPr>
              <a:xfrm>
                <a:off x="261904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14</a:t>
                </a:r>
              </a:p>
            </p:txBody>
          </p:sp>
          <p:sp>
            <p:nvSpPr>
              <p:cNvPr id="202" name="TextBox 201">
                <a:extLst>
                  <a:ext uri="{FF2B5EF4-FFF2-40B4-BE49-F238E27FC236}">
                    <a16:creationId xmlns:a16="http://schemas.microsoft.com/office/drawing/2014/main" id="{BB1FE4D3-2CBC-8DD1-B0DD-2CEFAE8590BB}"/>
                  </a:ext>
                </a:extLst>
              </p:cNvPr>
              <p:cNvSpPr txBox="1"/>
              <p:nvPr/>
            </p:nvSpPr>
            <p:spPr>
              <a:xfrm>
                <a:off x="272064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15</a:t>
                </a:r>
              </a:p>
            </p:txBody>
          </p:sp>
          <p:sp>
            <p:nvSpPr>
              <p:cNvPr id="203" name="TextBox 202">
                <a:extLst>
                  <a:ext uri="{FF2B5EF4-FFF2-40B4-BE49-F238E27FC236}">
                    <a16:creationId xmlns:a16="http://schemas.microsoft.com/office/drawing/2014/main" id="{05F1817F-AE13-303D-D1CC-E3EDF47AA764}"/>
                  </a:ext>
                </a:extLst>
              </p:cNvPr>
              <p:cNvSpPr txBox="1"/>
              <p:nvPr/>
            </p:nvSpPr>
            <p:spPr>
              <a:xfrm>
                <a:off x="28317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16</a:t>
                </a:r>
              </a:p>
            </p:txBody>
          </p:sp>
          <p:sp>
            <p:nvSpPr>
              <p:cNvPr id="204" name="TextBox 203">
                <a:extLst>
                  <a:ext uri="{FF2B5EF4-FFF2-40B4-BE49-F238E27FC236}">
                    <a16:creationId xmlns:a16="http://schemas.microsoft.com/office/drawing/2014/main" id="{CE598608-5A0D-BD05-EA9F-BD00EC4CBFFC}"/>
                  </a:ext>
                </a:extLst>
              </p:cNvPr>
              <p:cNvSpPr txBox="1"/>
              <p:nvPr/>
            </p:nvSpPr>
            <p:spPr>
              <a:xfrm>
                <a:off x="293654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17</a:t>
                </a:r>
              </a:p>
            </p:txBody>
          </p:sp>
          <p:sp>
            <p:nvSpPr>
              <p:cNvPr id="205" name="TextBox 204">
                <a:extLst>
                  <a:ext uri="{FF2B5EF4-FFF2-40B4-BE49-F238E27FC236}">
                    <a16:creationId xmlns:a16="http://schemas.microsoft.com/office/drawing/2014/main" id="{971ECC99-7500-EC03-0041-FC06A01F813F}"/>
                  </a:ext>
                </a:extLst>
              </p:cNvPr>
              <p:cNvSpPr txBox="1"/>
              <p:nvPr/>
            </p:nvSpPr>
            <p:spPr>
              <a:xfrm>
                <a:off x="30476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18</a:t>
                </a:r>
              </a:p>
            </p:txBody>
          </p:sp>
          <p:sp>
            <p:nvSpPr>
              <p:cNvPr id="206" name="TextBox 205">
                <a:extLst>
                  <a:ext uri="{FF2B5EF4-FFF2-40B4-BE49-F238E27FC236}">
                    <a16:creationId xmlns:a16="http://schemas.microsoft.com/office/drawing/2014/main" id="{3F02B9AD-8066-0E18-A540-7C2ED8CE3585}"/>
                  </a:ext>
                </a:extLst>
              </p:cNvPr>
              <p:cNvSpPr txBox="1"/>
              <p:nvPr/>
            </p:nvSpPr>
            <p:spPr>
              <a:xfrm>
                <a:off x="31492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19</a:t>
                </a:r>
              </a:p>
            </p:txBody>
          </p:sp>
          <p:sp>
            <p:nvSpPr>
              <p:cNvPr id="207" name="TextBox 206">
                <a:extLst>
                  <a:ext uri="{FF2B5EF4-FFF2-40B4-BE49-F238E27FC236}">
                    <a16:creationId xmlns:a16="http://schemas.microsoft.com/office/drawing/2014/main" id="{31A88928-C728-6397-BC5D-3D711A9CEABB}"/>
                  </a:ext>
                </a:extLst>
              </p:cNvPr>
              <p:cNvSpPr txBox="1"/>
              <p:nvPr/>
            </p:nvSpPr>
            <p:spPr>
              <a:xfrm>
                <a:off x="32635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20</a:t>
                </a:r>
              </a:p>
            </p:txBody>
          </p:sp>
          <p:sp>
            <p:nvSpPr>
              <p:cNvPr id="208" name="TextBox 207">
                <a:extLst>
                  <a:ext uri="{FF2B5EF4-FFF2-40B4-BE49-F238E27FC236}">
                    <a16:creationId xmlns:a16="http://schemas.microsoft.com/office/drawing/2014/main" id="{93DD5541-D1EE-5C7D-EED7-D1399F2C7A07}"/>
                  </a:ext>
                </a:extLst>
              </p:cNvPr>
              <p:cNvSpPr txBox="1"/>
              <p:nvPr/>
            </p:nvSpPr>
            <p:spPr>
              <a:xfrm>
                <a:off x="337152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21</a:t>
                </a:r>
              </a:p>
            </p:txBody>
          </p:sp>
          <p:sp>
            <p:nvSpPr>
              <p:cNvPr id="209" name="TextBox 208">
                <a:extLst>
                  <a:ext uri="{FF2B5EF4-FFF2-40B4-BE49-F238E27FC236}">
                    <a16:creationId xmlns:a16="http://schemas.microsoft.com/office/drawing/2014/main" id="{2E3063C8-0347-4DC1-7FEF-4DD2271FD356}"/>
                  </a:ext>
                </a:extLst>
              </p:cNvPr>
              <p:cNvSpPr txBox="1"/>
              <p:nvPr/>
            </p:nvSpPr>
            <p:spPr>
              <a:xfrm>
                <a:off x="348264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22</a:t>
                </a:r>
              </a:p>
            </p:txBody>
          </p:sp>
          <p:sp>
            <p:nvSpPr>
              <p:cNvPr id="210" name="TextBox 209">
                <a:extLst>
                  <a:ext uri="{FF2B5EF4-FFF2-40B4-BE49-F238E27FC236}">
                    <a16:creationId xmlns:a16="http://schemas.microsoft.com/office/drawing/2014/main" id="{54154058-ABC0-0121-1381-3DDE9114E381}"/>
                  </a:ext>
                </a:extLst>
              </p:cNvPr>
              <p:cNvSpPr txBox="1"/>
              <p:nvPr/>
            </p:nvSpPr>
            <p:spPr>
              <a:xfrm>
                <a:off x="358742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23</a:t>
                </a:r>
              </a:p>
            </p:txBody>
          </p:sp>
          <p:sp>
            <p:nvSpPr>
              <p:cNvPr id="211" name="TextBox 210">
                <a:extLst>
                  <a:ext uri="{FF2B5EF4-FFF2-40B4-BE49-F238E27FC236}">
                    <a16:creationId xmlns:a16="http://schemas.microsoft.com/office/drawing/2014/main" id="{3FAD91CB-CA58-F036-AB3E-CBAB0817FFBE}"/>
                  </a:ext>
                </a:extLst>
              </p:cNvPr>
              <p:cNvSpPr txBox="1"/>
              <p:nvPr/>
            </p:nvSpPr>
            <p:spPr>
              <a:xfrm>
                <a:off x="370172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24</a:t>
                </a:r>
              </a:p>
            </p:txBody>
          </p:sp>
          <p:sp>
            <p:nvSpPr>
              <p:cNvPr id="212" name="TextBox 211">
                <a:extLst>
                  <a:ext uri="{FF2B5EF4-FFF2-40B4-BE49-F238E27FC236}">
                    <a16:creationId xmlns:a16="http://schemas.microsoft.com/office/drawing/2014/main" id="{FF898BF9-CEFD-520A-C386-309C342FC8D8}"/>
                  </a:ext>
                </a:extLst>
              </p:cNvPr>
              <p:cNvSpPr txBox="1"/>
              <p:nvPr/>
            </p:nvSpPr>
            <p:spPr>
              <a:xfrm>
                <a:off x="38096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25</a:t>
                </a:r>
              </a:p>
            </p:txBody>
          </p:sp>
          <p:sp>
            <p:nvSpPr>
              <p:cNvPr id="213" name="TextBox 212">
                <a:extLst>
                  <a:ext uri="{FF2B5EF4-FFF2-40B4-BE49-F238E27FC236}">
                    <a16:creationId xmlns:a16="http://schemas.microsoft.com/office/drawing/2014/main" id="{243E52B2-AFAE-1228-C52E-0C72BA574F90}"/>
                  </a:ext>
                </a:extLst>
              </p:cNvPr>
              <p:cNvSpPr txBox="1"/>
              <p:nvPr/>
            </p:nvSpPr>
            <p:spPr>
              <a:xfrm>
                <a:off x="39112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26</a:t>
                </a:r>
              </a:p>
            </p:txBody>
          </p:sp>
          <p:sp>
            <p:nvSpPr>
              <p:cNvPr id="214" name="TextBox 213">
                <a:extLst>
                  <a:ext uri="{FF2B5EF4-FFF2-40B4-BE49-F238E27FC236}">
                    <a16:creationId xmlns:a16="http://schemas.microsoft.com/office/drawing/2014/main" id="{210C42E2-54A1-6E24-942B-E1179D2449A6}"/>
                  </a:ext>
                </a:extLst>
              </p:cNvPr>
              <p:cNvSpPr txBox="1"/>
              <p:nvPr/>
            </p:nvSpPr>
            <p:spPr>
              <a:xfrm>
                <a:off x="402239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27</a:t>
                </a:r>
              </a:p>
            </p:txBody>
          </p:sp>
          <p:sp>
            <p:nvSpPr>
              <p:cNvPr id="215" name="TextBox 214">
                <a:extLst>
                  <a:ext uri="{FF2B5EF4-FFF2-40B4-BE49-F238E27FC236}">
                    <a16:creationId xmlns:a16="http://schemas.microsoft.com/office/drawing/2014/main" id="{BDF079DC-6388-8BBF-76F4-23650E7A9BDB}"/>
                  </a:ext>
                </a:extLst>
              </p:cNvPr>
              <p:cNvSpPr txBox="1"/>
              <p:nvPr/>
            </p:nvSpPr>
            <p:spPr>
              <a:xfrm>
                <a:off x="413352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28</a:t>
                </a:r>
              </a:p>
            </p:txBody>
          </p:sp>
          <p:sp>
            <p:nvSpPr>
              <p:cNvPr id="216" name="TextBox 215">
                <a:extLst>
                  <a:ext uri="{FF2B5EF4-FFF2-40B4-BE49-F238E27FC236}">
                    <a16:creationId xmlns:a16="http://schemas.microsoft.com/office/drawing/2014/main" id="{77D774F2-54C4-B602-1414-CE7F97D4F30E}"/>
                  </a:ext>
                </a:extLst>
              </p:cNvPr>
              <p:cNvSpPr txBox="1"/>
              <p:nvPr/>
            </p:nvSpPr>
            <p:spPr>
              <a:xfrm>
                <a:off x="423829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29</a:t>
                </a:r>
              </a:p>
            </p:txBody>
          </p:sp>
          <p:sp>
            <p:nvSpPr>
              <p:cNvPr id="217" name="TextBox 216">
                <a:extLst>
                  <a:ext uri="{FF2B5EF4-FFF2-40B4-BE49-F238E27FC236}">
                    <a16:creationId xmlns:a16="http://schemas.microsoft.com/office/drawing/2014/main" id="{69F441E9-632D-7D23-20CC-6F98909525CB}"/>
                  </a:ext>
                </a:extLst>
              </p:cNvPr>
              <p:cNvSpPr txBox="1"/>
              <p:nvPr/>
            </p:nvSpPr>
            <p:spPr>
              <a:xfrm>
                <a:off x="43430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30</a:t>
                </a:r>
              </a:p>
            </p:txBody>
          </p:sp>
          <p:sp>
            <p:nvSpPr>
              <p:cNvPr id="218" name="TextBox 217">
                <a:extLst>
                  <a:ext uri="{FF2B5EF4-FFF2-40B4-BE49-F238E27FC236}">
                    <a16:creationId xmlns:a16="http://schemas.microsoft.com/office/drawing/2014/main" id="{520118CD-D88D-8B38-853F-3F0F275AF902}"/>
                  </a:ext>
                </a:extLst>
              </p:cNvPr>
              <p:cNvSpPr txBox="1"/>
              <p:nvPr/>
            </p:nvSpPr>
            <p:spPr>
              <a:xfrm>
                <a:off x="445102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31</a:t>
                </a:r>
              </a:p>
            </p:txBody>
          </p:sp>
          <p:sp>
            <p:nvSpPr>
              <p:cNvPr id="219" name="TextBox 218">
                <a:extLst>
                  <a:ext uri="{FF2B5EF4-FFF2-40B4-BE49-F238E27FC236}">
                    <a16:creationId xmlns:a16="http://schemas.microsoft.com/office/drawing/2014/main" id="{15894B12-5E0C-1C25-E301-82162CBA812E}"/>
                  </a:ext>
                </a:extLst>
              </p:cNvPr>
              <p:cNvSpPr txBox="1"/>
              <p:nvPr/>
            </p:nvSpPr>
            <p:spPr>
              <a:xfrm>
                <a:off x="456214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32</a:t>
                </a:r>
              </a:p>
            </p:txBody>
          </p:sp>
          <p:sp>
            <p:nvSpPr>
              <p:cNvPr id="220" name="TextBox 219">
                <a:extLst>
                  <a:ext uri="{FF2B5EF4-FFF2-40B4-BE49-F238E27FC236}">
                    <a16:creationId xmlns:a16="http://schemas.microsoft.com/office/drawing/2014/main" id="{39EEF80B-4109-C545-6363-CB730F45AD0F}"/>
                  </a:ext>
                </a:extLst>
              </p:cNvPr>
              <p:cNvSpPr txBox="1"/>
              <p:nvPr/>
            </p:nvSpPr>
            <p:spPr>
              <a:xfrm>
                <a:off x="46732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33</a:t>
                </a:r>
              </a:p>
            </p:txBody>
          </p:sp>
          <p:sp>
            <p:nvSpPr>
              <p:cNvPr id="221" name="TextBox 220">
                <a:extLst>
                  <a:ext uri="{FF2B5EF4-FFF2-40B4-BE49-F238E27FC236}">
                    <a16:creationId xmlns:a16="http://schemas.microsoft.com/office/drawing/2014/main" id="{1E218153-3920-32FE-E55E-097CEA818DB7}"/>
                  </a:ext>
                </a:extLst>
              </p:cNvPr>
              <p:cNvSpPr txBox="1"/>
              <p:nvPr/>
            </p:nvSpPr>
            <p:spPr>
              <a:xfrm>
                <a:off x="477804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34</a:t>
                </a:r>
              </a:p>
            </p:txBody>
          </p:sp>
          <p:sp>
            <p:nvSpPr>
              <p:cNvPr id="222" name="TextBox 221">
                <a:extLst>
                  <a:ext uri="{FF2B5EF4-FFF2-40B4-BE49-F238E27FC236}">
                    <a16:creationId xmlns:a16="http://schemas.microsoft.com/office/drawing/2014/main" id="{A4FD75EA-CDD1-0C24-526F-F0FE2B5DB1CC}"/>
                  </a:ext>
                </a:extLst>
              </p:cNvPr>
              <p:cNvSpPr txBox="1"/>
              <p:nvPr/>
            </p:nvSpPr>
            <p:spPr>
              <a:xfrm>
                <a:off x="48891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35</a:t>
                </a:r>
              </a:p>
            </p:txBody>
          </p:sp>
          <p:sp>
            <p:nvSpPr>
              <p:cNvPr id="223" name="TextBox 222">
                <a:extLst>
                  <a:ext uri="{FF2B5EF4-FFF2-40B4-BE49-F238E27FC236}">
                    <a16:creationId xmlns:a16="http://schemas.microsoft.com/office/drawing/2014/main" id="{65D2D602-94A4-E381-3A7A-D0AB7D4DF36D}"/>
                  </a:ext>
                </a:extLst>
              </p:cNvPr>
              <p:cNvSpPr txBox="1"/>
              <p:nvPr/>
            </p:nvSpPr>
            <p:spPr>
              <a:xfrm>
                <a:off x="499394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36</a:t>
                </a:r>
              </a:p>
            </p:txBody>
          </p:sp>
          <p:sp>
            <p:nvSpPr>
              <p:cNvPr id="224" name="TextBox 223">
                <a:extLst>
                  <a:ext uri="{FF2B5EF4-FFF2-40B4-BE49-F238E27FC236}">
                    <a16:creationId xmlns:a16="http://schemas.microsoft.com/office/drawing/2014/main" id="{A812AD92-AC03-7343-B663-2C11ED229883}"/>
                  </a:ext>
                </a:extLst>
              </p:cNvPr>
              <p:cNvSpPr txBox="1"/>
              <p:nvPr/>
            </p:nvSpPr>
            <p:spPr>
              <a:xfrm>
                <a:off x="51050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37</a:t>
                </a:r>
              </a:p>
            </p:txBody>
          </p:sp>
          <p:sp>
            <p:nvSpPr>
              <p:cNvPr id="225" name="TextBox 224">
                <a:extLst>
                  <a:ext uri="{FF2B5EF4-FFF2-40B4-BE49-F238E27FC236}">
                    <a16:creationId xmlns:a16="http://schemas.microsoft.com/office/drawing/2014/main" id="{D75B090D-17BE-87A8-BA62-19AF61B973EB}"/>
                  </a:ext>
                </a:extLst>
              </p:cNvPr>
              <p:cNvSpPr txBox="1"/>
              <p:nvPr/>
            </p:nvSpPr>
            <p:spPr>
              <a:xfrm>
                <a:off x="5219373"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38</a:t>
                </a:r>
              </a:p>
            </p:txBody>
          </p:sp>
          <p:sp>
            <p:nvSpPr>
              <p:cNvPr id="226" name="TextBox 225">
                <a:extLst>
                  <a:ext uri="{FF2B5EF4-FFF2-40B4-BE49-F238E27FC236}">
                    <a16:creationId xmlns:a16="http://schemas.microsoft.com/office/drawing/2014/main" id="{09CF5672-A3BD-6BF4-FF43-5196C749108D}"/>
                  </a:ext>
                </a:extLst>
              </p:cNvPr>
              <p:cNvSpPr txBox="1"/>
              <p:nvPr/>
            </p:nvSpPr>
            <p:spPr>
              <a:xfrm>
                <a:off x="532732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39</a:t>
                </a:r>
              </a:p>
            </p:txBody>
          </p:sp>
          <p:sp>
            <p:nvSpPr>
              <p:cNvPr id="227" name="TextBox 226">
                <a:extLst>
                  <a:ext uri="{FF2B5EF4-FFF2-40B4-BE49-F238E27FC236}">
                    <a16:creationId xmlns:a16="http://schemas.microsoft.com/office/drawing/2014/main" id="{7629FA2B-E864-12EC-747C-B0B79C30693A}"/>
                  </a:ext>
                </a:extLst>
              </p:cNvPr>
              <p:cNvSpPr txBox="1"/>
              <p:nvPr/>
            </p:nvSpPr>
            <p:spPr>
              <a:xfrm>
                <a:off x="5531585"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41</a:t>
                </a:r>
              </a:p>
            </p:txBody>
          </p:sp>
          <p:sp>
            <p:nvSpPr>
              <p:cNvPr id="228" name="TextBox 227">
                <a:extLst>
                  <a:ext uri="{FF2B5EF4-FFF2-40B4-BE49-F238E27FC236}">
                    <a16:creationId xmlns:a16="http://schemas.microsoft.com/office/drawing/2014/main" id="{CD5B9DF2-93FE-54B5-28F1-874384D3CC54}"/>
                  </a:ext>
                </a:extLst>
              </p:cNvPr>
              <p:cNvSpPr txBox="1"/>
              <p:nvPr/>
            </p:nvSpPr>
            <p:spPr>
              <a:xfrm>
                <a:off x="543209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40</a:t>
                </a:r>
              </a:p>
            </p:txBody>
          </p:sp>
          <p:sp>
            <p:nvSpPr>
              <p:cNvPr id="229" name="TextBox 228">
                <a:extLst>
                  <a:ext uri="{FF2B5EF4-FFF2-40B4-BE49-F238E27FC236}">
                    <a16:creationId xmlns:a16="http://schemas.microsoft.com/office/drawing/2014/main" id="{127BF66E-E1AE-EC64-B3FF-9D47A138DC5C}"/>
                  </a:ext>
                </a:extLst>
              </p:cNvPr>
              <p:cNvSpPr txBox="1"/>
              <p:nvPr/>
            </p:nvSpPr>
            <p:spPr>
              <a:xfrm>
                <a:off x="5636360"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42</a:t>
                </a:r>
              </a:p>
            </p:txBody>
          </p:sp>
          <p:sp>
            <p:nvSpPr>
              <p:cNvPr id="230" name="TextBox 229">
                <a:extLst>
                  <a:ext uri="{FF2B5EF4-FFF2-40B4-BE49-F238E27FC236}">
                    <a16:creationId xmlns:a16="http://schemas.microsoft.com/office/drawing/2014/main" id="{B538A150-42DB-7AFF-20B5-FC297A92ED02}"/>
                  </a:ext>
                </a:extLst>
              </p:cNvPr>
              <p:cNvSpPr txBox="1"/>
              <p:nvPr/>
            </p:nvSpPr>
            <p:spPr>
              <a:xfrm>
                <a:off x="2664468" y="4401800"/>
                <a:ext cx="1511525" cy="215444"/>
              </a:xfrm>
              <a:prstGeom prst="rect">
                <a:avLst/>
              </a:prstGeom>
              <a:noFill/>
            </p:spPr>
            <p:txBody>
              <a:bodyPr wrap="none" rtlCol="0">
                <a:spAutoFit/>
              </a:bodyPr>
              <a:lstStyle/>
              <a:p>
                <a:pPr algn="ctr" defTabSz="685800" fontAlgn="auto">
                  <a:spcBef>
                    <a:spcPts val="0"/>
                  </a:spcBef>
                  <a:spcAft>
                    <a:spcPts val="0"/>
                  </a:spcAft>
                  <a:defRPr/>
                </a:pPr>
                <a:r>
                  <a:rPr lang="en-US" sz="450" b="1">
                    <a:ln/>
                    <a:solidFill>
                      <a:prstClr val="white"/>
                    </a:solidFill>
                    <a:latin typeface="Arial"/>
                    <a:ea typeface="+mn-ea"/>
                    <a:cs typeface="Arial"/>
                    <a:sym typeface="Arial"/>
                    <a:rtl val="0"/>
                  </a:rPr>
                  <a:t>Time since randomization, months</a:t>
                </a:r>
              </a:p>
            </p:txBody>
          </p:sp>
        </p:grpSp>
        <p:sp>
          <p:nvSpPr>
            <p:cNvPr id="75" name="TextBox 74">
              <a:extLst>
                <a:ext uri="{FF2B5EF4-FFF2-40B4-BE49-F238E27FC236}">
                  <a16:creationId xmlns:a16="http://schemas.microsoft.com/office/drawing/2014/main" id="{7D316F99-8573-1C90-E19A-2D6B72FB3DAD}"/>
                </a:ext>
              </a:extLst>
            </p:cNvPr>
            <p:cNvSpPr txBox="1"/>
            <p:nvPr/>
          </p:nvSpPr>
          <p:spPr>
            <a:xfrm>
              <a:off x="170867" y="4479749"/>
              <a:ext cx="794032" cy="338555"/>
            </a:xfrm>
            <a:prstGeom prst="rect">
              <a:avLst/>
            </a:prstGeom>
            <a:noFill/>
          </p:spPr>
          <p:txBody>
            <a:bodyPr wrap="square" rtlCol="0">
              <a:spAutoFit/>
            </a:bodyPr>
            <a:lstStyle/>
            <a:p>
              <a:pPr algn="r" defTabSz="685800" fontAlgn="auto">
                <a:spcBef>
                  <a:spcPts val="0"/>
                </a:spcBef>
                <a:spcAft>
                  <a:spcPts val="0"/>
                </a:spcAft>
                <a:defRPr/>
              </a:pPr>
              <a:r>
                <a:rPr lang="en-US" sz="525" err="1">
                  <a:solidFill>
                    <a:srgbClr val="2ECCA3"/>
                  </a:solidFill>
                  <a:latin typeface="Arial" panose="020B0604020202020204"/>
                  <a:ea typeface="+mn-ea"/>
                  <a:cs typeface="+mn-cs"/>
                </a:rPr>
                <a:t>BVd</a:t>
              </a:r>
              <a:endParaRPr lang="en-US" sz="525">
                <a:solidFill>
                  <a:srgbClr val="2ECCA3"/>
                </a:solidFill>
                <a:latin typeface="Arial" panose="020B0604020202020204"/>
                <a:ea typeface="+mn-ea"/>
                <a:cs typeface="+mn-cs"/>
              </a:endParaRPr>
            </a:p>
            <a:p>
              <a:pPr algn="r" defTabSz="685800" fontAlgn="auto">
                <a:spcBef>
                  <a:spcPts val="0"/>
                </a:spcBef>
                <a:spcAft>
                  <a:spcPts val="0"/>
                </a:spcAft>
                <a:defRPr/>
              </a:pPr>
              <a:r>
                <a:rPr lang="en-US" sz="525" err="1">
                  <a:solidFill>
                    <a:srgbClr val="A6A6A6"/>
                  </a:solidFill>
                  <a:latin typeface="Arial" panose="020B0604020202020204"/>
                  <a:ea typeface="+mn-ea"/>
                  <a:cs typeface="+mn-cs"/>
                </a:rPr>
                <a:t>DVd</a:t>
              </a:r>
              <a:endParaRPr lang="en-US" sz="525">
                <a:solidFill>
                  <a:srgbClr val="A6A6A6"/>
                </a:solidFill>
                <a:latin typeface="Arial" panose="020B0604020202020204"/>
                <a:ea typeface="+mn-ea"/>
                <a:cs typeface="+mn-cs"/>
              </a:endParaRPr>
            </a:p>
          </p:txBody>
        </p:sp>
        <p:sp>
          <p:nvSpPr>
            <p:cNvPr id="76" name="TextBox 75">
              <a:extLst>
                <a:ext uri="{FF2B5EF4-FFF2-40B4-BE49-F238E27FC236}">
                  <a16:creationId xmlns:a16="http://schemas.microsoft.com/office/drawing/2014/main" id="{62FCBE69-D717-CC23-4232-FB0313038B4C}"/>
                </a:ext>
              </a:extLst>
            </p:cNvPr>
            <p:cNvSpPr txBox="1"/>
            <p:nvPr/>
          </p:nvSpPr>
          <p:spPr>
            <a:xfrm>
              <a:off x="50675" y="4369427"/>
              <a:ext cx="908687" cy="215444"/>
            </a:xfrm>
            <a:prstGeom prst="rect">
              <a:avLst/>
            </a:prstGeom>
            <a:noFill/>
          </p:spPr>
          <p:txBody>
            <a:bodyPr wrap="square" rtlCol="0">
              <a:spAutoFit/>
            </a:bodyPr>
            <a:lstStyle/>
            <a:p>
              <a:pPr algn="r" defTabSz="685800" fontAlgn="auto">
                <a:spcBef>
                  <a:spcPts val="0"/>
                </a:spcBef>
                <a:spcAft>
                  <a:spcPts val="0"/>
                </a:spcAft>
                <a:defRPr/>
              </a:pPr>
              <a:r>
                <a:rPr lang="en-US" sz="450">
                  <a:solidFill>
                    <a:prstClr val="white"/>
                  </a:solidFill>
                  <a:latin typeface="Arial" panose="020B0604020202020204"/>
                  <a:ea typeface="+mn-ea"/>
                  <a:cs typeface="+mn-cs"/>
                </a:rPr>
                <a:t>No. at Risk</a:t>
              </a:r>
            </a:p>
          </p:txBody>
        </p:sp>
        <p:grpSp>
          <p:nvGrpSpPr>
            <p:cNvPr id="77" name="Group 76">
              <a:extLst>
                <a:ext uri="{FF2B5EF4-FFF2-40B4-BE49-F238E27FC236}">
                  <a16:creationId xmlns:a16="http://schemas.microsoft.com/office/drawing/2014/main" id="{67D416E7-9EFD-C470-AC92-305DC3AB9AA7}"/>
                </a:ext>
              </a:extLst>
            </p:cNvPr>
            <p:cNvGrpSpPr/>
            <p:nvPr/>
          </p:nvGrpSpPr>
          <p:grpSpPr>
            <a:xfrm>
              <a:off x="1049150" y="3785855"/>
              <a:ext cx="787796" cy="433373"/>
              <a:chOff x="1058577" y="3785855"/>
              <a:chExt cx="787796" cy="433373"/>
            </a:xfrm>
          </p:grpSpPr>
          <p:sp>
            <p:nvSpPr>
              <p:cNvPr id="183" name="Freeform: Shape 182">
                <a:extLst>
                  <a:ext uri="{FF2B5EF4-FFF2-40B4-BE49-F238E27FC236}">
                    <a16:creationId xmlns:a16="http://schemas.microsoft.com/office/drawing/2014/main" id="{A7D94A39-8847-A8FF-CA3E-3448AE7FC4D7}"/>
                  </a:ext>
                </a:extLst>
              </p:cNvPr>
              <p:cNvSpPr/>
              <p:nvPr/>
            </p:nvSpPr>
            <p:spPr>
              <a:xfrm flipV="1">
                <a:off x="1062161" y="4023341"/>
                <a:ext cx="405502" cy="65082"/>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A6A6A6"/>
                </a:solidFill>
                <a:prstDash val="solid"/>
                <a:miter/>
              </a:ln>
            </p:spPr>
            <p:txBody>
              <a:bodyPr rtlCol="0" anchor="ctr"/>
              <a:lstStyle/>
              <a:p>
                <a:pPr algn="ctr" defTabSz="685800" fontAlgn="auto">
                  <a:spcBef>
                    <a:spcPts val="0"/>
                  </a:spcBef>
                  <a:spcAft>
                    <a:spcPts val="0"/>
                  </a:spcAft>
                  <a:defRPr/>
                </a:pPr>
                <a:endParaRPr lang="en-US" sz="788">
                  <a:solidFill>
                    <a:prstClr val="black"/>
                  </a:solidFill>
                  <a:latin typeface="Arial" panose="020B0604020202020204"/>
                  <a:ea typeface="+mn-ea"/>
                  <a:cs typeface="+mn-cs"/>
                </a:endParaRPr>
              </a:p>
            </p:txBody>
          </p:sp>
          <p:sp>
            <p:nvSpPr>
              <p:cNvPr id="184" name="Freeform: Shape 183">
                <a:extLst>
                  <a:ext uri="{FF2B5EF4-FFF2-40B4-BE49-F238E27FC236}">
                    <a16:creationId xmlns:a16="http://schemas.microsoft.com/office/drawing/2014/main" id="{49CFB3D6-B949-1B81-A14B-49F69FE44AC9}"/>
                  </a:ext>
                </a:extLst>
              </p:cNvPr>
              <p:cNvSpPr/>
              <p:nvPr/>
            </p:nvSpPr>
            <p:spPr>
              <a:xfrm>
                <a:off x="1058577" y="3929965"/>
                <a:ext cx="409086" cy="45719"/>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2ECCA3"/>
                </a:solidFill>
                <a:prstDash val="solid"/>
                <a:miter/>
              </a:ln>
            </p:spPr>
            <p:txBody>
              <a:bodyPr rtlCol="0" anchor="ctr"/>
              <a:lstStyle/>
              <a:p>
                <a:pPr algn="ctr" defTabSz="685800" fontAlgn="auto">
                  <a:spcBef>
                    <a:spcPts val="0"/>
                  </a:spcBef>
                  <a:spcAft>
                    <a:spcPts val="0"/>
                  </a:spcAft>
                  <a:defRPr/>
                </a:pPr>
                <a:endParaRPr lang="en-US" sz="788">
                  <a:solidFill>
                    <a:prstClr val="black"/>
                  </a:solidFill>
                  <a:latin typeface="Arial" panose="020B0604020202020204"/>
                  <a:ea typeface="+mn-ea"/>
                  <a:cs typeface="+mn-cs"/>
                </a:endParaRPr>
              </a:p>
            </p:txBody>
          </p:sp>
          <p:sp>
            <p:nvSpPr>
              <p:cNvPr id="185" name="TextBox 184">
                <a:extLst>
                  <a:ext uri="{FF2B5EF4-FFF2-40B4-BE49-F238E27FC236}">
                    <a16:creationId xmlns:a16="http://schemas.microsoft.com/office/drawing/2014/main" id="{621464E0-6A38-8CE1-52D0-235BDC39B082}"/>
                  </a:ext>
                </a:extLst>
              </p:cNvPr>
              <p:cNvSpPr txBox="1"/>
              <p:nvPr/>
            </p:nvSpPr>
            <p:spPr>
              <a:xfrm>
                <a:off x="1372501" y="3957617"/>
                <a:ext cx="470642" cy="261611"/>
              </a:xfrm>
              <a:prstGeom prst="rect">
                <a:avLst/>
              </a:prstGeom>
              <a:noFill/>
            </p:spPr>
            <p:txBody>
              <a:bodyPr wrap="none" rtlCol="0" anchor="ctr">
                <a:spAutoFit/>
              </a:bodyPr>
              <a:lstStyle/>
              <a:p>
                <a:pPr algn="ctr" defTabSz="685800" fontAlgn="auto">
                  <a:spcBef>
                    <a:spcPts val="0"/>
                  </a:spcBef>
                  <a:spcAft>
                    <a:spcPts val="0"/>
                  </a:spcAft>
                  <a:defRPr/>
                </a:pPr>
                <a:r>
                  <a:rPr lang="en-US" sz="675" err="1">
                    <a:ln/>
                    <a:solidFill>
                      <a:srgbClr val="A6A6A6"/>
                    </a:solidFill>
                    <a:latin typeface="Arial"/>
                    <a:ea typeface="+mn-ea"/>
                    <a:cs typeface="Arial"/>
                    <a:sym typeface="Arial"/>
                    <a:rtl val="0"/>
                  </a:rPr>
                  <a:t>DVd</a:t>
                </a:r>
                <a:endParaRPr lang="en-US" sz="675">
                  <a:ln/>
                  <a:solidFill>
                    <a:srgbClr val="A6A6A6"/>
                  </a:solidFill>
                  <a:latin typeface="Arial"/>
                  <a:ea typeface="+mn-ea"/>
                  <a:cs typeface="Arial"/>
                  <a:sym typeface="Arial"/>
                  <a:rtl val="0"/>
                </a:endParaRPr>
              </a:p>
            </p:txBody>
          </p:sp>
          <p:sp>
            <p:nvSpPr>
              <p:cNvPr id="186" name="TextBox 185">
                <a:extLst>
                  <a:ext uri="{FF2B5EF4-FFF2-40B4-BE49-F238E27FC236}">
                    <a16:creationId xmlns:a16="http://schemas.microsoft.com/office/drawing/2014/main" id="{406BA288-945B-C4C8-5E5D-AFED9391FC29}"/>
                  </a:ext>
                </a:extLst>
              </p:cNvPr>
              <p:cNvSpPr txBox="1"/>
              <p:nvPr/>
            </p:nvSpPr>
            <p:spPr>
              <a:xfrm>
                <a:off x="1382143" y="3785855"/>
                <a:ext cx="464230" cy="261611"/>
              </a:xfrm>
              <a:prstGeom prst="rect">
                <a:avLst/>
              </a:prstGeom>
              <a:noFill/>
            </p:spPr>
            <p:txBody>
              <a:bodyPr wrap="none" rtlCol="0" anchor="ctr">
                <a:spAutoFit/>
              </a:bodyPr>
              <a:lstStyle/>
              <a:p>
                <a:pPr algn="ctr" defTabSz="685800" fontAlgn="auto">
                  <a:spcBef>
                    <a:spcPts val="0"/>
                  </a:spcBef>
                  <a:spcAft>
                    <a:spcPts val="0"/>
                  </a:spcAft>
                  <a:defRPr/>
                </a:pPr>
                <a:r>
                  <a:rPr lang="en-US" sz="675" err="1">
                    <a:ln/>
                    <a:solidFill>
                      <a:srgbClr val="2ECCA3"/>
                    </a:solidFill>
                    <a:latin typeface="Arial"/>
                    <a:ea typeface="+mn-ea"/>
                    <a:cs typeface="Arial"/>
                    <a:sym typeface="Arial"/>
                    <a:rtl val="0"/>
                  </a:rPr>
                  <a:t>BVd</a:t>
                </a:r>
                <a:endParaRPr lang="en-US" sz="675">
                  <a:ln/>
                  <a:solidFill>
                    <a:srgbClr val="2ECCA3"/>
                  </a:solidFill>
                  <a:latin typeface="Arial"/>
                  <a:ea typeface="+mn-ea"/>
                  <a:cs typeface="Arial"/>
                  <a:sym typeface="Arial"/>
                  <a:rtl val="0"/>
                </a:endParaRPr>
              </a:p>
            </p:txBody>
          </p:sp>
        </p:grpSp>
        <p:pic>
          <p:nvPicPr>
            <p:cNvPr id="78" name="Graphic 77">
              <a:extLst>
                <a:ext uri="{FF2B5EF4-FFF2-40B4-BE49-F238E27FC236}">
                  <a16:creationId xmlns:a16="http://schemas.microsoft.com/office/drawing/2014/main" id="{1ED4EA55-AEBC-2DA6-3ECD-4D837F7038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953" y="1832482"/>
              <a:ext cx="3886545" cy="2276194"/>
            </a:xfrm>
            <a:prstGeom prst="rect">
              <a:avLst/>
            </a:prstGeom>
          </p:spPr>
        </p:pic>
        <p:grpSp>
          <p:nvGrpSpPr>
            <p:cNvPr id="79" name="Group 78">
              <a:extLst>
                <a:ext uri="{FF2B5EF4-FFF2-40B4-BE49-F238E27FC236}">
                  <a16:creationId xmlns:a16="http://schemas.microsoft.com/office/drawing/2014/main" id="{E33A5EE4-E331-1C85-BE22-87433248F1F9}"/>
                </a:ext>
              </a:extLst>
            </p:cNvPr>
            <p:cNvGrpSpPr/>
            <p:nvPr/>
          </p:nvGrpSpPr>
          <p:grpSpPr>
            <a:xfrm>
              <a:off x="1150070" y="1894788"/>
              <a:ext cx="4242062" cy="1282044"/>
              <a:chOff x="1329308" y="1910472"/>
              <a:chExt cx="2911601" cy="885538"/>
            </a:xfrm>
          </p:grpSpPr>
          <p:sp>
            <p:nvSpPr>
              <p:cNvPr id="80" name="Freeform: Shape 79">
                <a:extLst>
                  <a:ext uri="{FF2B5EF4-FFF2-40B4-BE49-F238E27FC236}">
                    <a16:creationId xmlns:a16="http://schemas.microsoft.com/office/drawing/2014/main" id="{0BC728FC-1856-7424-15E6-6F55286746C7}"/>
                  </a:ext>
                </a:extLst>
              </p:cNvPr>
              <p:cNvSpPr/>
              <p:nvPr/>
            </p:nvSpPr>
            <p:spPr>
              <a:xfrm>
                <a:off x="1329308" y="1911233"/>
                <a:ext cx="2863310" cy="837628"/>
              </a:xfrm>
              <a:custGeom>
                <a:avLst/>
                <a:gdLst>
                  <a:gd name="connsiteX0" fmla="*/ 0 w 2863310"/>
                  <a:gd name="connsiteY0" fmla="*/ 0 h 837628"/>
                  <a:gd name="connsiteX1" fmla="*/ 54578 w 2863310"/>
                  <a:gd name="connsiteY1" fmla="*/ 0 h 837628"/>
                  <a:gd name="connsiteX2" fmla="*/ 54578 w 2863310"/>
                  <a:gd name="connsiteY2" fmla="*/ 26289 h 837628"/>
                  <a:gd name="connsiteX3" fmla="*/ 67723 w 2863310"/>
                  <a:gd name="connsiteY3" fmla="*/ 26289 h 837628"/>
                  <a:gd name="connsiteX4" fmla="*/ 67723 w 2863310"/>
                  <a:gd name="connsiteY4" fmla="*/ 48101 h 837628"/>
                  <a:gd name="connsiteX5" fmla="*/ 115729 w 2863310"/>
                  <a:gd name="connsiteY5" fmla="*/ 48101 h 837628"/>
                  <a:gd name="connsiteX6" fmla="*/ 115729 w 2863310"/>
                  <a:gd name="connsiteY6" fmla="*/ 72104 h 837628"/>
                  <a:gd name="connsiteX7" fmla="*/ 187833 w 2863310"/>
                  <a:gd name="connsiteY7" fmla="*/ 72104 h 837628"/>
                  <a:gd name="connsiteX8" fmla="*/ 187833 w 2863310"/>
                  <a:gd name="connsiteY8" fmla="*/ 98298 h 837628"/>
                  <a:gd name="connsiteX9" fmla="*/ 342900 w 2863310"/>
                  <a:gd name="connsiteY9" fmla="*/ 98298 h 837628"/>
                  <a:gd name="connsiteX10" fmla="*/ 342900 w 2863310"/>
                  <a:gd name="connsiteY10" fmla="*/ 122396 h 837628"/>
                  <a:gd name="connsiteX11" fmla="*/ 408432 w 2863310"/>
                  <a:gd name="connsiteY11" fmla="*/ 122396 h 837628"/>
                  <a:gd name="connsiteX12" fmla="*/ 408432 w 2863310"/>
                  <a:gd name="connsiteY12" fmla="*/ 148590 h 837628"/>
                  <a:gd name="connsiteX13" fmla="*/ 513302 w 2863310"/>
                  <a:gd name="connsiteY13" fmla="*/ 148590 h 837628"/>
                  <a:gd name="connsiteX14" fmla="*/ 513302 w 2863310"/>
                  <a:gd name="connsiteY14" fmla="*/ 174784 h 837628"/>
                  <a:gd name="connsiteX15" fmla="*/ 611505 w 2863310"/>
                  <a:gd name="connsiteY15" fmla="*/ 174784 h 837628"/>
                  <a:gd name="connsiteX16" fmla="*/ 611505 w 2863310"/>
                  <a:gd name="connsiteY16" fmla="*/ 203168 h 837628"/>
                  <a:gd name="connsiteX17" fmla="*/ 663988 w 2863310"/>
                  <a:gd name="connsiteY17" fmla="*/ 203168 h 837628"/>
                  <a:gd name="connsiteX18" fmla="*/ 663988 w 2863310"/>
                  <a:gd name="connsiteY18" fmla="*/ 235934 h 837628"/>
                  <a:gd name="connsiteX19" fmla="*/ 698945 w 2863310"/>
                  <a:gd name="connsiteY19" fmla="*/ 235934 h 837628"/>
                  <a:gd name="connsiteX20" fmla="*/ 698945 w 2863310"/>
                  <a:gd name="connsiteY20" fmla="*/ 264319 h 837628"/>
                  <a:gd name="connsiteX21" fmla="*/ 875824 w 2863310"/>
                  <a:gd name="connsiteY21" fmla="*/ 264319 h 837628"/>
                  <a:gd name="connsiteX22" fmla="*/ 875824 w 2863310"/>
                  <a:gd name="connsiteY22" fmla="*/ 292703 h 837628"/>
                  <a:gd name="connsiteX23" fmla="*/ 945737 w 2863310"/>
                  <a:gd name="connsiteY23" fmla="*/ 292703 h 837628"/>
                  <a:gd name="connsiteX24" fmla="*/ 945737 w 2863310"/>
                  <a:gd name="connsiteY24" fmla="*/ 321088 h 837628"/>
                  <a:gd name="connsiteX25" fmla="*/ 1006888 w 2863310"/>
                  <a:gd name="connsiteY25" fmla="*/ 321088 h 837628"/>
                  <a:gd name="connsiteX26" fmla="*/ 1006888 w 2863310"/>
                  <a:gd name="connsiteY26" fmla="*/ 352806 h 837628"/>
                  <a:gd name="connsiteX27" fmla="*/ 1074611 w 2863310"/>
                  <a:gd name="connsiteY27" fmla="*/ 352806 h 837628"/>
                  <a:gd name="connsiteX28" fmla="*/ 1074611 w 2863310"/>
                  <a:gd name="connsiteY28" fmla="*/ 385572 h 837628"/>
                  <a:gd name="connsiteX29" fmla="*/ 1080040 w 2863310"/>
                  <a:gd name="connsiteY29" fmla="*/ 385572 h 837628"/>
                  <a:gd name="connsiteX30" fmla="*/ 1080040 w 2863310"/>
                  <a:gd name="connsiteY30" fmla="*/ 416147 h 837628"/>
                  <a:gd name="connsiteX31" fmla="*/ 1087660 w 2863310"/>
                  <a:gd name="connsiteY31" fmla="*/ 416147 h 837628"/>
                  <a:gd name="connsiteX32" fmla="*/ 1087660 w 2863310"/>
                  <a:gd name="connsiteY32" fmla="*/ 444532 h 837628"/>
                  <a:gd name="connsiteX33" fmla="*/ 1243870 w 2863310"/>
                  <a:gd name="connsiteY33" fmla="*/ 444532 h 837628"/>
                  <a:gd name="connsiteX34" fmla="*/ 1243870 w 2863310"/>
                  <a:gd name="connsiteY34" fmla="*/ 506730 h 837628"/>
                  <a:gd name="connsiteX35" fmla="*/ 1279874 w 2863310"/>
                  <a:gd name="connsiteY35" fmla="*/ 506730 h 837628"/>
                  <a:gd name="connsiteX36" fmla="*/ 1279874 w 2863310"/>
                  <a:gd name="connsiteY36" fmla="*/ 536258 h 837628"/>
                  <a:gd name="connsiteX37" fmla="*/ 1490663 w 2863310"/>
                  <a:gd name="connsiteY37" fmla="*/ 536258 h 837628"/>
                  <a:gd name="connsiteX38" fmla="*/ 1490663 w 2863310"/>
                  <a:gd name="connsiteY38" fmla="*/ 565690 h 837628"/>
                  <a:gd name="connsiteX39" fmla="*/ 1501521 w 2863310"/>
                  <a:gd name="connsiteY39" fmla="*/ 565690 h 837628"/>
                  <a:gd name="connsiteX40" fmla="*/ 1501521 w 2863310"/>
                  <a:gd name="connsiteY40" fmla="*/ 598456 h 837628"/>
                  <a:gd name="connsiteX41" fmla="*/ 1573625 w 2863310"/>
                  <a:gd name="connsiteY41" fmla="*/ 598456 h 837628"/>
                  <a:gd name="connsiteX42" fmla="*/ 1573625 w 2863310"/>
                  <a:gd name="connsiteY42" fmla="*/ 627983 h 837628"/>
                  <a:gd name="connsiteX43" fmla="*/ 1640205 w 2863310"/>
                  <a:gd name="connsiteY43" fmla="*/ 627983 h 837628"/>
                  <a:gd name="connsiteX44" fmla="*/ 1640205 w 2863310"/>
                  <a:gd name="connsiteY44" fmla="*/ 660749 h 837628"/>
                  <a:gd name="connsiteX45" fmla="*/ 1786604 w 2863310"/>
                  <a:gd name="connsiteY45" fmla="*/ 660749 h 837628"/>
                  <a:gd name="connsiteX46" fmla="*/ 1786604 w 2863310"/>
                  <a:gd name="connsiteY46" fmla="*/ 694563 h 837628"/>
                  <a:gd name="connsiteX47" fmla="*/ 2086928 w 2863310"/>
                  <a:gd name="connsiteY47" fmla="*/ 694563 h 837628"/>
                  <a:gd name="connsiteX48" fmla="*/ 2086928 w 2863310"/>
                  <a:gd name="connsiteY48" fmla="*/ 738283 h 837628"/>
                  <a:gd name="connsiteX49" fmla="*/ 2454878 w 2863310"/>
                  <a:gd name="connsiteY49" fmla="*/ 738283 h 837628"/>
                  <a:gd name="connsiteX50" fmla="*/ 2454878 w 2863310"/>
                  <a:gd name="connsiteY50" fmla="*/ 837629 h 837628"/>
                  <a:gd name="connsiteX51" fmla="*/ 2863310 w 2863310"/>
                  <a:gd name="connsiteY51" fmla="*/ 837629 h 83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863310" h="837628">
                    <a:moveTo>
                      <a:pt x="0" y="0"/>
                    </a:moveTo>
                    <a:lnTo>
                      <a:pt x="54578" y="0"/>
                    </a:lnTo>
                    <a:lnTo>
                      <a:pt x="54578" y="26289"/>
                    </a:lnTo>
                    <a:lnTo>
                      <a:pt x="67723" y="26289"/>
                    </a:lnTo>
                    <a:lnTo>
                      <a:pt x="67723" y="48101"/>
                    </a:lnTo>
                    <a:lnTo>
                      <a:pt x="115729" y="48101"/>
                    </a:lnTo>
                    <a:lnTo>
                      <a:pt x="115729" y="72104"/>
                    </a:lnTo>
                    <a:lnTo>
                      <a:pt x="187833" y="72104"/>
                    </a:lnTo>
                    <a:lnTo>
                      <a:pt x="187833" y="98298"/>
                    </a:lnTo>
                    <a:lnTo>
                      <a:pt x="342900" y="98298"/>
                    </a:lnTo>
                    <a:lnTo>
                      <a:pt x="342900" y="122396"/>
                    </a:lnTo>
                    <a:lnTo>
                      <a:pt x="408432" y="122396"/>
                    </a:lnTo>
                    <a:lnTo>
                      <a:pt x="408432" y="148590"/>
                    </a:lnTo>
                    <a:lnTo>
                      <a:pt x="513302" y="148590"/>
                    </a:lnTo>
                    <a:lnTo>
                      <a:pt x="513302" y="174784"/>
                    </a:lnTo>
                    <a:lnTo>
                      <a:pt x="611505" y="174784"/>
                    </a:lnTo>
                    <a:lnTo>
                      <a:pt x="611505" y="203168"/>
                    </a:lnTo>
                    <a:lnTo>
                      <a:pt x="663988" y="203168"/>
                    </a:lnTo>
                    <a:lnTo>
                      <a:pt x="663988" y="235934"/>
                    </a:lnTo>
                    <a:lnTo>
                      <a:pt x="698945" y="235934"/>
                    </a:lnTo>
                    <a:lnTo>
                      <a:pt x="698945" y="264319"/>
                    </a:lnTo>
                    <a:lnTo>
                      <a:pt x="875824" y="264319"/>
                    </a:lnTo>
                    <a:lnTo>
                      <a:pt x="875824" y="292703"/>
                    </a:lnTo>
                    <a:lnTo>
                      <a:pt x="945737" y="292703"/>
                    </a:lnTo>
                    <a:lnTo>
                      <a:pt x="945737" y="321088"/>
                    </a:lnTo>
                    <a:lnTo>
                      <a:pt x="1006888" y="321088"/>
                    </a:lnTo>
                    <a:lnTo>
                      <a:pt x="1006888" y="352806"/>
                    </a:lnTo>
                    <a:lnTo>
                      <a:pt x="1074611" y="352806"/>
                    </a:lnTo>
                    <a:lnTo>
                      <a:pt x="1074611" y="385572"/>
                    </a:lnTo>
                    <a:lnTo>
                      <a:pt x="1080040" y="385572"/>
                    </a:lnTo>
                    <a:lnTo>
                      <a:pt x="1080040" y="416147"/>
                    </a:lnTo>
                    <a:lnTo>
                      <a:pt x="1087660" y="416147"/>
                    </a:lnTo>
                    <a:lnTo>
                      <a:pt x="1087660" y="444532"/>
                    </a:lnTo>
                    <a:lnTo>
                      <a:pt x="1243870" y="444532"/>
                    </a:lnTo>
                    <a:lnTo>
                      <a:pt x="1243870" y="506730"/>
                    </a:lnTo>
                    <a:lnTo>
                      <a:pt x="1279874" y="506730"/>
                    </a:lnTo>
                    <a:lnTo>
                      <a:pt x="1279874" y="536258"/>
                    </a:lnTo>
                    <a:lnTo>
                      <a:pt x="1490663" y="536258"/>
                    </a:lnTo>
                    <a:lnTo>
                      <a:pt x="1490663" y="565690"/>
                    </a:lnTo>
                    <a:lnTo>
                      <a:pt x="1501521" y="565690"/>
                    </a:lnTo>
                    <a:lnTo>
                      <a:pt x="1501521" y="598456"/>
                    </a:lnTo>
                    <a:lnTo>
                      <a:pt x="1573625" y="598456"/>
                    </a:lnTo>
                    <a:lnTo>
                      <a:pt x="1573625" y="627983"/>
                    </a:lnTo>
                    <a:lnTo>
                      <a:pt x="1640205" y="627983"/>
                    </a:lnTo>
                    <a:lnTo>
                      <a:pt x="1640205" y="660749"/>
                    </a:lnTo>
                    <a:lnTo>
                      <a:pt x="1786604" y="660749"/>
                    </a:lnTo>
                    <a:lnTo>
                      <a:pt x="1786604" y="694563"/>
                    </a:lnTo>
                    <a:lnTo>
                      <a:pt x="2086928" y="694563"/>
                    </a:lnTo>
                    <a:lnTo>
                      <a:pt x="2086928" y="738283"/>
                    </a:lnTo>
                    <a:lnTo>
                      <a:pt x="2454878" y="738283"/>
                    </a:lnTo>
                    <a:lnTo>
                      <a:pt x="2454878" y="837629"/>
                    </a:lnTo>
                    <a:lnTo>
                      <a:pt x="2863310" y="837629"/>
                    </a:lnTo>
                  </a:path>
                </a:pathLst>
              </a:custGeom>
              <a:noFill/>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nvGrpSpPr>
              <p:cNvPr id="81" name="Graphic 25">
                <a:extLst>
                  <a:ext uri="{FF2B5EF4-FFF2-40B4-BE49-F238E27FC236}">
                    <a16:creationId xmlns:a16="http://schemas.microsoft.com/office/drawing/2014/main" id="{719D2481-E2F8-F84B-50AC-761D5C965B1A}"/>
                  </a:ext>
                </a:extLst>
              </p:cNvPr>
              <p:cNvGrpSpPr/>
              <p:nvPr/>
            </p:nvGrpSpPr>
            <p:grpSpPr>
              <a:xfrm>
                <a:off x="1381505" y="1910472"/>
                <a:ext cx="96583" cy="96583"/>
                <a:chOff x="1381505" y="1910472"/>
                <a:chExt cx="96583" cy="96583"/>
              </a:xfrm>
            </p:grpSpPr>
            <p:sp>
              <p:nvSpPr>
                <p:cNvPr id="181" name="Freeform: Shape 180">
                  <a:extLst>
                    <a:ext uri="{FF2B5EF4-FFF2-40B4-BE49-F238E27FC236}">
                      <a16:creationId xmlns:a16="http://schemas.microsoft.com/office/drawing/2014/main" id="{E915E807-7F52-C243-6E0E-EA4457979438}"/>
                    </a:ext>
                  </a:extLst>
                </p:cNvPr>
                <p:cNvSpPr/>
                <p:nvPr/>
              </p:nvSpPr>
              <p:spPr>
                <a:xfrm>
                  <a:off x="1381505" y="1959525"/>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82" name="Freeform: Shape 181">
                  <a:extLst>
                    <a:ext uri="{FF2B5EF4-FFF2-40B4-BE49-F238E27FC236}">
                      <a16:creationId xmlns:a16="http://schemas.microsoft.com/office/drawing/2014/main" id="{9F19BE45-9133-88B7-1127-2622802E44FE}"/>
                    </a:ext>
                  </a:extLst>
                </p:cNvPr>
                <p:cNvSpPr/>
                <p:nvPr/>
              </p:nvSpPr>
              <p:spPr>
                <a:xfrm>
                  <a:off x="1429130" y="1910472"/>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82" name="Graphic 25">
                <a:extLst>
                  <a:ext uri="{FF2B5EF4-FFF2-40B4-BE49-F238E27FC236}">
                    <a16:creationId xmlns:a16="http://schemas.microsoft.com/office/drawing/2014/main" id="{E9CCA26D-5D0B-DE09-C43B-0CE5DF07BB51}"/>
                  </a:ext>
                </a:extLst>
              </p:cNvPr>
              <p:cNvGrpSpPr/>
              <p:nvPr/>
            </p:nvGrpSpPr>
            <p:grpSpPr>
              <a:xfrm>
                <a:off x="1470278" y="1938189"/>
                <a:ext cx="96583" cy="96583"/>
                <a:chOff x="1470278" y="1938189"/>
                <a:chExt cx="96583" cy="96583"/>
              </a:xfrm>
            </p:grpSpPr>
            <p:sp>
              <p:nvSpPr>
                <p:cNvPr id="179" name="Freeform: Shape 178">
                  <a:extLst>
                    <a:ext uri="{FF2B5EF4-FFF2-40B4-BE49-F238E27FC236}">
                      <a16:creationId xmlns:a16="http://schemas.microsoft.com/office/drawing/2014/main" id="{D86EF5F7-3E8D-6FD8-9FB1-327593B602F4}"/>
                    </a:ext>
                  </a:extLst>
                </p:cNvPr>
                <p:cNvSpPr/>
                <p:nvPr/>
              </p:nvSpPr>
              <p:spPr>
                <a:xfrm>
                  <a:off x="1470278" y="1987243"/>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80" name="Freeform: Shape 179">
                  <a:extLst>
                    <a:ext uri="{FF2B5EF4-FFF2-40B4-BE49-F238E27FC236}">
                      <a16:creationId xmlns:a16="http://schemas.microsoft.com/office/drawing/2014/main" id="{507486D3-6899-2379-C852-643472649DF8}"/>
                    </a:ext>
                  </a:extLst>
                </p:cNvPr>
                <p:cNvSpPr/>
                <p:nvPr/>
              </p:nvSpPr>
              <p:spPr>
                <a:xfrm>
                  <a:off x="1517903" y="1938189"/>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83" name="Graphic 25">
                <a:extLst>
                  <a:ext uri="{FF2B5EF4-FFF2-40B4-BE49-F238E27FC236}">
                    <a16:creationId xmlns:a16="http://schemas.microsoft.com/office/drawing/2014/main" id="{9FF612F0-C456-6AD2-C09C-F75DC5EB3677}"/>
                  </a:ext>
                </a:extLst>
              </p:cNvPr>
              <p:cNvGrpSpPr/>
              <p:nvPr/>
            </p:nvGrpSpPr>
            <p:grpSpPr>
              <a:xfrm>
                <a:off x="1679923" y="1987624"/>
                <a:ext cx="96583" cy="96583"/>
                <a:chOff x="1679923" y="1987624"/>
                <a:chExt cx="96583" cy="96583"/>
              </a:xfrm>
            </p:grpSpPr>
            <p:sp>
              <p:nvSpPr>
                <p:cNvPr id="177" name="Freeform: Shape 176">
                  <a:extLst>
                    <a:ext uri="{FF2B5EF4-FFF2-40B4-BE49-F238E27FC236}">
                      <a16:creationId xmlns:a16="http://schemas.microsoft.com/office/drawing/2014/main" id="{9BA29854-EAD2-8696-F12E-07D0DBF9D2D7}"/>
                    </a:ext>
                  </a:extLst>
                </p:cNvPr>
                <p:cNvSpPr/>
                <p:nvPr/>
              </p:nvSpPr>
              <p:spPr>
                <a:xfrm>
                  <a:off x="1679923" y="2036773"/>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78" name="Freeform: Shape 177">
                  <a:extLst>
                    <a:ext uri="{FF2B5EF4-FFF2-40B4-BE49-F238E27FC236}">
                      <a16:creationId xmlns:a16="http://schemas.microsoft.com/office/drawing/2014/main" id="{1C521E3F-8EC7-15A0-861A-B9A14B43B98B}"/>
                    </a:ext>
                  </a:extLst>
                </p:cNvPr>
                <p:cNvSpPr/>
                <p:nvPr/>
              </p:nvSpPr>
              <p:spPr>
                <a:xfrm>
                  <a:off x="1727548" y="1987624"/>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84" name="Graphic 25">
                <a:extLst>
                  <a:ext uri="{FF2B5EF4-FFF2-40B4-BE49-F238E27FC236}">
                    <a16:creationId xmlns:a16="http://schemas.microsoft.com/office/drawing/2014/main" id="{ED4CB71D-2A80-134D-DB61-AC02670666B9}"/>
                  </a:ext>
                </a:extLst>
              </p:cNvPr>
              <p:cNvGrpSpPr/>
              <p:nvPr/>
            </p:nvGrpSpPr>
            <p:grpSpPr>
              <a:xfrm>
                <a:off x="1723643" y="2015342"/>
                <a:ext cx="96583" cy="96583"/>
                <a:chOff x="1723643" y="2015342"/>
                <a:chExt cx="96583" cy="96583"/>
              </a:xfrm>
            </p:grpSpPr>
            <p:sp>
              <p:nvSpPr>
                <p:cNvPr id="175" name="Freeform: Shape 174">
                  <a:extLst>
                    <a:ext uri="{FF2B5EF4-FFF2-40B4-BE49-F238E27FC236}">
                      <a16:creationId xmlns:a16="http://schemas.microsoft.com/office/drawing/2014/main" id="{E94B4276-FF06-F5D0-02DC-0B63AC614972}"/>
                    </a:ext>
                  </a:extLst>
                </p:cNvPr>
                <p:cNvSpPr/>
                <p:nvPr/>
              </p:nvSpPr>
              <p:spPr>
                <a:xfrm>
                  <a:off x="1723643" y="2064396"/>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76" name="Freeform: Shape 175">
                  <a:extLst>
                    <a:ext uri="{FF2B5EF4-FFF2-40B4-BE49-F238E27FC236}">
                      <a16:creationId xmlns:a16="http://schemas.microsoft.com/office/drawing/2014/main" id="{585AB1F1-9388-E5B3-10DC-21B83921A581}"/>
                    </a:ext>
                  </a:extLst>
                </p:cNvPr>
                <p:cNvSpPr/>
                <p:nvPr/>
              </p:nvSpPr>
              <p:spPr>
                <a:xfrm>
                  <a:off x="1771268" y="2015342"/>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85" name="Graphic 25">
                <a:extLst>
                  <a:ext uri="{FF2B5EF4-FFF2-40B4-BE49-F238E27FC236}">
                    <a16:creationId xmlns:a16="http://schemas.microsoft.com/office/drawing/2014/main" id="{39C9A27E-E18D-620E-8123-9BAE53664BB0}"/>
                  </a:ext>
                </a:extLst>
              </p:cNvPr>
              <p:cNvGrpSpPr/>
              <p:nvPr/>
            </p:nvGrpSpPr>
            <p:grpSpPr>
              <a:xfrm>
                <a:off x="1749836" y="2015342"/>
                <a:ext cx="96583" cy="96583"/>
                <a:chOff x="1749836" y="2015342"/>
                <a:chExt cx="96583" cy="96583"/>
              </a:xfrm>
            </p:grpSpPr>
            <p:sp>
              <p:nvSpPr>
                <p:cNvPr id="173" name="Freeform: Shape 172">
                  <a:extLst>
                    <a:ext uri="{FF2B5EF4-FFF2-40B4-BE49-F238E27FC236}">
                      <a16:creationId xmlns:a16="http://schemas.microsoft.com/office/drawing/2014/main" id="{9C80AE2D-6F42-714D-15B4-BB71D146E4A4}"/>
                    </a:ext>
                  </a:extLst>
                </p:cNvPr>
                <p:cNvSpPr/>
                <p:nvPr/>
              </p:nvSpPr>
              <p:spPr>
                <a:xfrm>
                  <a:off x="1749836" y="2064396"/>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74" name="Freeform: Shape 173">
                  <a:extLst>
                    <a:ext uri="{FF2B5EF4-FFF2-40B4-BE49-F238E27FC236}">
                      <a16:creationId xmlns:a16="http://schemas.microsoft.com/office/drawing/2014/main" id="{D1DFE061-AD34-F2F0-B2FB-F57F7CF739C7}"/>
                    </a:ext>
                  </a:extLst>
                </p:cNvPr>
                <p:cNvSpPr/>
                <p:nvPr/>
              </p:nvSpPr>
              <p:spPr>
                <a:xfrm>
                  <a:off x="1797461" y="2015342"/>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86" name="Graphic 25">
                <a:extLst>
                  <a:ext uri="{FF2B5EF4-FFF2-40B4-BE49-F238E27FC236}">
                    <a16:creationId xmlns:a16="http://schemas.microsoft.com/office/drawing/2014/main" id="{227684C7-1A34-847C-034B-BF1040C87BBC}"/>
                  </a:ext>
                </a:extLst>
              </p:cNvPr>
              <p:cNvGrpSpPr/>
              <p:nvPr/>
            </p:nvGrpSpPr>
            <p:grpSpPr>
              <a:xfrm>
                <a:off x="1799366" y="2040107"/>
                <a:ext cx="96583" cy="96583"/>
                <a:chOff x="1799366" y="2040107"/>
                <a:chExt cx="96583" cy="96583"/>
              </a:xfrm>
            </p:grpSpPr>
            <p:sp>
              <p:nvSpPr>
                <p:cNvPr id="171" name="Freeform: Shape 170">
                  <a:extLst>
                    <a:ext uri="{FF2B5EF4-FFF2-40B4-BE49-F238E27FC236}">
                      <a16:creationId xmlns:a16="http://schemas.microsoft.com/office/drawing/2014/main" id="{52FE1E93-B0AA-8755-813E-E58E4F1D8632}"/>
                    </a:ext>
                  </a:extLst>
                </p:cNvPr>
                <p:cNvSpPr/>
                <p:nvPr/>
              </p:nvSpPr>
              <p:spPr>
                <a:xfrm>
                  <a:off x="1799366" y="2089161"/>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72" name="Freeform: Shape 171">
                  <a:extLst>
                    <a:ext uri="{FF2B5EF4-FFF2-40B4-BE49-F238E27FC236}">
                      <a16:creationId xmlns:a16="http://schemas.microsoft.com/office/drawing/2014/main" id="{4D58A5F8-E3DF-1B52-4851-49722A02FA5C}"/>
                    </a:ext>
                  </a:extLst>
                </p:cNvPr>
                <p:cNvSpPr/>
                <p:nvPr/>
              </p:nvSpPr>
              <p:spPr>
                <a:xfrm>
                  <a:off x="1846991" y="204010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87" name="Graphic 25">
                <a:extLst>
                  <a:ext uri="{FF2B5EF4-FFF2-40B4-BE49-F238E27FC236}">
                    <a16:creationId xmlns:a16="http://schemas.microsoft.com/office/drawing/2014/main" id="{B7CC9C95-214F-FFF1-C853-4AB76421E288}"/>
                  </a:ext>
                </a:extLst>
              </p:cNvPr>
              <p:cNvGrpSpPr/>
              <p:nvPr/>
            </p:nvGrpSpPr>
            <p:grpSpPr>
              <a:xfrm>
                <a:off x="1844515" y="2040107"/>
                <a:ext cx="96583" cy="96583"/>
                <a:chOff x="1844515" y="2040107"/>
                <a:chExt cx="96583" cy="96583"/>
              </a:xfrm>
            </p:grpSpPr>
            <p:sp>
              <p:nvSpPr>
                <p:cNvPr id="169" name="Freeform: Shape 168">
                  <a:extLst>
                    <a:ext uri="{FF2B5EF4-FFF2-40B4-BE49-F238E27FC236}">
                      <a16:creationId xmlns:a16="http://schemas.microsoft.com/office/drawing/2014/main" id="{D3AAA3A8-F979-4941-8B1B-D115F3079FB8}"/>
                    </a:ext>
                  </a:extLst>
                </p:cNvPr>
                <p:cNvSpPr/>
                <p:nvPr/>
              </p:nvSpPr>
              <p:spPr>
                <a:xfrm>
                  <a:off x="1844515" y="2089161"/>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70" name="Freeform: Shape 169">
                  <a:extLst>
                    <a:ext uri="{FF2B5EF4-FFF2-40B4-BE49-F238E27FC236}">
                      <a16:creationId xmlns:a16="http://schemas.microsoft.com/office/drawing/2014/main" id="{5D328A7B-598B-FABF-C0E8-1D921AD7A34B}"/>
                    </a:ext>
                  </a:extLst>
                </p:cNvPr>
                <p:cNvSpPr/>
                <p:nvPr/>
              </p:nvSpPr>
              <p:spPr>
                <a:xfrm>
                  <a:off x="1892140" y="204010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88" name="Graphic 25">
                <a:extLst>
                  <a:ext uri="{FF2B5EF4-FFF2-40B4-BE49-F238E27FC236}">
                    <a16:creationId xmlns:a16="http://schemas.microsoft.com/office/drawing/2014/main" id="{764D74B1-DFFC-8CDD-14BB-778435A8668A}"/>
                  </a:ext>
                </a:extLst>
              </p:cNvPr>
              <p:cNvGrpSpPr/>
              <p:nvPr/>
            </p:nvGrpSpPr>
            <p:grpSpPr>
              <a:xfrm>
                <a:off x="2020632" y="2128880"/>
                <a:ext cx="96583" cy="96583"/>
                <a:chOff x="2020632" y="2128880"/>
                <a:chExt cx="96583" cy="96583"/>
              </a:xfrm>
            </p:grpSpPr>
            <p:sp>
              <p:nvSpPr>
                <p:cNvPr id="167" name="Freeform: Shape 166">
                  <a:extLst>
                    <a:ext uri="{FF2B5EF4-FFF2-40B4-BE49-F238E27FC236}">
                      <a16:creationId xmlns:a16="http://schemas.microsoft.com/office/drawing/2014/main" id="{4A6D39F9-87C9-8B0F-B78C-C55544D621A8}"/>
                    </a:ext>
                  </a:extLst>
                </p:cNvPr>
                <p:cNvSpPr/>
                <p:nvPr/>
              </p:nvSpPr>
              <p:spPr>
                <a:xfrm>
                  <a:off x="2020632" y="2177934"/>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68" name="Freeform: Shape 167">
                  <a:extLst>
                    <a:ext uri="{FF2B5EF4-FFF2-40B4-BE49-F238E27FC236}">
                      <a16:creationId xmlns:a16="http://schemas.microsoft.com/office/drawing/2014/main" id="{A14AAD59-2BB4-F911-D0CA-4A8E2D75AFB6}"/>
                    </a:ext>
                  </a:extLst>
                </p:cNvPr>
                <p:cNvSpPr/>
                <p:nvPr/>
              </p:nvSpPr>
              <p:spPr>
                <a:xfrm>
                  <a:off x="2068257" y="2128880"/>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89" name="Graphic 25">
                <a:extLst>
                  <a:ext uri="{FF2B5EF4-FFF2-40B4-BE49-F238E27FC236}">
                    <a16:creationId xmlns:a16="http://schemas.microsoft.com/office/drawing/2014/main" id="{02C54E21-2667-07ED-ABF0-C5DBB3C71F85}"/>
                  </a:ext>
                </a:extLst>
              </p:cNvPr>
              <p:cNvGrpSpPr/>
              <p:nvPr/>
            </p:nvGrpSpPr>
            <p:grpSpPr>
              <a:xfrm>
                <a:off x="2087688" y="2128880"/>
                <a:ext cx="96583" cy="96583"/>
                <a:chOff x="2087688" y="2128880"/>
                <a:chExt cx="96583" cy="96583"/>
              </a:xfrm>
            </p:grpSpPr>
            <p:sp>
              <p:nvSpPr>
                <p:cNvPr id="165" name="Freeform: Shape 164">
                  <a:extLst>
                    <a:ext uri="{FF2B5EF4-FFF2-40B4-BE49-F238E27FC236}">
                      <a16:creationId xmlns:a16="http://schemas.microsoft.com/office/drawing/2014/main" id="{DCB35A56-9F78-94BE-BF9F-3B8AF5E132F5}"/>
                    </a:ext>
                  </a:extLst>
                </p:cNvPr>
                <p:cNvSpPr/>
                <p:nvPr/>
              </p:nvSpPr>
              <p:spPr>
                <a:xfrm>
                  <a:off x="2087688" y="2177934"/>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66" name="Freeform: Shape 165">
                  <a:extLst>
                    <a:ext uri="{FF2B5EF4-FFF2-40B4-BE49-F238E27FC236}">
                      <a16:creationId xmlns:a16="http://schemas.microsoft.com/office/drawing/2014/main" id="{FA5C9DAB-FADA-9995-C591-DF767EA909AB}"/>
                    </a:ext>
                  </a:extLst>
                </p:cNvPr>
                <p:cNvSpPr/>
                <p:nvPr/>
              </p:nvSpPr>
              <p:spPr>
                <a:xfrm>
                  <a:off x="2135313" y="2128880"/>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0" name="Graphic 25">
                <a:extLst>
                  <a:ext uri="{FF2B5EF4-FFF2-40B4-BE49-F238E27FC236}">
                    <a16:creationId xmlns:a16="http://schemas.microsoft.com/office/drawing/2014/main" id="{91CD2E29-38B6-08D2-F0E4-76A6CE57692C}"/>
                  </a:ext>
                </a:extLst>
              </p:cNvPr>
              <p:cNvGrpSpPr/>
              <p:nvPr/>
            </p:nvGrpSpPr>
            <p:grpSpPr>
              <a:xfrm>
                <a:off x="2764725" y="2398247"/>
                <a:ext cx="96583" cy="96583"/>
                <a:chOff x="2764725" y="2398247"/>
                <a:chExt cx="96583" cy="96583"/>
              </a:xfrm>
            </p:grpSpPr>
            <p:sp>
              <p:nvSpPr>
                <p:cNvPr id="163" name="Freeform: Shape 162">
                  <a:extLst>
                    <a:ext uri="{FF2B5EF4-FFF2-40B4-BE49-F238E27FC236}">
                      <a16:creationId xmlns:a16="http://schemas.microsoft.com/office/drawing/2014/main" id="{59525BED-883E-4195-483B-001AA74E6B1B}"/>
                    </a:ext>
                  </a:extLst>
                </p:cNvPr>
                <p:cNvSpPr/>
                <p:nvPr/>
              </p:nvSpPr>
              <p:spPr>
                <a:xfrm>
                  <a:off x="2764725" y="2447301"/>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64" name="Freeform: Shape 163">
                  <a:extLst>
                    <a:ext uri="{FF2B5EF4-FFF2-40B4-BE49-F238E27FC236}">
                      <a16:creationId xmlns:a16="http://schemas.microsoft.com/office/drawing/2014/main" id="{4E1B8AB1-AFE1-A66C-9C64-FAA8D8EA5EAC}"/>
                    </a:ext>
                  </a:extLst>
                </p:cNvPr>
                <p:cNvSpPr/>
                <p:nvPr/>
              </p:nvSpPr>
              <p:spPr>
                <a:xfrm>
                  <a:off x="2812350" y="2398247"/>
                  <a:ext cx="9525" cy="96583"/>
                </a:xfrm>
                <a:custGeom>
                  <a:avLst/>
                  <a:gdLst>
                    <a:gd name="connsiteX0" fmla="*/ 0 w 9525"/>
                    <a:gd name="connsiteY0" fmla="*/ 0 h 96583"/>
                    <a:gd name="connsiteX1" fmla="*/ 0 w 9525"/>
                    <a:gd name="connsiteY1" fmla="*/ 96583 h 96583"/>
                  </a:gdLst>
                  <a:ahLst/>
                  <a:cxnLst>
                    <a:cxn ang="0">
                      <a:pos x="connsiteX0" y="connsiteY0"/>
                    </a:cxn>
                    <a:cxn ang="0">
                      <a:pos x="connsiteX1" y="connsiteY1"/>
                    </a:cxn>
                  </a:cxnLst>
                  <a:rect l="l" t="t" r="r" b="b"/>
                  <a:pathLst>
                    <a:path w="9525" h="96583">
                      <a:moveTo>
                        <a:pt x="0" y="0"/>
                      </a:moveTo>
                      <a:lnTo>
                        <a:pt x="0" y="96583"/>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1" name="Graphic 25">
                <a:extLst>
                  <a:ext uri="{FF2B5EF4-FFF2-40B4-BE49-F238E27FC236}">
                    <a16:creationId xmlns:a16="http://schemas.microsoft.com/office/drawing/2014/main" id="{B35BDFCA-BAE7-6946-1025-AB8E64684B7E}"/>
                  </a:ext>
                </a:extLst>
              </p:cNvPr>
              <p:cNvGrpSpPr/>
              <p:nvPr/>
            </p:nvGrpSpPr>
            <p:grpSpPr>
              <a:xfrm>
                <a:off x="2866643" y="2494354"/>
                <a:ext cx="96583" cy="96583"/>
                <a:chOff x="2866643" y="2494354"/>
                <a:chExt cx="96583" cy="96583"/>
              </a:xfrm>
            </p:grpSpPr>
            <p:sp>
              <p:nvSpPr>
                <p:cNvPr id="161" name="Freeform: Shape 160">
                  <a:extLst>
                    <a:ext uri="{FF2B5EF4-FFF2-40B4-BE49-F238E27FC236}">
                      <a16:creationId xmlns:a16="http://schemas.microsoft.com/office/drawing/2014/main" id="{A205B8B7-E5E6-B914-C258-1C9A1560DFF9}"/>
                    </a:ext>
                  </a:extLst>
                </p:cNvPr>
                <p:cNvSpPr/>
                <p:nvPr/>
              </p:nvSpPr>
              <p:spPr>
                <a:xfrm>
                  <a:off x="2866643" y="2543408"/>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62" name="Freeform: Shape 161">
                  <a:extLst>
                    <a:ext uri="{FF2B5EF4-FFF2-40B4-BE49-F238E27FC236}">
                      <a16:creationId xmlns:a16="http://schemas.microsoft.com/office/drawing/2014/main" id="{80455D35-CAB3-5157-487F-D4FED9C525CA}"/>
                    </a:ext>
                  </a:extLst>
                </p:cNvPr>
                <p:cNvSpPr/>
                <p:nvPr/>
              </p:nvSpPr>
              <p:spPr>
                <a:xfrm>
                  <a:off x="2914268" y="2494354"/>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2" name="Graphic 25">
                <a:extLst>
                  <a:ext uri="{FF2B5EF4-FFF2-40B4-BE49-F238E27FC236}">
                    <a16:creationId xmlns:a16="http://schemas.microsoft.com/office/drawing/2014/main" id="{780D27FB-B93D-A921-9374-440967C8B2D3}"/>
                  </a:ext>
                </a:extLst>
              </p:cNvPr>
              <p:cNvGrpSpPr/>
              <p:nvPr/>
            </p:nvGrpSpPr>
            <p:grpSpPr>
              <a:xfrm>
                <a:off x="2908838" y="2494354"/>
                <a:ext cx="96583" cy="96583"/>
                <a:chOff x="2908838" y="2494354"/>
                <a:chExt cx="96583" cy="96583"/>
              </a:xfrm>
            </p:grpSpPr>
            <p:sp>
              <p:nvSpPr>
                <p:cNvPr id="159" name="Freeform: Shape 158">
                  <a:extLst>
                    <a:ext uri="{FF2B5EF4-FFF2-40B4-BE49-F238E27FC236}">
                      <a16:creationId xmlns:a16="http://schemas.microsoft.com/office/drawing/2014/main" id="{971B6B8D-130D-DCB6-A637-ECCCCA631E2C}"/>
                    </a:ext>
                  </a:extLst>
                </p:cNvPr>
                <p:cNvSpPr/>
                <p:nvPr/>
              </p:nvSpPr>
              <p:spPr>
                <a:xfrm>
                  <a:off x="2908838" y="2543408"/>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60" name="Freeform: Shape 159">
                  <a:extLst>
                    <a:ext uri="{FF2B5EF4-FFF2-40B4-BE49-F238E27FC236}">
                      <a16:creationId xmlns:a16="http://schemas.microsoft.com/office/drawing/2014/main" id="{85A2F3C9-2CC9-6B79-32A8-7101C3BC0BD5}"/>
                    </a:ext>
                  </a:extLst>
                </p:cNvPr>
                <p:cNvSpPr/>
                <p:nvPr/>
              </p:nvSpPr>
              <p:spPr>
                <a:xfrm>
                  <a:off x="2956463" y="2494354"/>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3" name="Graphic 25">
                <a:extLst>
                  <a:ext uri="{FF2B5EF4-FFF2-40B4-BE49-F238E27FC236}">
                    <a16:creationId xmlns:a16="http://schemas.microsoft.com/office/drawing/2014/main" id="{4A643078-4B4D-CCDA-151D-18A2832830AC}"/>
                  </a:ext>
                </a:extLst>
              </p:cNvPr>
              <p:cNvGrpSpPr/>
              <p:nvPr/>
            </p:nvGrpSpPr>
            <p:grpSpPr>
              <a:xfrm>
                <a:off x="3173824" y="2556933"/>
                <a:ext cx="96583" cy="96583"/>
                <a:chOff x="3173824" y="2556933"/>
                <a:chExt cx="96583" cy="96583"/>
              </a:xfrm>
            </p:grpSpPr>
            <p:sp>
              <p:nvSpPr>
                <p:cNvPr id="157" name="Freeform: Shape 156">
                  <a:extLst>
                    <a:ext uri="{FF2B5EF4-FFF2-40B4-BE49-F238E27FC236}">
                      <a16:creationId xmlns:a16="http://schemas.microsoft.com/office/drawing/2014/main" id="{9235FB1A-9A4F-11DE-44C1-7B7F6AD6ABF9}"/>
                    </a:ext>
                  </a:extLst>
                </p:cNvPr>
                <p:cNvSpPr/>
                <p:nvPr/>
              </p:nvSpPr>
              <p:spPr>
                <a:xfrm>
                  <a:off x="3173824" y="2606082"/>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58" name="Freeform: Shape 157">
                  <a:extLst>
                    <a:ext uri="{FF2B5EF4-FFF2-40B4-BE49-F238E27FC236}">
                      <a16:creationId xmlns:a16="http://schemas.microsoft.com/office/drawing/2014/main" id="{3F7396C0-DC21-1E0C-AC05-A46673E0A1E1}"/>
                    </a:ext>
                  </a:extLst>
                </p:cNvPr>
                <p:cNvSpPr/>
                <p:nvPr/>
              </p:nvSpPr>
              <p:spPr>
                <a:xfrm>
                  <a:off x="3221449" y="255693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4" name="Graphic 25">
                <a:extLst>
                  <a:ext uri="{FF2B5EF4-FFF2-40B4-BE49-F238E27FC236}">
                    <a16:creationId xmlns:a16="http://schemas.microsoft.com/office/drawing/2014/main" id="{D54DA105-C1DF-D55E-7C1E-34AD142C9D4D}"/>
                  </a:ext>
                </a:extLst>
              </p:cNvPr>
              <p:cNvGrpSpPr/>
              <p:nvPr/>
            </p:nvGrpSpPr>
            <p:grpSpPr>
              <a:xfrm>
                <a:off x="3230688" y="2556933"/>
                <a:ext cx="96583" cy="96583"/>
                <a:chOff x="3230688" y="2556933"/>
                <a:chExt cx="96583" cy="96583"/>
              </a:xfrm>
            </p:grpSpPr>
            <p:sp>
              <p:nvSpPr>
                <p:cNvPr id="155" name="Freeform: Shape 154">
                  <a:extLst>
                    <a:ext uri="{FF2B5EF4-FFF2-40B4-BE49-F238E27FC236}">
                      <a16:creationId xmlns:a16="http://schemas.microsoft.com/office/drawing/2014/main" id="{80533FE6-963D-4EBC-004B-42B69C1B590D}"/>
                    </a:ext>
                  </a:extLst>
                </p:cNvPr>
                <p:cNvSpPr/>
                <p:nvPr/>
              </p:nvSpPr>
              <p:spPr>
                <a:xfrm>
                  <a:off x="3230688" y="2606082"/>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56" name="Freeform: Shape 155">
                  <a:extLst>
                    <a:ext uri="{FF2B5EF4-FFF2-40B4-BE49-F238E27FC236}">
                      <a16:creationId xmlns:a16="http://schemas.microsoft.com/office/drawing/2014/main" id="{D6377F2E-8DAB-9EB9-E633-A88A40508143}"/>
                    </a:ext>
                  </a:extLst>
                </p:cNvPr>
                <p:cNvSpPr/>
                <p:nvPr/>
              </p:nvSpPr>
              <p:spPr>
                <a:xfrm>
                  <a:off x="3278313" y="255693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5" name="Graphic 25">
                <a:extLst>
                  <a:ext uri="{FF2B5EF4-FFF2-40B4-BE49-F238E27FC236}">
                    <a16:creationId xmlns:a16="http://schemas.microsoft.com/office/drawing/2014/main" id="{22417301-7B75-CFFF-8372-971425C7A306}"/>
                  </a:ext>
                </a:extLst>
              </p:cNvPr>
              <p:cNvGrpSpPr/>
              <p:nvPr/>
            </p:nvGrpSpPr>
            <p:grpSpPr>
              <a:xfrm>
                <a:off x="3277265" y="2556933"/>
                <a:ext cx="96583" cy="96583"/>
                <a:chOff x="3277265" y="2556933"/>
                <a:chExt cx="96583" cy="96583"/>
              </a:xfrm>
            </p:grpSpPr>
            <p:sp>
              <p:nvSpPr>
                <p:cNvPr id="153" name="Freeform: Shape 152">
                  <a:extLst>
                    <a:ext uri="{FF2B5EF4-FFF2-40B4-BE49-F238E27FC236}">
                      <a16:creationId xmlns:a16="http://schemas.microsoft.com/office/drawing/2014/main" id="{705381EE-98E2-6BED-0686-99AD4F6E79B6}"/>
                    </a:ext>
                  </a:extLst>
                </p:cNvPr>
                <p:cNvSpPr/>
                <p:nvPr/>
              </p:nvSpPr>
              <p:spPr>
                <a:xfrm>
                  <a:off x="3277265" y="2606082"/>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54" name="Freeform: Shape 153">
                  <a:extLst>
                    <a:ext uri="{FF2B5EF4-FFF2-40B4-BE49-F238E27FC236}">
                      <a16:creationId xmlns:a16="http://schemas.microsoft.com/office/drawing/2014/main" id="{D3C25DD7-2323-F463-7E2E-D346648BEA8F}"/>
                    </a:ext>
                  </a:extLst>
                </p:cNvPr>
                <p:cNvSpPr/>
                <p:nvPr/>
              </p:nvSpPr>
              <p:spPr>
                <a:xfrm>
                  <a:off x="3324890" y="255693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6" name="Graphic 25">
                <a:extLst>
                  <a:ext uri="{FF2B5EF4-FFF2-40B4-BE49-F238E27FC236}">
                    <a16:creationId xmlns:a16="http://schemas.microsoft.com/office/drawing/2014/main" id="{8AEF988D-A961-F14E-4E67-D971AD0F8309}"/>
                  </a:ext>
                </a:extLst>
              </p:cNvPr>
              <p:cNvGrpSpPr/>
              <p:nvPr/>
            </p:nvGrpSpPr>
            <p:grpSpPr>
              <a:xfrm>
                <a:off x="3324795" y="2556933"/>
                <a:ext cx="96583" cy="96583"/>
                <a:chOff x="3324795" y="2556933"/>
                <a:chExt cx="96583" cy="96583"/>
              </a:xfrm>
            </p:grpSpPr>
            <p:sp>
              <p:nvSpPr>
                <p:cNvPr id="151" name="Freeform: Shape 150">
                  <a:extLst>
                    <a:ext uri="{FF2B5EF4-FFF2-40B4-BE49-F238E27FC236}">
                      <a16:creationId xmlns:a16="http://schemas.microsoft.com/office/drawing/2014/main" id="{65480189-3BC1-2E34-92AB-BAD8F82D275B}"/>
                    </a:ext>
                  </a:extLst>
                </p:cNvPr>
                <p:cNvSpPr/>
                <p:nvPr/>
              </p:nvSpPr>
              <p:spPr>
                <a:xfrm>
                  <a:off x="3324795" y="2606082"/>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52" name="Freeform: Shape 151">
                  <a:extLst>
                    <a:ext uri="{FF2B5EF4-FFF2-40B4-BE49-F238E27FC236}">
                      <a16:creationId xmlns:a16="http://schemas.microsoft.com/office/drawing/2014/main" id="{C9670E6E-2652-DE1A-1EC6-57765366B115}"/>
                    </a:ext>
                  </a:extLst>
                </p:cNvPr>
                <p:cNvSpPr/>
                <p:nvPr/>
              </p:nvSpPr>
              <p:spPr>
                <a:xfrm>
                  <a:off x="3372420" y="255693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7" name="Graphic 25">
                <a:extLst>
                  <a:ext uri="{FF2B5EF4-FFF2-40B4-BE49-F238E27FC236}">
                    <a16:creationId xmlns:a16="http://schemas.microsoft.com/office/drawing/2014/main" id="{B799594B-DE74-5D1E-0332-ED692C9E6240}"/>
                  </a:ext>
                </a:extLst>
              </p:cNvPr>
              <p:cNvGrpSpPr/>
              <p:nvPr/>
            </p:nvGrpSpPr>
            <p:grpSpPr>
              <a:xfrm>
                <a:off x="3376230" y="2600463"/>
                <a:ext cx="96583" cy="96583"/>
                <a:chOff x="3376230" y="2600463"/>
                <a:chExt cx="96583" cy="96583"/>
              </a:xfrm>
            </p:grpSpPr>
            <p:sp>
              <p:nvSpPr>
                <p:cNvPr id="149" name="Freeform: Shape 148">
                  <a:extLst>
                    <a:ext uri="{FF2B5EF4-FFF2-40B4-BE49-F238E27FC236}">
                      <a16:creationId xmlns:a16="http://schemas.microsoft.com/office/drawing/2014/main" id="{C31C51E2-200F-69AE-08B1-5FD10EF0A24E}"/>
                    </a:ext>
                  </a:extLst>
                </p:cNvPr>
                <p:cNvSpPr/>
                <p:nvPr/>
              </p:nvSpPr>
              <p:spPr>
                <a:xfrm>
                  <a:off x="3376230" y="2649516"/>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50" name="Freeform: Shape 149">
                  <a:extLst>
                    <a:ext uri="{FF2B5EF4-FFF2-40B4-BE49-F238E27FC236}">
                      <a16:creationId xmlns:a16="http://schemas.microsoft.com/office/drawing/2014/main" id="{E775D876-9070-228C-B813-22BB99728243}"/>
                    </a:ext>
                  </a:extLst>
                </p:cNvPr>
                <p:cNvSpPr/>
                <p:nvPr/>
              </p:nvSpPr>
              <p:spPr>
                <a:xfrm>
                  <a:off x="3423855"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8" name="Graphic 25">
                <a:extLst>
                  <a:ext uri="{FF2B5EF4-FFF2-40B4-BE49-F238E27FC236}">
                    <a16:creationId xmlns:a16="http://schemas.microsoft.com/office/drawing/2014/main" id="{324547CF-0102-A9B3-8978-324884C59CC6}"/>
                  </a:ext>
                </a:extLst>
              </p:cNvPr>
              <p:cNvGrpSpPr/>
              <p:nvPr/>
            </p:nvGrpSpPr>
            <p:grpSpPr>
              <a:xfrm>
                <a:off x="3423760" y="2600463"/>
                <a:ext cx="96583" cy="96583"/>
                <a:chOff x="3423760" y="2600463"/>
                <a:chExt cx="96583" cy="96583"/>
              </a:xfrm>
            </p:grpSpPr>
            <p:sp>
              <p:nvSpPr>
                <p:cNvPr id="147" name="Freeform: Shape 146">
                  <a:extLst>
                    <a:ext uri="{FF2B5EF4-FFF2-40B4-BE49-F238E27FC236}">
                      <a16:creationId xmlns:a16="http://schemas.microsoft.com/office/drawing/2014/main" id="{43B991AD-0455-BED6-096C-084E0D598AF9}"/>
                    </a:ext>
                  </a:extLst>
                </p:cNvPr>
                <p:cNvSpPr/>
                <p:nvPr/>
              </p:nvSpPr>
              <p:spPr>
                <a:xfrm>
                  <a:off x="3423760" y="2649516"/>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48" name="Freeform: Shape 147">
                  <a:extLst>
                    <a:ext uri="{FF2B5EF4-FFF2-40B4-BE49-F238E27FC236}">
                      <a16:creationId xmlns:a16="http://schemas.microsoft.com/office/drawing/2014/main" id="{C5399EB3-B338-C605-B298-B38269630098}"/>
                    </a:ext>
                  </a:extLst>
                </p:cNvPr>
                <p:cNvSpPr/>
                <p:nvPr/>
              </p:nvSpPr>
              <p:spPr>
                <a:xfrm>
                  <a:off x="3471385"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99" name="Graphic 25">
                <a:extLst>
                  <a:ext uri="{FF2B5EF4-FFF2-40B4-BE49-F238E27FC236}">
                    <a16:creationId xmlns:a16="http://schemas.microsoft.com/office/drawing/2014/main" id="{073A14BE-2FAC-68C0-213E-9C03E6955140}"/>
                  </a:ext>
                </a:extLst>
              </p:cNvPr>
              <p:cNvGrpSpPr/>
              <p:nvPr/>
            </p:nvGrpSpPr>
            <p:grpSpPr>
              <a:xfrm>
                <a:off x="3481100" y="2600463"/>
                <a:ext cx="96583" cy="96583"/>
                <a:chOff x="3481100" y="2600463"/>
                <a:chExt cx="96583" cy="96583"/>
              </a:xfrm>
            </p:grpSpPr>
            <p:sp>
              <p:nvSpPr>
                <p:cNvPr id="145" name="Freeform: Shape 144">
                  <a:extLst>
                    <a:ext uri="{FF2B5EF4-FFF2-40B4-BE49-F238E27FC236}">
                      <a16:creationId xmlns:a16="http://schemas.microsoft.com/office/drawing/2014/main" id="{76869676-C5FE-D0A8-A5A8-FF77DCAF7136}"/>
                    </a:ext>
                  </a:extLst>
                </p:cNvPr>
                <p:cNvSpPr/>
                <p:nvPr/>
              </p:nvSpPr>
              <p:spPr>
                <a:xfrm>
                  <a:off x="3481100" y="2649516"/>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46" name="Freeform: Shape 145">
                  <a:extLst>
                    <a:ext uri="{FF2B5EF4-FFF2-40B4-BE49-F238E27FC236}">
                      <a16:creationId xmlns:a16="http://schemas.microsoft.com/office/drawing/2014/main" id="{2E9CEC13-F37C-5FAF-313A-D46206901E1A}"/>
                    </a:ext>
                  </a:extLst>
                </p:cNvPr>
                <p:cNvSpPr/>
                <p:nvPr/>
              </p:nvSpPr>
              <p:spPr>
                <a:xfrm>
                  <a:off x="3528725"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0" name="Graphic 25">
                <a:extLst>
                  <a:ext uri="{FF2B5EF4-FFF2-40B4-BE49-F238E27FC236}">
                    <a16:creationId xmlns:a16="http://schemas.microsoft.com/office/drawing/2014/main" id="{3013ED91-70D1-8F2D-6183-1A841A1E1BB3}"/>
                  </a:ext>
                </a:extLst>
              </p:cNvPr>
              <p:cNvGrpSpPr/>
              <p:nvPr/>
            </p:nvGrpSpPr>
            <p:grpSpPr>
              <a:xfrm>
                <a:off x="3492721" y="2600463"/>
                <a:ext cx="96583" cy="96583"/>
                <a:chOff x="3492721" y="2600463"/>
                <a:chExt cx="96583" cy="96583"/>
              </a:xfrm>
            </p:grpSpPr>
            <p:sp>
              <p:nvSpPr>
                <p:cNvPr id="143" name="Freeform: Shape 142">
                  <a:extLst>
                    <a:ext uri="{FF2B5EF4-FFF2-40B4-BE49-F238E27FC236}">
                      <a16:creationId xmlns:a16="http://schemas.microsoft.com/office/drawing/2014/main" id="{992D25B4-9646-2D7C-CB95-9749EAF911B0}"/>
                    </a:ext>
                  </a:extLst>
                </p:cNvPr>
                <p:cNvSpPr/>
                <p:nvPr/>
              </p:nvSpPr>
              <p:spPr>
                <a:xfrm>
                  <a:off x="3492721" y="2649516"/>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44" name="Freeform: Shape 143">
                  <a:extLst>
                    <a:ext uri="{FF2B5EF4-FFF2-40B4-BE49-F238E27FC236}">
                      <a16:creationId xmlns:a16="http://schemas.microsoft.com/office/drawing/2014/main" id="{1F7E0695-2673-C3DD-D62F-9D5063631E6E}"/>
                    </a:ext>
                  </a:extLst>
                </p:cNvPr>
                <p:cNvSpPr/>
                <p:nvPr/>
              </p:nvSpPr>
              <p:spPr>
                <a:xfrm>
                  <a:off x="3540346"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1" name="Graphic 25">
                <a:extLst>
                  <a:ext uri="{FF2B5EF4-FFF2-40B4-BE49-F238E27FC236}">
                    <a16:creationId xmlns:a16="http://schemas.microsoft.com/office/drawing/2014/main" id="{6A19A382-3F1E-A68F-4552-12436C313AAB}"/>
                  </a:ext>
                </a:extLst>
              </p:cNvPr>
              <p:cNvGrpSpPr/>
              <p:nvPr/>
            </p:nvGrpSpPr>
            <p:grpSpPr>
              <a:xfrm>
                <a:off x="3532059" y="2600463"/>
                <a:ext cx="96583" cy="96583"/>
                <a:chOff x="3532059" y="2600463"/>
                <a:chExt cx="96583" cy="96583"/>
              </a:xfrm>
            </p:grpSpPr>
            <p:sp>
              <p:nvSpPr>
                <p:cNvPr id="141" name="Freeform: Shape 140">
                  <a:extLst>
                    <a:ext uri="{FF2B5EF4-FFF2-40B4-BE49-F238E27FC236}">
                      <a16:creationId xmlns:a16="http://schemas.microsoft.com/office/drawing/2014/main" id="{7640D02D-51B1-B474-9D3F-0F7D3558F229}"/>
                    </a:ext>
                  </a:extLst>
                </p:cNvPr>
                <p:cNvSpPr/>
                <p:nvPr/>
              </p:nvSpPr>
              <p:spPr>
                <a:xfrm>
                  <a:off x="3532059" y="2649516"/>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42" name="Freeform: Shape 141">
                  <a:extLst>
                    <a:ext uri="{FF2B5EF4-FFF2-40B4-BE49-F238E27FC236}">
                      <a16:creationId xmlns:a16="http://schemas.microsoft.com/office/drawing/2014/main" id="{F5124474-297D-B070-4AF0-B5923AF6C614}"/>
                    </a:ext>
                  </a:extLst>
                </p:cNvPr>
                <p:cNvSpPr/>
                <p:nvPr/>
              </p:nvSpPr>
              <p:spPr>
                <a:xfrm>
                  <a:off x="3579684"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2" name="Graphic 25">
                <a:extLst>
                  <a:ext uri="{FF2B5EF4-FFF2-40B4-BE49-F238E27FC236}">
                    <a16:creationId xmlns:a16="http://schemas.microsoft.com/office/drawing/2014/main" id="{C67D52A4-EA0F-8068-3834-237D1B81CC29}"/>
                  </a:ext>
                </a:extLst>
              </p:cNvPr>
              <p:cNvGrpSpPr/>
              <p:nvPr/>
            </p:nvGrpSpPr>
            <p:grpSpPr>
              <a:xfrm>
                <a:off x="3548061" y="2600463"/>
                <a:ext cx="96583" cy="96583"/>
                <a:chOff x="3548061" y="2600463"/>
                <a:chExt cx="96583" cy="96583"/>
              </a:xfrm>
            </p:grpSpPr>
            <p:sp>
              <p:nvSpPr>
                <p:cNvPr id="139" name="Freeform: Shape 138">
                  <a:extLst>
                    <a:ext uri="{FF2B5EF4-FFF2-40B4-BE49-F238E27FC236}">
                      <a16:creationId xmlns:a16="http://schemas.microsoft.com/office/drawing/2014/main" id="{02D440DA-0F27-55CF-F8F7-395E871F91CB}"/>
                    </a:ext>
                  </a:extLst>
                </p:cNvPr>
                <p:cNvSpPr/>
                <p:nvPr/>
              </p:nvSpPr>
              <p:spPr>
                <a:xfrm>
                  <a:off x="3548061" y="2649516"/>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40" name="Freeform: Shape 139">
                  <a:extLst>
                    <a:ext uri="{FF2B5EF4-FFF2-40B4-BE49-F238E27FC236}">
                      <a16:creationId xmlns:a16="http://schemas.microsoft.com/office/drawing/2014/main" id="{EFDDBE87-B2A0-E601-1DCF-70502D57CAF8}"/>
                    </a:ext>
                  </a:extLst>
                </p:cNvPr>
                <p:cNvSpPr/>
                <p:nvPr/>
              </p:nvSpPr>
              <p:spPr>
                <a:xfrm>
                  <a:off x="3595686"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3" name="Graphic 25">
                <a:extLst>
                  <a:ext uri="{FF2B5EF4-FFF2-40B4-BE49-F238E27FC236}">
                    <a16:creationId xmlns:a16="http://schemas.microsoft.com/office/drawing/2014/main" id="{473A2F88-57F9-5CD9-1692-68C7CA25A088}"/>
                  </a:ext>
                </a:extLst>
              </p:cNvPr>
              <p:cNvGrpSpPr/>
              <p:nvPr/>
            </p:nvGrpSpPr>
            <p:grpSpPr>
              <a:xfrm>
                <a:off x="3584447" y="2600463"/>
                <a:ext cx="96583" cy="96583"/>
                <a:chOff x="3584447" y="2600463"/>
                <a:chExt cx="96583" cy="96583"/>
              </a:xfrm>
            </p:grpSpPr>
            <p:sp>
              <p:nvSpPr>
                <p:cNvPr id="137" name="Freeform: Shape 136">
                  <a:extLst>
                    <a:ext uri="{FF2B5EF4-FFF2-40B4-BE49-F238E27FC236}">
                      <a16:creationId xmlns:a16="http://schemas.microsoft.com/office/drawing/2014/main" id="{CAAF4AC0-CBF0-C68C-A458-5054279A9231}"/>
                    </a:ext>
                  </a:extLst>
                </p:cNvPr>
                <p:cNvSpPr/>
                <p:nvPr/>
              </p:nvSpPr>
              <p:spPr>
                <a:xfrm>
                  <a:off x="3584447" y="2649516"/>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38" name="Freeform: Shape 137">
                  <a:extLst>
                    <a:ext uri="{FF2B5EF4-FFF2-40B4-BE49-F238E27FC236}">
                      <a16:creationId xmlns:a16="http://schemas.microsoft.com/office/drawing/2014/main" id="{45EBB22B-8383-CED6-7625-FC6A2687234D}"/>
                    </a:ext>
                  </a:extLst>
                </p:cNvPr>
                <p:cNvSpPr/>
                <p:nvPr/>
              </p:nvSpPr>
              <p:spPr>
                <a:xfrm>
                  <a:off x="3632072"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4" name="Graphic 25">
                <a:extLst>
                  <a:ext uri="{FF2B5EF4-FFF2-40B4-BE49-F238E27FC236}">
                    <a16:creationId xmlns:a16="http://schemas.microsoft.com/office/drawing/2014/main" id="{6DAC5C51-7071-810D-47C3-CEA508DEB262}"/>
                  </a:ext>
                </a:extLst>
              </p:cNvPr>
              <p:cNvGrpSpPr/>
              <p:nvPr/>
            </p:nvGrpSpPr>
            <p:grpSpPr>
              <a:xfrm>
                <a:off x="3580827" y="2600463"/>
                <a:ext cx="96583" cy="96583"/>
                <a:chOff x="3580827" y="2600463"/>
                <a:chExt cx="96583" cy="96583"/>
              </a:xfrm>
            </p:grpSpPr>
            <p:sp>
              <p:nvSpPr>
                <p:cNvPr id="135" name="Freeform: Shape 134">
                  <a:extLst>
                    <a:ext uri="{FF2B5EF4-FFF2-40B4-BE49-F238E27FC236}">
                      <a16:creationId xmlns:a16="http://schemas.microsoft.com/office/drawing/2014/main" id="{850B0C77-2AFE-90B6-2CAB-D1813FCA2265}"/>
                    </a:ext>
                  </a:extLst>
                </p:cNvPr>
                <p:cNvSpPr/>
                <p:nvPr/>
              </p:nvSpPr>
              <p:spPr>
                <a:xfrm>
                  <a:off x="3580827" y="2649516"/>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36" name="Freeform: Shape 135">
                  <a:extLst>
                    <a:ext uri="{FF2B5EF4-FFF2-40B4-BE49-F238E27FC236}">
                      <a16:creationId xmlns:a16="http://schemas.microsoft.com/office/drawing/2014/main" id="{9C481A3A-3E81-3F8F-A96B-21B44450515F}"/>
                    </a:ext>
                  </a:extLst>
                </p:cNvPr>
                <p:cNvSpPr/>
                <p:nvPr/>
              </p:nvSpPr>
              <p:spPr>
                <a:xfrm>
                  <a:off x="3628452"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5" name="Graphic 25">
                <a:extLst>
                  <a:ext uri="{FF2B5EF4-FFF2-40B4-BE49-F238E27FC236}">
                    <a16:creationId xmlns:a16="http://schemas.microsoft.com/office/drawing/2014/main" id="{42743390-810D-E3E9-B59B-575B58FE2610}"/>
                  </a:ext>
                </a:extLst>
              </p:cNvPr>
              <p:cNvGrpSpPr/>
              <p:nvPr/>
            </p:nvGrpSpPr>
            <p:grpSpPr>
              <a:xfrm>
                <a:off x="3679792" y="2600463"/>
                <a:ext cx="96678" cy="96583"/>
                <a:chOff x="3679792" y="2600463"/>
                <a:chExt cx="96678" cy="96583"/>
              </a:xfrm>
            </p:grpSpPr>
            <p:sp>
              <p:nvSpPr>
                <p:cNvPr id="133" name="Freeform: Shape 132">
                  <a:extLst>
                    <a:ext uri="{FF2B5EF4-FFF2-40B4-BE49-F238E27FC236}">
                      <a16:creationId xmlns:a16="http://schemas.microsoft.com/office/drawing/2014/main" id="{D0D06FBD-7AFA-FB17-41CB-0BCA1A139137}"/>
                    </a:ext>
                  </a:extLst>
                </p:cNvPr>
                <p:cNvSpPr/>
                <p:nvPr/>
              </p:nvSpPr>
              <p:spPr>
                <a:xfrm>
                  <a:off x="3679792" y="2649516"/>
                  <a:ext cx="96678" cy="9525"/>
                </a:xfrm>
                <a:custGeom>
                  <a:avLst/>
                  <a:gdLst>
                    <a:gd name="connsiteX0" fmla="*/ 0 w 96678"/>
                    <a:gd name="connsiteY0" fmla="*/ 0 h 9525"/>
                    <a:gd name="connsiteX1" fmla="*/ 96679 w 96678"/>
                    <a:gd name="connsiteY1" fmla="*/ 0 h 9525"/>
                  </a:gdLst>
                  <a:ahLst/>
                  <a:cxnLst>
                    <a:cxn ang="0">
                      <a:pos x="connsiteX0" y="connsiteY0"/>
                    </a:cxn>
                    <a:cxn ang="0">
                      <a:pos x="connsiteX1" y="connsiteY1"/>
                    </a:cxn>
                  </a:cxnLst>
                  <a:rect l="l" t="t" r="r" b="b"/>
                  <a:pathLst>
                    <a:path w="96678" h="9525">
                      <a:moveTo>
                        <a:pt x="0" y="0"/>
                      </a:moveTo>
                      <a:lnTo>
                        <a:pt x="96679"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34" name="Freeform: Shape 133">
                  <a:extLst>
                    <a:ext uri="{FF2B5EF4-FFF2-40B4-BE49-F238E27FC236}">
                      <a16:creationId xmlns:a16="http://schemas.microsoft.com/office/drawing/2014/main" id="{6C76ADFE-C45C-459F-23AB-83F86CD132A5}"/>
                    </a:ext>
                  </a:extLst>
                </p:cNvPr>
                <p:cNvSpPr/>
                <p:nvPr/>
              </p:nvSpPr>
              <p:spPr>
                <a:xfrm>
                  <a:off x="3727417"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6" name="Graphic 25">
                <a:extLst>
                  <a:ext uri="{FF2B5EF4-FFF2-40B4-BE49-F238E27FC236}">
                    <a16:creationId xmlns:a16="http://schemas.microsoft.com/office/drawing/2014/main" id="{3CDCF417-B89E-EB58-8902-C34AE23F0260}"/>
                  </a:ext>
                </a:extLst>
              </p:cNvPr>
              <p:cNvGrpSpPr/>
              <p:nvPr/>
            </p:nvGrpSpPr>
            <p:grpSpPr>
              <a:xfrm>
                <a:off x="3694365" y="2600463"/>
                <a:ext cx="96583" cy="96583"/>
                <a:chOff x="3694365" y="2600463"/>
                <a:chExt cx="96583" cy="96583"/>
              </a:xfrm>
            </p:grpSpPr>
            <p:sp>
              <p:nvSpPr>
                <p:cNvPr id="131" name="Freeform: Shape 130">
                  <a:extLst>
                    <a:ext uri="{FF2B5EF4-FFF2-40B4-BE49-F238E27FC236}">
                      <a16:creationId xmlns:a16="http://schemas.microsoft.com/office/drawing/2014/main" id="{773CCCDC-FF23-C23F-F232-33E624925E0E}"/>
                    </a:ext>
                  </a:extLst>
                </p:cNvPr>
                <p:cNvSpPr/>
                <p:nvPr/>
              </p:nvSpPr>
              <p:spPr>
                <a:xfrm>
                  <a:off x="3694365" y="2649516"/>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32" name="Freeform: Shape 131">
                  <a:extLst>
                    <a:ext uri="{FF2B5EF4-FFF2-40B4-BE49-F238E27FC236}">
                      <a16:creationId xmlns:a16="http://schemas.microsoft.com/office/drawing/2014/main" id="{4F53B6F1-FF5A-2F82-64DC-DF163B1B341E}"/>
                    </a:ext>
                  </a:extLst>
                </p:cNvPr>
                <p:cNvSpPr/>
                <p:nvPr/>
              </p:nvSpPr>
              <p:spPr>
                <a:xfrm>
                  <a:off x="3741990" y="2600463"/>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7" name="Graphic 25">
                <a:extLst>
                  <a:ext uri="{FF2B5EF4-FFF2-40B4-BE49-F238E27FC236}">
                    <a16:creationId xmlns:a16="http://schemas.microsoft.com/office/drawing/2014/main" id="{2303E00D-5B44-08F8-9AB5-75A6F01AC638}"/>
                  </a:ext>
                </a:extLst>
              </p:cNvPr>
              <p:cNvGrpSpPr/>
              <p:nvPr/>
            </p:nvGrpSpPr>
            <p:grpSpPr>
              <a:xfrm>
                <a:off x="3740942" y="2699427"/>
                <a:ext cx="96678" cy="96583"/>
                <a:chOff x="3740942" y="2699427"/>
                <a:chExt cx="96678" cy="96583"/>
              </a:xfrm>
            </p:grpSpPr>
            <p:sp>
              <p:nvSpPr>
                <p:cNvPr id="129" name="Freeform: Shape 128">
                  <a:extLst>
                    <a:ext uri="{FF2B5EF4-FFF2-40B4-BE49-F238E27FC236}">
                      <a16:creationId xmlns:a16="http://schemas.microsoft.com/office/drawing/2014/main" id="{65E06C40-B3D4-4543-3F94-A56251CDBC11}"/>
                    </a:ext>
                  </a:extLst>
                </p:cNvPr>
                <p:cNvSpPr/>
                <p:nvPr/>
              </p:nvSpPr>
              <p:spPr>
                <a:xfrm>
                  <a:off x="3740942" y="2748481"/>
                  <a:ext cx="96678" cy="9525"/>
                </a:xfrm>
                <a:custGeom>
                  <a:avLst/>
                  <a:gdLst>
                    <a:gd name="connsiteX0" fmla="*/ 0 w 96678"/>
                    <a:gd name="connsiteY0" fmla="*/ 0 h 9525"/>
                    <a:gd name="connsiteX1" fmla="*/ 96679 w 96678"/>
                    <a:gd name="connsiteY1" fmla="*/ 0 h 9525"/>
                  </a:gdLst>
                  <a:ahLst/>
                  <a:cxnLst>
                    <a:cxn ang="0">
                      <a:pos x="connsiteX0" y="connsiteY0"/>
                    </a:cxn>
                    <a:cxn ang="0">
                      <a:pos x="connsiteX1" y="connsiteY1"/>
                    </a:cxn>
                  </a:cxnLst>
                  <a:rect l="l" t="t" r="r" b="b"/>
                  <a:pathLst>
                    <a:path w="96678" h="9525">
                      <a:moveTo>
                        <a:pt x="0" y="0"/>
                      </a:moveTo>
                      <a:lnTo>
                        <a:pt x="96679"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30" name="Freeform: Shape 129">
                  <a:extLst>
                    <a:ext uri="{FF2B5EF4-FFF2-40B4-BE49-F238E27FC236}">
                      <a16:creationId xmlns:a16="http://schemas.microsoft.com/office/drawing/2014/main" id="{0AC7C3C2-5F65-F519-25CD-3E4E2457C5A8}"/>
                    </a:ext>
                  </a:extLst>
                </p:cNvPr>
                <p:cNvSpPr/>
                <p:nvPr/>
              </p:nvSpPr>
              <p:spPr>
                <a:xfrm>
                  <a:off x="3788567" y="269942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8" name="Graphic 25">
                <a:extLst>
                  <a:ext uri="{FF2B5EF4-FFF2-40B4-BE49-F238E27FC236}">
                    <a16:creationId xmlns:a16="http://schemas.microsoft.com/office/drawing/2014/main" id="{B10C07C2-70F6-938E-FABC-93CCAD8F53B1}"/>
                  </a:ext>
                </a:extLst>
              </p:cNvPr>
              <p:cNvGrpSpPr/>
              <p:nvPr/>
            </p:nvGrpSpPr>
            <p:grpSpPr>
              <a:xfrm>
                <a:off x="3775899" y="2699427"/>
                <a:ext cx="96583" cy="96583"/>
                <a:chOff x="3775899" y="2699427"/>
                <a:chExt cx="96583" cy="96583"/>
              </a:xfrm>
            </p:grpSpPr>
            <p:sp>
              <p:nvSpPr>
                <p:cNvPr id="127" name="Freeform: Shape 126">
                  <a:extLst>
                    <a:ext uri="{FF2B5EF4-FFF2-40B4-BE49-F238E27FC236}">
                      <a16:creationId xmlns:a16="http://schemas.microsoft.com/office/drawing/2014/main" id="{78BFC203-E15A-7546-674E-E41BBB8F1B04}"/>
                    </a:ext>
                  </a:extLst>
                </p:cNvPr>
                <p:cNvSpPr/>
                <p:nvPr/>
              </p:nvSpPr>
              <p:spPr>
                <a:xfrm>
                  <a:off x="3775899" y="2748481"/>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28" name="Freeform: Shape 127">
                  <a:extLst>
                    <a:ext uri="{FF2B5EF4-FFF2-40B4-BE49-F238E27FC236}">
                      <a16:creationId xmlns:a16="http://schemas.microsoft.com/office/drawing/2014/main" id="{F6BD15C7-71D3-9B54-D0BA-B02900689D0F}"/>
                    </a:ext>
                  </a:extLst>
                </p:cNvPr>
                <p:cNvSpPr/>
                <p:nvPr/>
              </p:nvSpPr>
              <p:spPr>
                <a:xfrm>
                  <a:off x="3823524" y="269942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09" name="Graphic 25">
                <a:extLst>
                  <a:ext uri="{FF2B5EF4-FFF2-40B4-BE49-F238E27FC236}">
                    <a16:creationId xmlns:a16="http://schemas.microsoft.com/office/drawing/2014/main" id="{5925F685-6EDF-C39D-2116-A12959B729C5}"/>
                  </a:ext>
                </a:extLst>
              </p:cNvPr>
              <p:cNvGrpSpPr/>
              <p:nvPr/>
            </p:nvGrpSpPr>
            <p:grpSpPr>
              <a:xfrm>
                <a:off x="3797807" y="2699427"/>
                <a:ext cx="96583" cy="96583"/>
                <a:chOff x="3797807" y="2699427"/>
                <a:chExt cx="96583" cy="96583"/>
              </a:xfrm>
            </p:grpSpPr>
            <p:sp>
              <p:nvSpPr>
                <p:cNvPr id="125" name="Freeform: Shape 124">
                  <a:extLst>
                    <a:ext uri="{FF2B5EF4-FFF2-40B4-BE49-F238E27FC236}">
                      <a16:creationId xmlns:a16="http://schemas.microsoft.com/office/drawing/2014/main" id="{F346B063-0FD1-45BF-ECC1-FD6D03A93C4A}"/>
                    </a:ext>
                  </a:extLst>
                </p:cNvPr>
                <p:cNvSpPr/>
                <p:nvPr/>
              </p:nvSpPr>
              <p:spPr>
                <a:xfrm>
                  <a:off x="3797807" y="2748481"/>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26" name="Freeform: Shape 125">
                  <a:extLst>
                    <a:ext uri="{FF2B5EF4-FFF2-40B4-BE49-F238E27FC236}">
                      <a16:creationId xmlns:a16="http://schemas.microsoft.com/office/drawing/2014/main" id="{B79B243E-1F5F-9434-ACDF-6F9EAB8C9CC3}"/>
                    </a:ext>
                  </a:extLst>
                </p:cNvPr>
                <p:cNvSpPr/>
                <p:nvPr/>
              </p:nvSpPr>
              <p:spPr>
                <a:xfrm>
                  <a:off x="3845432" y="269942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10" name="Graphic 25">
                <a:extLst>
                  <a:ext uri="{FF2B5EF4-FFF2-40B4-BE49-F238E27FC236}">
                    <a16:creationId xmlns:a16="http://schemas.microsoft.com/office/drawing/2014/main" id="{F58AEBD6-A878-F6D4-9EF4-D5B1BC113BD9}"/>
                  </a:ext>
                </a:extLst>
              </p:cNvPr>
              <p:cNvGrpSpPr/>
              <p:nvPr/>
            </p:nvGrpSpPr>
            <p:grpSpPr>
              <a:xfrm>
                <a:off x="3786091" y="2699427"/>
                <a:ext cx="96583" cy="96583"/>
                <a:chOff x="3786091" y="2699427"/>
                <a:chExt cx="96583" cy="96583"/>
              </a:xfrm>
            </p:grpSpPr>
            <p:sp>
              <p:nvSpPr>
                <p:cNvPr id="123" name="Freeform: Shape 122">
                  <a:extLst>
                    <a:ext uri="{FF2B5EF4-FFF2-40B4-BE49-F238E27FC236}">
                      <a16:creationId xmlns:a16="http://schemas.microsoft.com/office/drawing/2014/main" id="{34080CA2-A854-3E54-21DB-90AE4653208B}"/>
                    </a:ext>
                  </a:extLst>
                </p:cNvPr>
                <p:cNvSpPr/>
                <p:nvPr/>
              </p:nvSpPr>
              <p:spPr>
                <a:xfrm>
                  <a:off x="3786091" y="2748481"/>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24" name="Freeform: Shape 123">
                  <a:extLst>
                    <a:ext uri="{FF2B5EF4-FFF2-40B4-BE49-F238E27FC236}">
                      <a16:creationId xmlns:a16="http://schemas.microsoft.com/office/drawing/2014/main" id="{E60F21CB-9C88-A25E-5946-08AB819964BF}"/>
                    </a:ext>
                  </a:extLst>
                </p:cNvPr>
                <p:cNvSpPr/>
                <p:nvPr/>
              </p:nvSpPr>
              <p:spPr>
                <a:xfrm>
                  <a:off x="3833716" y="269942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11" name="Graphic 25">
                <a:extLst>
                  <a:ext uri="{FF2B5EF4-FFF2-40B4-BE49-F238E27FC236}">
                    <a16:creationId xmlns:a16="http://schemas.microsoft.com/office/drawing/2014/main" id="{5F626B20-F430-125F-1B60-3C00E1792245}"/>
                  </a:ext>
                </a:extLst>
              </p:cNvPr>
              <p:cNvGrpSpPr/>
              <p:nvPr/>
            </p:nvGrpSpPr>
            <p:grpSpPr>
              <a:xfrm>
                <a:off x="3781805" y="2699427"/>
                <a:ext cx="96583" cy="96583"/>
                <a:chOff x="3781805" y="2699427"/>
                <a:chExt cx="96583" cy="96583"/>
              </a:xfrm>
            </p:grpSpPr>
            <p:sp>
              <p:nvSpPr>
                <p:cNvPr id="121" name="Freeform: Shape 120">
                  <a:extLst>
                    <a:ext uri="{FF2B5EF4-FFF2-40B4-BE49-F238E27FC236}">
                      <a16:creationId xmlns:a16="http://schemas.microsoft.com/office/drawing/2014/main" id="{57E824E9-48FB-B5B5-80F4-9D18E41F9573}"/>
                    </a:ext>
                  </a:extLst>
                </p:cNvPr>
                <p:cNvSpPr/>
                <p:nvPr/>
              </p:nvSpPr>
              <p:spPr>
                <a:xfrm>
                  <a:off x="3781805" y="2748481"/>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22" name="Freeform: Shape 121">
                  <a:extLst>
                    <a:ext uri="{FF2B5EF4-FFF2-40B4-BE49-F238E27FC236}">
                      <a16:creationId xmlns:a16="http://schemas.microsoft.com/office/drawing/2014/main" id="{2D6DFFA2-8541-A5C3-798B-B9262B046742}"/>
                    </a:ext>
                  </a:extLst>
                </p:cNvPr>
                <p:cNvSpPr/>
                <p:nvPr/>
              </p:nvSpPr>
              <p:spPr>
                <a:xfrm>
                  <a:off x="3829430" y="269942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12" name="Graphic 25">
                <a:extLst>
                  <a:ext uri="{FF2B5EF4-FFF2-40B4-BE49-F238E27FC236}">
                    <a16:creationId xmlns:a16="http://schemas.microsoft.com/office/drawing/2014/main" id="{894826F1-7F89-D6BF-A44A-04C16F81DE3D}"/>
                  </a:ext>
                </a:extLst>
              </p:cNvPr>
              <p:cNvGrpSpPr/>
              <p:nvPr/>
            </p:nvGrpSpPr>
            <p:grpSpPr>
              <a:xfrm>
                <a:off x="3934681" y="2699427"/>
                <a:ext cx="96583" cy="96583"/>
                <a:chOff x="3934681" y="2699427"/>
                <a:chExt cx="96583" cy="96583"/>
              </a:xfrm>
            </p:grpSpPr>
            <p:sp>
              <p:nvSpPr>
                <p:cNvPr id="119" name="Freeform: Shape 118">
                  <a:extLst>
                    <a:ext uri="{FF2B5EF4-FFF2-40B4-BE49-F238E27FC236}">
                      <a16:creationId xmlns:a16="http://schemas.microsoft.com/office/drawing/2014/main" id="{1A2F568A-3F28-FD98-4D34-7B53CCA55D5A}"/>
                    </a:ext>
                  </a:extLst>
                </p:cNvPr>
                <p:cNvSpPr/>
                <p:nvPr/>
              </p:nvSpPr>
              <p:spPr>
                <a:xfrm>
                  <a:off x="3934681" y="2748481"/>
                  <a:ext cx="96583" cy="9525"/>
                </a:xfrm>
                <a:custGeom>
                  <a:avLst/>
                  <a:gdLst>
                    <a:gd name="connsiteX0" fmla="*/ 0 w 96583"/>
                    <a:gd name="connsiteY0" fmla="*/ 0 h 9525"/>
                    <a:gd name="connsiteX1" fmla="*/ 96584 w 96583"/>
                    <a:gd name="connsiteY1" fmla="*/ 0 h 9525"/>
                  </a:gdLst>
                  <a:ahLst/>
                  <a:cxnLst>
                    <a:cxn ang="0">
                      <a:pos x="connsiteX0" y="connsiteY0"/>
                    </a:cxn>
                    <a:cxn ang="0">
                      <a:pos x="connsiteX1" y="connsiteY1"/>
                    </a:cxn>
                  </a:cxnLst>
                  <a:rect l="l" t="t" r="r" b="b"/>
                  <a:pathLst>
                    <a:path w="96583" h="9525">
                      <a:moveTo>
                        <a:pt x="0" y="0"/>
                      </a:moveTo>
                      <a:lnTo>
                        <a:pt x="96584"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20" name="Freeform: Shape 119">
                  <a:extLst>
                    <a:ext uri="{FF2B5EF4-FFF2-40B4-BE49-F238E27FC236}">
                      <a16:creationId xmlns:a16="http://schemas.microsoft.com/office/drawing/2014/main" id="{D1954250-FE85-FCF8-80E7-74E62BC1A90C}"/>
                    </a:ext>
                  </a:extLst>
                </p:cNvPr>
                <p:cNvSpPr/>
                <p:nvPr/>
              </p:nvSpPr>
              <p:spPr>
                <a:xfrm>
                  <a:off x="3982306" y="269942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13" name="Graphic 25">
                <a:extLst>
                  <a:ext uri="{FF2B5EF4-FFF2-40B4-BE49-F238E27FC236}">
                    <a16:creationId xmlns:a16="http://schemas.microsoft.com/office/drawing/2014/main" id="{BF01B902-0290-BCB9-8FCE-DF6FF3EDA5AA}"/>
                  </a:ext>
                </a:extLst>
              </p:cNvPr>
              <p:cNvGrpSpPr/>
              <p:nvPr/>
            </p:nvGrpSpPr>
            <p:grpSpPr>
              <a:xfrm>
                <a:off x="4026407" y="2699427"/>
                <a:ext cx="96583" cy="96583"/>
                <a:chOff x="4026407" y="2699427"/>
                <a:chExt cx="96583" cy="96583"/>
              </a:xfrm>
            </p:grpSpPr>
            <p:sp>
              <p:nvSpPr>
                <p:cNvPr id="117" name="Freeform: Shape 116">
                  <a:extLst>
                    <a:ext uri="{FF2B5EF4-FFF2-40B4-BE49-F238E27FC236}">
                      <a16:creationId xmlns:a16="http://schemas.microsoft.com/office/drawing/2014/main" id="{277C103D-34D8-F08B-2876-BF62DA55A8F7}"/>
                    </a:ext>
                  </a:extLst>
                </p:cNvPr>
                <p:cNvSpPr/>
                <p:nvPr/>
              </p:nvSpPr>
              <p:spPr>
                <a:xfrm>
                  <a:off x="4026407" y="2748481"/>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18" name="Freeform: Shape 117">
                  <a:extLst>
                    <a:ext uri="{FF2B5EF4-FFF2-40B4-BE49-F238E27FC236}">
                      <a16:creationId xmlns:a16="http://schemas.microsoft.com/office/drawing/2014/main" id="{DE44631C-9BFB-7E9F-9876-EDE909A3212A}"/>
                    </a:ext>
                  </a:extLst>
                </p:cNvPr>
                <p:cNvSpPr/>
                <p:nvPr/>
              </p:nvSpPr>
              <p:spPr>
                <a:xfrm>
                  <a:off x="4074032" y="269942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nvGrpSpPr>
              <p:cNvPr id="114" name="Graphic 25">
                <a:extLst>
                  <a:ext uri="{FF2B5EF4-FFF2-40B4-BE49-F238E27FC236}">
                    <a16:creationId xmlns:a16="http://schemas.microsoft.com/office/drawing/2014/main" id="{82CECE2B-C09D-F19C-11BC-8F97D9DE9437}"/>
                  </a:ext>
                </a:extLst>
              </p:cNvPr>
              <p:cNvGrpSpPr/>
              <p:nvPr/>
            </p:nvGrpSpPr>
            <p:grpSpPr>
              <a:xfrm>
                <a:off x="4144326" y="2699427"/>
                <a:ext cx="96583" cy="96583"/>
                <a:chOff x="4144326" y="2699427"/>
                <a:chExt cx="96583" cy="96583"/>
              </a:xfrm>
            </p:grpSpPr>
            <p:sp>
              <p:nvSpPr>
                <p:cNvPr id="115" name="Freeform: Shape 114">
                  <a:extLst>
                    <a:ext uri="{FF2B5EF4-FFF2-40B4-BE49-F238E27FC236}">
                      <a16:creationId xmlns:a16="http://schemas.microsoft.com/office/drawing/2014/main" id="{32ADA4C2-DD17-BAC1-2C4F-2C8E32D94D4D}"/>
                    </a:ext>
                  </a:extLst>
                </p:cNvPr>
                <p:cNvSpPr/>
                <p:nvPr/>
              </p:nvSpPr>
              <p:spPr>
                <a:xfrm>
                  <a:off x="4144326" y="2748481"/>
                  <a:ext cx="96583" cy="9525"/>
                </a:xfrm>
                <a:custGeom>
                  <a:avLst/>
                  <a:gdLst>
                    <a:gd name="connsiteX0" fmla="*/ 0 w 96583"/>
                    <a:gd name="connsiteY0" fmla="*/ 0 h 9525"/>
                    <a:gd name="connsiteX1" fmla="*/ 96583 w 96583"/>
                    <a:gd name="connsiteY1" fmla="*/ 0 h 9525"/>
                  </a:gdLst>
                  <a:ahLst/>
                  <a:cxnLst>
                    <a:cxn ang="0">
                      <a:pos x="connsiteX0" y="connsiteY0"/>
                    </a:cxn>
                    <a:cxn ang="0">
                      <a:pos x="connsiteX1" y="connsiteY1"/>
                    </a:cxn>
                  </a:cxnLst>
                  <a:rect l="l" t="t" r="r" b="b"/>
                  <a:pathLst>
                    <a:path w="96583" h="9525">
                      <a:moveTo>
                        <a:pt x="0" y="0"/>
                      </a:moveTo>
                      <a:lnTo>
                        <a:pt x="96583" y="0"/>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116" name="Freeform: Shape 115">
                  <a:extLst>
                    <a:ext uri="{FF2B5EF4-FFF2-40B4-BE49-F238E27FC236}">
                      <a16:creationId xmlns:a16="http://schemas.microsoft.com/office/drawing/2014/main" id="{9A521610-BBD0-A30A-86BE-00EA76FBF9D0}"/>
                    </a:ext>
                  </a:extLst>
                </p:cNvPr>
                <p:cNvSpPr/>
                <p:nvPr/>
              </p:nvSpPr>
              <p:spPr>
                <a:xfrm>
                  <a:off x="4191951" y="2699427"/>
                  <a:ext cx="9525" cy="96583"/>
                </a:xfrm>
                <a:custGeom>
                  <a:avLst/>
                  <a:gdLst>
                    <a:gd name="connsiteX0" fmla="*/ 0 w 9525"/>
                    <a:gd name="connsiteY0" fmla="*/ 0 h 96583"/>
                    <a:gd name="connsiteX1" fmla="*/ 0 w 9525"/>
                    <a:gd name="connsiteY1" fmla="*/ 96584 h 96583"/>
                  </a:gdLst>
                  <a:ahLst/>
                  <a:cxnLst>
                    <a:cxn ang="0">
                      <a:pos x="connsiteX0" y="connsiteY0"/>
                    </a:cxn>
                    <a:cxn ang="0">
                      <a:pos x="connsiteX1" y="connsiteY1"/>
                    </a:cxn>
                  </a:cxnLst>
                  <a:rect l="l" t="t" r="r" b="b"/>
                  <a:pathLst>
                    <a:path w="9525" h="96583">
                      <a:moveTo>
                        <a:pt x="0" y="0"/>
                      </a:moveTo>
                      <a:lnTo>
                        <a:pt x="0" y="96584"/>
                      </a:lnTo>
                    </a:path>
                  </a:pathLst>
                </a:custGeom>
                <a:ln w="19050" cap="flat">
                  <a:solidFill>
                    <a:srgbClr val="2ECCA3"/>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grpSp>
      </p:grpSp>
      <p:grpSp>
        <p:nvGrpSpPr>
          <p:cNvPr id="372" name="Group 371">
            <a:extLst>
              <a:ext uri="{FF2B5EF4-FFF2-40B4-BE49-F238E27FC236}">
                <a16:creationId xmlns:a16="http://schemas.microsoft.com/office/drawing/2014/main" id="{F3614B51-0070-38AC-039A-6ED0A0D1D246}"/>
              </a:ext>
            </a:extLst>
          </p:cNvPr>
          <p:cNvGrpSpPr/>
          <p:nvPr/>
        </p:nvGrpSpPr>
        <p:grpSpPr>
          <a:xfrm>
            <a:off x="4534085" y="1215980"/>
            <a:ext cx="4215462" cy="2400130"/>
            <a:chOff x="6045447" y="1618132"/>
            <a:chExt cx="5620616" cy="3200172"/>
          </a:xfrm>
        </p:grpSpPr>
        <p:cxnSp>
          <p:nvCxnSpPr>
            <p:cNvPr id="373" name="Straight Connector 372">
              <a:extLst>
                <a:ext uri="{FF2B5EF4-FFF2-40B4-BE49-F238E27FC236}">
                  <a16:creationId xmlns:a16="http://schemas.microsoft.com/office/drawing/2014/main" id="{71273ADE-8C19-49EA-4007-0F1E16273149}"/>
                </a:ext>
              </a:extLst>
            </p:cNvPr>
            <p:cNvCxnSpPr>
              <a:cxnSpLocks/>
            </p:cNvCxnSpPr>
            <p:nvPr/>
          </p:nvCxnSpPr>
          <p:spPr>
            <a:xfrm flipV="1">
              <a:off x="8946815" y="2354947"/>
              <a:ext cx="0" cy="192024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a16="http://schemas.microsoft.com/office/drawing/2014/main" id="{8503BE8E-EE2B-CF0F-749A-B050FB35F776}"/>
                </a:ext>
              </a:extLst>
            </p:cNvPr>
            <p:cNvSpPr txBox="1"/>
            <p:nvPr/>
          </p:nvSpPr>
          <p:spPr>
            <a:xfrm rot="16200000">
              <a:off x="5391355" y="2855621"/>
              <a:ext cx="2078826" cy="261611"/>
            </a:xfrm>
            <a:prstGeom prst="rect">
              <a:avLst/>
            </a:prstGeom>
            <a:noFill/>
          </p:spPr>
          <p:txBody>
            <a:bodyPr wrap="square" rtlCol="0">
              <a:spAutoFit/>
            </a:bodyPr>
            <a:lstStyle/>
            <a:p>
              <a:pPr algn="ctr" defTabSz="685800" fontAlgn="auto">
                <a:spcBef>
                  <a:spcPts val="0"/>
                </a:spcBef>
                <a:spcAft>
                  <a:spcPts val="0"/>
                </a:spcAft>
                <a:defRPr/>
              </a:pPr>
              <a:r>
                <a:rPr lang="en-US" sz="675" b="1">
                  <a:solidFill>
                    <a:prstClr val="white"/>
                  </a:solidFill>
                  <a:latin typeface="Arial" panose="020B0604020202020204"/>
                  <a:ea typeface="+mn-ea"/>
                  <a:cs typeface="+mn-cs"/>
                </a:rPr>
                <a:t>PFS probability, %</a:t>
              </a:r>
            </a:p>
          </p:txBody>
        </p:sp>
        <p:cxnSp>
          <p:nvCxnSpPr>
            <p:cNvPr id="375" name="Straight Connector 374">
              <a:extLst>
                <a:ext uri="{FF2B5EF4-FFF2-40B4-BE49-F238E27FC236}">
                  <a16:creationId xmlns:a16="http://schemas.microsoft.com/office/drawing/2014/main" id="{59B891ED-B437-B84B-A977-F174D7B2CB18}"/>
                </a:ext>
              </a:extLst>
            </p:cNvPr>
            <p:cNvCxnSpPr>
              <a:cxnSpLocks/>
            </p:cNvCxnSpPr>
            <p:nvPr/>
          </p:nvCxnSpPr>
          <p:spPr>
            <a:xfrm flipH="1" flipV="1">
              <a:off x="6853669" y="3045940"/>
              <a:ext cx="1759206" cy="17224"/>
            </a:xfrm>
            <a:prstGeom prst="line">
              <a:avLst/>
            </a:prstGeom>
            <a:ln>
              <a:solidFill>
                <a:srgbClr val="A6A6A6"/>
              </a:solidFill>
              <a:prstDash val="dash"/>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10D6DF9C-75CF-A49F-4AAB-B2E1CED70E89}"/>
                </a:ext>
              </a:extLst>
            </p:cNvPr>
            <p:cNvCxnSpPr>
              <a:cxnSpLocks/>
            </p:cNvCxnSpPr>
            <p:nvPr/>
          </p:nvCxnSpPr>
          <p:spPr>
            <a:xfrm flipV="1">
              <a:off x="8663679" y="3047499"/>
              <a:ext cx="8767" cy="1243545"/>
            </a:xfrm>
            <a:prstGeom prst="line">
              <a:avLst/>
            </a:prstGeom>
            <a:ln>
              <a:solidFill>
                <a:srgbClr val="A6A6A6"/>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BF90D10C-DFC6-5370-9622-E0F9D70C4B10}"/>
                </a:ext>
              </a:extLst>
            </p:cNvPr>
            <p:cNvCxnSpPr>
              <a:cxnSpLocks/>
            </p:cNvCxnSpPr>
            <p:nvPr/>
          </p:nvCxnSpPr>
          <p:spPr>
            <a:xfrm flipH="1">
              <a:off x="8613747" y="3084825"/>
              <a:ext cx="2321475" cy="0"/>
            </a:xfrm>
            <a:prstGeom prst="line">
              <a:avLst/>
            </a:prstGeom>
            <a:ln>
              <a:solidFill>
                <a:srgbClr val="2ECCA3"/>
              </a:solidFill>
              <a:prstDash val="dash"/>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7F23AC41-96AE-A595-919E-F346E18909E3}"/>
                </a:ext>
              </a:extLst>
            </p:cNvPr>
            <p:cNvCxnSpPr>
              <a:cxnSpLocks/>
            </p:cNvCxnSpPr>
            <p:nvPr/>
          </p:nvCxnSpPr>
          <p:spPr>
            <a:xfrm>
              <a:off x="10932813" y="3081256"/>
              <a:ext cx="0" cy="1207573"/>
            </a:xfrm>
            <a:prstGeom prst="line">
              <a:avLst/>
            </a:prstGeom>
            <a:ln>
              <a:solidFill>
                <a:srgbClr val="2ECCA3"/>
              </a:solidFill>
              <a:prstDash val="dash"/>
            </a:ln>
          </p:spPr>
          <p:style>
            <a:lnRef idx="1">
              <a:schemeClr val="accent1"/>
            </a:lnRef>
            <a:fillRef idx="0">
              <a:schemeClr val="accent1"/>
            </a:fillRef>
            <a:effectRef idx="0">
              <a:schemeClr val="accent1"/>
            </a:effectRef>
            <a:fontRef idx="minor">
              <a:schemeClr val="tx1"/>
            </a:fontRef>
          </p:style>
        </p:cxnSp>
        <p:sp>
          <p:nvSpPr>
            <p:cNvPr id="379" name="TextBox 378">
              <a:extLst>
                <a:ext uri="{FF2B5EF4-FFF2-40B4-BE49-F238E27FC236}">
                  <a16:creationId xmlns:a16="http://schemas.microsoft.com/office/drawing/2014/main" id="{80EA2E1A-D43D-2281-82F9-D3581BC51206}"/>
                </a:ext>
              </a:extLst>
            </p:cNvPr>
            <p:cNvSpPr txBox="1"/>
            <p:nvPr/>
          </p:nvSpPr>
          <p:spPr>
            <a:xfrm>
              <a:off x="7786070" y="3093497"/>
              <a:ext cx="720325" cy="538609"/>
            </a:xfrm>
            <a:prstGeom prst="rect">
              <a:avLst/>
            </a:prstGeom>
            <a:solidFill>
              <a:srgbClr val="A6A6A6"/>
            </a:solidFill>
          </p:spPr>
          <p:txBody>
            <a:bodyPr wrap="square" rtlCol="0">
              <a:spAutoFit/>
            </a:bodyPr>
            <a:lstStyle/>
            <a:p>
              <a:pPr algn="ctr" defTabSz="685800" fontAlgn="auto">
                <a:spcBef>
                  <a:spcPts val="0"/>
                </a:spcBef>
                <a:spcAft>
                  <a:spcPts val="0"/>
                </a:spcAft>
                <a:defRPr/>
              </a:pPr>
              <a:r>
                <a:rPr lang="en-US" sz="675" b="1">
                  <a:solidFill>
                    <a:prstClr val="white"/>
                  </a:solidFill>
                  <a:latin typeface="Arial" panose="020B0604020202020204"/>
                  <a:ea typeface="+mn-ea"/>
                  <a:cs typeface="+mn-cs"/>
                </a:rPr>
                <a:t>Median</a:t>
              </a:r>
            </a:p>
            <a:p>
              <a:pPr algn="ctr" defTabSz="685800" fontAlgn="auto">
                <a:spcBef>
                  <a:spcPts val="0"/>
                </a:spcBef>
                <a:spcAft>
                  <a:spcPts val="0"/>
                </a:spcAft>
                <a:defRPr/>
              </a:pPr>
              <a:r>
                <a:rPr lang="en-US" sz="675" b="1">
                  <a:solidFill>
                    <a:prstClr val="white"/>
                  </a:solidFill>
                  <a:latin typeface="Arial" panose="020B0604020202020204"/>
                  <a:ea typeface="+mn-ea"/>
                  <a:cs typeface="+mn-cs"/>
                </a:rPr>
                <a:t>15.3 months</a:t>
              </a:r>
            </a:p>
          </p:txBody>
        </p:sp>
        <p:sp>
          <p:nvSpPr>
            <p:cNvPr id="380" name="TextBox 379">
              <a:extLst>
                <a:ext uri="{FF2B5EF4-FFF2-40B4-BE49-F238E27FC236}">
                  <a16:creationId xmlns:a16="http://schemas.microsoft.com/office/drawing/2014/main" id="{45AFE080-AFE4-DC93-D37D-AC0339DD680D}"/>
                </a:ext>
              </a:extLst>
            </p:cNvPr>
            <p:cNvSpPr txBox="1"/>
            <p:nvPr/>
          </p:nvSpPr>
          <p:spPr>
            <a:xfrm>
              <a:off x="10939816" y="2464807"/>
              <a:ext cx="726247" cy="538609"/>
            </a:xfrm>
            <a:prstGeom prst="rect">
              <a:avLst/>
            </a:prstGeom>
            <a:solidFill>
              <a:srgbClr val="2ECCA3"/>
            </a:solidFill>
          </p:spPr>
          <p:txBody>
            <a:bodyPr wrap="square" rtlCol="0">
              <a:spAutoFit/>
            </a:bodyPr>
            <a:lstStyle/>
            <a:p>
              <a:pPr algn="ctr" defTabSz="685800" fontAlgn="auto">
                <a:spcBef>
                  <a:spcPts val="0"/>
                </a:spcBef>
                <a:spcAft>
                  <a:spcPts val="0"/>
                </a:spcAft>
                <a:defRPr/>
              </a:pPr>
              <a:r>
                <a:rPr lang="en-US" sz="675" b="1">
                  <a:solidFill>
                    <a:prstClr val="white"/>
                  </a:solidFill>
                  <a:latin typeface="Arial" panose="020B0604020202020204"/>
                  <a:ea typeface="+mn-ea"/>
                  <a:cs typeface="+mn-cs"/>
                </a:rPr>
                <a:t>Median</a:t>
              </a:r>
            </a:p>
            <a:p>
              <a:pPr algn="ctr" defTabSz="685800" fontAlgn="auto">
                <a:spcBef>
                  <a:spcPts val="0"/>
                </a:spcBef>
                <a:spcAft>
                  <a:spcPts val="0"/>
                </a:spcAft>
                <a:defRPr/>
              </a:pPr>
              <a:r>
                <a:rPr lang="en-US" sz="675" b="1">
                  <a:solidFill>
                    <a:prstClr val="white"/>
                  </a:solidFill>
                  <a:latin typeface="Arial" panose="020B0604020202020204"/>
                  <a:ea typeface="+mn-ea"/>
                  <a:cs typeface="+mn-cs"/>
                </a:rPr>
                <a:t>36.6 months</a:t>
              </a:r>
            </a:p>
          </p:txBody>
        </p:sp>
        <p:sp>
          <p:nvSpPr>
            <p:cNvPr id="381" name="TextBox 380">
              <a:extLst>
                <a:ext uri="{FF2B5EF4-FFF2-40B4-BE49-F238E27FC236}">
                  <a16:creationId xmlns:a16="http://schemas.microsoft.com/office/drawing/2014/main" id="{400EEEC3-8AC3-B0B6-D911-01A7A063406E}"/>
                </a:ext>
              </a:extLst>
            </p:cNvPr>
            <p:cNvSpPr txBox="1"/>
            <p:nvPr/>
          </p:nvSpPr>
          <p:spPr>
            <a:xfrm>
              <a:off x="8672651" y="3392060"/>
              <a:ext cx="550547" cy="261611"/>
            </a:xfrm>
            <a:prstGeom prst="rect">
              <a:avLst/>
            </a:prstGeom>
            <a:solidFill>
              <a:srgbClr val="002557"/>
            </a:solidFill>
          </p:spPr>
          <p:txBody>
            <a:bodyPr wrap="square" rtlCol="0" anchor="ctr">
              <a:spAutoFit/>
            </a:bodyPr>
            <a:lstStyle/>
            <a:p>
              <a:pPr algn="ctr" defTabSz="685800" fontAlgn="auto">
                <a:spcBef>
                  <a:spcPts val="0"/>
                </a:spcBef>
                <a:spcAft>
                  <a:spcPts val="0"/>
                </a:spcAft>
                <a:defRPr/>
              </a:pPr>
              <a:r>
                <a:rPr lang="en-US" sz="675">
                  <a:solidFill>
                    <a:srgbClr val="A6A6A6"/>
                  </a:solidFill>
                  <a:latin typeface="Arial" panose="020B0604020202020204"/>
                  <a:ea typeface="+mn-ea"/>
                  <a:cs typeface="+mn-cs"/>
                </a:rPr>
                <a:t>45%</a:t>
              </a:r>
            </a:p>
          </p:txBody>
        </p:sp>
        <p:sp>
          <p:nvSpPr>
            <p:cNvPr id="382" name="TextBox 381">
              <a:extLst>
                <a:ext uri="{FF2B5EF4-FFF2-40B4-BE49-F238E27FC236}">
                  <a16:creationId xmlns:a16="http://schemas.microsoft.com/office/drawing/2014/main" id="{0FF3A45F-540D-4EE5-C67C-3FD532E086BE}"/>
                </a:ext>
              </a:extLst>
            </p:cNvPr>
            <p:cNvSpPr txBox="1"/>
            <p:nvPr/>
          </p:nvSpPr>
          <p:spPr>
            <a:xfrm>
              <a:off x="8726894" y="2693513"/>
              <a:ext cx="464553" cy="400109"/>
            </a:xfrm>
            <a:prstGeom prst="rect">
              <a:avLst/>
            </a:prstGeom>
            <a:solidFill>
              <a:srgbClr val="002557"/>
            </a:solidFill>
          </p:spPr>
          <p:txBody>
            <a:bodyPr wrap="square" rtlCol="0">
              <a:spAutoFit/>
            </a:bodyPr>
            <a:lstStyle/>
            <a:p>
              <a:pPr algn="ctr" defTabSz="685800" fontAlgn="auto">
                <a:spcBef>
                  <a:spcPts val="0"/>
                </a:spcBef>
                <a:spcAft>
                  <a:spcPts val="0"/>
                </a:spcAft>
                <a:defRPr/>
              </a:pPr>
              <a:r>
                <a:rPr lang="en-US" sz="675">
                  <a:solidFill>
                    <a:srgbClr val="2ECCA3"/>
                  </a:solidFill>
                  <a:latin typeface="Arial" panose="020B0604020202020204"/>
                  <a:ea typeface="+mn-ea"/>
                  <a:cs typeface="+mn-cs"/>
                </a:rPr>
                <a:t>69%</a:t>
              </a:r>
            </a:p>
          </p:txBody>
        </p:sp>
        <p:sp>
          <p:nvSpPr>
            <p:cNvPr id="383" name="TextBox 382">
              <a:extLst>
                <a:ext uri="{FF2B5EF4-FFF2-40B4-BE49-F238E27FC236}">
                  <a16:creationId xmlns:a16="http://schemas.microsoft.com/office/drawing/2014/main" id="{A13ECBBF-8F7B-138A-BF52-CF7324EAFF34}"/>
                </a:ext>
              </a:extLst>
            </p:cNvPr>
            <p:cNvSpPr txBox="1"/>
            <p:nvPr/>
          </p:nvSpPr>
          <p:spPr>
            <a:xfrm>
              <a:off x="8605999" y="2169912"/>
              <a:ext cx="726247" cy="230832"/>
            </a:xfrm>
            <a:prstGeom prst="rect">
              <a:avLst/>
            </a:prstGeom>
            <a:noFill/>
          </p:spPr>
          <p:txBody>
            <a:bodyPr wrap="square" rtlCol="0">
              <a:spAutoFit/>
            </a:bodyPr>
            <a:lstStyle/>
            <a:p>
              <a:pPr algn="ctr" defTabSz="685800" fontAlgn="auto">
                <a:spcBef>
                  <a:spcPts val="0"/>
                </a:spcBef>
                <a:spcAft>
                  <a:spcPts val="0"/>
                </a:spcAft>
                <a:defRPr/>
              </a:pPr>
              <a:r>
                <a:rPr lang="en-US" sz="525">
                  <a:solidFill>
                    <a:prstClr val="white"/>
                  </a:solidFill>
                  <a:latin typeface="Arial" panose="020B0604020202020204"/>
                  <a:ea typeface="+mn-ea"/>
                  <a:cs typeface="+mn-cs"/>
                </a:rPr>
                <a:t>18-months</a:t>
              </a:r>
            </a:p>
          </p:txBody>
        </p:sp>
        <p:sp>
          <p:nvSpPr>
            <p:cNvPr id="384" name="TextBox 383">
              <a:extLst>
                <a:ext uri="{FF2B5EF4-FFF2-40B4-BE49-F238E27FC236}">
                  <a16:creationId xmlns:a16="http://schemas.microsoft.com/office/drawing/2014/main" id="{0CAC0DCB-2B42-D5AD-6178-27FB25A97965}"/>
                </a:ext>
              </a:extLst>
            </p:cNvPr>
            <p:cNvSpPr txBox="1"/>
            <p:nvPr/>
          </p:nvSpPr>
          <p:spPr>
            <a:xfrm>
              <a:off x="6949582"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175</a:t>
              </a:r>
            </a:p>
          </p:txBody>
        </p:sp>
        <p:sp>
          <p:nvSpPr>
            <p:cNvPr id="385" name="TextBox 384">
              <a:extLst>
                <a:ext uri="{FF2B5EF4-FFF2-40B4-BE49-F238E27FC236}">
                  <a16:creationId xmlns:a16="http://schemas.microsoft.com/office/drawing/2014/main" id="{852644FB-A581-E833-6468-701177C73C12}"/>
                </a:ext>
              </a:extLst>
            </p:cNvPr>
            <p:cNvSpPr txBox="1"/>
            <p:nvPr/>
          </p:nvSpPr>
          <p:spPr>
            <a:xfrm>
              <a:off x="7054356"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161</a:t>
              </a:r>
            </a:p>
          </p:txBody>
        </p:sp>
        <p:sp>
          <p:nvSpPr>
            <p:cNvPr id="386" name="TextBox 385">
              <a:extLst>
                <a:ext uri="{FF2B5EF4-FFF2-40B4-BE49-F238E27FC236}">
                  <a16:creationId xmlns:a16="http://schemas.microsoft.com/office/drawing/2014/main" id="{1DD36EEB-6D02-E089-A8ED-2DB149547D45}"/>
                </a:ext>
              </a:extLst>
            </p:cNvPr>
            <p:cNvSpPr txBox="1"/>
            <p:nvPr/>
          </p:nvSpPr>
          <p:spPr>
            <a:xfrm>
              <a:off x="7159131"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147</a:t>
              </a:r>
            </a:p>
          </p:txBody>
        </p:sp>
        <p:sp>
          <p:nvSpPr>
            <p:cNvPr id="387" name="TextBox 386">
              <a:extLst>
                <a:ext uri="{FF2B5EF4-FFF2-40B4-BE49-F238E27FC236}">
                  <a16:creationId xmlns:a16="http://schemas.microsoft.com/office/drawing/2014/main" id="{D9CC790D-9B01-CC8B-C586-9E35AFB2DF3F}"/>
                </a:ext>
              </a:extLst>
            </p:cNvPr>
            <p:cNvSpPr txBox="1"/>
            <p:nvPr/>
          </p:nvSpPr>
          <p:spPr>
            <a:xfrm>
              <a:off x="7270256"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143</a:t>
              </a:r>
            </a:p>
          </p:txBody>
        </p:sp>
        <p:sp>
          <p:nvSpPr>
            <p:cNvPr id="388" name="TextBox 387">
              <a:extLst>
                <a:ext uri="{FF2B5EF4-FFF2-40B4-BE49-F238E27FC236}">
                  <a16:creationId xmlns:a16="http://schemas.microsoft.com/office/drawing/2014/main" id="{F9C62EDA-FFD1-922D-3BA6-24B2A103E244}"/>
                </a:ext>
              </a:extLst>
            </p:cNvPr>
            <p:cNvSpPr txBox="1"/>
            <p:nvPr/>
          </p:nvSpPr>
          <p:spPr>
            <a:xfrm>
              <a:off x="7378207"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136</a:t>
              </a:r>
            </a:p>
          </p:txBody>
        </p:sp>
        <p:sp>
          <p:nvSpPr>
            <p:cNvPr id="389" name="TextBox 388">
              <a:extLst>
                <a:ext uri="{FF2B5EF4-FFF2-40B4-BE49-F238E27FC236}">
                  <a16:creationId xmlns:a16="http://schemas.microsoft.com/office/drawing/2014/main" id="{A577A513-A4BC-B76D-ED36-58EAD99DC9C7}"/>
                </a:ext>
              </a:extLst>
            </p:cNvPr>
            <p:cNvSpPr txBox="1"/>
            <p:nvPr/>
          </p:nvSpPr>
          <p:spPr>
            <a:xfrm>
              <a:off x="7486156"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131</a:t>
              </a:r>
            </a:p>
          </p:txBody>
        </p:sp>
        <p:sp>
          <p:nvSpPr>
            <p:cNvPr id="390" name="TextBox 389">
              <a:extLst>
                <a:ext uri="{FF2B5EF4-FFF2-40B4-BE49-F238E27FC236}">
                  <a16:creationId xmlns:a16="http://schemas.microsoft.com/office/drawing/2014/main" id="{D86FBF17-9938-8225-C377-F41511AA1020}"/>
                </a:ext>
              </a:extLst>
            </p:cNvPr>
            <p:cNvSpPr txBox="1"/>
            <p:nvPr/>
          </p:nvSpPr>
          <p:spPr>
            <a:xfrm>
              <a:off x="7594107"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124</a:t>
              </a:r>
            </a:p>
          </p:txBody>
        </p:sp>
        <p:sp>
          <p:nvSpPr>
            <p:cNvPr id="391" name="TextBox 390">
              <a:extLst>
                <a:ext uri="{FF2B5EF4-FFF2-40B4-BE49-F238E27FC236}">
                  <a16:creationId xmlns:a16="http://schemas.microsoft.com/office/drawing/2014/main" id="{079699B6-A27A-FC47-FCB9-EC4128D25E35}"/>
                </a:ext>
              </a:extLst>
            </p:cNvPr>
            <p:cNvSpPr txBox="1"/>
            <p:nvPr/>
          </p:nvSpPr>
          <p:spPr>
            <a:xfrm>
              <a:off x="7698882"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111</a:t>
              </a:r>
            </a:p>
          </p:txBody>
        </p:sp>
        <p:sp>
          <p:nvSpPr>
            <p:cNvPr id="392" name="TextBox 391">
              <a:extLst>
                <a:ext uri="{FF2B5EF4-FFF2-40B4-BE49-F238E27FC236}">
                  <a16:creationId xmlns:a16="http://schemas.microsoft.com/office/drawing/2014/main" id="{64901F69-7D74-650E-9133-E28FBE20EF24}"/>
                </a:ext>
              </a:extLst>
            </p:cNvPr>
            <p:cNvSpPr txBox="1"/>
            <p:nvPr/>
          </p:nvSpPr>
          <p:spPr>
            <a:xfrm>
              <a:off x="7810007"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106</a:t>
              </a:r>
            </a:p>
          </p:txBody>
        </p:sp>
        <p:sp>
          <p:nvSpPr>
            <p:cNvPr id="393" name="TextBox 392">
              <a:extLst>
                <a:ext uri="{FF2B5EF4-FFF2-40B4-BE49-F238E27FC236}">
                  <a16:creationId xmlns:a16="http://schemas.microsoft.com/office/drawing/2014/main" id="{7EEA3362-F8F2-2DD5-114C-B413ACA42310}"/>
                </a:ext>
              </a:extLst>
            </p:cNvPr>
            <p:cNvSpPr txBox="1"/>
            <p:nvPr/>
          </p:nvSpPr>
          <p:spPr>
            <a:xfrm>
              <a:off x="7917956" y="4667346"/>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101</a:t>
              </a:r>
            </a:p>
          </p:txBody>
        </p:sp>
        <p:sp>
          <p:nvSpPr>
            <p:cNvPr id="394" name="TextBox 393">
              <a:extLst>
                <a:ext uri="{FF2B5EF4-FFF2-40B4-BE49-F238E27FC236}">
                  <a16:creationId xmlns:a16="http://schemas.microsoft.com/office/drawing/2014/main" id="{C1A9B24F-81BC-F9F1-AD3C-DBBDABD8CDC3}"/>
                </a:ext>
              </a:extLst>
            </p:cNvPr>
            <p:cNvSpPr txBox="1"/>
            <p:nvPr/>
          </p:nvSpPr>
          <p:spPr>
            <a:xfrm>
              <a:off x="8041938"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95</a:t>
              </a:r>
            </a:p>
          </p:txBody>
        </p:sp>
        <p:sp>
          <p:nvSpPr>
            <p:cNvPr id="395" name="TextBox 394">
              <a:extLst>
                <a:ext uri="{FF2B5EF4-FFF2-40B4-BE49-F238E27FC236}">
                  <a16:creationId xmlns:a16="http://schemas.microsoft.com/office/drawing/2014/main" id="{C8F0B73E-930F-031B-DC3C-4677E2D16E05}"/>
                </a:ext>
              </a:extLst>
            </p:cNvPr>
            <p:cNvSpPr txBox="1"/>
            <p:nvPr/>
          </p:nvSpPr>
          <p:spPr>
            <a:xfrm>
              <a:off x="8153063"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91</a:t>
              </a:r>
            </a:p>
          </p:txBody>
        </p:sp>
        <p:sp>
          <p:nvSpPr>
            <p:cNvPr id="396" name="TextBox 395">
              <a:extLst>
                <a:ext uri="{FF2B5EF4-FFF2-40B4-BE49-F238E27FC236}">
                  <a16:creationId xmlns:a16="http://schemas.microsoft.com/office/drawing/2014/main" id="{874478B2-EA49-ED86-2509-50F1464A523C}"/>
                </a:ext>
              </a:extLst>
            </p:cNvPr>
            <p:cNvSpPr txBox="1"/>
            <p:nvPr/>
          </p:nvSpPr>
          <p:spPr>
            <a:xfrm>
              <a:off x="8261012"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84</a:t>
              </a:r>
            </a:p>
          </p:txBody>
        </p:sp>
        <p:sp>
          <p:nvSpPr>
            <p:cNvPr id="397" name="TextBox 396">
              <a:extLst>
                <a:ext uri="{FF2B5EF4-FFF2-40B4-BE49-F238E27FC236}">
                  <a16:creationId xmlns:a16="http://schemas.microsoft.com/office/drawing/2014/main" id="{FFAB70E2-4AED-9CB7-D8A9-9049589894AA}"/>
                </a:ext>
              </a:extLst>
            </p:cNvPr>
            <p:cNvSpPr txBox="1"/>
            <p:nvPr/>
          </p:nvSpPr>
          <p:spPr>
            <a:xfrm>
              <a:off x="8368963"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81</a:t>
              </a:r>
            </a:p>
          </p:txBody>
        </p:sp>
        <p:sp>
          <p:nvSpPr>
            <p:cNvPr id="398" name="TextBox 397">
              <a:extLst>
                <a:ext uri="{FF2B5EF4-FFF2-40B4-BE49-F238E27FC236}">
                  <a16:creationId xmlns:a16="http://schemas.microsoft.com/office/drawing/2014/main" id="{AB7DC2F4-DA10-4735-06F1-B0122DB9FBA0}"/>
                </a:ext>
              </a:extLst>
            </p:cNvPr>
            <p:cNvSpPr txBox="1"/>
            <p:nvPr/>
          </p:nvSpPr>
          <p:spPr>
            <a:xfrm>
              <a:off x="8480087"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78</a:t>
              </a:r>
            </a:p>
          </p:txBody>
        </p:sp>
        <p:sp>
          <p:nvSpPr>
            <p:cNvPr id="399" name="TextBox 398">
              <a:extLst>
                <a:ext uri="{FF2B5EF4-FFF2-40B4-BE49-F238E27FC236}">
                  <a16:creationId xmlns:a16="http://schemas.microsoft.com/office/drawing/2014/main" id="{02113542-69F1-F5FE-FD8D-6DE00BF5F645}"/>
                </a:ext>
              </a:extLst>
            </p:cNvPr>
            <p:cNvSpPr txBox="1"/>
            <p:nvPr/>
          </p:nvSpPr>
          <p:spPr>
            <a:xfrm>
              <a:off x="8581687"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74</a:t>
              </a:r>
            </a:p>
          </p:txBody>
        </p:sp>
        <p:sp>
          <p:nvSpPr>
            <p:cNvPr id="400" name="TextBox 399">
              <a:extLst>
                <a:ext uri="{FF2B5EF4-FFF2-40B4-BE49-F238E27FC236}">
                  <a16:creationId xmlns:a16="http://schemas.microsoft.com/office/drawing/2014/main" id="{0D8AC963-9350-10CE-38E7-2BB3FED4CB26}"/>
                </a:ext>
              </a:extLst>
            </p:cNvPr>
            <p:cNvSpPr txBox="1"/>
            <p:nvPr/>
          </p:nvSpPr>
          <p:spPr>
            <a:xfrm>
              <a:off x="8692812"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70</a:t>
              </a:r>
            </a:p>
          </p:txBody>
        </p:sp>
        <p:sp>
          <p:nvSpPr>
            <p:cNvPr id="401" name="TextBox 400">
              <a:extLst>
                <a:ext uri="{FF2B5EF4-FFF2-40B4-BE49-F238E27FC236}">
                  <a16:creationId xmlns:a16="http://schemas.microsoft.com/office/drawing/2014/main" id="{4A13F5EC-11FB-1F47-EDDF-4200A04BB79D}"/>
                </a:ext>
              </a:extLst>
            </p:cNvPr>
            <p:cNvSpPr txBox="1"/>
            <p:nvPr/>
          </p:nvSpPr>
          <p:spPr>
            <a:xfrm>
              <a:off x="8797587"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68</a:t>
              </a:r>
            </a:p>
          </p:txBody>
        </p:sp>
        <p:sp>
          <p:nvSpPr>
            <p:cNvPr id="402" name="TextBox 401">
              <a:extLst>
                <a:ext uri="{FF2B5EF4-FFF2-40B4-BE49-F238E27FC236}">
                  <a16:creationId xmlns:a16="http://schemas.microsoft.com/office/drawing/2014/main" id="{670A9BFF-0C70-79A2-3E73-82E57BC29993}"/>
                </a:ext>
              </a:extLst>
            </p:cNvPr>
            <p:cNvSpPr txBox="1"/>
            <p:nvPr/>
          </p:nvSpPr>
          <p:spPr>
            <a:xfrm>
              <a:off x="8908712"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64</a:t>
              </a:r>
            </a:p>
          </p:txBody>
        </p:sp>
        <p:sp>
          <p:nvSpPr>
            <p:cNvPr id="403" name="TextBox 402">
              <a:extLst>
                <a:ext uri="{FF2B5EF4-FFF2-40B4-BE49-F238E27FC236}">
                  <a16:creationId xmlns:a16="http://schemas.microsoft.com/office/drawing/2014/main" id="{6CA2D592-DCFD-A0AA-EC02-56B5BD9FC2B6}"/>
                </a:ext>
              </a:extLst>
            </p:cNvPr>
            <p:cNvSpPr txBox="1"/>
            <p:nvPr/>
          </p:nvSpPr>
          <p:spPr>
            <a:xfrm>
              <a:off x="9010312"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61</a:t>
              </a:r>
            </a:p>
          </p:txBody>
        </p:sp>
        <p:sp>
          <p:nvSpPr>
            <p:cNvPr id="404" name="TextBox 403">
              <a:extLst>
                <a:ext uri="{FF2B5EF4-FFF2-40B4-BE49-F238E27FC236}">
                  <a16:creationId xmlns:a16="http://schemas.microsoft.com/office/drawing/2014/main" id="{CA01CCEE-BCE7-BA53-6DAD-1274FFCF11B9}"/>
                </a:ext>
              </a:extLst>
            </p:cNvPr>
            <p:cNvSpPr txBox="1"/>
            <p:nvPr/>
          </p:nvSpPr>
          <p:spPr>
            <a:xfrm>
              <a:off x="9124612"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59</a:t>
              </a:r>
            </a:p>
          </p:txBody>
        </p:sp>
        <p:sp>
          <p:nvSpPr>
            <p:cNvPr id="405" name="TextBox 404">
              <a:extLst>
                <a:ext uri="{FF2B5EF4-FFF2-40B4-BE49-F238E27FC236}">
                  <a16:creationId xmlns:a16="http://schemas.microsoft.com/office/drawing/2014/main" id="{3D21C23F-35A5-C9A7-CE82-80C42BE36D25}"/>
                </a:ext>
              </a:extLst>
            </p:cNvPr>
            <p:cNvSpPr txBox="1"/>
            <p:nvPr/>
          </p:nvSpPr>
          <p:spPr>
            <a:xfrm>
              <a:off x="9232563"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56</a:t>
              </a:r>
            </a:p>
          </p:txBody>
        </p:sp>
        <p:sp>
          <p:nvSpPr>
            <p:cNvPr id="406" name="TextBox 405">
              <a:extLst>
                <a:ext uri="{FF2B5EF4-FFF2-40B4-BE49-F238E27FC236}">
                  <a16:creationId xmlns:a16="http://schemas.microsoft.com/office/drawing/2014/main" id="{7FCA6EDA-EB0E-5817-B217-E493DC7E1DDB}"/>
                </a:ext>
              </a:extLst>
            </p:cNvPr>
            <p:cNvSpPr txBox="1"/>
            <p:nvPr/>
          </p:nvSpPr>
          <p:spPr>
            <a:xfrm>
              <a:off x="9343687"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53</a:t>
              </a:r>
            </a:p>
          </p:txBody>
        </p:sp>
        <p:sp>
          <p:nvSpPr>
            <p:cNvPr id="407" name="TextBox 406">
              <a:extLst>
                <a:ext uri="{FF2B5EF4-FFF2-40B4-BE49-F238E27FC236}">
                  <a16:creationId xmlns:a16="http://schemas.microsoft.com/office/drawing/2014/main" id="{F37A1048-6ABB-9CFA-21EE-86AFD3B7AB13}"/>
                </a:ext>
              </a:extLst>
            </p:cNvPr>
            <p:cNvSpPr txBox="1"/>
            <p:nvPr/>
          </p:nvSpPr>
          <p:spPr>
            <a:xfrm>
              <a:off x="9448463"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52</a:t>
              </a:r>
            </a:p>
          </p:txBody>
        </p:sp>
        <p:sp>
          <p:nvSpPr>
            <p:cNvPr id="408" name="TextBox 407">
              <a:extLst>
                <a:ext uri="{FF2B5EF4-FFF2-40B4-BE49-F238E27FC236}">
                  <a16:creationId xmlns:a16="http://schemas.microsoft.com/office/drawing/2014/main" id="{CB7E1E33-E34B-2622-72C4-957DD845FB55}"/>
                </a:ext>
              </a:extLst>
            </p:cNvPr>
            <p:cNvSpPr txBox="1"/>
            <p:nvPr/>
          </p:nvSpPr>
          <p:spPr>
            <a:xfrm>
              <a:off x="9562763"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50</a:t>
              </a:r>
            </a:p>
          </p:txBody>
        </p:sp>
        <p:sp>
          <p:nvSpPr>
            <p:cNvPr id="409" name="TextBox 408">
              <a:extLst>
                <a:ext uri="{FF2B5EF4-FFF2-40B4-BE49-F238E27FC236}">
                  <a16:creationId xmlns:a16="http://schemas.microsoft.com/office/drawing/2014/main" id="{0C2E2E53-38D6-578B-0109-B8D46230CF4B}"/>
                </a:ext>
              </a:extLst>
            </p:cNvPr>
            <p:cNvSpPr txBox="1"/>
            <p:nvPr/>
          </p:nvSpPr>
          <p:spPr>
            <a:xfrm>
              <a:off x="9670712"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48</a:t>
              </a:r>
            </a:p>
          </p:txBody>
        </p:sp>
        <p:sp>
          <p:nvSpPr>
            <p:cNvPr id="410" name="TextBox 409">
              <a:extLst>
                <a:ext uri="{FF2B5EF4-FFF2-40B4-BE49-F238E27FC236}">
                  <a16:creationId xmlns:a16="http://schemas.microsoft.com/office/drawing/2014/main" id="{BEB98342-6F78-B4F8-33DF-0E461847C6FA}"/>
                </a:ext>
              </a:extLst>
            </p:cNvPr>
            <p:cNvSpPr txBox="1"/>
            <p:nvPr/>
          </p:nvSpPr>
          <p:spPr>
            <a:xfrm>
              <a:off x="9772312"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46</a:t>
              </a:r>
            </a:p>
          </p:txBody>
        </p:sp>
        <p:sp>
          <p:nvSpPr>
            <p:cNvPr id="411" name="TextBox 410">
              <a:extLst>
                <a:ext uri="{FF2B5EF4-FFF2-40B4-BE49-F238E27FC236}">
                  <a16:creationId xmlns:a16="http://schemas.microsoft.com/office/drawing/2014/main" id="{1B4A692F-30FC-1608-C496-2AE1B0DD8C85}"/>
                </a:ext>
              </a:extLst>
            </p:cNvPr>
            <p:cNvSpPr txBox="1"/>
            <p:nvPr/>
          </p:nvSpPr>
          <p:spPr>
            <a:xfrm>
              <a:off x="9883438"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40</a:t>
              </a:r>
            </a:p>
          </p:txBody>
        </p:sp>
        <p:sp>
          <p:nvSpPr>
            <p:cNvPr id="412" name="TextBox 411">
              <a:extLst>
                <a:ext uri="{FF2B5EF4-FFF2-40B4-BE49-F238E27FC236}">
                  <a16:creationId xmlns:a16="http://schemas.microsoft.com/office/drawing/2014/main" id="{4C64B2B7-BCD7-A2D7-F69F-DE640B33226D}"/>
                </a:ext>
              </a:extLst>
            </p:cNvPr>
            <p:cNvSpPr txBox="1"/>
            <p:nvPr/>
          </p:nvSpPr>
          <p:spPr>
            <a:xfrm>
              <a:off x="9994563"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27</a:t>
              </a:r>
            </a:p>
          </p:txBody>
        </p:sp>
        <p:sp>
          <p:nvSpPr>
            <p:cNvPr id="413" name="TextBox 412">
              <a:extLst>
                <a:ext uri="{FF2B5EF4-FFF2-40B4-BE49-F238E27FC236}">
                  <a16:creationId xmlns:a16="http://schemas.microsoft.com/office/drawing/2014/main" id="{75D5B6CE-CED9-7C7D-993D-C2CAC78249B5}"/>
                </a:ext>
              </a:extLst>
            </p:cNvPr>
            <p:cNvSpPr txBox="1"/>
            <p:nvPr/>
          </p:nvSpPr>
          <p:spPr>
            <a:xfrm>
              <a:off x="10099338"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22</a:t>
              </a:r>
            </a:p>
          </p:txBody>
        </p:sp>
        <p:sp>
          <p:nvSpPr>
            <p:cNvPr id="414" name="TextBox 413">
              <a:extLst>
                <a:ext uri="{FF2B5EF4-FFF2-40B4-BE49-F238E27FC236}">
                  <a16:creationId xmlns:a16="http://schemas.microsoft.com/office/drawing/2014/main" id="{0AA00F7E-8814-4ED3-AFDB-F534C760937B}"/>
                </a:ext>
              </a:extLst>
            </p:cNvPr>
            <p:cNvSpPr txBox="1"/>
            <p:nvPr/>
          </p:nvSpPr>
          <p:spPr>
            <a:xfrm>
              <a:off x="10200906" y="4667346"/>
              <a:ext cx="70532" cy="69336"/>
            </a:xfrm>
            <a:prstGeom prst="rect">
              <a:avLst/>
            </a:prstGeom>
            <a:noFill/>
          </p:spPr>
          <p:txBody>
            <a:bodyPr wrap="squar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13</a:t>
              </a:r>
            </a:p>
          </p:txBody>
        </p:sp>
        <p:sp>
          <p:nvSpPr>
            <p:cNvPr id="415" name="TextBox 414">
              <a:extLst>
                <a:ext uri="{FF2B5EF4-FFF2-40B4-BE49-F238E27FC236}">
                  <a16:creationId xmlns:a16="http://schemas.microsoft.com/office/drawing/2014/main" id="{31A1544B-D2A8-E4B3-98DF-074F03A9455A}"/>
                </a:ext>
              </a:extLst>
            </p:cNvPr>
            <p:cNvSpPr txBox="1"/>
            <p:nvPr/>
          </p:nvSpPr>
          <p:spPr>
            <a:xfrm>
              <a:off x="10312063" y="4667346"/>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12</a:t>
              </a:r>
            </a:p>
          </p:txBody>
        </p:sp>
        <p:sp>
          <p:nvSpPr>
            <p:cNvPr id="416" name="TextBox 415">
              <a:extLst>
                <a:ext uri="{FF2B5EF4-FFF2-40B4-BE49-F238E27FC236}">
                  <a16:creationId xmlns:a16="http://schemas.microsoft.com/office/drawing/2014/main" id="{06266F9D-A54E-306B-38BD-94C659EC709C}"/>
                </a:ext>
              </a:extLst>
            </p:cNvPr>
            <p:cNvSpPr txBox="1"/>
            <p:nvPr/>
          </p:nvSpPr>
          <p:spPr>
            <a:xfrm>
              <a:off x="10439218"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7</a:t>
              </a:r>
            </a:p>
          </p:txBody>
        </p:sp>
        <p:sp>
          <p:nvSpPr>
            <p:cNvPr id="417" name="TextBox 416">
              <a:extLst>
                <a:ext uri="{FF2B5EF4-FFF2-40B4-BE49-F238E27FC236}">
                  <a16:creationId xmlns:a16="http://schemas.microsoft.com/office/drawing/2014/main" id="{CD625F34-F1AE-4CAE-921F-413D4B8532C8}"/>
                </a:ext>
              </a:extLst>
            </p:cNvPr>
            <p:cNvSpPr txBox="1"/>
            <p:nvPr/>
          </p:nvSpPr>
          <p:spPr>
            <a:xfrm>
              <a:off x="10553832"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6</a:t>
              </a:r>
            </a:p>
          </p:txBody>
        </p:sp>
        <p:sp>
          <p:nvSpPr>
            <p:cNvPr id="418" name="TextBox 417">
              <a:extLst>
                <a:ext uri="{FF2B5EF4-FFF2-40B4-BE49-F238E27FC236}">
                  <a16:creationId xmlns:a16="http://schemas.microsoft.com/office/drawing/2014/main" id="{7FCF85F2-D260-4F67-B932-D31D8F92C3ED}"/>
                </a:ext>
              </a:extLst>
            </p:cNvPr>
            <p:cNvSpPr txBox="1"/>
            <p:nvPr/>
          </p:nvSpPr>
          <p:spPr>
            <a:xfrm>
              <a:off x="10662098"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3</a:t>
              </a:r>
            </a:p>
          </p:txBody>
        </p:sp>
        <p:sp>
          <p:nvSpPr>
            <p:cNvPr id="419" name="TextBox 418">
              <a:extLst>
                <a:ext uri="{FF2B5EF4-FFF2-40B4-BE49-F238E27FC236}">
                  <a16:creationId xmlns:a16="http://schemas.microsoft.com/office/drawing/2014/main" id="{C608D8E1-E1EC-EF03-E260-7F2DB3CD7053}"/>
                </a:ext>
              </a:extLst>
            </p:cNvPr>
            <p:cNvSpPr txBox="1"/>
            <p:nvPr/>
          </p:nvSpPr>
          <p:spPr>
            <a:xfrm>
              <a:off x="10766243"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2</a:t>
              </a:r>
            </a:p>
          </p:txBody>
        </p:sp>
        <p:sp>
          <p:nvSpPr>
            <p:cNvPr id="420" name="TextBox 419">
              <a:extLst>
                <a:ext uri="{FF2B5EF4-FFF2-40B4-BE49-F238E27FC236}">
                  <a16:creationId xmlns:a16="http://schemas.microsoft.com/office/drawing/2014/main" id="{7C6D2DD3-A146-91CF-5A0B-1A74A3EF6973}"/>
                </a:ext>
              </a:extLst>
            </p:cNvPr>
            <p:cNvSpPr txBox="1"/>
            <p:nvPr/>
          </p:nvSpPr>
          <p:spPr>
            <a:xfrm>
              <a:off x="10871018"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a:t>
              </a:r>
            </a:p>
          </p:txBody>
        </p:sp>
        <p:sp>
          <p:nvSpPr>
            <p:cNvPr id="421" name="TextBox 420">
              <a:extLst>
                <a:ext uri="{FF2B5EF4-FFF2-40B4-BE49-F238E27FC236}">
                  <a16:creationId xmlns:a16="http://schemas.microsoft.com/office/drawing/2014/main" id="{8D8BB312-E599-CD15-C99A-4333540B5995}"/>
                </a:ext>
              </a:extLst>
            </p:cNvPr>
            <p:cNvSpPr txBox="1"/>
            <p:nvPr/>
          </p:nvSpPr>
          <p:spPr>
            <a:xfrm>
              <a:off x="10982143"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a:t>
              </a:r>
            </a:p>
          </p:txBody>
        </p:sp>
        <p:sp>
          <p:nvSpPr>
            <p:cNvPr id="422" name="TextBox 421">
              <a:extLst>
                <a:ext uri="{FF2B5EF4-FFF2-40B4-BE49-F238E27FC236}">
                  <a16:creationId xmlns:a16="http://schemas.microsoft.com/office/drawing/2014/main" id="{DB2ECE8F-07A6-F7B6-454E-8F6C8465DBB3}"/>
                </a:ext>
              </a:extLst>
            </p:cNvPr>
            <p:cNvSpPr txBox="1"/>
            <p:nvPr/>
          </p:nvSpPr>
          <p:spPr>
            <a:xfrm>
              <a:off x="11096443"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a:t>
              </a:r>
            </a:p>
          </p:txBody>
        </p:sp>
        <p:sp>
          <p:nvSpPr>
            <p:cNvPr id="423" name="TextBox 422">
              <a:extLst>
                <a:ext uri="{FF2B5EF4-FFF2-40B4-BE49-F238E27FC236}">
                  <a16:creationId xmlns:a16="http://schemas.microsoft.com/office/drawing/2014/main" id="{67A1F636-8DDA-2915-8342-1B784D146DB8}"/>
                </a:ext>
              </a:extLst>
            </p:cNvPr>
            <p:cNvSpPr txBox="1"/>
            <p:nvPr/>
          </p:nvSpPr>
          <p:spPr>
            <a:xfrm>
              <a:off x="11204392"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1</a:t>
              </a:r>
            </a:p>
          </p:txBody>
        </p:sp>
        <p:sp>
          <p:nvSpPr>
            <p:cNvPr id="424" name="TextBox 423">
              <a:extLst>
                <a:ext uri="{FF2B5EF4-FFF2-40B4-BE49-F238E27FC236}">
                  <a16:creationId xmlns:a16="http://schemas.microsoft.com/office/drawing/2014/main" id="{266A74AC-2183-BB82-8C0B-3A21A3C3CCC6}"/>
                </a:ext>
              </a:extLst>
            </p:cNvPr>
            <p:cNvSpPr txBox="1"/>
            <p:nvPr/>
          </p:nvSpPr>
          <p:spPr>
            <a:xfrm>
              <a:off x="11309167"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sp>
          <p:nvSpPr>
            <p:cNvPr id="425" name="TextBox 424">
              <a:extLst>
                <a:ext uri="{FF2B5EF4-FFF2-40B4-BE49-F238E27FC236}">
                  <a16:creationId xmlns:a16="http://schemas.microsoft.com/office/drawing/2014/main" id="{3721056F-BBF3-44F9-5495-BF5A0BEBD488}"/>
                </a:ext>
              </a:extLst>
            </p:cNvPr>
            <p:cNvSpPr txBox="1"/>
            <p:nvPr/>
          </p:nvSpPr>
          <p:spPr>
            <a:xfrm>
              <a:off x="11417118"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grpSp>
          <p:nvGrpSpPr>
            <p:cNvPr id="426" name="Group 425">
              <a:extLst>
                <a:ext uri="{FF2B5EF4-FFF2-40B4-BE49-F238E27FC236}">
                  <a16:creationId xmlns:a16="http://schemas.microsoft.com/office/drawing/2014/main" id="{74F5D28F-777F-DAD1-0D3A-CE24AA04412C}"/>
                </a:ext>
              </a:extLst>
            </p:cNvPr>
            <p:cNvGrpSpPr/>
            <p:nvPr/>
          </p:nvGrpSpPr>
          <p:grpSpPr>
            <a:xfrm>
              <a:off x="6949581" y="4557525"/>
              <a:ext cx="4607547" cy="69336"/>
              <a:chOff x="6949581" y="4557525"/>
              <a:chExt cx="4607547" cy="69336"/>
            </a:xfrm>
          </p:grpSpPr>
          <p:sp>
            <p:nvSpPr>
              <p:cNvPr id="539" name="TextBox 538">
                <a:extLst>
                  <a:ext uri="{FF2B5EF4-FFF2-40B4-BE49-F238E27FC236}">
                    <a16:creationId xmlns:a16="http://schemas.microsoft.com/office/drawing/2014/main" id="{AD457D97-C3C2-6A83-B05F-701E4B6EAE3E}"/>
                  </a:ext>
                </a:extLst>
              </p:cNvPr>
              <p:cNvSpPr txBox="1"/>
              <p:nvPr/>
            </p:nvSpPr>
            <p:spPr>
              <a:xfrm>
                <a:off x="6949581" y="4557525"/>
                <a:ext cx="96181" cy="69335"/>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175</a:t>
                </a:r>
              </a:p>
            </p:txBody>
          </p:sp>
          <p:sp>
            <p:nvSpPr>
              <p:cNvPr id="540" name="TextBox 539">
                <a:extLst>
                  <a:ext uri="{FF2B5EF4-FFF2-40B4-BE49-F238E27FC236}">
                    <a16:creationId xmlns:a16="http://schemas.microsoft.com/office/drawing/2014/main" id="{CAA50F05-7FF3-A551-ED54-B8681F861CC6}"/>
                  </a:ext>
                </a:extLst>
              </p:cNvPr>
              <p:cNvSpPr txBox="1"/>
              <p:nvPr/>
            </p:nvSpPr>
            <p:spPr>
              <a:xfrm>
                <a:off x="705435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165</a:t>
                </a:r>
              </a:p>
            </p:txBody>
          </p:sp>
          <p:sp>
            <p:nvSpPr>
              <p:cNvPr id="541" name="TextBox 540">
                <a:extLst>
                  <a:ext uri="{FF2B5EF4-FFF2-40B4-BE49-F238E27FC236}">
                    <a16:creationId xmlns:a16="http://schemas.microsoft.com/office/drawing/2014/main" id="{8E3282D6-EC5F-5A1E-085E-8ADFF154CAF6}"/>
                  </a:ext>
                </a:extLst>
              </p:cNvPr>
              <p:cNvSpPr txBox="1"/>
              <p:nvPr/>
            </p:nvSpPr>
            <p:spPr>
              <a:xfrm>
                <a:off x="7159132"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157</a:t>
                </a:r>
              </a:p>
            </p:txBody>
          </p:sp>
          <p:sp>
            <p:nvSpPr>
              <p:cNvPr id="542" name="TextBox 541">
                <a:extLst>
                  <a:ext uri="{FF2B5EF4-FFF2-40B4-BE49-F238E27FC236}">
                    <a16:creationId xmlns:a16="http://schemas.microsoft.com/office/drawing/2014/main" id="{D99DE994-0200-07C3-8A1A-892106EA9B9F}"/>
                  </a:ext>
                </a:extLst>
              </p:cNvPr>
              <p:cNvSpPr txBox="1"/>
              <p:nvPr/>
            </p:nvSpPr>
            <p:spPr>
              <a:xfrm>
                <a:off x="727025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150</a:t>
                </a:r>
              </a:p>
            </p:txBody>
          </p:sp>
          <p:sp>
            <p:nvSpPr>
              <p:cNvPr id="543" name="TextBox 542">
                <a:extLst>
                  <a:ext uri="{FF2B5EF4-FFF2-40B4-BE49-F238E27FC236}">
                    <a16:creationId xmlns:a16="http://schemas.microsoft.com/office/drawing/2014/main" id="{139EE00E-E5F4-FD25-1D60-99A3B649AAAA}"/>
                  </a:ext>
                </a:extLst>
              </p:cNvPr>
              <p:cNvSpPr txBox="1"/>
              <p:nvPr/>
            </p:nvSpPr>
            <p:spPr>
              <a:xfrm>
                <a:off x="737820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144</a:t>
                </a:r>
              </a:p>
            </p:txBody>
          </p:sp>
          <p:sp>
            <p:nvSpPr>
              <p:cNvPr id="544" name="TextBox 543">
                <a:extLst>
                  <a:ext uri="{FF2B5EF4-FFF2-40B4-BE49-F238E27FC236}">
                    <a16:creationId xmlns:a16="http://schemas.microsoft.com/office/drawing/2014/main" id="{1DED7FAA-C6FB-608A-7C56-8A7D1673B48D}"/>
                  </a:ext>
                </a:extLst>
              </p:cNvPr>
              <p:cNvSpPr txBox="1"/>
              <p:nvPr/>
            </p:nvSpPr>
            <p:spPr>
              <a:xfrm>
                <a:off x="748615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140</a:t>
                </a:r>
              </a:p>
            </p:txBody>
          </p:sp>
          <p:sp>
            <p:nvSpPr>
              <p:cNvPr id="545" name="TextBox 544">
                <a:extLst>
                  <a:ext uri="{FF2B5EF4-FFF2-40B4-BE49-F238E27FC236}">
                    <a16:creationId xmlns:a16="http://schemas.microsoft.com/office/drawing/2014/main" id="{62C540D8-F6C6-9028-1D15-654DC92D3BF0}"/>
                  </a:ext>
                </a:extLst>
              </p:cNvPr>
              <p:cNvSpPr txBox="1"/>
              <p:nvPr/>
            </p:nvSpPr>
            <p:spPr>
              <a:xfrm>
                <a:off x="759410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134</a:t>
                </a:r>
              </a:p>
            </p:txBody>
          </p:sp>
          <p:sp>
            <p:nvSpPr>
              <p:cNvPr id="546" name="TextBox 545">
                <a:extLst>
                  <a:ext uri="{FF2B5EF4-FFF2-40B4-BE49-F238E27FC236}">
                    <a16:creationId xmlns:a16="http://schemas.microsoft.com/office/drawing/2014/main" id="{FA680DEE-C133-5D77-3B49-115769D191EA}"/>
                  </a:ext>
                </a:extLst>
              </p:cNvPr>
              <p:cNvSpPr txBox="1"/>
              <p:nvPr/>
            </p:nvSpPr>
            <p:spPr>
              <a:xfrm>
                <a:off x="7698881"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128</a:t>
                </a:r>
              </a:p>
            </p:txBody>
          </p:sp>
          <p:sp>
            <p:nvSpPr>
              <p:cNvPr id="547" name="TextBox 546">
                <a:extLst>
                  <a:ext uri="{FF2B5EF4-FFF2-40B4-BE49-F238E27FC236}">
                    <a16:creationId xmlns:a16="http://schemas.microsoft.com/office/drawing/2014/main" id="{6A57C4A8-2416-6010-9D84-F36641C8EEDB}"/>
                  </a:ext>
                </a:extLst>
              </p:cNvPr>
              <p:cNvSpPr txBox="1"/>
              <p:nvPr/>
            </p:nvSpPr>
            <p:spPr>
              <a:xfrm>
                <a:off x="781000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123</a:t>
                </a:r>
              </a:p>
            </p:txBody>
          </p:sp>
          <p:sp>
            <p:nvSpPr>
              <p:cNvPr id="548" name="TextBox 547">
                <a:extLst>
                  <a:ext uri="{FF2B5EF4-FFF2-40B4-BE49-F238E27FC236}">
                    <a16:creationId xmlns:a16="http://schemas.microsoft.com/office/drawing/2014/main" id="{5C86BA9A-73B3-740B-B39C-091B02520CD3}"/>
                  </a:ext>
                </a:extLst>
              </p:cNvPr>
              <p:cNvSpPr txBox="1"/>
              <p:nvPr/>
            </p:nvSpPr>
            <p:spPr>
              <a:xfrm>
                <a:off x="791795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120</a:t>
                </a:r>
              </a:p>
            </p:txBody>
          </p:sp>
          <p:sp>
            <p:nvSpPr>
              <p:cNvPr id="549" name="TextBox 548">
                <a:extLst>
                  <a:ext uri="{FF2B5EF4-FFF2-40B4-BE49-F238E27FC236}">
                    <a16:creationId xmlns:a16="http://schemas.microsoft.com/office/drawing/2014/main" id="{6FBE0C51-6191-02EA-A7CA-AF814B72B9D7}"/>
                  </a:ext>
                </a:extLst>
              </p:cNvPr>
              <p:cNvSpPr txBox="1"/>
              <p:nvPr/>
            </p:nvSpPr>
            <p:spPr>
              <a:xfrm>
                <a:off x="802590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115</a:t>
                </a:r>
              </a:p>
            </p:txBody>
          </p:sp>
          <p:sp>
            <p:nvSpPr>
              <p:cNvPr id="550" name="TextBox 549">
                <a:extLst>
                  <a:ext uri="{FF2B5EF4-FFF2-40B4-BE49-F238E27FC236}">
                    <a16:creationId xmlns:a16="http://schemas.microsoft.com/office/drawing/2014/main" id="{B6C3835D-32D7-5444-7BC9-F4ED4468FDB0}"/>
                  </a:ext>
                </a:extLst>
              </p:cNvPr>
              <p:cNvSpPr txBox="1"/>
              <p:nvPr/>
            </p:nvSpPr>
            <p:spPr>
              <a:xfrm>
                <a:off x="8137032"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112</a:t>
                </a:r>
              </a:p>
            </p:txBody>
          </p:sp>
          <p:sp>
            <p:nvSpPr>
              <p:cNvPr id="551" name="TextBox 550">
                <a:extLst>
                  <a:ext uri="{FF2B5EF4-FFF2-40B4-BE49-F238E27FC236}">
                    <a16:creationId xmlns:a16="http://schemas.microsoft.com/office/drawing/2014/main" id="{83A0E2DA-1B15-79ED-66FE-8C8F63C328AF}"/>
                  </a:ext>
                </a:extLst>
              </p:cNvPr>
              <p:cNvSpPr txBox="1"/>
              <p:nvPr/>
            </p:nvSpPr>
            <p:spPr>
              <a:xfrm>
                <a:off x="8244981"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110</a:t>
                </a:r>
              </a:p>
            </p:txBody>
          </p:sp>
          <p:sp>
            <p:nvSpPr>
              <p:cNvPr id="552" name="TextBox 551">
                <a:extLst>
                  <a:ext uri="{FF2B5EF4-FFF2-40B4-BE49-F238E27FC236}">
                    <a16:creationId xmlns:a16="http://schemas.microsoft.com/office/drawing/2014/main" id="{4FB4B460-9927-E849-CE1E-2EEB0FCA8107}"/>
                  </a:ext>
                </a:extLst>
              </p:cNvPr>
              <p:cNvSpPr txBox="1"/>
              <p:nvPr/>
            </p:nvSpPr>
            <p:spPr>
              <a:xfrm>
                <a:off x="8352932"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107</a:t>
                </a:r>
              </a:p>
            </p:txBody>
          </p:sp>
          <p:sp>
            <p:nvSpPr>
              <p:cNvPr id="553" name="TextBox 552">
                <a:extLst>
                  <a:ext uri="{FF2B5EF4-FFF2-40B4-BE49-F238E27FC236}">
                    <a16:creationId xmlns:a16="http://schemas.microsoft.com/office/drawing/2014/main" id="{584739DA-E834-0284-B23D-8261038F13AE}"/>
                  </a:ext>
                </a:extLst>
              </p:cNvPr>
              <p:cNvSpPr txBox="1"/>
              <p:nvPr/>
            </p:nvSpPr>
            <p:spPr>
              <a:xfrm>
                <a:off x="846405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105</a:t>
                </a:r>
              </a:p>
            </p:txBody>
          </p:sp>
          <p:sp>
            <p:nvSpPr>
              <p:cNvPr id="554" name="TextBox 553">
                <a:extLst>
                  <a:ext uri="{FF2B5EF4-FFF2-40B4-BE49-F238E27FC236}">
                    <a16:creationId xmlns:a16="http://schemas.microsoft.com/office/drawing/2014/main" id="{02649915-4443-9477-AE08-5FF7661732D0}"/>
                  </a:ext>
                </a:extLst>
              </p:cNvPr>
              <p:cNvSpPr txBox="1"/>
              <p:nvPr/>
            </p:nvSpPr>
            <p:spPr>
              <a:xfrm>
                <a:off x="8565656" y="4557525"/>
                <a:ext cx="9618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101</a:t>
                </a:r>
              </a:p>
            </p:txBody>
          </p:sp>
          <p:sp>
            <p:nvSpPr>
              <p:cNvPr id="555" name="TextBox 554">
                <a:extLst>
                  <a:ext uri="{FF2B5EF4-FFF2-40B4-BE49-F238E27FC236}">
                    <a16:creationId xmlns:a16="http://schemas.microsoft.com/office/drawing/2014/main" id="{7A7746B5-32CB-63A2-2411-E4D4526FE35B}"/>
                  </a:ext>
                </a:extLst>
              </p:cNvPr>
              <p:cNvSpPr txBox="1"/>
              <p:nvPr/>
            </p:nvSpPr>
            <p:spPr>
              <a:xfrm>
                <a:off x="869281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98</a:t>
                </a:r>
              </a:p>
            </p:txBody>
          </p:sp>
          <p:sp>
            <p:nvSpPr>
              <p:cNvPr id="556" name="TextBox 555">
                <a:extLst>
                  <a:ext uri="{FF2B5EF4-FFF2-40B4-BE49-F238E27FC236}">
                    <a16:creationId xmlns:a16="http://schemas.microsoft.com/office/drawing/2014/main" id="{C2053313-B65C-F481-E44F-8E16B541CAD0}"/>
                  </a:ext>
                </a:extLst>
              </p:cNvPr>
              <p:cNvSpPr txBox="1"/>
              <p:nvPr/>
            </p:nvSpPr>
            <p:spPr>
              <a:xfrm>
                <a:off x="8797588"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94</a:t>
                </a:r>
              </a:p>
            </p:txBody>
          </p:sp>
          <p:sp>
            <p:nvSpPr>
              <p:cNvPr id="557" name="TextBox 556">
                <a:extLst>
                  <a:ext uri="{FF2B5EF4-FFF2-40B4-BE49-F238E27FC236}">
                    <a16:creationId xmlns:a16="http://schemas.microsoft.com/office/drawing/2014/main" id="{242A6327-3650-8E89-AD4E-A9B18F34E0D9}"/>
                  </a:ext>
                </a:extLst>
              </p:cNvPr>
              <p:cNvSpPr txBox="1"/>
              <p:nvPr/>
            </p:nvSpPr>
            <p:spPr>
              <a:xfrm>
                <a:off x="890871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92</a:t>
                </a:r>
              </a:p>
            </p:txBody>
          </p:sp>
          <p:sp>
            <p:nvSpPr>
              <p:cNvPr id="558" name="TextBox 557">
                <a:extLst>
                  <a:ext uri="{FF2B5EF4-FFF2-40B4-BE49-F238E27FC236}">
                    <a16:creationId xmlns:a16="http://schemas.microsoft.com/office/drawing/2014/main" id="{6F325656-D154-8373-98E3-AC3583E93D0E}"/>
                  </a:ext>
                </a:extLst>
              </p:cNvPr>
              <p:cNvSpPr txBox="1"/>
              <p:nvPr/>
            </p:nvSpPr>
            <p:spPr>
              <a:xfrm>
                <a:off x="901031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91</a:t>
                </a:r>
              </a:p>
            </p:txBody>
          </p:sp>
          <p:sp>
            <p:nvSpPr>
              <p:cNvPr id="559" name="TextBox 558">
                <a:extLst>
                  <a:ext uri="{FF2B5EF4-FFF2-40B4-BE49-F238E27FC236}">
                    <a16:creationId xmlns:a16="http://schemas.microsoft.com/office/drawing/2014/main" id="{00560D61-9555-D535-C445-A8D54B2B0510}"/>
                  </a:ext>
                </a:extLst>
              </p:cNvPr>
              <p:cNvSpPr txBox="1"/>
              <p:nvPr/>
            </p:nvSpPr>
            <p:spPr>
              <a:xfrm>
                <a:off x="912461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89</a:t>
                </a:r>
              </a:p>
            </p:txBody>
          </p:sp>
          <p:sp>
            <p:nvSpPr>
              <p:cNvPr id="560" name="TextBox 559">
                <a:extLst>
                  <a:ext uri="{FF2B5EF4-FFF2-40B4-BE49-F238E27FC236}">
                    <a16:creationId xmlns:a16="http://schemas.microsoft.com/office/drawing/2014/main" id="{18CD7A4B-C1E6-FCF8-4B4F-EAE10E89BF07}"/>
                  </a:ext>
                </a:extLst>
              </p:cNvPr>
              <p:cNvSpPr txBox="1"/>
              <p:nvPr/>
            </p:nvSpPr>
            <p:spPr>
              <a:xfrm>
                <a:off x="923256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89</a:t>
                </a:r>
              </a:p>
            </p:txBody>
          </p:sp>
          <p:sp>
            <p:nvSpPr>
              <p:cNvPr id="561" name="TextBox 560">
                <a:extLst>
                  <a:ext uri="{FF2B5EF4-FFF2-40B4-BE49-F238E27FC236}">
                    <a16:creationId xmlns:a16="http://schemas.microsoft.com/office/drawing/2014/main" id="{56998412-15D5-B81A-0E64-8533F241CBFA}"/>
                  </a:ext>
                </a:extLst>
              </p:cNvPr>
              <p:cNvSpPr txBox="1"/>
              <p:nvPr/>
            </p:nvSpPr>
            <p:spPr>
              <a:xfrm>
                <a:off x="9343688"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89</a:t>
                </a:r>
              </a:p>
            </p:txBody>
          </p:sp>
          <p:sp>
            <p:nvSpPr>
              <p:cNvPr id="562" name="TextBox 561">
                <a:extLst>
                  <a:ext uri="{FF2B5EF4-FFF2-40B4-BE49-F238E27FC236}">
                    <a16:creationId xmlns:a16="http://schemas.microsoft.com/office/drawing/2014/main" id="{C7AFF02C-0B41-667E-D0DC-ACE45FC99908}"/>
                  </a:ext>
                </a:extLst>
              </p:cNvPr>
              <p:cNvSpPr txBox="1"/>
              <p:nvPr/>
            </p:nvSpPr>
            <p:spPr>
              <a:xfrm>
                <a:off x="9448463"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89</a:t>
                </a:r>
              </a:p>
            </p:txBody>
          </p:sp>
          <p:sp>
            <p:nvSpPr>
              <p:cNvPr id="563" name="TextBox 562">
                <a:extLst>
                  <a:ext uri="{FF2B5EF4-FFF2-40B4-BE49-F238E27FC236}">
                    <a16:creationId xmlns:a16="http://schemas.microsoft.com/office/drawing/2014/main" id="{DC51FEA6-3E97-3ABD-CEBD-B0739404DB48}"/>
                  </a:ext>
                </a:extLst>
              </p:cNvPr>
              <p:cNvSpPr txBox="1"/>
              <p:nvPr/>
            </p:nvSpPr>
            <p:spPr>
              <a:xfrm>
                <a:off x="9562763"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86</a:t>
                </a:r>
              </a:p>
            </p:txBody>
          </p:sp>
          <p:sp>
            <p:nvSpPr>
              <p:cNvPr id="564" name="TextBox 563">
                <a:extLst>
                  <a:ext uri="{FF2B5EF4-FFF2-40B4-BE49-F238E27FC236}">
                    <a16:creationId xmlns:a16="http://schemas.microsoft.com/office/drawing/2014/main" id="{02C36AA7-46C0-496A-FBDB-A3E4DF154AE3}"/>
                  </a:ext>
                </a:extLst>
              </p:cNvPr>
              <p:cNvSpPr txBox="1"/>
              <p:nvPr/>
            </p:nvSpPr>
            <p:spPr>
              <a:xfrm>
                <a:off x="967071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82</a:t>
                </a:r>
              </a:p>
            </p:txBody>
          </p:sp>
          <p:sp>
            <p:nvSpPr>
              <p:cNvPr id="565" name="TextBox 564">
                <a:extLst>
                  <a:ext uri="{FF2B5EF4-FFF2-40B4-BE49-F238E27FC236}">
                    <a16:creationId xmlns:a16="http://schemas.microsoft.com/office/drawing/2014/main" id="{649C6239-76CE-2CC9-9BD0-E93A0D8BFD95}"/>
                  </a:ext>
                </a:extLst>
              </p:cNvPr>
              <p:cNvSpPr txBox="1"/>
              <p:nvPr/>
            </p:nvSpPr>
            <p:spPr>
              <a:xfrm>
                <a:off x="977231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78</a:t>
                </a:r>
              </a:p>
            </p:txBody>
          </p:sp>
          <p:sp>
            <p:nvSpPr>
              <p:cNvPr id="566" name="TextBox 565">
                <a:extLst>
                  <a:ext uri="{FF2B5EF4-FFF2-40B4-BE49-F238E27FC236}">
                    <a16:creationId xmlns:a16="http://schemas.microsoft.com/office/drawing/2014/main" id="{DA5E0091-E59A-F8C8-BC44-BECEB36DDD0E}"/>
                  </a:ext>
                </a:extLst>
              </p:cNvPr>
              <p:cNvSpPr txBox="1"/>
              <p:nvPr/>
            </p:nvSpPr>
            <p:spPr>
              <a:xfrm>
                <a:off x="9883437"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69</a:t>
                </a:r>
              </a:p>
            </p:txBody>
          </p:sp>
          <p:sp>
            <p:nvSpPr>
              <p:cNvPr id="567" name="TextBox 566">
                <a:extLst>
                  <a:ext uri="{FF2B5EF4-FFF2-40B4-BE49-F238E27FC236}">
                    <a16:creationId xmlns:a16="http://schemas.microsoft.com/office/drawing/2014/main" id="{B2A38508-4AED-B5F9-A838-ECB1C72422B8}"/>
                  </a:ext>
                </a:extLst>
              </p:cNvPr>
              <p:cNvSpPr txBox="1"/>
              <p:nvPr/>
            </p:nvSpPr>
            <p:spPr>
              <a:xfrm>
                <a:off x="9994563"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57</a:t>
                </a:r>
              </a:p>
            </p:txBody>
          </p:sp>
          <p:sp>
            <p:nvSpPr>
              <p:cNvPr id="568" name="TextBox 567">
                <a:extLst>
                  <a:ext uri="{FF2B5EF4-FFF2-40B4-BE49-F238E27FC236}">
                    <a16:creationId xmlns:a16="http://schemas.microsoft.com/office/drawing/2014/main" id="{633ABC46-302D-F44C-14D7-4C3DB5BB176E}"/>
                  </a:ext>
                </a:extLst>
              </p:cNvPr>
              <p:cNvSpPr txBox="1"/>
              <p:nvPr/>
            </p:nvSpPr>
            <p:spPr>
              <a:xfrm>
                <a:off x="10099337"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53</a:t>
                </a:r>
              </a:p>
            </p:txBody>
          </p:sp>
          <p:sp>
            <p:nvSpPr>
              <p:cNvPr id="569" name="TextBox 568">
                <a:extLst>
                  <a:ext uri="{FF2B5EF4-FFF2-40B4-BE49-F238E27FC236}">
                    <a16:creationId xmlns:a16="http://schemas.microsoft.com/office/drawing/2014/main" id="{E12D82A9-137A-9356-EB78-846F2D056A48}"/>
                  </a:ext>
                </a:extLst>
              </p:cNvPr>
              <p:cNvSpPr txBox="1"/>
              <p:nvPr/>
            </p:nvSpPr>
            <p:spPr>
              <a:xfrm>
                <a:off x="1020411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41</a:t>
                </a:r>
              </a:p>
            </p:txBody>
          </p:sp>
          <p:sp>
            <p:nvSpPr>
              <p:cNvPr id="570" name="TextBox 569">
                <a:extLst>
                  <a:ext uri="{FF2B5EF4-FFF2-40B4-BE49-F238E27FC236}">
                    <a16:creationId xmlns:a16="http://schemas.microsoft.com/office/drawing/2014/main" id="{E6A21005-C518-DCA8-F003-A97E38FA38FE}"/>
                  </a:ext>
                </a:extLst>
              </p:cNvPr>
              <p:cNvSpPr txBox="1"/>
              <p:nvPr/>
            </p:nvSpPr>
            <p:spPr>
              <a:xfrm>
                <a:off x="10312063"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28</a:t>
                </a:r>
              </a:p>
            </p:txBody>
          </p:sp>
          <p:sp>
            <p:nvSpPr>
              <p:cNvPr id="571" name="TextBox 570">
                <a:extLst>
                  <a:ext uri="{FF2B5EF4-FFF2-40B4-BE49-F238E27FC236}">
                    <a16:creationId xmlns:a16="http://schemas.microsoft.com/office/drawing/2014/main" id="{4DB37CD1-5446-E80F-8CA2-83BFB5F0C60E}"/>
                  </a:ext>
                </a:extLst>
              </p:cNvPr>
              <p:cNvSpPr txBox="1"/>
              <p:nvPr/>
            </p:nvSpPr>
            <p:spPr>
              <a:xfrm>
                <a:off x="10428412"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20</a:t>
                </a:r>
              </a:p>
            </p:txBody>
          </p:sp>
          <p:sp>
            <p:nvSpPr>
              <p:cNvPr id="572" name="TextBox 571">
                <a:extLst>
                  <a:ext uri="{FF2B5EF4-FFF2-40B4-BE49-F238E27FC236}">
                    <a16:creationId xmlns:a16="http://schemas.microsoft.com/office/drawing/2014/main" id="{DDD77704-178A-0C05-3B43-FF240F8BDFD3}"/>
                  </a:ext>
                </a:extLst>
              </p:cNvPr>
              <p:cNvSpPr txBox="1"/>
              <p:nvPr/>
            </p:nvSpPr>
            <p:spPr>
              <a:xfrm>
                <a:off x="10539539"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16</a:t>
                </a:r>
              </a:p>
            </p:txBody>
          </p:sp>
          <p:sp>
            <p:nvSpPr>
              <p:cNvPr id="573" name="TextBox 572">
                <a:extLst>
                  <a:ext uri="{FF2B5EF4-FFF2-40B4-BE49-F238E27FC236}">
                    <a16:creationId xmlns:a16="http://schemas.microsoft.com/office/drawing/2014/main" id="{A4431169-59BE-D324-0E4B-CE359380A4DE}"/>
                  </a:ext>
                </a:extLst>
              </p:cNvPr>
              <p:cNvSpPr txBox="1"/>
              <p:nvPr/>
            </p:nvSpPr>
            <p:spPr>
              <a:xfrm>
                <a:off x="10644313" y="4557525"/>
                <a:ext cx="64120"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11</a:t>
                </a:r>
              </a:p>
            </p:txBody>
          </p:sp>
          <p:sp>
            <p:nvSpPr>
              <p:cNvPr id="574" name="TextBox 573">
                <a:extLst>
                  <a:ext uri="{FF2B5EF4-FFF2-40B4-BE49-F238E27FC236}">
                    <a16:creationId xmlns:a16="http://schemas.microsoft.com/office/drawing/2014/main" id="{18E55715-710A-94F3-3D39-EA4A54D8AB9F}"/>
                  </a:ext>
                </a:extLst>
              </p:cNvPr>
              <p:cNvSpPr txBox="1"/>
              <p:nvPr/>
            </p:nvSpPr>
            <p:spPr>
              <a:xfrm>
                <a:off x="10747007" y="4557525"/>
                <a:ext cx="70532" cy="69336"/>
              </a:xfrm>
              <a:prstGeom prst="rect">
                <a:avLst/>
              </a:prstGeom>
              <a:noFill/>
            </p:spPr>
            <p:txBody>
              <a:bodyPr wrap="squar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8</a:t>
                </a:r>
              </a:p>
            </p:txBody>
          </p:sp>
          <p:sp>
            <p:nvSpPr>
              <p:cNvPr id="575" name="TextBox 574">
                <a:extLst>
                  <a:ext uri="{FF2B5EF4-FFF2-40B4-BE49-F238E27FC236}">
                    <a16:creationId xmlns:a16="http://schemas.microsoft.com/office/drawing/2014/main" id="{7F73869D-6282-D9CE-E6E2-0E3F9A12C890}"/>
                  </a:ext>
                </a:extLst>
              </p:cNvPr>
              <p:cNvSpPr txBox="1"/>
              <p:nvPr/>
            </p:nvSpPr>
            <p:spPr>
              <a:xfrm>
                <a:off x="10871016"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6</a:t>
                </a:r>
              </a:p>
            </p:txBody>
          </p:sp>
          <p:sp>
            <p:nvSpPr>
              <p:cNvPr id="576" name="TextBox 575">
                <a:extLst>
                  <a:ext uri="{FF2B5EF4-FFF2-40B4-BE49-F238E27FC236}">
                    <a16:creationId xmlns:a16="http://schemas.microsoft.com/office/drawing/2014/main" id="{74359A9B-8A66-F7FD-5B7D-35784472615C}"/>
                  </a:ext>
                </a:extLst>
              </p:cNvPr>
              <p:cNvSpPr txBox="1"/>
              <p:nvPr/>
            </p:nvSpPr>
            <p:spPr>
              <a:xfrm>
                <a:off x="10982141"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4</a:t>
                </a:r>
              </a:p>
            </p:txBody>
          </p:sp>
          <p:sp>
            <p:nvSpPr>
              <p:cNvPr id="577" name="TextBox 576">
                <a:extLst>
                  <a:ext uri="{FF2B5EF4-FFF2-40B4-BE49-F238E27FC236}">
                    <a16:creationId xmlns:a16="http://schemas.microsoft.com/office/drawing/2014/main" id="{021D3034-6B08-ED04-6C6C-31B6F99A9096}"/>
                  </a:ext>
                </a:extLst>
              </p:cNvPr>
              <p:cNvSpPr txBox="1"/>
              <p:nvPr/>
            </p:nvSpPr>
            <p:spPr>
              <a:xfrm>
                <a:off x="11096441"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a:t>
                </a:r>
              </a:p>
            </p:txBody>
          </p:sp>
          <p:sp>
            <p:nvSpPr>
              <p:cNvPr id="578" name="TextBox 577">
                <a:extLst>
                  <a:ext uri="{FF2B5EF4-FFF2-40B4-BE49-F238E27FC236}">
                    <a16:creationId xmlns:a16="http://schemas.microsoft.com/office/drawing/2014/main" id="{EE656523-7B7F-B7F8-C069-008FA733AF64}"/>
                  </a:ext>
                </a:extLst>
              </p:cNvPr>
              <p:cNvSpPr txBox="1"/>
              <p:nvPr/>
            </p:nvSpPr>
            <p:spPr>
              <a:xfrm>
                <a:off x="11204391"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2</a:t>
                </a:r>
              </a:p>
            </p:txBody>
          </p:sp>
          <p:sp>
            <p:nvSpPr>
              <p:cNvPr id="579" name="TextBox 578">
                <a:extLst>
                  <a:ext uri="{FF2B5EF4-FFF2-40B4-BE49-F238E27FC236}">
                    <a16:creationId xmlns:a16="http://schemas.microsoft.com/office/drawing/2014/main" id="{305F8802-4762-5E62-6BD8-15C41D1420E3}"/>
                  </a:ext>
                </a:extLst>
              </p:cNvPr>
              <p:cNvSpPr txBox="1"/>
              <p:nvPr/>
            </p:nvSpPr>
            <p:spPr>
              <a:xfrm>
                <a:off x="11309167"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1</a:t>
                </a:r>
              </a:p>
            </p:txBody>
          </p:sp>
          <p:sp>
            <p:nvSpPr>
              <p:cNvPr id="580" name="TextBox 579">
                <a:extLst>
                  <a:ext uri="{FF2B5EF4-FFF2-40B4-BE49-F238E27FC236}">
                    <a16:creationId xmlns:a16="http://schemas.microsoft.com/office/drawing/2014/main" id="{E121438C-C7AB-B9C7-3AE2-30113263284F}"/>
                  </a:ext>
                </a:extLst>
              </p:cNvPr>
              <p:cNvSpPr txBox="1"/>
              <p:nvPr/>
            </p:nvSpPr>
            <p:spPr>
              <a:xfrm>
                <a:off x="11417116"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0</a:t>
                </a:r>
              </a:p>
            </p:txBody>
          </p:sp>
          <p:sp>
            <p:nvSpPr>
              <p:cNvPr id="581" name="TextBox 580">
                <a:extLst>
                  <a:ext uri="{FF2B5EF4-FFF2-40B4-BE49-F238E27FC236}">
                    <a16:creationId xmlns:a16="http://schemas.microsoft.com/office/drawing/2014/main" id="{9ABCDFBD-377F-3EC1-0DC1-1B211904E1BC}"/>
                  </a:ext>
                </a:extLst>
              </p:cNvPr>
              <p:cNvSpPr txBox="1"/>
              <p:nvPr/>
            </p:nvSpPr>
            <p:spPr>
              <a:xfrm>
                <a:off x="11525067" y="4557525"/>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2ECCA3"/>
                    </a:solidFill>
                    <a:latin typeface="Arial"/>
                    <a:ea typeface="+mn-ea"/>
                    <a:cs typeface="Arial"/>
                    <a:sym typeface="Arial"/>
                    <a:rtl val="0"/>
                  </a:rPr>
                  <a:t>0</a:t>
                </a:r>
              </a:p>
            </p:txBody>
          </p:sp>
        </p:grpSp>
        <p:grpSp>
          <p:nvGrpSpPr>
            <p:cNvPr id="427" name="Group 426">
              <a:extLst>
                <a:ext uri="{FF2B5EF4-FFF2-40B4-BE49-F238E27FC236}">
                  <a16:creationId xmlns:a16="http://schemas.microsoft.com/office/drawing/2014/main" id="{82BDE95D-CBAF-F61B-6290-2403D11AB8F8}"/>
                </a:ext>
              </a:extLst>
            </p:cNvPr>
            <p:cNvGrpSpPr/>
            <p:nvPr/>
          </p:nvGrpSpPr>
          <p:grpSpPr>
            <a:xfrm>
              <a:off x="6979597" y="4357812"/>
              <a:ext cx="4597927" cy="76944"/>
              <a:chOff x="6979597" y="4357812"/>
              <a:chExt cx="4597927" cy="76944"/>
            </a:xfrm>
          </p:grpSpPr>
          <p:sp>
            <p:nvSpPr>
              <p:cNvPr id="496" name="TextBox 495">
                <a:extLst>
                  <a:ext uri="{FF2B5EF4-FFF2-40B4-BE49-F238E27FC236}">
                    <a16:creationId xmlns:a16="http://schemas.microsoft.com/office/drawing/2014/main" id="{D675A07F-942A-510A-9AC6-5441351B3EA2}"/>
                  </a:ext>
                </a:extLst>
              </p:cNvPr>
              <p:cNvSpPr txBox="1"/>
              <p:nvPr/>
            </p:nvSpPr>
            <p:spPr>
              <a:xfrm>
                <a:off x="6979597"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0</a:t>
                </a:r>
              </a:p>
            </p:txBody>
          </p:sp>
          <p:sp>
            <p:nvSpPr>
              <p:cNvPr id="497" name="TextBox 496">
                <a:extLst>
                  <a:ext uri="{FF2B5EF4-FFF2-40B4-BE49-F238E27FC236}">
                    <a16:creationId xmlns:a16="http://schemas.microsoft.com/office/drawing/2014/main" id="{094FDF8F-B51D-71F6-6412-B4AB1A606F8C}"/>
                  </a:ext>
                </a:extLst>
              </p:cNvPr>
              <p:cNvSpPr txBox="1"/>
              <p:nvPr/>
            </p:nvSpPr>
            <p:spPr>
              <a:xfrm>
                <a:off x="7084372"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a:t>
                </a:r>
              </a:p>
            </p:txBody>
          </p:sp>
          <p:sp>
            <p:nvSpPr>
              <p:cNvPr id="498" name="TextBox 497">
                <a:extLst>
                  <a:ext uri="{FF2B5EF4-FFF2-40B4-BE49-F238E27FC236}">
                    <a16:creationId xmlns:a16="http://schemas.microsoft.com/office/drawing/2014/main" id="{195D217F-B2DF-0349-E539-EF019EDEAC87}"/>
                  </a:ext>
                </a:extLst>
              </p:cNvPr>
              <p:cNvSpPr txBox="1"/>
              <p:nvPr/>
            </p:nvSpPr>
            <p:spPr>
              <a:xfrm>
                <a:off x="7189146"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a:t>
                </a:r>
              </a:p>
            </p:txBody>
          </p:sp>
          <p:sp>
            <p:nvSpPr>
              <p:cNvPr id="499" name="TextBox 498">
                <a:extLst>
                  <a:ext uri="{FF2B5EF4-FFF2-40B4-BE49-F238E27FC236}">
                    <a16:creationId xmlns:a16="http://schemas.microsoft.com/office/drawing/2014/main" id="{D41D5926-8F28-190C-0897-34A1A4139604}"/>
                  </a:ext>
                </a:extLst>
              </p:cNvPr>
              <p:cNvSpPr txBox="1"/>
              <p:nvPr/>
            </p:nvSpPr>
            <p:spPr>
              <a:xfrm>
                <a:off x="7290353" y="4357812"/>
                <a:ext cx="45719" cy="76944"/>
              </a:xfrm>
              <a:prstGeom prst="rect">
                <a:avLst/>
              </a:prstGeom>
              <a:noFill/>
            </p:spPr>
            <p:txBody>
              <a:bodyPr wrap="squar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a:t>
                </a:r>
              </a:p>
            </p:txBody>
          </p:sp>
          <p:sp>
            <p:nvSpPr>
              <p:cNvPr id="500" name="TextBox 499">
                <a:extLst>
                  <a:ext uri="{FF2B5EF4-FFF2-40B4-BE49-F238E27FC236}">
                    <a16:creationId xmlns:a16="http://schemas.microsoft.com/office/drawing/2014/main" id="{5A9D33A7-15D1-FB5B-C33C-8A2E03E1732C}"/>
                  </a:ext>
                </a:extLst>
              </p:cNvPr>
              <p:cNvSpPr txBox="1"/>
              <p:nvPr/>
            </p:nvSpPr>
            <p:spPr>
              <a:xfrm>
                <a:off x="7408221"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4</a:t>
                </a:r>
              </a:p>
            </p:txBody>
          </p:sp>
          <p:sp>
            <p:nvSpPr>
              <p:cNvPr id="501" name="TextBox 500">
                <a:extLst>
                  <a:ext uri="{FF2B5EF4-FFF2-40B4-BE49-F238E27FC236}">
                    <a16:creationId xmlns:a16="http://schemas.microsoft.com/office/drawing/2014/main" id="{45C53D1C-CE81-9F45-6EA2-757E20994E64}"/>
                  </a:ext>
                </a:extLst>
              </p:cNvPr>
              <p:cNvSpPr txBox="1"/>
              <p:nvPr/>
            </p:nvSpPr>
            <p:spPr>
              <a:xfrm>
                <a:off x="7516172"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5</a:t>
                </a:r>
              </a:p>
            </p:txBody>
          </p:sp>
          <p:sp>
            <p:nvSpPr>
              <p:cNvPr id="502" name="TextBox 501">
                <a:extLst>
                  <a:ext uri="{FF2B5EF4-FFF2-40B4-BE49-F238E27FC236}">
                    <a16:creationId xmlns:a16="http://schemas.microsoft.com/office/drawing/2014/main" id="{45E6EA82-8213-670D-EDA3-88A18037BAEF}"/>
                  </a:ext>
                </a:extLst>
              </p:cNvPr>
              <p:cNvSpPr txBox="1"/>
              <p:nvPr/>
            </p:nvSpPr>
            <p:spPr>
              <a:xfrm>
                <a:off x="7624121"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6</a:t>
                </a:r>
              </a:p>
            </p:txBody>
          </p:sp>
          <p:sp>
            <p:nvSpPr>
              <p:cNvPr id="503" name="TextBox 502">
                <a:extLst>
                  <a:ext uri="{FF2B5EF4-FFF2-40B4-BE49-F238E27FC236}">
                    <a16:creationId xmlns:a16="http://schemas.microsoft.com/office/drawing/2014/main" id="{0F1A6144-D09D-0D59-6DE5-863438FC220A}"/>
                  </a:ext>
                </a:extLst>
              </p:cNvPr>
              <p:cNvSpPr txBox="1"/>
              <p:nvPr/>
            </p:nvSpPr>
            <p:spPr>
              <a:xfrm>
                <a:off x="7728897"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7</a:t>
                </a:r>
              </a:p>
            </p:txBody>
          </p:sp>
          <p:sp>
            <p:nvSpPr>
              <p:cNvPr id="504" name="TextBox 503">
                <a:extLst>
                  <a:ext uri="{FF2B5EF4-FFF2-40B4-BE49-F238E27FC236}">
                    <a16:creationId xmlns:a16="http://schemas.microsoft.com/office/drawing/2014/main" id="{B215F6C5-A855-FEC8-0BC7-5A5822E9C37C}"/>
                  </a:ext>
                </a:extLst>
              </p:cNvPr>
              <p:cNvSpPr txBox="1"/>
              <p:nvPr/>
            </p:nvSpPr>
            <p:spPr>
              <a:xfrm>
                <a:off x="7840021"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8</a:t>
                </a:r>
              </a:p>
            </p:txBody>
          </p:sp>
          <p:sp>
            <p:nvSpPr>
              <p:cNvPr id="505" name="TextBox 504">
                <a:extLst>
                  <a:ext uri="{FF2B5EF4-FFF2-40B4-BE49-F238E27FC236}">
                    <a16:creationId xmlns:a16="http://schemas.microsoft.com/office/drawing/2014/main" id="{057B1869-38B8-0C36-F724-F2E927E6B131}"/>
                  </a:ext>
                </a:extLst>
              </p:cNvPr>
              <p:cNvSpPr txBox="1"/>
              <p:nvPr/>
            </p:nvSpPr>
            <p:spPr>
              <a:xfrm>
                <a:off x="7947972" y="4357812"/>
                <a:ext cx="36336"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9</a:t>
                </a:r>
              </a:p>
            </p:txBody>
          </p:sp>
          <p:sp>
            <p:nvSpPr>
              <p:cNvPr id="506" name="TextBox 505">
                <a:extLst>
                  <a:ext uri="{FF2B5EF4-FFF2-40B4-BE49-F238E27FC236}">
                    <a16:creationId xmlns:a16="http://schemas.microsoft.com/office/drawing/2014/main" id="{99961696-7F22-C2BA-1EB4-4B66FBC43743}"/>
                  </a:ext>
                </a:extLst>
              </p:cNvPr>
              <p:cNvSpPr txBox="1"/>
              <p:nvPr/>
            </p:nvSpPr>
            <p:spPr>
              <a:xfrm>
                <a:off x="8039512"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10</a:t>
                </a:r>
              </a:p>
            </p:txBody>
          </p:sp>
          <p:sp>
            <p:nvSpPr>
              <p:cNvPr id="507" name="TextBox 506">
                <a:extLst>
                  <a:ext uri="{FF2B5EF4-FFF2-40B4-BE49-F238E27FC236}">
                    <a16:creationId xmlns:a16="http://schemas.microsoft.com/office/drawing/2014/main" id="{BA964652-ACEA-C2E6-02DE-5BEAD25A6447}"/>
                  </a:ext>
                </a:extLst>
              </p:cNvPr>
              <p:cNvSpPr txBox="1"/>
              <p:nvPr/>
            </p:nvSpPr>
            <p:spPr>
              <a:xfrm>
                <a:off x="814887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11</a:t>
                </a:r>
              </a:p>
            </p:txBody>
          </p:sp>
          <p:sp>
            <p:nvSpPr>
              <p:cNvPr id="508" name="TextBox 507">
                <a:extLst>
                  <a:ext uri="{FF2B5EF4-FFF2-40B4-BE49-F238E27FC236}">
                    <a16:creationId xmlns:a16="http://schemas.microsoft.com/office/drawing/2014/main" id="{7CEAD044-42E1-D378-7E31-A4879488417D}"/>
                  </a:ext>
                </a:extLst>
              </p:cNvPr>
              <p:cNvSpPr txBox="1"/>
              <p:nvPr/>
            </p:nvSpPr>
            <p:spPr>
              <a:xfrm>
                <a:off x="82568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12</a:t>
                </a:r>
              </a:p>
            </p:txBody>
          </p:sp>
          <p:sp>
            <p:nvSpPr>
              <p:cNvPr id="509" name="TextBox 508">
                <a:extLst>
                  <a:ext uri="{FF2B5EF4-FFF2-40B4-BE49-F238E27FC236}">
                    <a16:creationId xmlns:a16="http://schemas.microsoft.com/office/drawing/2014/main" id="{0675B63C-B63D-FB4A-2B84-F6CACC19D15C}"/>
                  </a:ext>
                </a:extLst>
              </p:cNvPr>
              <p:cNvSpPr txBox="1"/>
              <p:nvPr/>
            </p:nvSpPr>
            <p:spPr>
              <a:xfrm>
                <a:off x="836477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13</a:t>
                </a:r>
              </a:p>
            </p:txBody>
          </p:sp>
          <p:sp>
            <p:nvSpPr>
              <p:cNvPr id="510" name="TextBox 509">
                <a:extLst>
                  <a:ext uri="{FF2B5EF4-FFF2-40B4-BE49-F238E27FC236}">
                    <a16:creationId xmlns:a16="http://schemas.microsoft.com/office/drawing/2014/main" id="{A0E36C8D-A834-B9B1-18DA-304098AF2FFD}"/>
                  </a:ext>
                </a:extLst>
              </p:cNvPr>
              <p:cNvSpPr txBox="1"/>
              <p:nvPr/>
            </p:nvSpPr>
            <p:spPr>
              <a:xfrm>
                <a:off x="847590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14</a:t>
                </a:r>
              </a:p>
            </p:txBody>
          </p:sp>
          <p:sp>
            <p:nvSpPr>
              <p:cNvPr id="511" name="TextBox 510">
                <a:extLst>
                  <a:ext uri="{FF2B5EF4-FFF2-40B4-BE49-F238E27FC236}">
                    <a16:creationId xmlns:a16="http://schemas.microsoft.com/office/drawing/2014/main" id="{4BCE94B3-50EE-7C8E-2938-18E322BB2300}"/>
                  </a:ext>
                </a:extLst>
              </p:cNvPr>
              <p:cNvSpPr txBox="1"/>
              <p:nvPr/>
            </p:nvSpPr>
            <p:spPr>
              <a:xfrm>
                <a:off x="857750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15</a:t>
                </a:r>
              </a:p>
            </p:txBody>
          </p:sp>
          <p:sp>
            <p:nvSpPr>
              <p:cNvPr id="512" name="TextBox 511">
                <a:extLst>
                  <a:ext uri="{FF2B5EF4-FFF2-40B4-BE49-F238E27FC236}">
                    <a16:creationId xmlns:a16="http://schemas.microsoft.com/office/drawing/2014/main" id="{793EF767-2DFA-16B3-23C2-D8242FB78BD7}"/>
                  </a:ext>
                </a:extLst>
              </p:cNvPr>
              <p:cNvSpPr txBox="1"/>
              <p:nvPr/>
            </p:nvSpPr>
            <p:spPr>
              <a:xfrm>
                <a:off x="86886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16</a:t>
                </a:r>
              </a:p>
            </p:txBody>
          </p:sp>
          <p:sp>
            <p:nvSpPr>
              <p:cNvPr id="513" name="TextBox 512">
                <a:extLst>
                  <a:ext uri="{FF2B5EF4-FFF2-40B4-BE49-F238E27FC236}">
                    <a16:creationId xmlns:a16="http://schemas.microsoft.com/office/drawing/2014/main" id="{691A0FAA-AE1A-0689-D437-E1F50E99D850}"/>
                  </a:ext>
                </a:extLst>
              </p:cNvPr>
              <p:cNvSpPr txBox="1"/>
              <p:nvPr/>
            </p:nvSpPr>
            <p:spPr>
              <a:xfrm>
                <a:off x="879340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17</a:t>
                </a:r>
              </a:p>
            </p:txBody>
          </p:sp>
          <p:sp>
            <p:nvSpPr>
              <p:cNvPr id="514" name="TextBox 513">
                <a:extLst>
                  <a:ext uri="{FF2B5EF4-FFF2-40B4-BE49-F238E27FC236}">
                    <a16:creationId xmlns:a16="http://schemas.microsoft.com/office/drawing/2014/main" id="{F1B137F4-507A-F092-01C0-0AF6D55E9D5B}"/>
                  </a:ext>
                </a:extLst>
              </p:cNvPr>
              <p:cNvSpPr txBox="1"/>
              <p:nvPr/>
            </p:nvSpPr>
            <p:spPr>
              <a:xfrm>
                <a:off x="89045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18</a:t>
                </a:r>
              </a:p>
            </p:txBody>
          </p:sp>
          <p:sp>
            <p:nvSpPr>
              <p:cNvPr id="515" name="TextBox 514">
                <a:extLst>
                  <a:ext uri="{FF2B5EF4-FFF2-40B4-BE49-F238E27FC236}">
                    <a16:creationId xmlns:a16="http://schemas.microsoft.com/office/drawing/2014/main" id="{6401B9DA-0235-EEA6-1FA6-17B3062500D8}"/>
                  </a:ext>
                </a:extLst>
              </p:cNvPr>
              <p:cNvSpPr txBox="1"/>
              <p:nvPr/>
            </p:nvSpPr>
            <p:spPr>
              <a:xfrm>
                <a:off x="90061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19</a:t>
                </a:r>
              </a:p>
            </p:txBody>
          </p:sp>
          <p:sp>
            <p:nvSpPr>
              <p:cNvPr id="516" name="TextBox 515">
                <a:extLst>
                  <a:ext uri="{FF2B5EF4-FFF2-40B4-BE49-F238E27FC236}">
                    <a16:creationId xmlns:a16="http://schemas.microsoft.com/office/drawing/2014/main" id="{413B3F25-E0F5-F237-EAD6-15AF8964D87B}"/>
                  </a:ext>
                </a:extLst>
              </p:cNvPr>
              <p:cNvSpPr txBox="1"/>
              <p:nvPr/>
            </p:nvSpPr>
            <p:spPr>
              <a:xfrm>
                <a:off x="91204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20</a:t>
                </a:r>
              </a:p>
            </p:txBody>
          </p:sp>
          <p:sp>
            <p:nvSpPr>
              <p:cNvPr id="517" name="TextBox 516">
                <a:extLst>
                  <a:ext uri="{FF2B5EF4-FFF2-40B4-BE49-F238E27FC236}">
                    <a16:creationId xmlns:a16="http://schemas.microsoft.com/office/drawing/2014/main" id="{DC7378F2-820D-E8EC-C51F-92E8D7EF3A65}"/>
                  </a:ext>
                </a:extLst>
              </p:cNvPr>
              <p:cNvSpPr txBox="1"/>
              <p:nvPr/>
            </p:nvSpPr>
            <p:spPr>
              <a:xfrm>
                <a:off x="9228378"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21</a:t>
                </a:r>
              </a:p>
            </p:txBody>
          </p:sp>
          <p:sp>
            <p:nvSpPr>
              <p:cNvPr id="518" name="TextBox 517">
                <a:extLst>
                  <a:ext uri="{FF2B5EF4-FFF2-40B4-BE49-F238E27FC236}">
                    <a16:creationId xmlns:a16="http://schemas.microsoft.com/office/drawing/2014/main" id="{680E0B00-B2D9-A965-F33C-2440514A5CFC}"/>
                  </a:ext>
                </a:extLst>
              </p:cNvPr>
              <p:cNvSpPr txBox="1"/>
              <p:nvPr/>
            </p:nvSpPr>
            <p:spPr>
              <a:xfrm>
                <a:off x="933950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22</a:t>
                </a:r>
              </a:p>
            </p:txBody>
          </p:sp>
          <p:sp>
            <p:nvSpPr>
              <p:cNvPr id="519" name="TextBox 518">
                <a:extLst>
                  <a:ext uri="{FF2B5EF4-FFF2-40B4-BE49-F238E27FC236}">
                    <a16:creationId xmlns:a16="http://schemas.microsoft.com/office/drawing/2014/main" id="{AFCE3661-53B4-9B83-7FEC-93FC75857D72}"/>
                  </a:ext>
                </a:extLst>
              </p:cNvPr>
              <p:cNvSpPr txBox="1"/>
              <p:nvPr/>
            </p:nvSpPr>
            <p:spPr>
              <a:xfrm>
                <a:off x="944427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23</a:t>
                </a:r>
              </a:p>
            </p:txBody>
          </p:sp>
          <p:sp>
            <p:nvSpPr>
              <p:cNvPr id="520" name="TextBox 519">
                <a:extLst>
                  <a:ext uri="{FF2B5EF4-FFF2-40B4-BE49-F238E27FC236}">
                    <a16:creationId xmlns:a16="http://schemas.microsoft.com/office/drawing/2014/main" id="{4424CD10-8C75-0B02-01FF-E0051F554A37}"/>
                  </a:ext>
                </a:extLst>
              </p:cNvPr>
              <p:cNvSpPr txBox="1"/>
              <p:nvPr/>
            </p:nvSpPr>
            <p:spPr>
              <a:xfrm>
                <a:off x="955857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24</a:t>
                </a:r>
              </a:p>
            </p:txBody>
          </p:sp>
          <p:sp>
            <p:nvSpPr>
              <p:cNvPr id="521" name="TextBox 520">
                <a:extLst>
                  <a:ext uri="{FF2B5EF4-FFF2-40B4-BE49-F238E27FC236}">
                    <a16:creationId xmlns:a16="http://schemas.microsoft.com/office/drawing/2014/main" id="{7D63B412-488C-AC86-1DCA-7D619C881CE9}"/>
                  </a:ext>
                </a:extLst>
              </p:cNvPr>
              <p:cNvSpPr txBox="1"/>
              <p:nvPr/>
            </p:nvSpPr>
            <p:spPr>
              <a:xfrm>
                <a:off x="96665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25</a:t>
                </a:r>
              </a:p>
            </p:txBody>
          </p:sp>
          <p:sp>
            <p:nvSpPr>
              <p:cNvPr id="522" name="TextBox 521">
                <a:extLst>
                  <a:ext uri="{FF2B5EF4-FFF2-40B4-BE49-F238E27FC236}">
                    <a16:creationId xmlns:a16="http://schemas.microsoft.com/office/drawing/2014/main" id="{73F4884B-0174-4720-9574-7DE38635727F}"/>
                  </a:ext>
                </a:extLst>
              </p:cNvPr>
              <p:cNvSpPr txBox="1"/>
              <p:nvPr/>
            </p:nvSpPr>
            <p:spPr>
              <a:xfrm>
                <a:off x="97681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26</a:t>
                </a:r>
              </a:p>
            </p:txBody>
          </p:sp>
          <p:sp>
            <p:nvSpPr>
              <p:cNvPr id="523" name="TextBox 522">
                <a:extLst>
                  <a:ext uri="{FF2B5EF4-FFF2-40B4-BE49-F238E27FC236}">
                    <a16:creationId xmlns:a16="http://schemas.microsoft.com/office/drawing/2014/main" id="{4D7198E1-527C-4FA9-1ECE-EE406F160095}"/>
                  </a:ext>
                </a:extLst>
              </p:cNvPr>
              <p:cNvSpPr txBox="1"/>
              <p:nvPr/>
            </p:nvSpPr>
            <p:spPr>
              <a:xfrm>
                <a:off x="9879255"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27</a:t>
                </a:r>
              </a:p>
            </p:txBody>
          </p:sp>
          <p:sp>
            <p:nvSpPr>
              <p:cNvPr id="524" name="TextBox 523">
                <a:extLst>
                  <a:ext uri="{FF2B5EF4-FFF2-40B4-BE49-F238E27FC236}">
                    <a16:creationId xmlns:a16="http://schemas.microsoft.com/office/drawing/2014/main" id="{9547FAB2-95A6-EBBC-D989-57DF25D8042A}"/>
                  </a:ext>
                </a:extLst>
              </p:cNvPr>
              <p:cNvSpPr txBox="1"/>
              <p:nvPr/>
            </p:nvSpPr>
            <p:spPr>
              <a:xfrm>
                <a:off x="999037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28</a:t>
                </a:r>
              </a:p>
            </p:txBody>
          </p:sp>
          <p:sp>
            <p:nvSpPr>
              <p:cNvPr id="525" name="TextBox 524">
                <a:extLst>
                  <a:ext uri="{FF2B5EF4-FFF2-40B4-BE49-F238E27FC236}">
                    <a16:creationId xmlns:a16="http://schemas.microsoft.com/office/drawing/2014/main" id="{80225B8B-51BF-53B5-8964-70F04A412892}"/>
                  </a:ext>
                </a:extLst>
              </p:cNvPr>
              <p:cNvSpPr txBox="1"/>
              <p:nvPr/>
            </p:nvSpPr>
            <p:spPr>
              <a:xfrm>
                <a:off x="10095155"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29</a:t>
                </a:r>
              </a:p>
            </p:txBody>
          </p:sp>
          <p:sp>
            <p:nvSpPr>
              <p:cNvPr id="526" name="TextBox 525">
                <a:extLst>
                  <a:ext uri="{FF2B5EF4-FFF2-40B4-BE49-F238E27FC236}">
                    <a16:creationId xmlns:a16="http://schemas.microsoft.com/office/drawing/2014/main" id="{8E1955D1-18CD-6FEC-7844-9525F81CCDD8}"/>
                  </a:ext>
                </a:extLst>
              </p:cNvPr>
              <p:cNvSpPr txBox="1"/>
              <p:nvPr/>
            </p:nvSpPr>
            <p:spPr>
              <a:xfrm>
                <a:off x="101999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30</a:t>
                </a:r>
              </a:p>
            </p:txBody>
          </p:sp>
          <p:sp>
            <p:nvSpPr>
              <p:cNvPr id="527" name="TextBox 526">
                <a:extLst>
                  <a:ext uri="{FF2B5EF4-FFF2-40B4-BE49-F238E27FC236}">
                    <a16:creationId xmlns:a16="http://schemas.microsoft.com/office/drawing/2014/main" id="{0BADD53E-9112-5794-B77B-7286C04BFCE3}"/>
                  </a:ext>
                </a:extLst>
              </p:cNvPr>
              <p:cNvSpPr txBox="1"/>
              <p:nvPr/>
            </p:nvSpPr>
            <p:spPr>
              <a:xfrm>
                <a:off x="1030787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31</a:t>
                </a:r>
              </a:p>
            </p:txBody>
          </p:sp>
          <p:sp>
            <p:nvSpPr>
              <p:cNvPr id="528" name="TextBox 527">
                <a:extLst>
                  <a:ext uri="{FF2B5EF4-FFF2-40B4-BE49-F238E27FC236}">
                    <a16:creationId xmlns:a16="http://schemas.microsoft.com/office/drawing/2014/main" id="{637CDAD1-24AF-35AF-893C-F5CCDB7F32FB}"/>
                  </a:ext>
                </a:extLst>
              </p:cNvPr>
              <p:cNvSpPr txBox="1"/>
              <p:nvPr/>
            </p:nvSpPr>
            <p:spPr>
              <a:xfrm>
                <a:off x="1041900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32</a:t>
                </a:r>
              </a:p>
            </p:txBody>
          </p:sp>
          <p:sp>
            <p:nvSpPr>
              <p:cNvPr id="529" name="TextBox 528">
                <a:extLst>
                  <a:ext uri="{FF2B5EF4-FFF2-40B4-BE49-F238E27FC236}">
                    <a16:creationId xmlns:a16="http://schemas.microsoft.com/office/drawing/2014/main" id="{23C040E5-3C21-417A-BEFA-BC8E3C219C28}"/>
                  </a:ext>
                </a:extLst>
              </p:cNvPr>
              <p:cNvSpPr txBox="1"/>
              <p:nvPr/>
            </p:nvSpPr>
            <p:spPr>
              <a:xfrm>
                <a:off x="105301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33</a:t>
                </a:r>
              </a:p>
            </p:txBody>
          </p:sp>
          <p:sp>
            <p:nvSpPr>
              <p:cNvPr id="530" name="TextBox 529">
                <a:extLst>
                  <a:ext uri="{FF2B5EF4-FFF2-40B4-BE49-F238E27FC236}">
                    <a16:creationId xmlns:a16="http://schemas.microsoft.com/office/drawing/2014/main" id="{D526FB51-8764-0C1B-7E5E-D1127B6E4614}"/>
                  </a:ext>
                </a:extLst>
              </p:cNvPr>
              <p:cNvSpPr txBox="1"/>
              <p:nvPr/>
            </p:nvSpPr>
            <p:spPr>
              <a:xfrm>
                <a:off x="1063490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34</a:t>
                </a:r>
              </a:p>
            </p:txBody>
          </p:sp>
          <p:sp>
            <p:nvSpPr>
              <p:cNvPr id="531" name="TextBox 530">
                <a:extLst>
                  <a:ext uri="{FF2B5EF4-FFF2-40B4-BE49-F238E27FC236}">
                    <a16:creationId xmlns:a16="http://schemas.microsoft.com/office/drawing/2014/main" id="{BC679345-65E2-CE30-1846-28A30A67547B}"/>
                  </a:ext>
                </a:extLst>
              </p:cNvPr>
              <p:cNvSpPr txBox="1"/>
              <p:nvPr/>
            </p:nvSpPr>
            <p:spPr>
              <a:xfrm>
                <a:off x="107460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35</a:t>
                </a:r>
              </a:p>
            </p:txBody>
          </p:sp>
          <p:sp>
            <p:nvSpPr>
              <p:cNvPr id="532" name="TextBox 531">
                <a:extLst>
                  <a:ext uri="{FF2B5EF4-FFF2-40B4-BE49-F238E27FC236}">
                    <a16:creationId xmlns:a16="http://schemas.microsoft.com/office/drawing/2014/main" id="{A079F1A9-2806-0AF0-6BF5-68DD69C89551}"/>
                  </a:ext>
                </a:extLst>
              </p:cNvPr>
              <p:cNvSpPr txBox="1"/>
              <p:nvPr/>
            </p:nvSpPr>
            <p:spPr>
              <a:xfrm>
                <a:off x="1085080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36</a:t>
                </a:r>
              </a:p>
            </p:txBody>
          </p:sp>
          <p:sp>
            <p:nvSpPr>
              <p:cNvPr id="533" name="TextBox 532">
                <a:extLst>
                  <a:ext uri="{FF2B5EF4-FFF2-40B4-BE49-F238E27FC236}">
                    <a16:creationId xmlns:a16="http://schemas.microsoft.com/office/drawing/2014/main" id="{2A10ADF9-1D5C-18D4-094A-B0F67342E98C}"/>
                  </a:ext>
                </a:extLst>
              </p:cNvPr>
              <p:cNvSpPr txBox="1"/>
              <p:nvPr/>
            </p:nvSpPr>
            <p:spPr>
              <a:xfrm>
                <a:off x="109619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37</a:t>
                </a:r>
              </a:p>
            </p:txBody>
          </p:sp>
          <p:sp>
            <p:nvSpPr>
              <p:cNvPr id="534" name="TextBox 533">
                <a:extLst>
                  <a:ext uri="{FF2B5EF4-FFF2-40B4-BE49-F238E27FC236}">
                    <a16:creationId xmlns:a16="http://schemas.microsoft.com/office/drawing/2014/main" id="{A324E7A1-D111-66F9-7134-71968E3877C2}"/>
                  </a:ext>
                </a:extLst>
              </p:cNvPr>
              <p:cNvSpPr txBox="1"/>
              <p:nvPr/>
            </p:nvSpPr>
            <p:spPr>
              <a:xfrm>
                <a:off x="1107622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38</a:t>
                </a:r>
              </a:p>
            </p:txBody>
          </p:sp>
          <p:sp>
            <p:nvSpPr>
              <p:cNvPr id="535" name="TextBox 534">
                <a:extLst>
                  <a:ext uri="{FF2B5EF4-FFF2-40B4-BE49-F238E27FC236}">
                    <a16:creationId xmlns:a16="http://schemas.microsoft.com/office/drawing/2014/main" id="{9C53224C-3635-B810-71F6-18F600B0337A}"/>
                  </a:ext>
                </a:extLst>
              </p:cNvPr>
              <p:cNvSpPr txBox="1"/>
              <p:nvPr/>
            </p:nvSpPr>
            <p:spPr>
              <a:xfrm>
                <a:off x="11184179"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39</a:t>
                </a:r>
              </a:p>
            </p:txBody>
          </p:sp>
          <p:sp>
            <p:nvSpPr>
              <p:cNvPr id="536" name="TextBox 535">
                <a:extLst>
                  <a:ext uri="{FF2B5EF4-FFF2-40B4-BE49-F238E27FC236}">
                    <a16:creationId xmlns:a16="http://schemas.microsoft.com/office/drawing/2014/main" id="{D17C7D39-BD25-01FF-E344-753765D3FF7A}"/>
                  </a:ext>
                </a:extLst>
              </p:cNvPr>
              <p:cNvSpPr txBox="1"/>
              <p:nvPr/>
            </p:nvSpPr>
            <p:spPr>
              <a:xfrm>
                <a:off x="11288955"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40</a:t>
                </a:r>
              </a:p>
            </p:txBody>
          </p:sp>
          <p:sp>
            <p:nvSpPr>
              <p:cNvPr id="537" name="TextBox 536">
                <a:extLst>
                  <a:ext uri="{FF2B5EF4-FFF2-40B4-BE49-F238E27FC236}">
                    <a16:creationId xmlns:a16="http://schemas.microsoft.com/office/drawing/2014/main" id="{346205C9-CC89-A915-A475-4B7C9B845F6A}"/>
                  </a:ext>
                </a:extLst>
              </p:cNvPr>
              <p:cNvSpPr txBox="1"/>
              <p:nvPr/>
            </p:nvSpPr>
            <p:spPr>
              <a:xfrm>
                <a:off x="11396904"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41</a:t>
                </a:r>
              </a:p>
            </p:txBody>
          </p:sp>
          <p:sp>
            <p:nvSpPr>
              <p:cNvPr id="538" name="TextBox 537">
                <a:extLst>
                  <a:ext uri="{FF2B5EF4-FFF2-40B4-BE49-F238E27FC236}">
                    <a16:creationId xmlns:a16="http://schemas.microsoft.com/office/drawing/2014/main" id="{1DE8EB2A-0086-C7C4-F928-55C89DE7CD11}"/>
                  </a:ext>
                </a:extLst>
              </p:cNvPr>
              <p:cNvSpPr txBox="1"/>
              <p:nvPr/>
            </p:nvSpPr>
            <p:spPr>
              <a:xfrm>
                <a:off x="11504855" y="4357812"/>
                <a:ext cx="72669" cy="76944"/>
              </a:xfrm>
              <a:prstGeom prst="rect">
                <a:avLst/>
              </a:prstGeom>
              <a:noFill/>
            </p:spPr>
            <p:txBody>
              <a:bodyPr wrap="none" lIns="0" tIns="0" rIns="0" bIns="0" rtlCol="0">
                <a:spAutoFit/>
              </a:bodyPr>
              <a:lstStyle/>
              <a:p>
                <a:pPr algn="ctr" defTabSz="685800" fontAlgn="auto">
                  <a:spcBef>
                    <a:spcPts val="0"/>
                  </a:spcBef>
                  <a:spcAft>
                    <a:spcPts val="0"/>
                  </a:spcAft>
                  <a:defRPr/>
                </a:pPr>
                <a:r>
                  <a:rPr lang="en-US" sz="375">
                    <a:ln/>
                    <a:solidFill>
                      <a:prstClr val="white"/>
                    </a:solidFill>
                    <a:latin typeface="Arial"/>
                    <a:ea typeface="+mn-ea"/>
                    <a:cs typeface="Arial"/>
                    <a:sym typeface="Arial"/>
                    <a:rtl val="0"/>
                  </a:rPr>
                  <a:t>42</a:t>
                </a:r>
              </a:p>
            </p:txBody>
          </p:sp>
        </p:grpSp>
        <p:sp>
          <p:nvSpPr>
            <p:cNvPr id="428" name="TextBox 427">
              <a:extLst>
                <a:ext uri="{FF2B5EF4-FFF2-40B4-BE49-F238E27FC236}">
                  <a16:creationId xmlns:a16="http://schemas.microsoft.com/office/drawing/2014/main" id="{49CA62E3-F1B1-C407-39AC-CABA989D12EC}"/>
                </a:ext>
              </a:extLst>
            </p:cNvPr>
            <p:cNvSpPr txBox="1"/>
            <p:nvPr/>
          </p:nvSpPr>
          <p:spPr>
            <a:xfrm>
              <a:off x="11525067" y="4667346"/>
              <a:ext cx="32061" cy="69336"/>
            </a:xfrm>
            <a:prstGeom prst="rect">
              <a:avLst/>
            </a:prstGeom>
            <a:noFill/>
          </p:spPr>
          <p:txBody>
            <a:bodyPr wrap="none" lIns="0" tIns="0" rIns="0" bIns="0" rtlCol="0">
              <a:spAutoFit/>
            </a:bodyPr>
            <a:lstStyle/>
            <a:p>
              <a:pPr algn="ctr" defTabSz="685800" fontAlgn="auto">
                <a:spcBef>
                  <a:spcPts val="0"/>
                </a:spcBef>
                <a:spcAft>
                  <a:spcPts val="0"/>
                </a:spcAft>
                <a:defRPr/>
              </a:pPr>
              <a:r>
                <a:rPr lang="en-US" sz="338">
                  <a:ln/>
                  <a:solidFill>
                    <a:srgbClr val="A6A6A6"/>
                  </a:solidFill>
                  <a:latin typeface="Arial"/>
                  <a:ea typeface="+mn-ea"/>
                  <a:cs typeface="Arial"/>
                  <a:sym typeface="Arial"/>
                  <a:rtl val="0"/>
                </a:rPr>
                <a:t>0</a:t>
              </a:r>
            </a:p>
          </p:txBody>
        </p:sp>
        <p:grpSp>
          <p:nvGrpSpPr>
            <p:cNvPr id="429" name="Group 428">
              <a:extLst>
                <a:ext uri="{FF2B5EF4-FFF2-40B4-BE49-F238E27FC236}">
                  <a16:creationId xmlns:a16="http://schemas.microsoft.com/office/drawing/2014/main" id="{80E343B2-08EF-CB76-5B0B-2589848C0119}"/>
                </a:ext>
              </a:extLst>
            </p:cNvPr>
            <p:cNvGrpSpPr/>
            <p:nvPr/>
          </p:nvGrpSpPr>
          <p:grpSpPr>
            <a:xfrm>
              <a:off x="6495376" y="1785666"/>
              <a:ext cx="370188" cy="2604523"/>
              <a:chOff x="624280" y="1777537"/>
              <a:chExt cx="370188" cy="2625549"/>
            </a:xfrm>
          </p:grpSpPr>
          <p:sp>
            <p:nvSpPr>
              <p:cNvPr id="490" name="TextBox 489">
                <a:extLst>
                  <a:ext uri="{FF2B5EF4-FFF2-40B4-BE49-F238E27FC236}">
                    <a16:creationId xmlns:a16="http://schemas.microsoft.com/office/drawing/2014/main" id="{054EFBE3-815F-0997-9BB1-B0C20AF75C2A}"/>
                  </a:ext>
                </a:extLst>
              </p:cNvPr>
              <p:cNvSpPr txBox="1"/>
              <p:nvPr/>
            </p:nvSpPr>
            <p:spPr>
              <a:xfrm>
                <a:off x="624280" y="4170391"/>
                <a:ext cx="370188" cy="232695"/>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0.0</a:t>
                </a:r>
              </a:p>
            </p:txBody>
          </p:sp>
          <p:sp>
            <p:nvSpPr>
              <p:cNvPr id="491" name="TextBox 490">
                <a:extLst>
                  <a:ext uri="{FF2B5EF4-FFF2-40B4-BE49-F238E27FC236}">
                    <a16:creationId xmlns:a16="http://schemas.microsoft.com/office/drawing/2014/main" id="{59BB03DD-4535-0F46-B114-827DEBE0F4AC}"/>
                  </a:ext>
                </a:extLst>
              </p:cNvPr>
              <p:cNvSpPr txBox="1"/>
              <p:nvPr/>
            </p:nvSpPr>
            <p:spPr>
              <a:xfrm>
                <a:off x="624280" y="3689142"/>
                <a:ext cx="370188" cy="232695"/>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0.2</a:t>
                </a:r>
              </a:p>
            </p:txBody>
          </p:sp>
          <p:sp>
            <p:nvSpPr>
              <p:cNvPr id="492" name="TextBox 491">
                <a:extLst>
                  <a:ext uri="{FF2B5EF4-FFF2-40B4-BE49-F238E27FC236}">
                    <a16:creationId xmlns:a16="http://schemas.microsoft.com/office/drawing/2014/main" id="{32B21875-F3B3-852E-C9C4-4DF8FB266E99}"/>
                  </a:ext>
                </a:extLst>
              </p:cNvPr>
              <p:cNvSpPr txBox="1"/>
              <p:nvPr/>
            </p:nvSpPr>
            <p:spPr>
              <a:xfrm>
                <a:off x="624280" y="3214526"/>
                <a:ext cx="370188" cy="232695"/>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0.4</a:t>
                </a:r>
              </a:p>
            </p:txBody>
          </p:sp>
          <p:sp>
            <p:nvSpPr>
              <p:cNvPr id="493" name="TextBox 492">
                <a:extLst>
                  <a:ext uri="{FF2B5EF4-FFF2-40B4-BE49-F238E27FC236}">
                    <a16:creationId xmlns:a16="http://schemas.microsoft.com/office/drawing/2014/main" id="{D7A30BC0-6964-3D6A-CE71-A2981E3511A2}"/>
                  </a:ext>
                </a:extLst>
              </p:cNvPr>
              <p:cNvSpPr txBox="1"/>
              <p:nvPr/>
            </p:nvSpPr>
            <p:spPr>
              <a:xfrm>
                <a:off x="624280" y="2733403"/>
                <a:ext cx="370188" cy="232695"/>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0.6</a:t>
                </a:r>
              </a:p>
            </p:txBody>
          </p:sp>
          <p:sp>
            <p:nvSpPr>
              <p:cNvPr id="494" name="TextBox 493">
                <a:extLst>
                  <a:ext uri="{FF2B5EF4-FFF2-40B4-BE49-F238E27FC236}">
                    <a16:creationId xmlns:a16="http://schemas.microsoft.com/office/drawing/2014/main" id="{0C3AB4EB-2B39-1C65-54F1-A40FAE2600DA}"/>
                  </a:ext>
                </a:extLst>
              </p:cNvPr>
              <p:cNvSpPr txBox="1"/>
              <p:nvPr/>
            </p:nvSpPr>
            <p:spPr>
              <a:xfrm>
                <a:off x="624280" y="2262103"/>
                <a:ext cx="370188" cy="232695"/>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0.8</a:t>
                </a:r>
              </a:p>
            </p:txBody>
          </p:sp>
          <p:sp>
            <p:nvSpPr>
              <p:cNvPr id="495" name="TextBox 494">
                <a:extLst>
                  <a:ext uri="{FF2B5EF4-FFF2-40B4-BE49-F238E27FC236}">
                    <a16:creationId xmlns:a16="http://schemas.microsoft.com/office/drawing/2014/main" id="{4E168117-33E9-F0DF-0BA9-E3AAD0135F48}"/>
                  </a:ext>
                </a:extLst>
              </p:cNvPr>
              <p:cNvSpPr txBox="1"/>
              <p:nvPr/>
            </p:nvSpPr>
            <p:spPr>
              <a:xfrm>
                <a:off x="624280" y="1777537"/>
                <a:ext cx="370188" cy="232695"/>
              </a:xfrm>
              <a:prstGeom prst="rect">
                <a:avLst/>
              </a:prstGeom>
              <a:noFill/>
            </p:spPr>
            <p:txBody>
              <a:bodyPr wrap="none" rtlCol="0">
                <a:spAutoFit/>
              </a:bodyPr>
              <a:lstStyle/>
              <a:p>
                <a:pPr algn="r" defTabSz="685800" fontAlgn="auto">
                  <a:spcBef>
                    <a:spcPts val="0"/>
                  </a:spcBef>
                  <a:spcAft>
                    <a:spcPts val="0"/>
                  </a:spcAft>
                  <a:defRPr/>
                </a:pPr>
                <a:r>
                  <a:rPr lang="en-US" sz="525">
                    <a:ln/>
                    <a:solidFill>
                      <a:prstClr val="white"/>
                    </a:solidFill>
                    <a:latin typeface="Arial"/>
                    <a:ea typeface="+mn-ea"/>
                    <a:cs typeface="Arial"/>
                    <a:sym typeface="Arial"/>
                    <a:rtl val="0"/>
                  </a:rPr>
                  <a:t>1.0</a:t>
                </a:r>
              </a:p>
            </p:txBody>
          </p:sp>
        </p:grpSp>
        <p:grpSp>
          <p:nvGrpSpPr>
            <p:cNvPr id="430" name="Graphic 18">
              <a:extLst>
                <a:ext uri="{FF2B5EF4-FFF2-40B4-BE49-F238E27FC236}">
                  <a16:creationId xmlns:a16="http://schemas.microsoft.com/office/drawing/2014/main" id="{5C0798DC-CE76-1322-9337-0EB999F79646}"/>
                </a:ext>
              </a:extLst>
            </p:cNvPr>
            <p:cNvGrpSpPr/>
            <p:nvPr/>
          </p:nvGrpSpPr>
          <p:grpSpPr>
            <a:xfrm>
              <a:off x="6819802" y="1618132"/>
              <a:ext cx="4727213" cy="2732802"/>
              <a:chOff x="1194405" y="1601293"/>
              <a:chExt cx="4772825" cy="2640027"/>
            </a:xfrm>
            <a:noFill/>
          </p:grpSpPr>
          <p:sp>
            <p:nvSpPr>
              <p:cNvPr id="439" name="Freeform: Shape 438">
                <a:extLst>
                  <a:ext uri="{FF2B5EF4-FFF2-40B4-BE49-F238E27FC236}">
                    <a16:creationId xmlns:a16="http://schemas.microsoft.com/office/drawing/2014/main" id="{C6857CEF-7551-8AD6-39A1-A5D055F96EBA}"/>
                  </a:ext>
                </a:extLst>
              </p:cNvPr>
              <p:cNvSpPr/>
              <p:nvPr/>
            </p:nvSpPr>
            <p:spPr>
              <a:xfrm>
                <a:off x="1229009" y="1601293"/>
                <a:ext cx="4738221" cy="2605348"/>
              </a:xfrm>
              <a:custGeom>
                <a:avLst/>
                <a:gdLst>
                  <a:gd name="connsiteX0" fmla="*/ 0 w 4718991"/>
                  <a:gd name="connsiteY0" fmla="*/ 0 h 2605348"/>
                  <a:gd name="connsiteX1" fmla="*/ 0 w 4718991"/>
                  <a:gd name="connsiteY1" fmla="*/ 2605348 h 2605348"/>
                  <a:gd name="connsiteX2" fmla="*/ 4718992 w 4718991"/>
                  <a:gd name="connsiteY2" fmla="*/ 2605348 h 2605348"/>
                </a:gdLst>
                <a:ahLst/>
                <a:cxnLst>
                  <a:cxn ang="0">
                    <a:pos x="connsiteX0" y="connsiteY0"/>
                  </a:cxn>
                  <a:cxn ang="0">
                    <a:pos x="connsiteX1" y="connsiteY1"/>
                  </a:cxn>
                  <a:cxn ang="0">
                    <a:pos x="connsiteX2" y="connsiteY2"/>
                  </a:cxn>
                </a:cxnLst>
                <a:rect l="l" t="t" r="r" b="b"/>
                <a:pathLst>
                  <a:path w="4718991" h="2605348">
                    <a:moveTo>
                      <a:pt x="0" y="0"/>
                    </a:moveTo>
                    <a:lnTo>
                      <a:pt x="0" y="2605348"/>
                    </a:lnTo>
                    <a:lnTo>
                      <a:pt x="4718992" y="2605348"/>
                    </a:lnTo>
                  </a:path>
                </a:pathLst>
              </a:custGeom>
              <a:noFill/>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0" name="Freeform: Shape 439">
                <a:extLst>
                  <a:ext uri="{FF2B5EF4-FFF2-40B4-BE49-F238E27FC236}">
                    <a16:creationId xmlns:a16="http://schemas.microsoft.com/office/drawing/2014/main" id="{A2E06030-A5D4-EE22-1E5C-AD3661069753}"/>
                  </a:ext>
                </a:extLst>
              </p:cNvPr>
              <p:cNvSpPr/>
              <p:nvPr/>
            </p:nvSpPr>
            <p:spPr>
              <a:xfrm>
                <a:off x="1373441"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1" name="Freeform: Shape 440">
                <a:extLst>
                  <a:ext uri="{FF2B5EF4-FFF2-40B4-BE49-F238E27FC236}">
                    <a16:creationId xmlns:a16="http://schemas.microsoft.com/office/drawing/2014/main" id="{06C9DDA5-0E8A-FDF6-2EB2-5DC7BFFA11D9}"/>
                  </a:ext>
                </a:extLst>
              </p:cNvPr>
              <p:cNvSpPr/>
              <p:nvPr/>
            </p:nvSpPr>
            <p:spPr>
              <a:xfrm>
                <a:off x="1482777"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2" name="Freeform: Shape 441">
                <a:extLst>
                  <a:ext uri="{FF2B5EF4-FFF2-40B4-BE49-F238E27FC236}">
                    <a16:creationId xmlns:a16="http://schemas.microsoft.com/office/drawing/2014/main" id="{EC836360-FECE-6961-124F-1694172A8E8E}"/>
                  </a:ext>
                </a:extLst>
              </p:cNvPr>
              <p:cNvSpPr/>
              <p:nvPr/>
            </p:nvSpPr>
            <p:spPr>
              <a:xfrm>
                <a:off x="159211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3" name="Freeform: Shape 442">
                <a:extLst>
                  <a:ext uri="{FF2B5EF4-FFF2-40B4-BE49-F238E27FC236}">
                    <a16:creationId xmlns:a16="http://schemas.microsoft.com/office/drawing/2014/main" id="{503C30C4-5D3A-33D2-788A-54C4E3D78265}"/>
                  </a:ext>
                </a:extLst>
              </p:cNvPr>
              <p:cNvSpPr/>
              <p:nvPr/>
            </p:nvSpPr>
            <p:spPr>
              <a:xfrm>
                <a:off x="1701448"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4" name="Freeform: Shape 443">
                <a:extLst>
                  <a:ext uri="{FF2B5EF4-FFF2-40B4-BE49-F238E27FC236}">
                    <a16:creationId xmlns:a16="http://schemas.microsoft.com/office/drawing/2014/main" id="{2382421F-7E08-B1FC-5561-448A57AA1EE3}"/>
                  </a:ext>
                </a:extLst>
              </p:cNvPr>
              <p:cNvSpPr/>
              <p:nvPr/>
            </p:nvSpPr>
            <p:spPr>
              <a:xfrm>
                <a:off x="1810784"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5" name="Freeform: Shape 444">
                <a:extLst>
                  <a:ext uri="{FF2B5EF4-FFF2-40B4-BE49-F238E27FC236}">
                    <a16:creationId xmlns:a16="http://schemas.microsoft.com/office/drawing/2014/main" id="{30F3E679-353E-F119-18C1-1A4ACED0A220}"/>
                  </a:ext>
                </a:extLst>
              </p:cNvPr>
              <p:cNvSpPr/>
              <p:nvPr/>
            </p:nvSpPr>
            <p:spPr>
              <a:xfrm>
                <a:off x="1920120"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6" name="Freeform: Shape 445">
                <a:extLst>
                  <a:ext uri="{FF2B5EF4-FFF2-40B4-BE49-F238E27FC236}">
                    <a16:creationId xmlns:a16="http://schemas.microsoft.com/office/drawing/2014/main" id="{750976B5-6426-24D1-05A7-865D8800E273}"/>
                  </a:ext>
                </a:extLst>
              </p:cNvPr>
              <p:cNvSpPr/>
              <p:nvPr/>
            </p:nvSpPr>
            <p:spPr>
              <a:xfrm>
                <a:off x="2029456"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7" name="Freeform: Shape 446">
                <a:extLst>
                  <a:ext uri="{FF2B5EF4-FFF2-40B4-BE49-F238E27FC236}">
                    <a16:creationId xmlns:a16="http://schemas.microsoft.com/office/drawing/2014/main" id="{C3EA2C1A-FC2F-B107-56CF-FCD4CBFC5716}"/>
                  </a:ext>
                </a:extLst>
              </p:cNvPr>
              <p:cNvSpPr/>
              <p:nvPr/>
            </p:nvSpPr>
            <p:spPr>
              <a:xfrm>
                <a:off x="2138792"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8" name="Freeform: Shape 447">
                <a:extLst>
                  <a:ext uri="{FF2B5EF4-FFF2-40B4-BE49-F238E27FC236}">
                    <a16:creationId xmlns:a16="http://schemas.microsoft.com/office/drawing/2014/main" id="{8A8CBCB9-A06F-F35E-3008-312C47E786D0}"/>
                  </a:ext>
                </a:extLst>
              </p:cNvPr>
              <p:cNvSpPr/>
              <p:nvPr/>
            </p:nvSpPr>
            <p:spPr>
              <a:xfrm>
                <a:off x="2248128"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49" name="Freeform: Shape 448">
                <a:extLst>
                  <a:ext uri="{FF2B5EF4-FFF2-40B4-BE49-F238E27FC236}">
                    <a16:creationId xmlns:a16="http://schemas.microsoft.com/office/drawing/2014/main" id="{D99359A3-D092-D595-689C-D9A9CE917F19}"/>
                  </a:ext>
                </a:extLst>
              </p:cNvPr>
              <p:cNvSpPr/>
              <p:nvPr/>
            </p:nvSpPr>
            <p:spPr>
              <a:xfrm>
                <a:off x="2357464"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0" name="Freeform: Shape 449">
                <a:extLst>
                  <a:ext uri="{FF2B5EF4-FFF2-40B4-BE49-F238E27FC236}">
                    <a16:creationId xmlns:a16="http://schemas.microsoft.com/office/drawing/2014/main" id="{B1748056-1C04-C79A-1A43-F38524437601}"/>
                  </a:ext>
                </a:extLst>
              </p:cNvPr>
              <p:cNvSpPr/>
              <p:nvPr/>
            </p:nvSpPr>
            <p:spPr>
              <a:xfrm>
                <a:off x="2466800"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1" name="Freeform: Shape 450">
                <a:extLst>
                  <a:ext uri="{FF2B5EF4-FFF2-40B4-BE49-F238E27FC236}">
                    <a16:creationId xmlns:a16="http://schemas.microsoft.com/office/drawing/2014/main" id="{7FC10652-2D4B-F522-34C3-EF78441ED844}"/>
                  </a:ext>
                </a:extLst>
              </p:cNvPr>
              <p:cNvSpPr/>
              <p:nvPr/>
            </p:nvSpPr>
            <p:spPr>
              <a:xfrm>
                <a:off x="2576136"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2" name="Freeform: Shape 451">
                <a:extLst>
                  <a:ext uri="{FF2B5EF4-FFF2-40B4-BE49-F238E27FC236}">
                    <a16:creationId xmlns:a16="http://schemas.microsoft.com/office/drawing/2014/main" id="{530BF5A6-8885-6914-0F9C-D670D085C680}"/>
                  </a:ext>
                </a:extLst>
              </p:cNvPr>
              <p:cNvSpPr/>
              <p:nvPr/>
            </p:nvSpPr>
            <p:spPr>
              <a:xfrm>
                <a:off x="2685472"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3" name="Freeform: Shape 452">
                <a:extLst>
                  <a:ext uri="{FF2B5EF4-FFF2-40B4-BE49-F238E27FC236}">
                    <a16:creationId xmlns:a16="http://schemas.microsoft.com/office/drawing/2014/main" id="{A243D23A-B761-3E7A-4550-4D2BC73510FC}"/>
                  </a:ext>
                </a:extLst>
              </p:cNvPr>
              <p:cNvSpPr/>
              <p:nvPr/>
            </p:nvSpPr>
            <p:spPr>
              <a:xfrm>
                <a:off x="2794808"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4" name="Freeform: Shape 453">
                <a:extLst>
                  <a:ext uri="{FF2B5EF4-FFF2-40B4-BE49-F238E27FC236}">
                    <a16:creationId xmlns:a16="http://schemas.microsoft.com/office/drawing/2014/main" id="{05822F96-F114-03E8-C0F0-AA6D9FA9EFE8}"/>
                  </a:ext>
                </a:extLst>
              </p:cNvPr>
              <p:cNvSpPr/>
              <p:nvPr/>
            </p:nvSpPr>
            <p:spPr>
              <a:xfrm>
                <a:off x="290414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5" name="Freeform: Shape 454">
                <a:extLst>
                  <a:ext uri="{FF2B5EF4-FFF2-40B4-BE49-F238E27FC236}">
                    <a16:creationId xmlns:a16="http://schemas.microsoft.com/office/drawing/2014/main" id="{4306E5D7-9D07-9A70-4CFB-42C27474E526}"/>
                  </a:ext>
                </a:extLst>
              </p:cNvPr>
              <p:cNvSpPr/>
              <p:nvPr/>
            </p:nvSpPr>
            <p:spPr>
              <a:xfrm>
                <a:off x="301347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6" name="Freeform: Shape 455">
                <a:extLst>
                  <a:ext uri="{FF2B5EF4-FFF2-40B4-BE49-F238E27FC236}">
                    <a16:creationId xmlns:a16="http://schemas.microsoft.com/office/drawing/2014/main" id="{F745B4AB-0CB3-1654-21EB-42118AECCD6E}"/>
                  </a:ext>
                </a:extLst>
              </p:cNvPr>
              <p:cNvSpPr/>
              <p:nvPr/>
            </p:nvSpPr>
            <p:spPr>
              <a:xfrm>
                <a:off x="3122815"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7" name="Freeform: Shape 456">
                <a:extLst>
                  <a:ext uri="{FF2B5EF4-FFF2-40B4-BE49-F238E27FC236}">
                    <a16:creationId xmlns:a16="http://schemas.microsoft.com/office/drawing/2014/main" id="{4C86B3F6-FA7F-A055-EFB2-5361C85E4A27}"/>
                  </a:ext>
                </a:extLst>
              </p:cNvPr>
              <p:cNvSpPr/>
              <p:nvPr/>
            </p:nvSpPr>
            <p:spPr>
              <a:xfrm>
                <a:off x="3232274"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8" name="Freeform: Shape 457">
                <a:extLst>
                  <a:ext uri="{FF2B5EF4-FFF2-40B4-BE49-F238E27FC236}">
                    <a16:creationId xmlns:a16="http://schemas.microsoft.com/office/drawing/2014/main" id="{100674AC-53BF-8A1E-2F0F-D1CB617257A9}"/>
                  </a:ext>
                </a:extLst>
              </p:cNvPr>
              <p:cNvSpPr/>
              <p:nvPr/>
            </p:nvSpPr>
            <p:spPr>
              <a:xfrm>
                <a:off x="3341610"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59" name="Freeform: Shape 458">
                <a:extLst>
                  <a:ext uri="{FF2B5EF4-FFF2-40B4-BE49-F238E27FC236}">
                    <a16:creationId xmlns:a16="http://schemas.microsoft.com/office/drawing/2014/main" id="{492697B4-4EB2-453E-1207-8BFAA2391393}"/>
                  </a:ext>
                </a:extLst>
              </p:cNvPr>
              <p:cNvSpPr/>
              <p:nvPr/>
            </p:nvSpPr>
            <p:spPr>
              <a:xfrm>
                <a:off x="3450946"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0" name="Freeform: Shape 459">
                <a:extLst>
                  <a:ext uri="{FF2B5EF4-FFF2-40B4-BE49-F238E27FC236}">
                    <a16:creationId xmlns:a16="http://schemas.microsoft.com/office/drawing/2014/main" id="{01F846CF-8DFB-8AC6-824C-7573B1875BB1}"/>
                  </a:ext>
                </a:extLst>
              </p:cNvPr>
              <p:cNvSpPr/>
              <p:nvPr/>
            </p:nvSpPr>
            <p:spPr>
              <a:xfrm>
                <a:off x="3560282"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1" name="Freeform: Shape 460">
                <a:extLst>
                  <a:ext uri="{FF2B5EF4-FFF2-40B4-BE49-F238E27FC236}">
                    <a16:creationId xmlns:a16="http://schemas.microsoft.com/office/drawing/2014/main" id="{8EA27C8F-ADD0-E40E-5D20-4D37C740A074}"/>
                  </a:ext>
                </a:extLst>
              </p:cNvPr>
              <p:cNvSpPr/>
              <p:nvPr/>
            </p:nvSpPr>
            <p:spPr>
              <a:xfrm>
                <a:off x="3669618"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2" name="Freeform: Shape 461">
                <a:extLst>
                  <a:ext uri="{FF2B5EF4-FFF2-40B4-BE49-F238E27FC236}">
                    <a16:creationId xmlns:a16="http://schemas.microsoft.com/office/drawing/2014/main" id="{065551CE-655A-1B0B-56EB-DD6C0E1FC1EC}"/>
                  </a:ext>
                </a:extLst>
              </p:cNvPr>
              <p:cNvSpPr/>
              <p:nvPr/>
            </p:nvSpPr>
            <p:spPr>
              <a:xfrm>
                <a:off x="377895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3" name="Freeform: Shape 462">
                <a:extLst>
                  <a:ext uri="{FF2B5EF4-FFF2-40B4-BE49-F238E27FC236}">
                    <a16:creationId xmlns:a16="http://schemas.microsoft.com/office/drawing/2014/main" id="{4A6C7083-28B7-F40D-D5A1-2330E52D73F1}"/>
                  </a:ext>
                </a:extLst>
              </p:cNvPr>
              <p:cNvSpPr/>
              <p:nvPr/>
            </p:nvSpPr>
            <p:spPr>
              <a:xfrm>
                <a:off x="388828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4" name="Freeform: Shape 463">
                <a:extLst>
                  <a:ext uri="{FF2B5EF4-FFF2-40B4-BE49-F238E27FC236}">
                    <a16:creationId xmlns:a16="http://schemas.microsoft.com/office/drawing/2014/main" id="{D037FCB1-7A44-1588-CE5F-D064F920C321}"/>
                  </a:ext>
                </a:extLst>
              </p:cNvPr>
              <p:cNvSpPr/>
              <p:nvPr/>
            </p:nvSpPr>
            <p:spPr>
              <a:xfrm>
                <a:off x="3997625"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5" name="Freeform: Shape 464">
                <a:extLst>
                  <a:ext uri="{FF2B5EF4-FFF2-40B4-BE49-F238E27FC236}">
                    <a16:creationId xmlns:a16="http://schemas.microsoft.com/office/drawing/2014/main" id="{541CBB9A-BACA-9B2E-5E67-DBED9DB1DC37}"/>
                  </a:ext>
                </a:extLst>
              </p:cNvPr>
              <p:cNvSpPr/>
              <p:nvPr/>
            </p:nvSpPr>
            <p:spPr>
              <a:xfrm>
                <a:off x="4106961"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6" name="Freeform: Shape 465">
                <a:extLst>
                  <a:ext uri="{FF2B5EF4-FFF2-40B4-BE49-F238E27FC236}">
                    <a16:creationId xmlns:a16="http://schemas.microsoft.com/office/drawing/2014/main" id="{3B2EB775-CE47-420B-E1C2-881CDD080633}"/>
                  </a:ext>
                </a:extLst>
              </p:cNvPr>
              <p:cNvSpPr/>
              <p:nvPr/>
            </p:nvSpPr>
            <p:spPr>
              <a:xfrm>
                <a:off x="4216297"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7" name="Freeform: Shape 466">
                <a:extLst>
                  <a:ext uri="{FF2B5EF4-FFF2-40B4-BE49-F238E27FC236}">
                    <a16:creationId xmlns:a16="http://schemas.microsoft.com/office/drawing/2014/main" id="{C993716F-0E88-957F-B2F8-0D5292A16B4C}"/>
                  </a:ext>
                </a:extLst>
              </p:cNvPr>
              <p:cNvSpPr/>
              <p:nvPr/>
            </p:nvSpPr>
            <p:spPr>
              <a:xfrm>
                <a:off x="432563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8" name="Freeform: Shape 467">
                <a:extLst>
                  <a:ext uri="{FF2B5EF4-FFF2-40B4-BE49-F238E27FC236}">
                    <a16:creationId xmlns:a16="http://schemas.microsoft.com/office/drawing/2014/main" id="{BC064333-1528-44F3-F5E6-C2FD4ADFFC29}"/>
                  </a:ext>
                </a:extLst>
              </p:cNvPr>
              <p:cNvSpPr/>
              <p:nvPr/>
            </p:nvSpPr>
            <p:spPr>
              <a:xfrm>
                <a:off x="443496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69" name="Freeform: Shape 468">
                <a:extLst>
                  <a:ext uri="{FF2B5EF4-FFF2-40B4-BE49-F238E27FC236}">
                    <a16:creationId xmlns:a16="http://schemas.microsoft.com/office/drawing/2014/main" id="{F0A9F857-1284-85C3-97DB-A245AEFFAD6B}"/>
                  </a:ext>
                </a:extLst>
              </p:cNvPr>
              <p:cNvSpPr/>
              <p:nvPr/>
            </p:nvSpPr>
            <p:spPr>
              <a:xfrm>
                <a:off x="4544305"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0" name="Freeform: Shape 469">
                <a:extLst>
                  <a:ext uri="{FF2B5EF4-FFF2-40B4-BE49-F238E27FC236}">
                    <a16:creationId xmlns:a16="http://schemas.microsoft.com/office/drawing/2014/main" id="{698FC062-8B68-9B3A-6AF6-4BEE99527226}"/>
                  </a:ext>
                </a:extLst>
              </p:cNvPr>
              <p:cNvSpPr/>
              <p:nvPr/>
            </p:nvSpPr>
            <p:spPr>
              <a:xfrm>
                <a:off x="4653641"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1" name="Freeform: Shape 470">
                <a:extLst>
                  <a:ext uri="{FF2B5EF4-FFF2-40B4-BE49-F238E27FC236}">
                    <a16:creationId xmlns:a16="http://schemas.microsoft.com/office/drawing/2014/main" id="{4F6ABC7B-C9A8-F4BB-B81E-B9540BE3A794}"/>
                  </a:ext>
                </a:extLst>
              </p:cNvPr>
              <p:cNvSpPr/>
              <p:nvPr/>
            </p:nvSpPr>
            <p:spPr>
              <a:xfrm>
                <a:off x="4762977"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2" name="Freeform: Shape 471">
                <a:extLst>
                  <a:ext uri="{FF2B5EF4-FFF2-40B4-BE49-F238E27FC236}">
                    <a16:creationId xmlns:a16="http://schemas.microsoft.com/office/drawing/2014/main" id="{5CE88784-43BA-B10C-C3D9-84D915868DC8}"/>
                  </a:ext>
                </a:extLst>
              </p:cNvPr>
              <p:cNvSpPr/>
              <p:nvPr/>
            </p:nvSpPr>
            <p:spPr>
              <a:xfrm>
                <a:off x="487231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3" name="Freeform: Shape 472">
                <a:extLst>
                  <a:ext uri="{FF2B5EF4-FFF2-40B4-BE49-F238E27FC236}">
                    <a16:creationId xmlns:a16="http://schemas.microsoft.com/office/drawing/2014/main" id="{776DCB8A-7686-CEBE-0D1C-701108977374}"/>
                  </a:ext>
                </a:extLst>
              </p:cNvPr>
              <p:cNvSpPr/>
              <p:nvPr/>
            </p:nvSpPr>
            <p:spPr>
              <a:xfrm>
                <a:off x="498164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4" name="Freeform: Shape 473">
                <a:extLst>
                  <a:ext uri="{FF2B5EF4-FFF2-40B4-BE49-F238E27FC236}">
                    <a16:creationId xmlns:a16="http://schemas.microsoft.com/office/drawing/2014/main" id="{BE8006B1-F8EE-7454-6F2A-98F871A8DAAD}"/>
                  </a:ext>
                </a:extLst>
              </p:cNvPr>
              <p:cNvSpPr/>
              <p:nvPr/>
            </p:nvSpPr>
            <p:spPr>
              <a:xfrm>
                <a:off x="5090984"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5" name="Freeform: Shape 474">
                <a:extLst>
                  <a:ext uri="{FF2B5EF4-FFF2-40B4-BE49-F238E27FC236}">
                    <a16:creationId xmlns:a16="http://schemas.microsoft.com/office/drawing/2014/main" id="{5029D2F1-1E64-B14C-63D4-2561BC8AA985}"/>
                  </a:ext>
                </a:extLst>
              </p:cNvPr>
              <p:cNvSpPr/>
              <p:nvPr/>
            </p:nvSpPr>
            <p:spPr>
              <a:xfrm>
                <a:off x="520044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6" name="Freeform: Shape 475">
                <a:extLst>
                  <a:ext uri="{FF2B5EF4-FFF2-40B4-BE49-F238E27FC236}">
                    <a16:creationId xmlns:a16="http://schemas.microsoft.com/office/drawing/2014/main" id="{1A0091D6-48C8-BFF4-794A-EE3F46D672E2}"/>
                  </a:ext>
                </a:extLst>
              </p:cNvPr>
              <p:cNvSpPr/>
              <p:nvPr/>
            </p:nvSpPr>
            <p:spPr>
              <a:xfrm>
                <a:off x="5309779"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7" name="Freeform: Shape 476">
                <a:extLst>
                  <a:ext uri="{FF2B5EF4-FFF2-40B4-BE49-F238E27FC236}">
                    <a16:creationId xmlns:a16="http://schemas.microsoft.com/office/drawing/2014/main" id="{B9634524-037E-4E26-DC0E-DCE48E62564C}"/>
                  </a:ext>
                </a:extLst>
              </p:cNvPr>
              <p:cNvSpPr/>
              <p:nvPr/>
            </p:nvSpPr>
            <p:spPr>
              <a:xfrm>
                <a:off x="5419115"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8" name="Freeform: Shape 477">
                <a:extLst>
                  <a:ext uri="{FF2B5EF4-FFF2-40B4-BE49-F238E27FC236}">
                    <a16:creationId xmlns:a16="http://schemas.microsoft.com/office/drawing/2014/main" id="{0120643E-1F6B-6620-2952-E45873FB932F}"/>
                  </a:ext>
                </a:extLst>
              </p:cNvPr>
              <p:cNvSpPr/>
              <p:nvPr/>
            </p:nvSpPr>
            <p:spPr>
              <a:xfrm>
                <a:off x="5528451"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79" name="Freeform: Shape 478">
                <a:extLst>
                  <a:ext uri="{FF2B5EF4-FFF2-40B4-BE49-F238E27FC236}">
                    <a16:creationId xmlns:a16="http://schemas.microsoft.com/office/drawing/2014/main" id="{0845538C-B002-1299-72AF-7AE29C897E12}"/>
                  </a:ext>
                </a:extLst>
              </p:cNvPr>
              <p:cNvSpPr/>
              <p:nvPr/>
            </p:nvSpPr>
            <p:spPr>
              <a:xfrm>
                <a:off x="5637787"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80" name="Freeform: Shape 479">
                <a:extLst>
                  <a:ext uri="{FF2B5EF4-FFF2-40B4-BE49-F238E27FC236}">
                    <a16:creationId xmlns:a16="http://schemas.microsoft.com/office/drawing/2014/main" id="{EB8A7265-9013-E261-8F66-5C836FB134D7}"/>
                  </a:ext>
                </a:extLst>
              </p:cNvPr>
              <p:cNvSpPr/>
              <p:nvPr/>
            </p:nvSpPr>
            <p:spPr>
              <a:xfrm>
                <a:off x="5747123"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nvGrpSpPr>
              <p:cNvPr id="481" name="Graphic 18">
                <a:extLst>
                  <a:ext uri="{FF2B5EF4-FFF2-40B4-BE49-F238E27FC236}">
                    <a16:creationId xmlns:a16="http://schemas.microsoft.com/office/drawing/2014/main" id="{B1077461-DDBE-2ED4-BDA8-5F8B0324E5FA}"/>
                  </a:ext>
                </a:extLst>
              </p:cNvPr>
              <p:cNvGrpSpPr/>
              <p:nvPr/>
            </p:nvGrpSpPr>
            <p:grpSpPr>
              <a:xfrm>
                <a:off x="1194405" y="1859120"/>
                <a:ext cx="43316" cy="2307940"/>
                <a:chOff x="1194405" y="1859120"/>
                <a:chExt cx="43316" cy="2307940"/>
              </a:xfrm>
            </p:grpSpPr>
            <p:sp>
              <p:nvSpPr>
                <p:cNvPr id="484" name="Freeform: Shape 483">
                  <a:extLst>
                    <a:ext uri="{FF2B5EF4-FFF2-40B4-BE49-F238E27FC236}">
                      <a16:creationId xmlns:a16="http://schemas.microsoft.com/office/drawing/2014/main" id="{EB7B2408-6626-4571-C232-29F2C087FAC6}"/>
                    </a:ext>
                  </a:extLst>
                </p:cNvPr>
                <p:cNvSpPr/>
                <p:nvPr/>
              </p:nvSpPr>
              <p:spPr>
                <a:xfrm>
                  <a:off x="1194405" y="4154806"/>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85" name="Freeform: Shape 484">
                  <a:extLst>
                    <a:ext uri="{FF2B5EF4-FFF2-40B4-BE49-F238E27FC236}">
                      <a16:creationId xmlns:a16="http://schemas.microsoft.com/office/drawing/2014/main" id="{3725FAE8-AE33-9627-A451-02C03E895FA6}"/>
                    </a:ext>
                  </a:extLst>
                </p:cNvPr>
                <p:cNvSpPr/>
                <p:nvPr/>
              </p:nvSpPr>
              <p:spPr>
                <a:xfrm>
                  <a:off x="1194405" y="3695645"/>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86" name="Freeform: Shape 485">
                  <a:extLst>
                    <a:ext uri="{FF2B5EF4-FFF2-40B4-BE49-F238E27FC236}">
                      <a16:creationId xmlns:a16="http://schemas.microsoft.com/office/drawing/2014/main" id="{F61EA1DD-6614-A84A-A727-7D2B75324AEA}"/>
                    </a:ext>
                  </a:extLst>
                </p:cNvPr>
                <p:cNvSpPr/>
                <p:nvPr/>
              </p:nvSpPr>
              <p:spPr>
                <a:xfrm>
                  <a:off x="1194405" y="3236483"/>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87" name="Freeform: Shape 486">
                  <a:extLst>
                    <a:ext uri="{FF2B5EF4-FFF2-40B4-BE49-F238E27FC236}">
                      <a16:creationId xmlns:a16="http://schemas.microsoft.com/office/drawing/2014/main" id="{32E508A8-8098-CDDE-DD0D-532296906F22}"/>
                    </a:ext>
                  </a:extLst>
                </p:cNvPr>
                <p:cNvSpPr/>
                <p:nvPr/>
              </p:nvSpPr>
              <p:spPr>
                <a:xfrm>
                  <a:off x="1194405" y="2777321"/>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88" name="Freeform: Shape 487">
                  <a:extLst>
                    <a:ext uri="{FF2B5EF4-FFF2-40B4-BE49-F238E27FC236}">
                      <a16:creationId xmlns:a16="http://schemas.microsoft.com/office/drawing/2014/main" id="{FD164169-5166-D2C1-B118-E0E734225B68}"/>
                    </a:ext>
                  </a:extLst>
                </p:cNvPr>
                <p:cNvSpPr/>
                <p:nvPr/>
              </p:nvSpPr>
              <p:spPr>
                <a:xfrm>
                  <a:off x="1194405" y="2318282"/>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89" name="Freeform: Shape 488">
                  <a:extLst>
                    <a:ext uri="{FF2B5EF4-FFF2-40B4-BE49-F238E27FC236}">
                      <a16:creationId xmlns:a16="http://schemas.microsoft.com/office/drawing/2014/main" id="{CC97C4AE-15D5-2CB1-496B-58FB90C5A96D}"/>
                    </a:ext>
                  </a:extLst>
                </p:cNvPr>
                <p:cNvSpPr/>
                <p:nvPr/>
              </p:nvSpPr>
              <p:spPr>
                <a:xfrm>
                  <a:off x="1206553" y="1859120"/>
                  <a:ext cx="31168" cy="12254"/>
                </a:xfrm>
                <a:custGeom>
                  <a:avLst/>
                  <a:gdLst>
                    <a:gd name="connsiteX0" fmla="*/ 31169 w 31168"/>
                    <a:gd name="connsiteY0" fmla="*/ 0 h 12254"/>
                    <a:gd name="connsiteX1" fmla="*/ 0 w 31168"/>
                    <a:gd name="connsiteY1" fmla="*/ 0 h 12254"/>
                  </a:gdLst>
                  <a:ahLst/>
                  <a:cxnLst>
                    <a:cxn ang="0">
                      <a:pos x="connsiteX0" y="connsiteY0"/>
                    </a:cxn>
                    <a:cxn ang="0">
                      <a:pos x="connsiteX1" y="connsiteY1"/>
                    </a:cxn>
                  </a:cxnLst>
                  <a:rect l="l" t="t" r="r" b="b"/>
                  <a:pathLst>
                    <a:path w="31168" h="12254">
                      <a:moveTo>
                        <a:pt x="31169" y="0"/>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sp>
            <p:nvSpPr>
              <p:cNvPr id="482" name="Freeform: Shape 481">
                <a:extLst>
                  <a:ext uri="{FF2B5EF4-FFF2-40B4-BE49-F238E27FC236}">
                    <a16:creationId xmlns:a16="http://schemas.microsoft.com/office/drawing/2014/main" id="{30919D11-81DB-CF68-F522-BF95C35FF9A4}"/>
                  </a:ext>
                </a:extLst>
              </p:cNvPr>
              <p:cNvSpPr/>
              <p:nvPr/>
            </p:nvSpPr>
            <p:spPr>
              <a:xfrm>
                <a:off x="5848876"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83" name="Freeform: Shape 482">
                <a:extLst>
                  <a:ext uri="{FF2B5EF4-FFF2-40B4-BE49-F238E27FC236}">
                    <a16:creationId xmlns:a16="http://schemas.microsoft.com/office/drawing/2014/main" id="{A4322E5A-9D47-104A-0E0B-888A8443CDBC}"/>
                  </a:ext>
                </a:extLst>
              </p:cNvPr>
              <p:cNvSpPr/>
              <p:nvPr/>
            </p:nvSpPr>
            <p:spPr>
              <a:xfrm>
                <a:off x="5948126" y="4210195"/>
                <a:ext cx="12271" cy="31125"/>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grpSp>
        <p:sp>
          <p:nvSpPr>
            <p:cNvPr id="431" name="Freeform: Shape 430">
              <a:extLst>
                <a:ext uri="{FF2B5EF4-FFF2-40B4-BE49-F238E27FC236}">
                  <a16:creationId xmlns:a16="http://schemas.microsoft.com/office/drawing/2014/main" id="{1822B1D3-991C-715D-9259-406F6E8C4A7A}"/>
                </a:ext>
              </a:extLst>
            </p:cNvPr>
            <p:cNvSpPr/>
            <p:nvPr/>
          </p:nvSpPr>
          <p:spPr>
            <a:xfrm flipV="1">
              <a:off x="6913734" y="4079688"/>
              <a:ext cx="405502" cy="65082"/>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A6A6A6"/>
              </a:solidFill>
              <a:prstDash val="solid"/>
              <a:miter/>
            </a:ln>
          </p:spPr>
          <p:txBody>
            <a:bodyPr rtlCol="0" anchor="ctr"/>
            <a:lstStyle/>
            <a:p>
              <a:pPr algn="ctr" defTabSz="685800" fontAlgn="auto">
                <a:spcBef>
                  <a:spcPts val="0"/>
                </a:spcBef>
                <a:spcAft>
                  <a:spcPts val="0"/>
                </a:spcAft>
                <a:defRPr/>
              </a:pPr>
              <a:endParaRPr lang="en-US" sz="788">
                <a:solidFill>
                  <a:prstClr val="black"/>
                </a:solidFill>
                <a:latin typeface="Arial" panose="020B0604020202020204"/>
                <a:ea typeface="+mn-ea"/>
                <a:cs typeface="+mn-cs"/>
              </a:endParaRPr>
            </a:p>
          </p:txBody>
        </p:sp>
        <p:sp>
          <p:nvSpPr>
            <p:cNvPr id="432" name="Freeform: Shape 431">
              <a:extLst>
                <a:ext uri="{FF2B5EF4-FFF2-40B4-BE49-F238E27FC236}">
                  <a16:creationId xmlns:a16="http://schemas.microsoft.com/office/drawing/2014/main" id="{C17F5DFF-6D63-3FA5-6DBD-A5E76219BE52}"/>
                </a:ext>
              </a:extLst>
            </p:cNvPr>
            <p:cNvSpPr/>
            <p:nvPr/>
          </p:nvSpPr>
          <p:spPr>
            <a:xfrm>
              <a:off x="6910150" y="3986312"/>
              <a:ext cx="409086" cy="45719"/>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2ECCA3"/>
              </a:solidFill>
              <a:prstDash val="solid"/>
              <a:miter/>
            </a:ln>
          </p:spPr>
          <p:txBody>
            <a:bodyPr rtlCol="0" anchor="ctr"/>
            <a:lstStyle/>
            <a:p>
              <a:pPr algn="ctr" defTabSz="685800" fontAlgn="auto">
                <a:spcBef>
                  <a:spcPts val="0"/>
                </a:spcBef>
                <a:spcAft>
                  <a:spcPts val="0"/>
                </a:spcAft>
                <a:defRPr/>
              </a:pPr>
              <a:endParaRPr lang="en-US" sz="788">
                <a:solidFill>
                  <a:prstClr val="black"/>
                </a:solidFill>
                <a:latin typeface="Arial" panose="020B0604020202020204"/>
                <a:ea typeface="+mn-ea"/>
                <a:cs typeface="+mn-cs"/>
              </a:endParaRPr>
            </a:p>
          </p:txBody>
        </p:sp>
        <p:sp>
          <p:nvSpPr>
            <p:cNvPr id="433" name="TextBox 432">
              <a:extLst>
                <a:ext uri="{FF2B5EF4-FFF2-40B4-BE49-F238E27FC236}">
                  <a16:creationId xmlns:a16="http://schemas.microsoft.com/office/drawing/2014/main" id="{C0E38ACA-7C4F-3507-5396-75B03C6B705E}"/>
                </a:ext>
              </a:extLst>
            </p:cNvPr>
            <p:cNvSpPr txBox="1"/>
            <p:nvPr/>
          </p:nvSpPr>
          <p:spPr>
            <a:xfrm>
              <a:off x="7224074" y="4013965"/>
              <a:ext cx="470643" cy="261611"/>
            </a:xfrm>
            <a:prstGeom prst="rect">
              <a:avLst/>
            </a:prstGeom>
            <a:noFill/>
          </p:spPr>
          <p:txBody>
            <a:bodyPr wrap="none" rtlCol="0" anchor="ctr">
              <a:spAutoFit/>
            </a:bodyPr>
            <a:lstStyle/>
            <a:p>
              <a:pPr algn="ctr" defTabSz="685800" fontAlgn="auto">
                <a:spcBef>
                  <a:spcPts val="0"/>
                </a:spcBef>
                <a:spcAft>
                  <a:spcPts val="0"/>
                </a:spcAft>
                <a:defRPr/>
              </a:pPr>
              <a:r>
                <a:rPr lang="en-US" sz="675" err="1">
                  <a:ln/>
                  <a:solidFill>
                    <a:srgbClr val="A6A6A6"/>
                  </a:solidFill>
                  <a:latin typeface="Arial"/>
                  <a:ea typeface="+mn-ea"/>
                  <a:cs typeface="Arial"/>
                  <a:sym typeface="Arial"/>
                  <a:rtl val="0"/>
                </a:rPr>
                <a:t>DVd</a:t>
              </a:r>
              <a:endParaRPr lang="en-US" sz="675">
                <a:ln/>
                <a:solidFill>
                  <a:srgbClr val="A6A6A6"/>
                </a:solidFill>
                <a:latin typeface="Arial"/>
                <a:ea typeface="+mn-ea"/>
                <a:cs typeface="Arial"/>
                <a:sym typeface="Arial"/>
                <a:rtl val="0"/>
              </a:endParaRPr>
            </a:p>
          </p:txBody>
        </p:sp>
        <p:sp>
          <p:nvSpPr>
            <p:cNvPr id="434" name="TextBox 433">
              <a:extLst>
                <a:ext uri="{FF2B5EF4-FFF2-40B4-BE49-F238E27FC236}">
                  <a16:creationId xmlns:a16="http://schemas.microsoft.com/office/drawing/2014/main" id="{22EDEC67-6739-0038-BB2F-2B23DC862831}"/>
                </a:ext>
              </a:extLst>
            </p:cNvPr>
            <p:cNvSpPr txBox="1"/>
            <p:nvPr/>
          </p:nvSpPr>
          <p:spPr>
            <a:xfrm>
              <a:off x="7233715" y="3842202"/>
              <a:ext cx="464229" cy="261611"/>
            </a:xfrm>
            <a:prstGeom prst="rect">
              <a:avLst/>
            </a:prstGeom>
            <a:noFill/>
          </p:spPr>
          <p:txBody>
            <a:bodyPr wrap="none" rtlCol="0" anchor="ctr">
              <a:spAutoFit/>
            </a:bodyPr>
            <a:lstStyle/>
            <a:p>
              <a:pPr algn="ctr" defTabSz="685800" fontAlgn="auto">
                <a:spcBef>
                  <a:spcPts val="0"/>
                </a:spcBef>
                <a:spcAft>
                  <a:spcPts val="0"/>
                </a:spcAft>
                <a:defRPr/>
              </a:pPr>
              <a:r>
                <a:rPr lang="en-US" sz="675" err="1">
                  <a:ln/>
                  <a:solidFill>
                    <a:srgbClr val="2ECCA3"/>
                  </a:solidFill>
                  <a:latin typeface="Arial"/>
                  <a:ea typeface="+mn-ea"/>
                  <a:cs typeface="Arial"/>
                  <a:sym typeface="Arial"/>
                  <a:rtl val="0"/>
                </a:rPr>
                <a:t>BVd</a:t>
              </a:r>
              <a:endParaRPr lang="en-US" sz="675">
                <a:ln/>
                <a:solidFill>
                  <a:srgbClr val="2ECCA3"/>
                </a:solidFill>
                <a:latin typeface="Arial"/>
                <a:ea typeface="+mn-ea"/>
                <a:cs typeface="Arial"/>
                <a:sym typeface="Arial"/>
                <a:rtl val="0"/>
              </a:endParaRPr>
            </a:p>
          </p:txBody>
        </p:sp>
        <p:sp>
          <p:nvSpPr>
            <p:cNvPr id="435" name="TextBox 434">
              <a:extLst>
                <a:ext uri="{FF2B5EF4-FFF2-40B4-BE49-F238E27FC236}">
                  <a16:creationId xmlns:a16="http://schemas.microsoft.com/office/drawing/2014/main" id="{34F75A3B-CC7B-F0B8-71EC-1A4E1A05BBBE}"/>
                </a:ext>
              </a:extLst>
            </p:cNvPr>
            <p:cNvSpPr txBox="1"/>
            <p:nvPr/>
          </p:nvSpPr>
          <p:spPr>
            <a:xfrm>
              <a:off x="8523412" y="4401799"/>
              <a:ext cx="1511525" cy="215444"/>
            </a:xfrm>
            <a:prstGeom prst="rect">
              <a:avLst/>
            </a:prstGeom>
            <a:noFill/>
          </p:spPr>
          <p:txBody>
            <a:bodyPr wrap="none" rtlCol="0">
              <a:spAutoFit/>
            </a:bodyPr>
            <a:lstStyle/>
            <a:p>
              <a:pPr algn="ctr" defTabSz="685800" fontAlgn="auto">
                <a:spcBef>
                  <a:spcPts val="0"/>
                </a:spcBef>
                <a:spcAft>
                  <a:spcPts val="0"/>
                </a:spcAft>
                <a:defRPr/>
              </a:pPr>
              <a:r>
                <a:rPr lang="en-US" sz="450" b="1">
                  <a:ln/>
                  <a:solidFill>
                    <a:prstClr val="white"/>
                  </a:solidFill>
                  <a:latin typeface="Arial"/>
                  <a:ea typeface="+mn-ea"/>
                  <a:cs typeface="Arial"/>
                  <a:sym typeface="Arial"/>
                  <a:rtl val="0"/>
                </a:rPr>
                <a:t>Time since randomization, months</a:t>
              </a:r>
            </a:p>
          </p:txBody>
        </p:sp>
        <p:sp>
          <p:nvSpPr>
            <p:cNvPr id="436" name="TextBox 435">
              <a:extLst>
                <a:ext uri="{FF2B5EF4-FFF2-40B4-BE49-F238E27FC236}">
                  <a16:creationId xmlns:a16="http://schemas.microsoft.com/office/drawing/2014/main" id="{0A458A97-E523-C590-3172-2F1F3AD1E3AE}"/>
                </a:ext>
              </a:extLst>
            </p:cNvPr>
            <p:cNvSpPr txBox="1"/>
            <p:nvPr/>
          </p:nvSpPr>
          <p:spPr>
            <a:xfrm>
              <a:off x="6045447" y="4479749"/>
              <a:ext cx="744971" cy="338555"/>
            </a:xfrm>
            <a:prstGeom prst="rect">
              <a:avLst/>
            </a:prstGeom>
            <a:noFill/>
          </p:spPr>
          <p:txBody>
            <a:bodyPr wrap="square" rtlCol="0">
              <a:spAutoFit/>
            </a:bodyPr>
            <a:lstStyle/>
            <a:p>
              <a:pPr algn="r" defTabSz="685800" fontAlgn="auto">
                <a:spcBef>
                  <a:spcPts val="0"/>
                </a:spcBef>
                <a:spcAft>
                  <a:spcPts val="0"/>
                </a:spcAft>
                <a:defRPr/>
              </a:pPr>
              <a:r>
                <a:rPr lang="en-US" sz="525" err="1">
                  <a:solidFill>
                    <a:srgbClr val="2ECCA3"/>
                  </a:solidFill>
                  <a:latin typeface="Arial" panose="020B0604020202020204"/>
                  <a:ea typeface="+mn-ea"/>
                  <a:cs typeface="+mn-cs"/>
                </a:rPr>
                <a:t>BVd</a:t>
              </a:r>
              <a:endParaRPr lang="en-US" sz="525">
                <a:solidFill>
                  <a:srgbClr val="2ECCA3"/>
                </a:solidFill>
                <a:latin typeface="Arial" panose="020B0604020202020204"/>
                <a:ea typeface="+mn-ea"/>
                <a:cs typeface="+mn-cs"/>
              </a:endParaRPr>
            </a:p>
            <a:p>
              <a:pPr algn="r" defTabSz="685800" fontAlgn="auto">
                <a:spcBef>
                  <a:spcPts val="0"/>
                </a:spcBef>
                <a:spcAft>
                  <a:spcPts val="0"/>
                </a:spcAft>
                <a:defRPr/>
              </a:pPr>
              <a:r>
                <a:rPr lang="en-US" sz="525" err="1">
                  <a:solidFill>
                    <a:srgbClr val="A6A6A6"/>
                  </a:solidFill>
                  <a:latin typeface="Arial" panose="020B0604020202020204"/>
                  <a:ea typeface="+mn-ea"/>
                  <a:cs typeface="+mn-cs"/>
                </a:rPr>
                <a:t>DVd</a:t>
              </a:r>
              <a:endParaRPr lang="en-US" sz="525">
                <a:solidFill>
                  <a:srgbClr val="A6A6A6"/>
                </a:solidFill>
                <a:latin typeface="Arial" panose="020B0604020202020204"/>
                <a:ea typeface="+mn-ea"/>
                <a:cs typeface="+mn-cs"/>
              </a:endParaRPr>
            </a:p>
          </p:txBody>
        </p:sp>
        <p:pic>
          <p:nvPicPr>
            <p:cNvPr id="437" name="Graphic 436">
              <a:extLst>
                <a:ext uri="{FF2B5EF4-FFF2-40B4-BE49-F238E27FC236}">
                  <a16:creationId xmlns:a16="http://schemas.microsoft.com/office/drawing/2014/main" id="{D486CCAE-1C69-65E4-3550-8DE3DF9346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2098" y="1822676"/>
              <a:ext cx="4411702" cy="1892431"/>
            </a:xfrm>
            <a:prstGeom prst="rect">
              <a:avLst/>
            </a:prstGeom>
          </p:spPr>
        </p:pic>
        <p:pic>
          <p:nvPicPr>
            <p:cNvPr id="438" name="Graphic 437">
              <a:extLst>
                <a:ext uri="{FF2B5EF4-FFF2-40B4-BE49-F238E27FC236}">
                  <a16:creationId xmlns:a16="http://schemas.microsoft.com/office/drawing/2014/main" id="{97207E36-2605-8C82-EFDC-D3B9D3047B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8146" y="1860639"/>
              <a:ext cx="4403753" cy="1487919"/>
            </a:xfrm>
            <a:prstGeom prst="rect">
              <a:avLst/>
            </a:prstGeom>
          </p:spPr>
        </p:pic>
      </p:grpSp>
      <p:sp>
        <p:nvSpPr>
          <p:cNvPr id="582" name="Freeform: Shape 581">
            <a:extLst>
              <a:ext uri="{FF2B5EF4-FFF2-40B4-BE49-F238E27FC236}">
                <a16:creationId xmlns:a16="http://schemas.microsoft.com/office/drawing/2014/main" id="{1B95CC3F-AE1E-1C71-5E87-2B2EC3B3CD8C}"/>
              </a:ext>
            </a:extLst>
          </p:cNvPr>
          <p:cNvSpPr/>
          <p:nvPr/>
        </p:nvSpPr>
        <p:spPr>
          <a:xfrm>
            <a:off x="4170093" y="3241665"/>
            <a:ext cx="9116" cy="24164"/>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583" name="Freeform: Shape 582">
            <a:extLst>
              <a:ext uri="{FF2B5EF4-FFF2-40B4-BE49-F238E27FC236}">
                <a16:creationId xmlns:a16="http://schemas.microsoft.com/office/drawing/2014/main" id="{2A76AE07-868F-624B-8AD1-01ED380BC4E7}"/>
              </a:ext>
            </a:extLst>
          </p:cNvPr>
          <p:cNvSpPr/>
          <p:nvPr/>
        </p:nvSpPr>
        <p:spPr>
          <a:xfrm>
            <a:off x="4246755" y="3239711"/>
            <a:ext cx="9116" cy="24164"/>
          </a:xfrm>
          <a:custGeom>
            <a:avLst/>
            <a:gdLst>
              <a:gd name="connsiteX0" fmla="*/ 0 w 12271"/>
              <a:gd name="connsiteY0" fmla="*/ 31126 h 31125"/>
              <a:gd name="connsiteX1" fmla="*/ 0 w 12271"/>
              <a:gd name="connsiteY1" fmla="*/ 0 h 31125"/>
            </a:gdLst>
            <a:ahLst/>
            <a:cxnLst>
              <a:cxn ang="0">
                <a:pos x="connsiteX0" y="connsiteY0"/>
              </a:cxn>
              <a:cxn ang="0">
                <a:pos x="connsiteX1" y="connsiteY1"/>
              </a:cxn>
            </a:cxnLst>
            <a:rect l="l" t="t" r="r" b="b"/>
            <a:pathLst>
              <a:path w="12271" h="31125">
                <a:moveTo>
                  <a:pt x="0" y="31126"/>
                </a:moveTo>
                <a:lnTo>
                  <a:pt x="0" y="0"/>
                </a:lnTo>
              </a:path>
            </a:pathLst>
          </a:custGeom>
          <a:ln w="6134" cap="flat">
            <a:solidFill>
              <a:schemeClr val="bg1"/>
            </a:solidFill>
            <a:prstDash val="solid"/>
            <a:miter/>
          </a:ln>
        </p:spPr>
        <p:txBody>
          <a:bodyPr rtlCol="0" anchor="ctr"/>
          <a:lstStyle/>
          <a:p>
            <a:pPr defTabSz="685800" fontAlgn="auto">
              <a:spcBef>
                <a:spcPts val="0"/>
              </a:spcBef>
              <a:spcAft>
                <a:spcPts val="0"/>
              </a:spcAft>
              <a:defRPr/>
            </a:pPr>
            <a:endParaRPr lang="en-GB" sz="1350">
              <a:solidFill>
                <a:prstClr val="black"/>
              </a:solidFill>
              <a:latin typeface="Arial" panose="020B0604020202020204"/>
              <a:ea typeface="+mn-ea"/>
              <a:cs typeface="+mn-cs"/>
            </a:endParaRPr>
          </a:p>
        </p:txBody>
      </p:sp>
      <p:sp>
        <p:nvSpPr>
          <p:cNvPr id="4" name="Rectangle 3">
            <a:extLst>
              <a:ext uri="{FF2B5EF4-FFF2-40B4-BE49-F238E27FC236}">
                <a16:creationId xmlns:a16="http://schemas.microsoft.com/office/drawing/2014/main" id="{8517FBBB-3C5D-A143-D870-AF7DE2428FE7}"/>
              </a:ext>
            </a:extLst>
          </p:cNvPr>
          <p:cNvSpPr/>
          <p:nvPr/>
        </p:nvSpPr>
        <p:spPr>
          <a:xfrm>
            <a:off x="83127" y="4706266"/>
            <a:ext cx="8903154" cy="441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656219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6ED155-BBED-C87D-EFFB-B26A357B7561}"/>
              </a:ext>
            </a:extLst>
          </p:cNvPr>
          <p:cNvPicPr>
            <a:picLocks noGrp="1" noChangeAspect="1"/>
          </p:cNvPicPr>
          <p:nvPr>
            <p:ph idx="1"/>
          </p:nvPr>
        </p:nvPicPr>
        <p:blipFill>
          <a:blip r:embed="rId2"/>
          <a:stretch>
            <a:fillRect/>
          </a:stretch>
        </p:blipFill>
        <p:spPr>
          <a:xfrm>
            <a:off x="1871663" y="996156"/>
            <a:ext cx="5397500" cy="3238500"/>
          </a:xfrm>
        </p:spPr>
      </p:pic>
      <p:sp>
        <p:nvSpPr>
          <p:cNvPr id="3" name="Title 2">
            <a:extLst>
              <a:ext uri="{FF2B5EF4-FFF2-40B4-BE49-F238E27FC236}">
                <a16:creationId xmlns:a16="http://schemas.microsoft.com/office/drawing/2014/main" id="{1E719531-892E-2DDE-1E68-695C466C5752}"/>
              </a:ext>
            </a:extLst>
          </p:cNvPr>
          <p:cNvSpPr>
            <a:spLocks noGrp="1"/>
          </p:cNvSpPr>
          <p:nvPr>
            <p:ph type="title"/>
          </p:nvPr>
        </p:nvSpPr>
        <p:spPr/>
        <p:txBody>
          <a:bodyPr/>
          <a:lstStyle/>
          <a:p>
            <a:r>
              <a:rPr lang="en-US" b="1" dirty="0">
                <a:solidFill>
                  <a:schemeClr val="accent2"/>
                </a:solidFill>
              </a:rPr>
              <a:t>Mechanisms of Action</a:t>
            </a:r>
          </a:p>
        </p:txBody>
      </p:sp>
      <p:sp>
        <p:nvSpPr>
          <p:cNvPr id="4" name="Text Placeholder 3">
            <a:extLst>
              <a:ext uri="{FF2B5EF4-FFF2-40B4-BE49-F238E27FC236}">
                <a16:creationId xmlns:a16="http://schemas.microsoft.com/office/drawing/2014/main" id="{909A5C0C-6C7C-9E2D-5176-16DCC7CF51A9}"/>
              </a:ext>
            </a:extLst>
          </p:cNvPr>
          <p:cNvSpPr>
            <a:spLocks noGrp="1"/>
          </p:cNvSpPr>
          <p:nvPr>
            <p:ph type="body" sz="quarter" idx="10"/>
          </p:nvPr>
        </p:nvSpPr>
        <p:spPr/>
        <p:txBody>
          <a:bodyPr/>
          <a:lstStyle/>
          <a:p>
            <a:endParaRPr lang="en-US"/>
          </a:p>
        </p:txBody>
      </p:sp>
      <p:sp>
        <p:nvSpPr>
          <p:cNvPr id="6" name="TextBox 5">
            <a:extLst>
              <a:ext uri="{FF2B5EF4-FFF2-40B4-BE49-F238E27FC236}">
                <a16:creationId xmlns:a16="http://schemas.microsoft.com/office/drawing/2014/main" id="{10B3AB07-D8BC-192B-7C79-C60387E42F56}"/>
              </a:ext>
            </a:extLst>
          </p:cNvPr>
          <p:cNvSpPr txBox="1"/>
          <p:nvPr/>
        </p:nvSpPr>
        <p:spPr>
          <a:xfrm>
            <a:off x="749147" y="2203373"/>
            <a:ext cx="1037463" cy="338554"/>
          </a:xfrm>
          <a:prstGeom prst="rect">
            <a:avLst/>
          </a:prstGeom>
          <a:noFill/>
        </p:spPr>
        <p:txBody>
          <a:bodyPr wrap="none" rtlCol="0">
            <a:spAutoFit/>
          </a:bodyPr>
          <a:lstStyle/>
          <a:p>
            <a:r>
              <a:rPr lang="en-US" sz="1600" dirty="0"/>
              <a:t>Selinexor</a:t>
            </a:r>
          </a:p>
        </p:txBody>
      </p:sp>
      <p:sp>
        <p:nvSpPr>
          <p:cNvPr id="7" name="TextBox 6">
            <a:extLst>
              <a:ext uri="{FF2B5EF4-FFF2-40B4-BE49-F238E27FC236}">
                <a16:creationId xmlns:a16="http://schemas.microsoft.com/office/drawing/2014/main" id="{04CBC2F2-ADFC-AAFB-749C-4E64AEED6201}"/>
              </a:ext>
            </a:extLst>
          </p:cNvPr>
          <p:cNvSpPr txBox="1"/>
          <p:nvPr/>
        </p:nvSpPr>
        <p:spPr>
          <a:xfrm>
            <a:off x="7269163" y="2203373"/>
            <a:ext cx="1277914" cy="338554"/>
          </a:xfrm>
          <a:prstGeom prst="rect">
            <a:avLst/>
          </a:prstGeom>
          <a:noFill/>
        </p:spPr>
        <p:txBody>
          <a:bodyPr wrap="none" rtlCol="0">
            <a:spAutoFit/>
          </a:bodyPr>
          <a:lstStyle/>
          <a:p>
            <a:r>
              <a:rPr lang="en-US" sz="1600" dirty="0" err="1"/>
              <a:t>Belantumab</a:t>
            </a:r>
            <a:endParaRPr lang="en-US" sz="1600" dirty="0"/>
          </a:p>
        </p:txBody>
      </p:sp>
    </p:spTree>
    <p:extLst>
      <p:ext uri="{BB962C8B-B14F-4D97-AF65-F5344CB8AC3E}">
        <p14:creationId xmlns:p14="http://schemas.microsoft.com/office/powerpoint/2010/main" val="1031666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09B986-F9A4-FDD0-8EA2-44182E777210}"/>
              </a:ext>
            </a:extLst>
          </p:cNvPr>
          <p:cNvSpPr>
            <a:spLocks noGrp="1"/>
          </p:cNvSpPr>
          <p:nvPr>
            <p:ph type="title"/>
          </p:nvPr>
        </p:nvSpPr>
        <p:spPr>
          <a:xfrm>
            <a:off x="0" y="132081"/>
            <a:ext cx="9144000" cy="671002"/>
          </a:xfrm>
        </p:spPr>
        <p:txBody>
          <a:bodyPr/>
          <a:lstStyle/>
          <a:p>
            <a:r>
              <a:rPr lang="en-US" dirty="0"/>
              <a:t>Management of MGUS</a:t>
            </a:r>
          </a:p>
        </p:txBody>
      </p:sp>
      <p:graphicFrame>
        <p:nvGraphicFramePr>
          <p:cNvPr id="4" name="Content Placeholder 2">
            <a:extLst>
              <a:ext uri="{FF2B5EF4-FFF2-40B4-BE49-F238E27FC236}">
                <a16:creationId xmlns:a16="http://schemas.microsoft.com/office/drawing/2014/main" id="{83B1B065-C715-33EA-873E-CB6A4F511F62}"/>
              </a:ext>
            </a:extLst>
          </p:cNvPr>
          <p:cNvGraphicFramePr>
            <a:graphicFrameLocks/>
          </p:cNvGraphicFramePr>
          <p:nvPr>
            <p:extLst>
              <p:ext uri="{D42A27DB-BD31-4B8C-83A1-F6EECF244321}">
                <p14:modId xmlns:p14="http://schemas.microsoft.com/office/powerpoint/2010/main" val="2469987435"/>
              </p:ext>
            </p:extLst>
          </p:nvPr>
        </p:nvGraphicFramePr>
        <p:xfrm>
          <a:off x="316246" y="907963"/>
          <a:ext cx="8351235" cy="2459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D3368E6-061C-92C2-2D1F-5DB8BD129E23}"/>
              </a:ext>
            </a:extLst>
          </p:cNvPr>
          <p:cNvSpPr txBox="1"/>
          <p:nvPr/>
        </p:nvSpPr>
        <p:spPr>
          <a:xfrm>
            <a:off x="316246" y="3690116"/>
            <a:ext cx="8351235" cy="523220"/>
          </a:xfrm>
          <a:prstGeom prst="rect">
            <a:avLst/>
          </a:prstGeom>
          <a:noFill/>
        </p:spPr>
        <p:txBody>
          <a:bodyPr wrap="square">
            <a:spAutoFit/>
          </a:bodyPr>
          <a:lstStyle/>
          <a:p>
            <a:r>
              <a:rPr lang="en-US" sz="1400" b="1" i="0" dirty="0">
                <a:solidFill>
                  <a:srgbClr val="1A1A1A"/>
                </a:solidFill>
                <a:effectLst/>
                <a:latin typeface="+mn-lt"/>
              </a:rPr>
              <a:t>*Probability of finding BMPCs ≥10% in patients with an IgG MGUS and M-spike ≤1.5 g/dL </a:t>
            </a:r>
            <a:r>
              <a:rPr lang="en-US" sz="1400" b="1" dirty="0">
                <a:solidFill>
                  <a:srgbClr val="1A1A1A"/>
                </a:solidFill>
                <a:latin typeface="+mn-lt"/>
              </a:rPr>
              <a:t>is</a:t>
            </a:r>
            <a:r>
              <a:rPr lang="en-US" sz="1400" b="1" i="0" dirty="0">
                <a:solidFill>
                  <a:srgbClr val="1A1A1A"/>
                </a:solidFill>
                <a:effectLst/>
                <a:latin typeface="+mn-lt"/>
              </a:rPr>
              <a:t> 4.7%.</a:t>
            </a:r>
          </a:p>
          <a:p>
            <a:r>
              <a:rPr lang="en-US" sz="1400" b="1" dirty="0">
                <a:solidFill>
                  <a:srgbClr val="1A1A1A"/>
                </a:solidFill>
                <a:latin typeface="+mn-lt"/>
              </a:rPr>
              <a:t>*Probability </a:t>
            </a:r>
            <a:r>
              <a:rPr lang="en-US" sz="1400" b="1" i="0" dirty="0">
                <a:solidFill>
                  <a:srgbClr val="1A1A1A"/>
                </a:solidFill>
                <a:effectLst/>
                <a:latin typeface="+mn-lt"/>
              </a:rPr>
              <a:t>of finding bone lesions with M-spike ≤1.5 g/dL is 2.5%.</a:t>
            </a:r>
            <a:endParaRPr lang="en-US" sz="1400" b="1" dirty="0">
              <a:latin typeface="+mn-lt"/>
            </a:endParaRPr>
          </a:p>
        </p:txBody>
      </p:sp>
      <p:sp>
        <p:nvSpPr>
          <p:cNvPr id="2" name="TextBox 1">
            <a:extLst>
              <a:ext uri="{FF2B5EF4-FFF2-40B4-BE49-F238E27FC236}">
                <a16:creationId xmlns:a16="http://schemas.microsoft.com/office/drawing/2014/main" id="{5E5EAF97-A8EC-954C-765B-C8E436C4F0F7}"/>
              </a:ext>
            </a:extLst>
          </p:cNvPr>
          <p:cNvSpPr txBox="1"/>
          <p:nvPr/>
        </p:nvSpPr>
        <p:spPr>
          <a:xfrm>
            <a:off x="6597584" y="4213336"/>
            <a:ext cx="3006790" cy="215444"/>
          </a:xfrm>
          <a:prstGeom prst="rect">
            <a:avLst/>
          </a:prstGeom>
          <a:noFill/>
        </p:spPr>
        <p:txBody>
          <a:bodyPr wrap="square">
            <a:spAutoFit/>
          </a:bodyPr>
          <a:lstStyle/>
          <a:p>
            <a:r>
              <a:rPr lang="en-US" sz="800" b="0" i="0" dirty="0">
                <a:solidFill>
                  <a:srgbClr val="333333"/>
                </a:solidFill>
                <a:effectLst/>
                <a:latin typeface="Arial" panose="020B0604020202020204" pitchFamily="34" charset="0"/>
                <a:cs typeface="Arial" panose="020B0604020202020204" pitchFamily="34" charset="0"/>
              </a:rPr>
              <a:t>Go RS &amp; Rajkumar SV </a:t>
            </a:r>
            <a:r>
              <a:rPr lang="en-US" sz="800" b="0" dirty="0">
                <a:solidFill>
                  <a:srgbClr val="333333"/>
                </a:solidFill>
                <a:effectLst/>
                <a:latin typeface="Arial" panose="020B0604020202020204" pitchFamily="34" charset="0"/>
                <a:cs typeface="Arial" panose="020B0604020202020204" pitchFamily="34" charset="0"/>
              </a:rPr>
              <a:t>et al</a:t>
            </a:r>
            <a:r>
              <a:rPr lang="en-US" sz="800" b="0" i="1" dirty="0">
                <a:solidFill>
                  <a:srgbClr val="333333"/>
                </a:solidFill>
                <a:effectLst/>
                <a:latin typeface="Arial" panose="020B0604020202020204" pitchFamily="34" charset="0"/>
                <a:cs typeface="Arial" panose="020B0604020202020204" pitchFamily="34" charset="0"/>
              </a:rPr>
              <a:t>.,</a:t>
            </a:r>
            <a:r>
              <a:rPr lang="en-US" sz="800" dirty="0">
                <a:solidFill>
                  <a:srgbClr val="333333"/>
                </a:solidFill>
                <a:latin typeface="Arial" panose="020B0604020202020204" pitchFamily="34" charset="0"/>
                <a:cs typeface="Arial" panose="020B0604020202020204" pitchFamily="34" charset="0"/>
              </a:rPr>
              <a:t> </a:t>
            </a:r>
            <a:r>
              <a:rPr lang="en-US" sz="800" b="0" i="0" dirty="0">
                <a:solidFill>
                  <a:srgbClr val="1A1A1A"/>
                </a:solidFill>
                <a:effectLst/>
                <a:highlight>
                  <a:srgbClr val="FFFFFF"/>
                </a:highlight>
                <a:latin typeface="acumin-pro"/>
              </a:rPr>
              <a:t>2018, 131 (2): 163–173.</a:t>
            </a:r>
            <a:r>
              <a:rPr lang="en-US" sz="800" b="0" i="0" dirty="0">
                <a:solidFill>
                  <a:srgbClr val="333333"/>
                </a:solidFill>
                <a:effectLst/>
                <a:latin typeface="Arial" panose="020B0604020202020204" pitchFamily="34" charset="0"/>
                <a:cs typeface="Arial" panose="020B0604020202020204" pitchFamily="34" charset="0"/>
              </a:rPr>
              <a:t>.</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671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AF5E-A999-4094-BFB9-380C87498816}"/>
              </a:ext>
            </a:extLst>
          </p:cNvPr>
          <p:cNvSpPr>
            <a:spLocks noGrp="1"/>
          </p:cNvSpPr>
          <p:nvPr>
            <p:ph type="title"/>
          </p:nvPr>
        </p:nvSpPr>
        <p:spPr>
          <a:xfrm>
            <a:off x="284111" y="137532"/>
            <a:ext cx="8572500" cy="415498"/>
          </a:xfrm>
        </p:spPr>
        <p:txBody>
          <a:bodyPr/>
          <a:lstStyle/>
          <a:p>
            <a:r>
              <a:rPr lang="en-US" sz="2100" dirty="0">
                <a:solidFill>
                  <a:schemeClr val="tx1"/>
                </a:solidFill>
              </a:rPr>
              <a:t>Treatment Schedule and Dose Levels with </a:t>
            </a:r>
            <a:r>
              <a:rPr lang="en-US" sz="2100" dirty="0" err="1">
                <a:solidFill>
                  <a:schemeClr val="tx1"/>
                </a:solidFill>
              </a:rPr>
              <a:t>SPd</a:t>
            </a:r>
            <a:endParaRPr lang="en-US" sz="2100" dirty="0">
              <a:solidFill>
                <a:schemeClr val="tx1"/>
              </a:solidFill>
            </a:endParaRPr>
          </a:p>
        </p:txBody>
      </p:sp>
      <p:sp>
        <p:nvSpPr>
          <p:cNvPr id="5" name="Text Placeholder 4">
            <a:extLst>
              <a:ext uri="{FF2B5EF4-FFF2-40B4-BE49-F238E27FC236}">
                <a16:creationId xmlns:a16="http://schemas.microsoft.com/office/drawing/2014/main" id="{BB78C6ED-3225-498D-8E31-78D2ED2F947C}"/>
              </a:ext>
            </a:extLst>
          </p:cNvPr>
          <p:cNvSpPr>
            <a:spLocks noGrp="1"/>
          </p:cNvSpPr>
          <p:nvPr>
            <p:ph type="body" sz="quarter" idx="10"/>
          </p:nvPr>
        </p:nvSpPr>
        <p:spPr>
          <a:xfrm>
            <a:off x="342900" y="3985203"/>
            <a:ext cx="8327681" cy="345601"/>
          </a:xfrm>
        </p:spPr>
        <p:txBody>
          <a:bodyPr/>
          <a:lstStyle/>
          <a:p>
            <a:pPr marL="9525">
              <a:defRPr/>
            </a:pPr>
            <a:endParaRPr lang="en-US" spc="-4" dirty="0">
              <a:cs typeface="Arial"/>
            </a:endParaRPr>
          </a:p>
          <a:p>
            <a:pPr marL="9525">
              <a:defRPr/>
            </a:pPr>
            <a:r>
              <a:rPr lang="en-US" spc="-4" dirty="0">
                <a:cs typeface="Arial"/>
              </a:rPr>
              <a:t>*XPORT-MM-028 excluded patients who were previously treated with pomalidomide. </a:t>
            </a:r>
            <a:br>
              <a:rPr lang="en-US" spc="-4" dirty="0">
                <a:cs typeface="Arial"/>
              </a:rPr>
            </a:br>
            <a:r>
              <a:rPr lang="en-US" spc="-4" dirty="0">
                <a:cs typeface="Arial"/>
              </a:rPr>
              <a:t>QD, once daily; PO, by mouth; QW, once weekly; RP2D, recommended phase 2 dose; SPd, selinexor + pomalidomide + dexamethasone.</a:t>
            </a:r>
          </a:p>
          <a:p>
            <a:pPr marL="9525">
              <a:defRPr/>
            </a:pPr>
            <a:r>
              <a:rPr lang="en-US" dirty="0"/>
              <a:t>White D, et al. Front Immunol. 2024;14:1352281.</a:t>
            </a:r>
            <a:endParaRPr lang="en-US" spc="-4" dirty="0">
              <a:cs typeface="Arial"/>
            </a:endParaRPr>
          </a:p>
        </p:txBody>
      </p:sp>
      <p:sp>
        <p:nvSpPr>
          <p:cNvPr id="6" name="Slide Number Placeholder 5">
            <a:extLst>
              <a:ext uri="{FF2B5EF4-FFF2-40B4-BE49-F238E27FC236}">
                <a16:creationId xmlns:a16="http://schemas.microsoft.com/office/drawing/2014/main" id="{E0A1BF2A-07EC-41B5-8C79-92BF898F8CC4}"/>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60</a:t>
            </a:fld>
            <a:endParaRPr lang="en-US">
              <a:solidFill>
                <a:srgbClr val="000000"/>
              </a:solidFill>
              <a:latin typeface="Arial"/>
            </a:endParaRPr>
          </a:p>
        </p:txBody>
      </p:sp>
      <p:sp>
        <p:nvSpPr>
          <p:cNvPr id="3" name="Title 3">
            <a:extLst>
              <a:ext uri="{FF2B5EF4-FFF2-40B4-BE49-F238E27FC236}">
                <a16:creationId xmlns:a16="http://schemas.microsoft.com/office/drawing/2014/main" id="{54DCA52E-68CE-4846-94FF-C214766F170E}"/>
              </a:ext>
            </a:extLst>
          </p:cNvPr>
          <p:cNvSpPr txBox="1">
            <a:spLocks/>
          </p:cNvSpPr>
          <p:nvPr/>
        </p:nvSpPr>
        <p:spPr>
          <a:xfrm>
            <a:off x="284111" y="123683"/>
            <a:ext cx="8572500" cy="443198"/>
          </a:xfrm>
          <a:prstGeom prst="rect">
            <a:avLst/>
          </a:prstGeom>
        </p:spPr>
        <p:txBody>
          <a:bodyPr/>
          <a:lstStyle>
            <a:lvl1pPr algn="l" rtl="0" eaLnBrk="1" fontAlgn="base" hangingPunct="1">
              <a:lnSpc>
                <a:spcPct val="90000"/>
              </a:lnSpc>
              <a:spcBef>
                <a:spcPct val="0"/>
              </a:spcBef>
              <a:spcAft>
                <a:spcPct val="0"/>
              </a:spcAft>
              <a:defRPr kumimoji="0" lang="en-US" sz="2400" b="1" i="0" u="none" strike="noStrike" kern="1200" cap="none" spc="0" normalizeH="0" baseline="0" dirty="0" smtClean="0">
                <a:ln>
                  <a:noFill/>
                </a:ln>
                <a:solidFill>
                  <a:schemeClr val="bg1"/>
                </a:solidFill>
                <a:effectLst/>
                <a:uLnTx/>
                <a:uFillTx/>
                <a:latin typeface="Arial Nova Cond" panose="020B0506020202020204" pitchFamily="34" charset="0"/>
                <a:ea typeface="+mn-ea"/>
                <a:cs typeface="Calibri" panose="020F0502020204030204" pitchFamily="34" charset="0"/>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defTabSz="685800">
              <a:defRPr/>
            </a:pPr>
            <a:endParaRPr lang="en-US" sz="2700">
              <a:solidFill>
                <a:schemeClr val="tx1"/>
              </a:solidFill>
              <a:latin typeface="Arial"/>
            </a:endParaRPr>
          </a:p>
        </p:txBody>
      </p:sp>
      <p:pic>
        <p:nvPicPr>
          <p:cNvPr id="4" name="Graphic 3" descr="Home">
            <a:hlinkClick r:id="rId3" action="ppaction://hlinksldjump"/>
            <a:extLst>
              <a:ext uri="{FF2B5EF4-FFF2-40B4-BE49-F238E27FC236}">
                <a16:creationId xmlns:a16="http://schemas.microsoft.com/office/drawing/2014/main" id="{18C648BC-083D-FA25-2DDE-3BDAB748F0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7538" y="2381"/>
            <a:ext cx="316462" cy="316462"/>
          </a:xfrm>
          <a:prstGeom prst="rect">
            <a:avLst/>
          </a:prstGeom>
        </p:spPr>
      </p:pic>
      <p:graphicFrame>
        <p:nvGraphicFramePr>
          <p:cNvPr id="8" name="Table 7">
            <a:extLst>
              <a:ext uri="{FF2B5EF4-FFF2-40B4-BE49-F238E27FC236}">
                <a16:creationId xmlns:a16="http://schemas.microsoft.com/office/drawing/2014/main" id="{C39003E9-458F-29C0-0D99-B46FF2D89B99}"/>
              </a:ext>
            </a:extLst>
          </p:cNvPr>
          <p:cNvGraphicFramePr>
            <a:graphicFrameLocks noGrp="1"/>
          </p:cNvGraphicFramePr>
          <p:nvPr/>
        </p:nvGraphicFramePr>
        <p:xfrm>
          <a:off x="400049" y="1444198"/>
          <a:ext cx="8343902" cy="931212"/>
        </p:xfrm>
        <a:graphic>
          <a:graphicData uri="http://schemas.openxmlformats.org/drawingml/2006/table">
            <a:tbl>
              <a:tblPr firstRow="1" bandRow="1">
                <a:tableStyleId>{17292A2E-F333-43FB-9621-5CBBE7FDCDCB}</a:tableStyleId>
              </a:tblPr>
              <a:tblGrid>
                <a:gridCol w="1011382">
                  <a:extLst>
                    <a:ext uri="{9D8B030D-6E8A-4147-A177-3AD203B41FA5}">
                      <a16:colId xmlns:a16="http://schemas.microsoft.com/office/drawing/2014/main" val="4022273959"/>
                    </a:ext>
                  </a:extLst>
                </a:gridCol>
                <a:gridCol w="2022764">
                  <a:extLst>
                    <a:ext uri="{9D8B030D-6E8A-4147-A177-3AD203B41FA5}">
                      <a16:colId xmlns:a16="http://schemas.microsoft.com/office/drawing/2014/main" val="2701639108"/>
                    </a:ext>
                  </a:extLst>
                </a:gridCol>
                <a:gridCol w="2022764">
                  <a:extLst>
                    <a:ext uri="{9D8B030D-6E8A-4147-A177-3AD203B41FA5}">
                      <a16:colId xmlns:a16="http://schemas.microsoft.com/office/drawing/2014/main" val="749931727"/>
                    </a:ext>
                  </a:extLst>
                </a:gridCol>
                <a:gridCol w="2022764">
                  <a:extLst>
                    <a:ext uri="{9D8B030D-6E8A-4147-A177-3AD203B41FA5}">
                      <a16:colId xmlns:a16="http://schemas.microsoft.com/office/drawing/2014/main" val="3316554067"/>
                    </a:ext>
                  </a:extLst>
                </a:gridCol>
                <a:gridCol w="1264228">
                  <a:extLst>
                    <a:ext uri="{9D8B030D-6E8A-4147-A177-3AD203B41FA5}">
                      <a16:colId xmlns:a16="http://schemas.microsoft.com/office/drawing/2014/main" val="42218670"/>
                    </a:ext>
                  </a:extLst>
                </a:gridCol>
              </a:tblGrid>
              <a:tr h="4297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a:solidFill>
                            <a:schemeClr val="bg1"/>
                          </a:solidFill>
                          <a:latin typeface="+mn-lt"/>
                          <a:ea typeface="Arial Narrow" charset="0"/>
                          <a:cs typeface="Calibri" panose="020F0502020204030204" pitchFamily="34" charset="0"/>
                        </a:rPr>
                        <a:t>Dose Levels</a:t>
                      </a:r>
                    </a:p>
                  </a:txBody>
                  <a:tcPr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a:solidFill>
                            <a:schemeClr val="bg1"/>
                          </a:solidFill>
                          <a:latin typeface="+mn-lt"/>
                          <a:ea typeface="Arial Narrow" charset="0"/>
                          <a:cs typeface="Calibri" panose="020F0502020204030204" pitchFamily="34" charset="0"/>
                        </a:rPr>
                        <a:t>Selinexor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a:solidFill>
                            <a:schemeClr val="bg1"/>
                          </a:solidFill>
                          <a:latin typeface="+mn-lt"/>
                          <a:ea typeface="Arial Narrow" charset="0"/>
                          <a:cs typeface="Calibri" panose="020F0502020204030204" pitchFamily="34" charset="0"/>
                        </a:rPr>
                        <a:t>(PO QW)</a:t>
                      </a:r>
                    </a:p>
                  </a:txBody>
                  <a:tcPr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a:solidFill>
                            <a:schemeClr val="bg1"/>
                          </a:solidFill>
                          <a:latin typeface="+mn-lt"/>
                          <a:ea typeface="Arial Narrow" charset="0"/>
                          <a:cs typeface="Calibri" panose="020F0502020204030204" pitchFamily="34" charset="0"/>
                        </a:rPr>
                        <a:t>Pomalidomide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n-lt"/>
                          <a:ea typeface="Arial Narrow" charset="0"/>
                          <a:cs typeface="Calibri" panose="020F0502020204030204" pitchFamily="34" charset="0"/>
                        </a:rPr>
                        <a:t>(PO QD; days 1–21)</a:t>
                      </a:r>
                    </a:p>
                  </a:txBody>
                  <a:tcPr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bg1"/>
                          </a:solidFill>
                          <a:latin typeface="+mn-lt"/>
                          <a:ea typeface="Arial Narrow" charset="0"/>
                          <a:cs typeface="Calibri" panose="020F0502020204030204" pitchFamily="34" charset="0"/>
                        </a:rPr>
                        <a:t>Dexamethasone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n-lt"/>
                          <a:ea typeface="Arial Narrow" charset="0"/>
                          <a:cs typeface="Calibri" panose="020F0502020204030204" pitchFamily="34" charset="0"/>
                        </a:rPr>
                        <a:t>(PO QW)</a:t>
                      </a:r>
                    </a:p>
                  </a:txBody>
                  <a:tcPr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a:solidFill>
                            <a:schemeClr val="bg1"/>
                          </a:solidFill>
                          <a:latin typeface="+mn-lt"/>
                          <a:ea typeface="Arial Narrow" charset="0"/>
                          <a:cs typeface="Calibri" panose="020F0502020204030204" pitchFamily="34" charset="0"/>
                        </a:rPr>
                        <a:t>Patients Enrolled</a:t>
                      </a:r>
                    </a:p>
                  </a:txBody>
                  <a:tcPr marT="9144" marB="9144" anchor="ctr"/>
                </a:tc>
                <a:extLst>
                  <a:ext uri="{0D108BD9-81ED-4DB2-BD59-A6C34878D82A}">
                    <a16:rowId xmlns:a16="http://schemas.microsoft.com/office/drawing/2014/main" val="10001"/>
                  </a:ext>
                </a:extLst>
              </a:tr>
              <a:tr h="243102">
                <a:tc>
                  <a:txBody>
                    <a:bodyPr/>
                    <a:lstStyle/>
                    <a:p>
                      <a:pPr marL="0" indent="0" algn="ctr" fontAlgn="ctr">
                        <a:buFont typeface="Arial" panose="020B0604020202020204" pitchFamily="34" charset="0"/>
                        <a:buNone/>
                      </a:pPr>
                      <a:r>
                        <a:rPr lang="en-US" sz="1200" b="0" i="0" u="none" strike="noStrike">
                          <a:solidFill>
                            <a:schemeClr val="tx1"/>
                          </a:solidFill>
                          <a:effectLst/>
                          <a:latin typeface="+mn-lt"/>
                          <a:ea typeface="Arial Narrow" charset="0"/>
                          <a:cs typeface="Arial Narrow" charset="0"/>
                        </a:rPr>
                        <a:t>SPd-40</a:t>
                      </a:r>
                      <a:r>
                        <a:rPr lang="en-US" sz="1200" b="0" i="0" u="none" strike="noStrike" baseline="30000">
                          <a:solidFill>
                            <a:schemeClr val="tx1"/>
                          </a:solidFill>
                          <a:effectLst/>
                          <a:latin typeface="+mn-lt"/>
                          <a:ea typeface="Arial Narrow" charset="0"/>
                          <a:cs typeface="Arial Narrow" charset="0"/>
                        </a:rPr>
                        <a:t>a</a:t>
                      </a:r>
                      <a:endParaRPr lang="mr-IN" sz="1200" b="0" i="0" u="none" strike="noStrike" baseline="30000">
                        <a:solidFill>
                          <a:schemeClr val="tx1"/>
                        </a:solidFill>
                        <a:effectLst/>
                        <a:latin typeface="+mn-lt"/>
                        <a:ea typeface="Arial Narrow" charset="0"/>
                        <a:cs typeface="Arial Narrow" charset="0"/>
                      </a:endParaRPr>
                    </a:p>
                  </a:txBody>
                  <a:tcPr marL="6350" marR="6350" marT="9144" marB="9144" anchor="ctr"/>
                </a:tc>
                <a:tc>
                  <a:txBody>
                    <a:bodyPr/>
                    <a:lstStyle/>
                    <a:p>
                      <a:pPr marL="0" indent="0" algn="ctr" fontAlgn="ctr">
                        <a:buFont typeface="Arial" panose="020B0604020202020204" pitchFamily="34" charset="0"/>
                        <a:buNone/>
                      </a:pPr>
                      <a:r>
                        <a:rPr lang="en-US" sz="1200" b="0" i="0" u="none" strike="noStrike">
                          <a:solidFill>
                            <a:schemeClr val="tx1"/>
                          </a:solidFill>
                          <a:effectLst/>
                          <a:latin typeface="+mn-lt"/>
                          <a:ea typeface="Arial Narrow" charset="0"/>
                          <a:cs typeface="Arial Narrow" charset="0"/>
                        </a:rPr>
                        <a:t>40 mg </a:t>
                      </a:r>
                      <a:endParaRPr lang="mr-IN" sz="1200" b="0" i="0" u="none" strike="noStrike">
                        <a:solidFill>
                          <a:schemeClr val="tx1"/>
                        </a:solidFill>
                        <a:effectLst/>
                        <a:latin typeface="+mn-lt"/>
                        <a:ea typeface="Arial Narrow" charset="0"/>
                        <a:cs typeface="Arial Narrow" charset="0"/>
                      </a:endParaRPr>
                    </a:p>
                  </a:txBody>
                  <a:tcPr marL="6350" marR="6350" marT="9144" marB="9144" anchor="ctr"/>
                </a:tc>
                <a:tc>
                  <a:txBody>
                    <a:bodyPr/>
                    <a:lstStyle/>
                    <a:p>
                      <a:pPr marL="0" indent="0" algn="ctr" fontAlgn="ctr">
                        <a:buFont typeface="Arial" panose="020B0604020202020204" pitchFamily="34" charset="0"/>
                        <a:buNone/>
                      </a:pPr>
                      <a:r>
                        <a:rPr lang="en-US" sz="1200" b="0" i="0" u="none" strike="noStrike" dirty="0">
                          <a:solidFill>
                            <a:schemeClr val="tx1"/>
                          </a:solidFill>
                          <a:effectLst/>
                          <a:latin typeface="+mn-lt"/>
                          <a:ea typeface="Arial Narrow" charset="0"/>
                          <a:cs typeface="Arial Narrow" charset="0"/>
                        </a:rPr>
                        <a:t>4 mg</a:t>
                      </a:r>
                      <a:endParaRPr lang="mr-IN" sz="1200" b="0" i="0" u="none" strike="noStrike" baseline="30000" dirty="0">
                        <a:solidFill>
                          <a:schemeClr val="tx1"/>
                        </a:solidFill>
                        <a:effectLst/>
                        <a:latin typeface="+mn-lt"/>
                        <a:ea typeface="Arial Narrow" charset="0"/>
                        <a:cs typeface="Arial Narrow" charset="0"/>
                      </a:endParaRPr>
                    </a:p>
                  </a:txBody>
                  <a:tcPr marL="6350" marR="6350" marT="9144" marB="9144" anchor="ctr"/>
                </a:tc>
                <a:tc>
                  <a:txBody>
                    <a:bodyPr/>
                    <a:lstStyle/>
                    <a:p>
                      <a:pPr marL="0" indent="0" algn="ctr" fontAlgn="ctr">
                        <a:buFont typeface="Arial" panose="020B0604020202020204" pitchFamily="34" charset="0"/>
                        <a:buNone/>
                      </a:pPr>
                      <a:r>
                        <a:rPr lang="en-US" sz="1200" b="0" i="0" u="none" strike="noStrike">
                          <a:solidFill>
                            <a:schemeClr val="tx1"/>
                          </a:solidFill>
                          <a:effectLst/>
                          <a:latin typeface="+mn-lt"/>
                          <a:ea typeface="Arial Narrow" charset="0"/>
                          <a:cs typeface="Arial Narrow" charset="0"/>
                        </a:rPr>
                        <a:t>40 mg</a:t>
                      </a:r>
                      <a:endParaRPr lang="mr-IN" sz="1200" b="0" i="0" u="none" strike="noStrike">
                        <a:solidFill>
                          <a:schemeClr val="tx1"/>
                        </a:solidFill>
                        <a:effectLst/>
                        <a:latin typeface="+mn-lt"/>
                        <a:ea typeface="Arial Narrow" charset="0"/>
                        <a:cs typeface="Arial Narrow" charset="0"/>
                      </a:endParaRPr>
                    </a:p>
                  </a:txBody>
                  <a:tcPr marL="6350" marR="6350" marT="9144" marB="9144" anchor="ctr"/>
                </a:tc>
                <a:tc>
                  <a:txBody>
                    <a:bodyPr/>
                    <a:lstStyle/>
                    <a:p>
                      <a:pPr marL="0" indent="0" algn="ctr" fontAlgn="ctr">
                        <a:buFont typeface="Arial" panose="020B0604020202020204" pitchFamily="34" charset="0"/>
                        <a:buNone/>
                      </a:pPr>
                      <a:r>
                        <a:rPr lang="en-US" sz="1200" b="0" i="0" u="none" strike="noStrike">
                          <a:solidFill>
                            <a:schemeClr val="tx1"/>
                          </a:solidFill>
                          <a:effectLst/>
                          <a:latin typeface="+mn-lt"/>
                          <a:ea typeface="Arial Narrow" charset="0"/>
                          <a:cs typeface="Arial Narrow" charset="0"/>
                        </a:rPr>
                        <a:t>28</a:t>
                      </a:r>
                      <a:endParaRPr lang="mr-IN" sz="1200" b="0" i="0" u="none" strike="noStrike">
                        <a:solidFill>
                          <a:schemeClr val="tx1"/>
                        </a:solidFill>
                        <a:effectLst/>
                        <a:latin typeface="+mn-lt"/>
                        <a:ea typeface="Arial Narrow" charset="0"/>
                        <a:cs typeface="Arial Narrow" charset="0"/>
                      </a:endParaRPr>
                    </a:p>
                  </a:txBody>
                  <a:tcPr marL="6350" marR="6350" marT="9144" marB="9144" anchor="ctr"/>
                </a:tc>
                <a:extLst>
                  <a:ext uri="{0D108BD9-81ED-4DB2-BD59-A6C34878D82A}">
                    <a16:rowId xmlns:a16="http://schemas.microsoft.com/office/drawing/2014/main" val="4211553767"/>
                  </a:ext>
                </a:extLst>
              </a:tr>
              <a:tr h="243102">
                <a:tc>
                  <a:txBody>
                    <a:bodyPr/>
                    <a:lstStyle/>
                    <a:p>
                      <a:pPr marL="0" indent="0" algn="ctr" fontAlgn="ctr">
                        <a:buFont typeface="Arial" panose="020B0604020202020204" pitchFamily="34" charset="0"/>
                        <a:buNone/>
                      </a:pPr>
                      <a:r>
                        <a:rPr lang="en-US" sz="1200" b="0" i="0" u="none" strike="noStrike">
                          <a:solidFill>
                            <a:schemeClr val="tx1"/>
                          </a:solidFill>
                          <a:effectLst/>
                          <a:latin typeface="+mn-lt"/>
                          <a:ea typeface="Arial Narrow" charset="0"/>
                          <a:cs typeface="Arial Narrow" charset="0"/>
                        </a:rPr>
                        <a:t>SPd-60</a:t>
                      </a:r>
                      <a:r>
                        <a:rPr lang="en-US" sz="1200" b="0" i="0" u="none" strike="noStrike" baseline="30000">
                          <a:solidFill>
                            <a:schemeClr val="tx1"/>
                          </a:solidFill>
                          <a:effectLst/>
                          <a:latin typeface="+mn-lt"/>
                          <a:ea typeface="Arial Narrow" charset="0"/>
                          <a:cs typeface="Arial Narrow" charset="0"/>
                        </a:rPr>
                        <a:t>b</a:t>
                      </a:r>
                      <a:endParaRPr lang="mr-IN" sz="1200" b="0" i="0" u="none" strike="noStrike" baseline="30000">
                        <a:solidFill>
                          <a:schemeClr val="tx1"/>
                        </a:solidFill>
                        <a:effectLst/>
                        <a:latin typeface="+mn-lt"/>
                        <a:ea typeface="Arial Narrow" charset="0"/>
                        <a:cs typeface="Arial Narrow" charset="0"/>
                      </a:endParaRPr>
                    </a:p>
                  </a:txBody>
                  <a:tcPr marL="6350" marR="6350" marT="9144" marB="9144" anchor="ctr">
                    <a:solidFill>
                      <a:schemeClr val="accent4">
                        <a:lumMod val="20000"/>
                        <a:lumOff val="80000"/>
                      </a:schemeClr>
                    </a:solidFill>
                  </a:tcPr>
                </a:tc>
                <a:tc>
                  <a:txBody>
                    <a:bodyPr/>
                    <a:lstStyle/>
                    <a:p>
                      <a:pPr marL="0" indent="0" algn="ctr" fontAlgn="ctr">
                        <a:buFont typeface="Arial" panose="020B0604020202020204" pitchFamily="34" charset="0"/>
                        <a:buNone/>
                      </a:pPr>
                      <a:r>
                        <a:rPr lang="en-US" sz="1200" b="0" i="0" u="none" strike="noStrike">
                          <a:solidFill>
                            <a:schemeClr val="tx1"/>
                          </a:solidFill>
                          <a:effectLst/>
                          <a:latin typeface="+mn-lt"/>
                          <a:ea typeface="Arial Narrow" charset="0"/>
                          <a:cs typeface="Arial Narrow" charset="0"/>
                        </a:rPr>
                        <a:t>60 mg</a:t>
                      </a:r>
                      <a:endParaRPr lang="mr-IN" sz="1200" b="0" i="0" u="none" strike="noStrike">
                        <a:solidFill>
                          <a:schemeClr val="tx1"/>
                        </a:solidFill>
                        <a:effectLst/>
                        <a:latin typeface="+mn-lt"/>
                        <a:ea typeface="Arial Narrow" charset="0"/>
                        <a:cs typeface="Arial Narrow" charset="0"/>
                      </a:endParaRPr>
                    </a:p>
                  </a:txBody>
                  <a:tcPr marL="6350" marR="6350" marT="9144" marB="9144" anchor="ctr">
                    <a:solidFill>
                      <a:schemeClr val="accent4">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mn-lt"/>
                          <a:ea typeface="Arial Narrow" charset="0"/>
                          <a:cs typeface="Arial Narrow" charset="0"/>
                        </a:rPr>
                        <a:t>4 mg</a:t>
                      </a:r>
                      <a:endParaRPr kumimoji="0" lang="mr-IN" sz="1200" b="0" i="0" u="none" strike="noStrike" kern="1200" cap="none" spc="0" normalizeH="0" baseline="30000" noProof="0">
                        <a:ln>
                          <a:noFill/>
                        </a:ln>
                        <a:solidFill>
                          <a:srgbClr val="000000"/>
                        </a:solidFill>
                        <a:effectLst/>
                        <a:uLnTx/>
                        <a:uFillTx/>
                        <a:latin typeface="+mn-lt"/>
                        <a:ea typeface="Arial Narrow" charset="0"/>
                        <a:cs typeface="Arial Narrow" charset="0"/>
                      </a:endParaRPr>
                    </a:p>
                  </a:txBody>
                  <a:tcPr marL="6350" marR="6350" marT="9144" marB="9144" anchor="ctr">
                    <a:solidFill>
                      <a:schemeClr val="accent4">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mn-lt"/>
                          <a:ea typeface="Arial Narrow" charset="0"/>
                          <a:cs typeface="Arial Narrow" charset="0"/>
                        </a:rPr>
                        <a:t>40 mg</a:t>
                      </a:r>
                      <a:endParaRPr kumimoji="0" lang="mr-IN" sz="1200" b="0" i="0" u="none" strike="noStrike" kern="1200" cap="none" spc="0" normalizeH="0" baseline="0" noProof="0">
                        <a:ln>
                          <a:noFill/>
                        </a:ln>
                        <a:solidFill>
                          <a:srgbClr val="000000"/>
                        </a:solidFill>
                        <a:effectLst/>
                        <a:uLnTx/>
                        <a:uFillTx/>
                        <a:latin typeface="+mn-lt"/>
                        <a:ea typeface="Arial Narrow" charset="0"/>
                        <a:cs typeface="Arial Narrow" charset="0"/>
                      </a:endParaRPr>
                    </a:p>
                  </a:txBody>
                  <a:tcPr marL="6350" marR="6350" marT="9144" marB="9144" anchor="ctr">
                    <a:solidFill>
                      <a:schemeClr val="accent4">
                        <a:lumMod val="20000"/>
                        <a:lumOff val="80000"/>
                      </a:schemeClr>
                    </a:solidFill>
                  </a:tcPr>
                </a:tc>
                <a:tc>
                  <a:txBody>
                    <a:bodyPr/>
                    <a:lstStyle/>
                    <a:p>
                      <a:pPr marL="0" indent="0" algn="ctr" fontAlgn="ctr">
                        <a:buFont typeface="Arial" panose="020B0604020202020204" pitchFamily="34" charset="0"/>
                        <a:buNone/>
                      </a:pPr>
                      <a:r>
                        <a:rPr lang="en-US" sz="1200" b="0" i="0" u="none" strike="noStrike" dirty="0">
                          <a:solidFill>
                            <a:schemeClr val="tx1"/>
                          </a:solidFill>
                          <a:effectLst/>
                          <a:latin typeface="+mn-lt"/>
                          <a:ea typeface="Arial Narrow" charset="0"/>
                          <a:cs typeface="Arial Narrow" charset="0"/>
                        </a:rPr>
                        <a:t>20</a:t>
                      </a:r>
                      <a:endParaRPr lang="mr-IN" sz="1200" b="0" i="0" u="none" strike="noStrike" dirty="0">
                        <a:solidFill>
                          <a:schemeClr val="tx1"/>
                        </a:solidFill>
                        <a:effectLst/>
                        <a:latin typeface="+mn-lt"/>
                        <a:ea typeface="Arial Narrow" charset="0"/>
                        <a:cs typeface="Arial Narrow" charset="0"/>
                      </a:endParaRPr>
                    </a:p>
                  </a:txBody>
                  <a:tcPr marL="6350" marR="6350" marT="9144" marB="9144" anchor="ctr">
                    <a:solidFill>
                      <a:schemeClr val="accent4">
                        <a:lumMod val="20000"/>
                        <a:lumOff val="80000"/>
                      </a:schemeClr>
                    </a:solidFill>
                  </a:tcPr>
                </a:tc>
                <a:extLst>
                  <a:ext uri="{0D108BD9-81ED-4DB2-BD59-A6C34878D82A}">
                    <a16:rowId xmlns:a16="http://schemas.microsoft.com/office/drawing/2014/main" val="3620657601"/>
                  </a:ext>
                </a:extLst>
              </a:tr>
            </a:tbl>
          </a:graphicData>
        </a:graphic>
      </p:graphicFrame>
      <p:sp>
        <p:nvSpPr>
          <p:cNvPr id="11" name="TextBox 10">
            <a:extLst>
              <a:ext uri="{FF2B5EF4-FFF2-40B4-BE49-F238E27FC236}">
                <a16:creationId xmlns:a16="http://schemas.microsoft.com/office/drawing/2014/main" id="{9843A294-A3EA-AF79-844A-F5D395F6118C}"/>
              </a:ext>
            </a:extLst>
          </p:cNvPr>
          <p:cNvSpPr txBox="1"/>
          <p:nvPr/>
        </p:nvSpPr>
        <p:spPr>
          <a:xfrm>
            <a:off x="342900" y="2374948"/>
            <a:ext cx="8572500" cy="438582"/>
          </a:xfrm>
          <a:prstGeom prst="rect">
            <a:avLst/>
          </a:prstGeom>
          <a:noFill/>
        </p:spPr>
        <p:txBody>
          <a:bodyPr wrap="square" rtlCol="0">
            <a:spAutoFit/>
          </a:bodyPr>
          <a:lstStyle/>
          <a:p>
            <a:pPr defTabSz="685651" fontAlgn="auto">
              <a:spcBef>
                <a:spcPts val="0"/>
              </a:spcBef>
              <a:spcAft>
                <a:spcPts val="0"/>
              </a:spcAft>
              <a:defRPr/>
            </a:pPr>
            <a:r>
              <a:rPr lang="en-US" sz="750" baseline="30000" dirty="0">
                <a:solidFill>
                  <a:srgbClr val="000000"/>
                </a:solidFill>
                <a:latin typeface="Arial"/>
                <a:ea typeface="+mn-ea"/>
                <a:cs typeface="+mn-cs"/>
              </a:rPr>
              <a:t>a</a:t>
            </a:r>
            <a:r>
              <a:rPr lang="en-US" sz="750" dirty="0">
                <a:solidFill>
                  <a:srgbClr val="000000"/>
                </a:solidFill>
                <a:latin typeface="Arial"/>
                <a:ea typeface="+mn-ea"/>
                <a:cs typeface="+mn-cs"/>
              </a:rPr>
              <a:t>SPd-40:</a:t>
            </a:r>
            <a:r>
              <a:rPr lang="en-US" sz="750" baseline="30000" dirty="0">
                <a:solidFill>
                  <a:srgbClr val="000000"/>
                </a:solidFill>
                <a:latin typeface="Arial"/>
                <a:ea typeface="+mn-ea"/>
                <a:cs typeface="+mn-cs"/>
              </a:rPr>
              <a:t> </a:t>
            </a:r>
            <a:r>
              <a:rPr lang="en-US" sz="750" dirty="0">
                <a:solidFill>
                  <a:srgbClr val="000000"/>
                </a:solidFill>
                <a:latin typeface="Arial"/>
                <a:ea typeface="+mn-ea"/>
                <a:cs typeface="+mn-cs"/>
              </a:rPr>
              <a:t>Cohort enrolled patients from the </a:t>
            </a:r>
            <a:r>
              <a:rPr lang="en-US" sz="750" dirty="0" err="1">
                <a:solidFill>
                  <a:srgbClr val="000000"/>
                </a:solidFill>
                <a:latin typeface="Arial"/>
                <a:ea typeface="+mn-ea"/>
                <a:cs typeface="+mn-cs"/>
              </a:rPr>
              <a:t>SPd</a:t>
            </a:r>
            <a:r>
              <a:rPr lang="en-US" sz="750" dirty="0">
                <a:solidFill>
                  <a:srgbClr val="000000"/>
                </a:solidFill>
                <a:latin typeface="Arial"/>
                <a:ea typeface="+mn-ea"/>
                <a:cs typeface="+mn-cs"/>
              </a:rPr>
              <a:t> arm of STOMP and the XPORT-MM-028 Study, a parallel study with similar objectives and eligibility criteria* with an arm evaluating </a:t>
            </a:r>
            <a:r>
              <a:rPr lang="en-US" sz="750" dirty="0" err="1">
                <a:solidFill>
                  <a:srgbClr val="000000"/>
                </a:solidFill>
                <a:latin typeface="Arial"/>
                <a:ea typeface="+mn-ea"/>
                <a:cs typeface="+mn-cs"/>
              </a:rPr>
              <a:t>SPd</a:t>
            </a:r>
            <a:r>
              <a:rPr lang="en-US" sz="750" dirty="0">
                <a:solidFill>
                  <a:srgbClr val="000000"/>
                </a:solidFill>
                <a:latin typeface="Arial"/>
                <a:ea typeface="+mn-ea"/>
                <a:cs typeface="+mn-cs"/>
              </a:rPr>
              <a:t> (NCT04414475).</a:t>
            </a:r>
          </a:p>
          <a:p>
            <a:pPr defTabSz="685651" fontAlgn="auto">
              <a:spcBef>
                <a:spcPts val="0"/>
              </a:spcBef>
              <a:spcAft>
                <a:spcPts val="0"/>
              </a:spcAft>
              <a:defRPr/>
            </a:pPr>
            <a:r>
              <a:rPr lang="en-US" sz="750" baseline="30000" dirty="0">
                <a:solidFill>
                  <a:srgbClr val="000000"/>
                </a:solidFill>
                <a:latin typeface="Arial"/>
                <a:ea typeface="+mn-ea"/>
                <a:cs typeface="+mn-cs"/>
              </a:rPr>
              <a:t>b</a:t>
            </a:r>
            <a:r>
              <a:rPr lang="en-US" sz="750" dirty="0">
                <a:solidFill>
                  <a:srgbClr val="000000"/>
                </a:solidFill>
                <a:latin typeface="Arial"/>
                <a:ea typeface="+mn-ea"/>
                <a:cs typeface="+mn-cs"/>
              </a:rPr>
              <a:t>SPd-60:</a:t>
            </a:r>
            <a:r>
              <a:rPr lang="en-US" sz="750" baseline="30000" dirty="0">
                <a:solidFill>
                  <a:srgbClr val="000000"/>
                </a:solidFill>
                <a:latin typeface="Arial"/>
                <a:ea typeface="+mn-ea"/>
                <a:cs typeface="+mn-cs"/>
              </a:rPr>
              <a:t> </a:t>
            </a:r>
            <a:r>
              <a:rPr lang="en-US" sz="750" dirty="0">
                <a:solidFill>
                  <a:srgbClr val="000000"/>
                </a:solidFill>
                <a:latin typeface="Arial"/>
                <a:ea typeface="+mn-ea"/>
                <a:cs typeface="+mn-cs"/>
              </a:rPr>
              <a:t>Cohort enrolled patients from the </a:t>
            </a:r>
            <a:r>
              <a:rPr lang="en-US" sz="750" dirty="0" err="1">
                <a:solidFill>
                  <a:srgbClr val="000000"/>
                </a:solidFill>
                <a:latin typeface="Arial"/>
                <a:ea typeface="+mn-ea"/>
                <a:cs typeface="+mn-cs"/>
              </a:rPr>
              <a:t>SPd</a:t>
            </a:r>
            <a:r>
              <a:rPr lang="en-US" sz="750" dirty="0">
                <a:solidFill>
                  <a:srgbClr val="000000"/>
                </a:solidFill>
                <a:latin typeface="Arial"/>
                <a:ea typeface="+mn-ea"/>
                <a:cs typeface="+mn-cs"/>
              </a:rPr>
              <a:t> arm of STOMP.</a:t>
            </a:r>
          </a:p>
        </p:txBody>
      </p:sp>
      <p:sp>
        <p:nvSpPr>
          <p:cNvPr id="14" name="Rectangle: Rounded Corners 13">
            <a:extLst>
              <a:ext uri="{FF2B5EF4-FFF2-40B4-BE49-F238E27FC236}">
                <a16:creationId xmlns:a16="http://schemas.microsoft.com/office/drawing/2014/main" id="{0F3367F0-713F-9120-6EB5-A393D711D702}"/>
              </a:ext>
            </a:extLst>
          </p:cNvPr>
          <p:cNvSpPr/>
          <p:nvPr/>
        </p:nvSpPr>
        <p:spPr>
          <a:xfrm>
            <a:off x="400049" y="2950446"/>
            <a:ext cx="8355734" cy="546705"/>
          </a:xfrm>
          <a:prstGeom prst="roundRect">
            <a:avLst/>
          </a:prstGeom>
          <a:solidFill>
            <a:schemeClr val="tx2"/>
          </a:solidFill>
          <a:ln w="28575">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685651" fontAlgn="auto">
              <a:spcBef>
                <a:spcPts val="0"/>
              </a:spcBef>
              <a:spcAft>
                <a:spcPts val="0"/>
              </a:spcAft>
              <a:defRPr/>
            </a:pPr>
            <a:r>
              <a:rPr lang="en-GB" sz="1350" b="1" dirty="0">
                <a:solidFill>
                  <a:srgbClr val="FFFFFF"/>
                </a:solidFill>
                <a:latin typeface="Arial"/>
                <a:ea typeface="+mn-lt"/>
                <a:cs typeface="Arial"/>
              </a:rPr>
              <a:t>The aim of this analysis was to identify the optimal dose of </a:t>
            </a:r>
            <a:r>
              <a:rPr lang="en-GB" sz="1350" b="1" dirty="0" err="1">
                <a:solidFill>
                  <a:srgbClr val="FFFFFF"/>
                </a:solidFill>
                <a:latin typeface="Arial"/>
                <a:ea typeface="+mn-lt"/>
                <a:cs typeface="Arial"/>
              </a:rPr>
              <a:t>SPd</a:t>
            </a:r>
            <a:r>
              <a:rPr lang="en-GB" sz="1350" b="1" dirty="0">
                <a:solidFill>
                  <a:srgbClr val="FFFFFF"/>
                </a:solidFill>
                <a:latin typeface="Arial"/>
                <a:ea typeface="+mn-lt"/>
                <a:cs typeface="Arial"/>
              </a:rPr>
              <a:t> by comparing the safety and efficacy of SPd-60 (from STOMP Phase 1/2) and SPd-40 (from STOMP Phase 2 and XPORT-MM-028)</a:t>
            </a:r>
            <a:endParaRPr lang="en-US" sz="1050" b="1" dirty="0">
              <a:solidFill>
                <a:srgbClr val="FFFFFF"/>
              </a:solidFill>
              <a:latin typeface="Arial"/>
              <a:cs typeface="Arial" panose="020B0604020202020204" pitchFamily="34" charset="0"/>
            </a:endParaRPr>
          </a:p>
        </p:txBody>
      </p:sp>
      <p:sp>
        <p:nvSpPr>
          <p:cNvPr id="7" name="TextBox 6">
            <a:extLst>
              <a:ext uri="{FF2B5EF4-FFF2-40B4-BE49-F238E27FC236}">
                <a16:creationId xmlns:a16="http://schemas.microsoft.com/office/drawing/2014/main" id="{A92B1753-A551-E714-4197-CE4DA2F9B597}"/>
              </a:ext>
            </a:extLst>
          </p:cNvPr>
          <p:cNvSpPr txBox="1"/>
          <p:nvPr/>
        </p:nvSpPr>
        <p:spPr>
          <a:xfrm>
            <a:off x="678134" y="990259"/>
            <a:ext cx="7787733" cy="381600"/>
          </a:xfrm>
          <a:prstGeom prst="rect">
            <a:avLst/>
          </a:prstGeom>
        </p:spPr>
        <p:txBody>
          <a:bodyPr vert="horz" wrap="square" lIns="68580" tIns="0" rIns="68580" bIns="0" rtlCol="0" anchor="ctr" anchorCtr="0">
            <a:noAutofit/>
          </a:bodyPr>
          <a:lstStyle/>
          <a:p>
            <a:pPr algn="ctr" defTabSz="685651" fontAlgn="auto">
              <a:spcBef>
                <a:spcPts val="0"/>
              </a:spcBef>
              <a:spcAft>
                <a:spcPts val="0"/>
              </a:spcAft>
              <a:defRPr/>
            </a:pPr>
            <a:r>
              <a:rPr lang="en-GB" sz="1350" b="1" dirty="0">
                <a:solidFill>
                  <a:srgbClr val="43B6C1"/>
                </a:solidFill>
                <a:latin typeface="Arial"/>
                <a:ea typeface="+mn-ea"/>
                <a:cs typeface="+mn-cs"/>
              </a:rPr>
              <a:t>Pooled Analysis of Select Patients from STOMP (</a:t>
            </a:r>
            <a:r>
              <a:rPr lang="en-GB" sz="1350" b="1" dirty="0" err="1">
                <a:solidFill>
                  <a:srgbClr val="43B6C1"/>
                </a:solidFill>
                <a:latin typeface="Arial"/>
                <a:ea typeface="+mn-ea"/>
                <a:cs typeface="+mn-cs"/>
              </a:rPr>
              <a:t>SPd</a:t>
            </a:r>
            <a:r>
              <a:rPr lang="en-GB" sz="1350" b="1" dirty="0">
                <a:solidFill>
                  <a:srgbClr val="43B6C1"/>
                </a:solidFill>
                <a:latin typeface="Arial"/>
                <a:ea typeface="+mn-ea"/>
                <a:cs typeface="+mn-cs"/>
              </a:rPr>
              <a:t> arm) and XPORT-MM-028 (SPd-40) </a:t>
            </a:r>
          </a:p>
        </p:txBody>
      </p:sp>
    </p:spTree>
    <p:extLst>
      <p:ext uri="{BB962C8B-B14F-4D97-AF65-F5344CB8AC3E}">
        <p14:creationId xmlns:p14="http://schemas.microsoft.com/office/powerpoint/2010/main" val="525797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AC4014-D927-4F80-BEA3-62EAAF409063}"/>
              </a:ext>
            </a:extLst>
          </p:cNvPr>
          <p:cNvSpPr>
            <a:spLocks noGrp="1"/>
          </p:cNvSpPr>
          <p:nvPr>
            <p:ph type="title"/>
          </p:nvPr>
        </p:nvSpPr>
        <p:spPr>
          <a:xfrm>
            <a:off x="284111" y="137533"/>
            <a:ext cx="8572500" cy="415498"/>
          </a:xfrm>
        </p:spPr>
        <p:txBody>
          <a:bodyPr/>
          <a:lstStyle/>
          <a:p>
            <a:r>
              <a:rPr lang="en-US" sz="2100" dirty="0">
                <a:solidFill>
                  <a:schemeClr val="tx1"/>
                </a:solidFill>
              </a:rPr>
              <a:t>Selinexor Exposure and Dose Modifications with </a:t>
            </a:r>
            <a:r>
              <a:rPr lang="en-US" sz="2100" dirty="0" err="1">
                <a:solidFill>
                  <a:schemeClr val="tx1"/>
                </a:solidFill>
              </a:rPr>
              <a:t>SPd</a:t>
            </a:r>
            <a:r>
              <a:rPr lang="en-US" sz="2100" dirty="0">
                <a:solidFill>
                  <a:schemeClr val="tx1"/>
                </a:solidFill>
              </a:rPr>
              <a:t> Arm</a:t>
            </a:r>
          </a:p>
        </p:txBody>
      </p:sp>
      <p:pic>
        <p:nvPicPr>
          <p:cNvPr id="2" name="Graphic 1" descr="Home">
            <a:hlinkClick r:id="rId3" action="ppaction://hlinksldjump"/>
            <a:extLst>
              <a:ext uri="{FF2B5EF4-FFF2-40B4-BE49-F238E27FC236}">
                <a16:creationId xmlns:a16="http://schemas.microsoft.com/office/drawing/2014/main" id="{02DDA8EA-33D6-F34D-BCD4-0AC620357E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7538" y="2381"/>
            <a:ext cx="316462" cy="316462"/>
          </a:xfrm>
          <a:prstGeom prst="rect">
            <a:avLst/>
          </a:prstGeom>
        </p:spPr>
      </p:pic>
      <p:graphicFrame>
        <p:nvGraphicFramePr>
          <p:cNvPr id="15" name="Table 14">
            <a:extLst>
              <a:ext uri="{FF2B5EF4-FFF2-40B4-BE49-F238E27FC236}">
                <a16:creationId xmlns:a16="http://schemas.microsoft.com/office/drawing/2014/main" id="{1DE1446D-1C6D-76F2-3A13-A8A36438A16B}"/>
              </a:ext>
            </a:extLst>
          </p:cNvPr>
          <p:cNvGraphicFramePr>
            <a:graphicFrameLocks/>
          </p:cNvGraphicFramePr>
          <p:nvPr/>
        </p:nvGraphicFramePr>
        <p:xfrm>
          <a:off x="769634" y="1236768"/>
          <a:ext cx="7572375" cy="1944000"/>
        </p:xfrm>
        <a:graphic>
          <a:graphicData uri="http://schemas.openxmlformats.org/drawingml/2006/table">
            <a:tbl>
              <a:tblPr firstRow="1" bandRow="1">
                <a:tableStyleId>{17292A2E-F333-43FB-9621-5CBBE7FDCDCB}</a:tableStyleId>
              </a:tblPr>
              <a:tblGrid>
                <a:gridCol w="3932009">
                  <a:extLst>
                    <a:ext uri="{9D8B030D-6E8A-4147-A177-3AD203B41FA5}">
                      <a16:colId xmlns:a16="http://schemas.microsoft.com/office/drawing/2014/main" val="559446139"/>
                    </a:ext>
                  </a:extLst>
                </a:gridCol>
                <a:gridCol w="1820183">
                  <a:extLst>
                    <a:ext uri="{9D8B030D-6E8A-4147-A177-3AD203B41FA5}">
                      <a16:colId xmlns:a16="http://schemas.microsoft.com/office/drawing/2014/main" val="1573125291"/>
                    </a:ext>
                  </a:extLst>
                </a:gridCol>
                <a:gridCol w="1820183">
                  <a:extLst>
                    <a:ext uri="{9D8B030D-6E8A-4147-A177-3AD203B41FA5}">
                      <a16:colId xmlns:a16="http://schemas.microsoft.com/office/drawing/2014/main" val="2430366961"/>
                    </a:ext>
                  </a:extLst>
                </a:gridCol>
              </a:tblGrid>
              <a:tr h="324000">
                <a:tc>
                  <a:txBody>
                    <a:bodyPr/>
                    <a:lstStyle/>
                    <a:p>
                      <a:endParaRPr lang="en-US" sz="1200" dirty="0">
                        <a:latin typeface="+mn-lt"/>
                      </a:endParaRPr>
                    </a:p>
                  </a:txBody>
                  <a:tcPr marL="68580" marR="68580" marT="34290" marB="34290" anchor="ctr"/>
                </a:tc>
                <a:tc>
                  <a:txBody>
                    <a:bodyPr/>
                    <a:lstStyle/>
                    <a:p>
                      <a:pPr algn="ctr"/>
                      <a:r>
                        <a:rPr lang="en-US" sz="1200">
                          <a:latin typeface="+mn-lt"/>
                        </a:rPr>
                        <a:t>SPd-40 (N=28)</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mn-lt"/>
                        </a:rPr>
                        <a:t>SPd-60 (N=20)</a:t>
                      </a:r>
                    </a:p>
                  </a:txBody>
                  <a:tcPr marL="68580" marR="68580" marT="34290" marB="34290" anchor="ctr"/>
                </a:tc>
                <a:extLst>
                  <a:ext uri="{0D108BD9-81ED-4DB2-BD59-A6C34878D82A}">
                    <a16:rowId xmlns:a16="http://schemas.microsoft.com/office/drawing/2014/main" val="617340475"/>
                  </a:ext>
                </a:extLst>
              </a:tr>
              <a:tr h="324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2075" lvl="0" indent="0" algn="l" defTabSz="914400" rtl="0" eaLnBrk="1" fontAlgn="ctr" latinLnBrk="0" hangingPunct="1"/>
                      <a:r>
                        <a:rPr lang="en-US" sz="1200" b="0" i="0" u="none" strike="noStrike" kern="1200">
                          <a:solidFill>
                            <a:srgbClr val="000000"/>
                          </a:solidFill>
                          <a:effectLst/>
                          <a:latin typeface="+mn-lt"/>
                          <a:ea typeface="+mn-ea"/>
                          <a:cs typeface="+mn-cs"/>
                        </a:rPr>
                        <a:t>Patients with selinexor dose delay/interruption, n (%)</a:t>
                      </a:r>
                    </a:p>
                  </a:txBody>
                  <a:tcPr marL="3224" marR="3224" marT="3224" marB="0" anchor="ctr"/>
                </a:tc>
                <a:tc>
                  <a:txBody>
                    <a:bodyPr/>
                    <a:lstStyle/>
                    <a:p>
                      <a:pPr marL="0" lvl="0" algn="ctr" defTabSz="914400" rtl="0" eaLnBrk="1" fontAlgn="ctr" latinLnBrk="0" hangingPunct="1"/>
                      <a:r>
                        <a:rPr lang="en-US" sz="1200" b="0" i="0" u="none" strike="noStrike" kern="1200">
                          <a:solidFill>
                            <a:srgbClr val="000000"/>
                          </a:solidFill>
                          <a:effectLst/>
                          <a:latin typeface="+mn-lt"/>
                          <a:ea typeface="+mn-ea"/>
                          <a:cs typeface="+mn-cs"/>
                        </a:rPr>
                        <a:t>17 (60.7)</a:t>
                      </a:r>
                    </a:p>
                  </a:txBody>
                  <a:tcPr marL="3224" marR="3224" marT="3224" marB="0" anchor="ctr"/>
                </a:tc>
                <a:tc>
                  <a:txBody>
                    <a:bodyPr/>
                    <a:lstStyle/>
                    <a:p>
                      <a:pPr marL="0" lvl="0" algn="ctr" defTabSz="914400" rtl="0" eaLnBrk="1" fontAlgn="ctr" latinLnBrk="0" hangingPunct="1"/>
                      <a:r>
                        <a:rPr lang="en-US" sz="1200" b="0" i="0" u="none" strike="noStrike" kern="1200">
                          <a:solidFill>
                            <a:srgbClr val="000000"/>
                          </a:solidFill>
                          <a:effectLst/>
                          <a:latin typeface="+mn-lt"/>
                          <a:ea typeface="+mn-ea"/>
                          <a:cs typeface="+mn-cs"/>
                        </a:rPr>
                        <a:t>15 (75.0)</a:t>
                      </a:r>
                    </a:p>
                  </a:txBody>
                  <a:tcPr marL="3224" marR="3224" marT="3224" marB="0" anchor="ctr"/>
                </a:tc>
                <a:extLst>
                  <a:ext uri="{0D108BD9-81ED-4DB2-BD59-A6C34878D82A}">
                    <a16:rowId xmlns:a16="http://schemas.microsoft.com/office/drawing/2014/main" val="2566489647"/>
                  </a:ext>
                </a:extLst>
              </a:tr>
              <a:tr h="324000">
                <a:tc>
                  <a:txBody>
                    <a:bodyPr/>
                    <a:lstStyle/>
                    <a:p>
                      <a:pPr marL="92075" lvl="0" indent="0" algn="l" defTabSz="914400" rtl="0" eaLnBrk="1" fontAlgn="ctr" latinLnBrk="0" hangingPunct="1"/>
                      <a:r>
                        <a:rPr lang="en-US" sz="1200" b="0" i="0" u="none" strike="noStrike" kern="1200">
                          <a:solidFill>
                            <a:srgbClr val="000000"/>
                          </a:solidFill>
                          <a:effectLst/>
                          <a:latin typeface="+mn-lt"/>
                          <a:ea typeface="+mn-ea"/>
                          <a:cs typeface="+mn-cs"/>
                        </a:rPr>
                        <a:t>Patients with selinexor dose modification, n (%)</a:t>
                      </a:r>
                    </a:p>
                  </a:txBody>
                  <a:tcPr marL="3224" marR="3224" marT="3224" marB="0" anchor="ctr"/>
                </a:tc>
                <a:tc>
                  <a:txBody>
                    <a:bodyPr/>
                    <a:lstStyle/>
                    <a:p>
                      <a:pPr marL="0" lvl="0" algn="ctr" defTabSz="914400" rtl="0" eaLnBrk="1" fontAlgn="ctr" latinLnBrk="0" hangingPunct="1"/>
                      <a:r>
                        <a:rPr lang="en-US" sz="1200" b="0" i="0" u="none" strike="noStrike" kern="1200" dirty="0">
                          <a:solidFill>
                            <a:srgbClr val="000000"/>
                          </a:solidFill>
                          <a:effectLst/>
                          <a:latin typeface="+mn-lt"/>
                          <a:ea typeface="+mn-ea"/>
                          <a:cs typeface="+mn-cs"/>
                        </a:rPr>
                        <a:t>19 (67.9)</a:t>
                      </a:r>
                    </a:p>
                  </a:txBody>
                  <a:tcPr marL="3224" marR="3224" marT="3224" marB="0" anchor="ctr"/>
                </a:tc>
                <a:tc>
                  <a:txBody>
                    <a:bodyPr/>
                    <a:lstStyle/>
                    <a:p>
                      <a:pPr marL="0" lvl="0" algn="ctr" defTabSz="914400" rtl="0" eaLnBrk="1" fontAlgn="ctr" latinLnBrk="0" hangingPunct="1"/>
                      <a:r>
                        <a:rPr lang="en-US" sz="1200" b="0" i="0" u="none" strike="noStrike" kern="1200">
                          <a:solidFill>
                            <a:srgbClr val="000000"/>
                          </a:solidFill>
                          <a:effectLst/>
                          <a:latin typeface="+mn-lt"/>
                          <a:ea typeface="+mn-ea"/>
                          <a:cs typeface="+mn-cs"/>
                        </a:rPr>
                        <a:t>15 (75.0)</a:t>
                      </a:r>
                    </a:p>
                  </a:txBody>
                  <a:tcPr marL="3224" marR="3224" marT="3224" marB="0" anchor="ctr"/>
                </a:tc>
                <a:extLst>
                  <a:ext uri="{0D108BD9-81ED-4DB2-BD59-A6C34878D82A}">
                    <a16:rowId xmlns:a16="http://schemas.microsoft.com/office/drawing/2014/main" val="1695101864"/>
                  </a:ext>
                </a:extLst>
              </a:tr>
              <a:tr h="324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2075" lvl="0" indent="0" algn="l" defTabSz="914400" rtl="0" eaLnBrk="1" fontAlgn="ctr" latinLnBrk="0" hangingPunct="1"/>
                      <a:r>
                        <a:rPr lang="en-US" sz="1200" b="0" i="0" u="none" strike="noStrike" kern="1200" dirty="0">
                          <a:solidFill>
                            <a:srgbClr val="000000"/>
                          </a:solidFill>
                          <a:effectLst/>
                          <a:latin typeface="+mn-lt"/>
                          <a:ea typeface="+mn-ea"/>
                          <a:cs typeface="+mn-cs"/>
                        </a:rPr>
                        <a:t>Duration of </a:t>
                      </a:r>
                      <a:r>
                        <a:rPr lang="en-US" sz="1200" b="0" i="0" u="none" strike="noStrike" kern="1200" dirty="0" err="1">
                          <a:solidFill>
                            <a:srgbClr val="000000"/>
                          </a:solidFill>
                          <a:effectLst/>
                          <a:latin typeface="+mn-lt"/>
                          <a:ea typeface="+mn-ea"/>
                          <a:cs typeface="+mn-cs"/>
                        </a:rPr>
                        <a:t>exposure</a:t>
                      </a:r>
                      <a:r>
                        <a:rPr lang="en-US" sz="1200" b="0" i="0" u="none" strike="noStrike" kern="1200" baseline="30000" dirty="0" err="1">
                          <a:solidFill>
                            <a:srgbClr val="000000"/>
                          </a:solidFill>
                          <a:effectLst/>
                          <a:latin typeface="+mn-lt"/>
                          <a:ea typeface="+mn-ea"/>
                          <a:cs typeface="+mn-cs"/>
                        </a:rPr>
                        <a:t>a</a:t>
                      </a:r>
                      <a:r>
                        <a:rPr lang="en-US" sz="1200" b="0" i="0" u="none" strike="noStrike" kern="1200" dirty="0">
                          <a:solidFill>
                            <a:srgbClr val="000000"/>
                          </a:solidFill>
                          <a:effectLst/>
                          <a:latin typeface="+mn-lt"/>
                          <a:ea typeface="+mn-ea"/>
                          <a:cs typeface="+mn-cs"/>
                        </a:rPr>
                        <a:t>, median weeks (range)</a:t>
                      </a:r>
                    </a:p>
                  </a:txBody>
                  <a:tcPr marL="3224" marR="3224" marT="3224" marB="0" anchor="ctr"/>
                </a:tc>
                <a:tc>
                  <a:txBody>
                    <a:bodyPr/>
                    <a:lstStyle/>
                    <a:p>
                      <a:pPr marL="0" lvl="0" algn="ctr" defTabSz="914400" rtl="0" eaLnBrk="1" fontAlgn="ctr" latinLnBrk="0" hangingPunct="1"/>
                      <a:r>
                        <a:rPr lang="en-US" sz="1200" b="0" i="0" u="none" strike="noStrike" kern="1200">
                          <a:solidFill>
                            <a:srgbClr val="000000"/>
                          </a:solidFill>
                          <a:effectLst/>
                          <a:latin typeface="+mn-lt"/>
                          <a:ea typeface="+mn-ea"/>
                          <a:cs typeface="+mn-cs"/>
                        </a:rPr>
                        <a:t>28.0 (2–113)</a:t>
                      </a:r>
                    </a:p>
                  </a:txBody>
                  <a:tcPr marL="3224" marR="3224" marT="3224" marB="0" anchor="ctr"/>
                </a:tc>
                <a:tc>
                  <a:txBody>
                    <a:bodyPr/>
                    <a:lstStyle/>
                    <a:p>
                      <a:pPr marL="0" lvl="0" algn="ctr" defTabSz="914400" rtl="0" eaLnBrk="1" fontAlgn="ctr" latinLnBrk="0" hangingPunct="1"/>
                      <a:r>
                        <a:rPr lang="en-US" sz="1200" b="0" i="0" u="none" strike="noStrike" kern="1200">
                          <a:solidFill>
                            <a:srgbClr val="000000"/>
                          </a:solidFill>
                          <a:effectLst/>
                          <a:latin typeface="+mn-lt"/>
                          <a:ea typeface="+mn-ea"/>
                          <a:cs typeface="+mn-cs"/>
                        </a:rPr>
                        <a:t>22.0 (7–114)</a:t>
                      </a:r>
                    </a:p>
                  </a:txBody>
                  <a:tcPr marL="3224" marR="3224" marT="3224" marB="0" anchor="ctr"/>
                </a:tc>
                <a:extLst>
                  <a:ext uri="{0D108BD9-81ED-4DB2-BD59-A6C34878D82A}">
                    <a16:rowId xmlns:a16="http://schemas.microsoft.com/office/drawing/2014/main" val="1193358682"/>
                  </a:ext>
                </a:extLst>
              </a:tr>
              <a:tr h="324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92075" lvl="0" indent="0" algn="l" defTabSz="914400" rtl="0" eaLnBrk="1" fontAlgn="ctr" latinLnBrk="0" hangingPunct="1"/>
                      <a:r>
                        <a:rPr lang="en-US" sz="1200" b="0" i="0" u="none" strike="noStrike" kern="1200" dirty="0">
                          <a:solidFill>
                            <a:srgbClr val="000000"/>
                          </a:solidFill>
                          <a:effectLst/>
                          <a:latin typeface="+mn-lt"/>
                          <a:ea typeface="+mn-ea"/>
                          <a:cs typeface="+mn-cs"/>
                        </a:rPr>
                        <a:t>Selinexor </a:t>
                      </a:r>
                      <a:r>
                        <a:rPr lang="en-US" sz="1200" b="0" i="0" u="none" strike="noStrike" kern="1200" dirty="0" err="1">
                          <a:solidFill>
                            <a:srgbClr val="000000"/>
                          </a:solidFill>
                          <a:effectLst/>
                          <a:latin typeface="+mn-lt"/>
                          <a:ea typeface="+mn-ea"/>
                          <a:cs typeface="+mn-cs"/>
                        </a:rPr>
                        <a:t>dose</a:t>
                      </a:r>
                      <a:r>
                        <a:rPr lang="en-US" sz="1200" b="0" i="0" u="none" strike="noStrike" kern="1200" baseline="30000" dirty="0" err="1">
                          <a:solidFill>
                            <a:srgbClr val="000000"/>
                          </a:solidFill>
                          <a:effectLst/>
                          <a:latin typeface="+mn-lt"/>
                          <a:ea typeface="+mn-ea"/>
                          <a:cs typeface="+mn-cs"/>
                        </a:rPr>
                        <a:t>b</a:t>
                      </a:r>
                      <a:r>
                        <a:rPr lang="en-US" sz="1200" b="0" i="0" u="none" strike="noStrike" kern="1200" dirty="0">
                          <a:solidFill>
                            <a:srgbClr val="000000"/>
                          </a:solidFill>
                          <a:effectLst/>
                          <a:latin typeface="+mn-lt"/>
                          <a:ea typeface="+mn-ea"/>
                          <a:cs typeface="+mn-cs"/>
                        </a:rPr>
                        <a:t>, median mg/week (range)</a:t>
                      </a:r>
                    </a:p>
                  </a:txBody>
                  <a:tcPr marL="3224" marR="3224" marT="3224" marB="0" anchor="ctr"/>
                </a:tc>
                <a:tc>
                  <a:txBody>
                    <a:bodyPr/>
                    <a:lstStyle/>
                    <a:p>
                      <a:pPr marL="0" lvl="0" algn="ctr" defTabSz="914400" rtl="0" eaLnBrk="1" fontAlgn="ctr" latinLnBrk="0" hangingPunct="1"/>
                      <a:r>
                        <a:rPr lang="en-US" sz="1200" b="0" i="0" u="none" strike="noStrike" kern="1200">
                          <a:solidFill>
                            <a:srgbClr val="000000"/>
                          </a:solidFill>
                          <a:effectLst/>
                          <a:latin typeface="+mn-lt"/>
                          <a:ea typeface="+mn-ea"/>
                          <a:cs typeface="+mn-cs"/>
                        </a:rPr>
                        <a:t>37.7 (9.3–45.7)</a:t>
                      </a:r>
                    </a:p>
                  </a:txBody>
                  <a:tcPr marL="3224" marR="3224" marT="3224" marB="0" anchor="ctr"/>
                </a:tc>
                <a:tc>
                  <a:txBody>
                    <a:bodyPr/>
                    <a:lstStyle/>
                    <a:p>
                      <a:pPr marL="0" lvl="0" algn="ctr" defTabSz="914400" rtl="0" eaLnBrk="1" fontAlgn="ctr" latinLnBrk="0" hangingPunct="1"/>
                      <a:r>
                        <a:rPr lang="en-US" sz="1200" b="0" i="0" u="none" strike="noStrike" kern="1200">
                          <a:solidFill>
                            <a:srgbClr val="000000"/>
                          </a:solidFill>
                          <a:effectLst/>
                          <a:latin typeface="+mn-lt"/>
                          <a:ea typeface="+mn-ea"/>
                          <a:cs typeface="+mn-cs"/>
                        </a:rPr>
                        <a:t>46.6 (28.3–60.0)</a:t>
                      </a:r>
                    </a:p>
                  </a:txBody>
                  <a:tcPr marL="3224" marR="3224" marT="3224" marB="0" anchor="ctr"/>
                </a:tc>
                <a:extLst>
                  <a:ext uri="{0D108BD9-81ED-4DB2-BD59-A6C34878D82A}">
                    <a16:rowId xmlns:a16="http://schemas.microsoft.com/office/drawing/2014/main" val="3281167970"/>
                  </a:ext>
                </a:extLst>
              </a:tr>
              <a:tr h="324000">
                <a:tc>
                  <a:txBody>
                    <a:bodyPr/>
                    <a:lstStyle/>
                    <a:p>
                      <a:pPr marL="92075"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Relative selinexor dose </a:t>
                      </a:r>
                      <a:r>
                        <a:rPr lang="en-US" sz="1200" b="0" i="0" u="none" strike="noStrike" kern="1200" dirty="0" err="1">
                          <a:solidFill>
                            <a:srgbClr val="000000"/>
                          </a:solidFill>
                          <a:effectLst/>
                          <a:latin typeface="+mn-lt"/>
                          <a:ea typeface="+mn-ea"/>
                          <a:cs typeface="+mn-cs"/>
                        </a:rPr>
                        <a:t>intensity</a:t>
                      </a:r>
                      <a:r>
                        <a:rPr lang="en-US" sz="1200" b="0" i="0" u="none" strike="noStrike" kern="1200" baseline="30000" dirty="0" err="1">
                          <a:solidFill>
                            <a:srgbClr val="000000"/>
                          </a:solidFill>
                          <a:effectLst/>
                          <a:latin typeface="+mn-lt"/>
                          <a:ea typeface="+mn-ea"/>
                          <a:cs typeface="+mn-cs"/>
                        </a:rPr>
                        <a:t>c</a:t>
                      </a:r>
                      <a:r>
                        <a:rPr lang="en-US" sz="1200" b="0" i="0" u="none" strike="noStrike" kern="1200" dirty="0">
                          <a:solidFill>
                            <a:srgbClr val="000000"/>
                          </a:solidFill>
                          <a:effectLst/>
                          <a:latin typeface="+mn-lt"/>
                          <a:ea typeface="+mn-ea"/>
                          <a:cs typeface="+mn-cs"/>
                        </a:rPr>
                        <a:t>, median % (range)</a:t>
                      </a:r>
                    </a:p>
                  </a:txBody>
                  <a:tcPr marL="3224" marR="3224" marT="3224" marB="0" anchor="ctr"/>
                </a:tc>
                <a:tc>
                  <a:txBody>
                    <a:bodyPr/>
                    <a:lstStyle/>
                    <a:p>
                      <a:pPr marL="0" lvl="0" algn="ctr" defTabSz="914400" rtl="0" eaLnBrk="1" fontAlgn="ctr" latinLnBrk="0" hangingPunct="1"/>
                      <a:r>
                        <a:rPr lang="en-US" sz="1200" b="0" i="0" u="none" strike="noStrike" kern="1200" dirty="0">
                          <a:solidFill>
                            <a:srgbClr val="000000"/>
                          </a:solidFill>
                          <a:effectLst/>
                          <a:latin typeface="+mn-lt"/>
                          <a:ea typeface="+mn-ea"/>
                          <a:cs typeface="+mn-cs"/>
                        </a:rPr>
                        <a:t>94.3 (23–114)</a:t>
                      </a:r>
                    </a:p>
                  </a:txBody>
                  <a:tcPr marL="3224" marR="3224" marT="3224" marB="0" anchor="ctr"/>
                </a:tc>
                <a:tc>
                  <a:txBody>
                    <a:bodyPr/>
                    <a:lstStyle/>
                    <a:p>
                      <a:pPr marL="0" lvl="0" algn="ctr" defTabSz="914400" rtl="0" eaLnBrk="1" fontAlgn="ctr" latinLnBrk="0" hangingPunct="1"/>
                      <a:r>
                        <a:rPr lang="en-US" sz="1200" b="0" i="0" u="none" strike="noStrike" kern="1200" dirty="0">
                          <a:solidFill>
                            <a:srgbClr val="000000"/>
                          </a:solidFill>
                          <a:effectLst/>
                          <a:latin typeface="+mn-lt"/>
                          <a:ea typeface="+mn-ea"/>
                          <a:cs typeface="+mn-cs"/>
                        </a:rPr>
                        <a:t>77.6 (47–100)</a:t>
                      </a:r>
                    </a:p>
                  </a:txBody>
                  <a:tcPr marL="3224" marR="3224" marT="3224" marB="0" anchor="ctr"/>
                </a:tc>
                <a:extLst>
                  <a:ext uri="{0D108BD9-81ED-4DB2-BD59-A6C34878D82A}">
                    <a16:rowId xmlns:a16="http://schemas.microsoft.com/office/drawing/2014/main" val="312853588"/>
                  </a:ext>
                </a:extLst>
              </a:tr>
            </a:tbl>
          </a:graphicData>
        </a:graphic>
      </p:graphicFrame>
      <p:sp>
        <p:nvSpPr>
          <p:cNvPr id="6" name="TextBox 5">
            <a:extLst>
              <a:ext uri="{FF2B5EF4-FFF2-40B4-BE49-F238E27FC236}">
                <a16:creationId xmlns:a16="http://schemas.microsoft.com/office/drawing/2014/main" id="{57D259F4-258C-605B-0E53-76DA861DA572}"/>
              </a:ext>
            </a:extLst>
          </p:cNvPr>
          <p:cNvSpPr txBox="1"/>
          <p:nvPr/>
        </p:nvSpPr>
        <p:spPr>
          <a:xfrm>
            <a:off x="619617" y="3800503"/>
            <a:ext cx="7872413" cy="510778"/>
          </a:xfrm>
          <a:prstGeom prst="roundRect">
            <a:avLst/>
          </a:prstGeom>
          <a:solidFill>
            <a:schemeClr val="tx2"/>
          </a:solidFill>
          <a:ln w="28575">
            <a:noFill/>
          </a:ln>
        </p:spPr>
        <p:txBody>
          <a:bodyPr wrap="square" rtlCol="0">
            <a:spAutoFit/>
          </a:bodyPr>
          <a:lstStyle/>
          <a:p>
            <a:pPr algn="ctr" defTabSz="685651" fontAlgn="auto">
              <a:spcBef>
                <a:spcPts val="0"/>
              </a:spcBef>
              <a:spcAft>
                <a:spcPts val="0"/>
              </a:spcAft>
              <a:defRPr/>
            </a:pPr>
            <a:r>
              <a:rPr lang="en-GB" sz="1200" b="1" spc="-15" dirty="0">
                <a:solidFill>
                  <a:schemeClr val="bg1"/>
                </a:solidFill>
                <a:latin typeface="Arial"/>
                <a:ea typeface="+mn-ea"/>
                <a:cs typeface="+mn-cs"/>
              </a:rPr>
              <a:t>Nineteen patients (67.9%) in the SPd-40 cohort and 15 patients (75.0%) in the SPd-60 cohort had a dose modification in selinexor after a median of 23.0 days (range 8–694) and 37.0 days (range 8–183), respectively</a:t>
            </a:r>
            <a:endParaRPr lang="en-US" sz="1200" b="1" spc="-15" dirty="0">
              <a:solidFill>
                <a:schemeClr val="bg1"/>
              </a:solidFill>
              <a:latin typeface="Arial"/>
              <a:ea typeface="+mn-ea"/>
              <a:cs typeface="+mn-cs"/>
            </a:endParaRPr>
          </a:p>
        </p:txBody>
      </p:sp>
      <p:sp>
        <p:nvSpPr>
          <p:cNvPr id="8" name="Rectangle 7">
            <a:extLst>
              <a:ext uri="{FF2B5EF4-FFF2-40B4-BE49-F238E27FC236}">
                <a16:creationId xmlns:a16="http://schemas.microsoft.com/office/drawing/2014/main" id="{9D3CE62A-8B14-54CB-2CBB-4AB00844F9FE}"/>
              </a:ext>
            </a:extLst>
          </p:cNvPr>
          <p:cNvSpPr/>
          <p:nvPr/>
        </p:nvSpPr>
        <p:spPr>
          <a:xfrm>
            <a:off x="559994" y="638954"/>
            <a:ext cx="7991657" cy="830997"/>
          </a:xfrm>
          <a:prstGeom prst="rect">
            <a:avLst/>
          </a:prstGeom>
        </p:spPr>
        <p:txBody>
          <a:bodyPr wrap="square">
            <a:spAutoFit/>
          </a:bodyPr>
          <a:lstStyle/>
          <a:p>
            <a:pPr algn="ctr" defTabSz="685800" fontAlgn="auto">
              <a:spcBef>
                <a:spcPts val="0"/>
              </a:spcBef>
              <a:spcAft>
                <a:spcPts val="0"/>
              </a:spcAft>
              <a:defRPr/>
            </a:pPr>
            <a:r>
              <a:rPr lang="en-US" sz="1800" b="1" dirty="0">
                <a:solidFill>
                  <a:srgbClr val="43B6C1"/>
                </a:solidFill>
                <a:latin typeface="Arial"/>
                <a:ea typeface="+mn-ea"/>
                <a:cs typeface="+mn-cs"/>
              </a:rPr>
              <a:t>Exposure and </a:t>
            </a:r>
            <a:r>
              <a:rPr lang="en-US" sz="1800" b="1" dirty="0">
                <a:solidFill>
                  <a:srgbClr val="43B6C1"/>
                </a:solidFill>
                <a:latin typeface="Arial"/>
              </a:rPr>
              <a:t>D</a:t>
            </a:r>
            <a:r>
              <a:rPr lang="en-US" sz="1800" b="1" dirty="0">
                <a:solidFill>
                  <a:srgbClr val="43B6C1"/>
                </a:solidFill>
                <a:latin typeface="Arial"/>
                <a:ea typeface="+mn-ea"/>
                <a:cs typeface="+mn-cs"/>
              </a:rPr>
              <a:t>ose Modifications in Evaluable Patients Treated With </a:t>
            </a:r>
            <a:r>
              <a:rPr lang="en-US" sz="1800" b="1" dirty="0" err="1">
                <a:solidFill>
                  <a:srgbClr val="43B6C1"/>
                </a:solidFill>
                <a:latin typeface="Arial"/>
                <a:ea typeface="+mn-ea"/>
                <a:cs typeface="+mn-cs"/>
              </a:rPr>
              <a:t>SPd</a:t>
            </a:r>
            <a:r>
              <a:rPr lang="en-US" sz="1800" b="1" dirty="0">
                <a:solidFill>
                  <a:srgbClr val="43B6C1"/>
                </a:solidFill>
                <a:latin typeface="Arial"/>
                <a:ea typeface="+mn-ea"/>
                <a:cs typeface="+mn-cs"/>
              </a:rPr>
              <a:t> </a:t>
            </a:r>
          </a:p>
          <a:p>
            <a:pPr algn="ctr" defTabSz="685800" fontAlgn="auto">
              <a:spcBef>
                <a:spcPts val="0"/>
              </a:spcBef>
              <a:spcAft>
                <a:spcPts val="0"/>
              </a:spcAft>
              <a:defRPr/>
            </a:pPr>
            <a:endParaRPr lang="en-US" sz="1800" b="1" baseline="30000" dirty="0">
              <a:solidFill>
                <a:srgbClr val="43B6C1"/>
              </a:solidFill>
              <a:latin typeface="Arial"/>
              <a:ea typeface="+mn-ea"/>
              <a:cs typeface="+mn-cs"/>
            </a:endParaRPr>
          </a:p>
        </p:txBody>
      </p:sp>
      <p:sp>
        <p:nvSpPr>
          <p:cNvPr id="5" name="TextBox 4">
            <a:extLst>
              <a:ext uri="{FF2B5EF4-FFF2-40B4-BE49-F238E27FC236}">
                <a16:creationId xmlns:a16="http://schemas.microsoft.com/office/drawing/2014/main" id="{976E6120-AE98-5863-9AF1-1610FD9DECFE}"/>
              </a:ext>
            </a:extLst>
          </p:cNvPr>
          <p:cNvSpPr txBox="1"/>
          <p:nvPr/>
        </p:nvSpPr>
        <p:spPr>
          <a:xfrm>
            <a:off x="771525" y="3288506"/>
            <a:ext cx="7572375" cy="426074"/>
          </a:xfrm>
          <a:prstGeom prst="rect">
            <a:avLst/>
          </a:prstGeom>
        </p:spPr>
        <p:txBody>
          <a:bodyPr vert="horz" wrap="square" lIns="68580" tIns="0" rIns="68580" bIns="0" rtlCol="0">
            <a:noAutofit/>
          </a:bodyPr>
          <a:lstStyle/>
          <a:p>
            <a:pPr algn="l"/>
            <a:r>
              <a:rPr lang="en-GB" sz="750" baseline="30000" dirty="0" err="1"/>
              <a:t>a</a:t>
            </a:r>
            <a:r>
              <a:rPr lang="en-GB" sz="750" dirty="0" err="1"/>
              <a:t>Calculated</a:t>
            </a:r>
            <a:r>
              <a:rPr lang="en-GB" sz="750" dirty="0"/>
              <a:t> as (date of last dose - date of first dose + 1)/7, rounded up to the nearest integer. </a:t>
            </a:r>
            <a:br>
              <a:rPr lang="en-GB" sz="750" dirty="0"/>
            </a:br>
            <a:r>
              <a:rPr lang="en-GB" sz="750" baseline="30000" dirty="0" err="1"/>
              <a:t>b</a:t>
            </a:r>
            <a:r>
              <a:rPr lang="en-GB" sz="750" dirty="0" err="1"/>
              <a:t>Calculated</a:t>
            </a:r>
            <a:r>
              <a:rPr lang="en-GB" sz="750" dirty="0"/>
              <a:t> as (total dose received)/(duration of exposure). </a:t>
            </a:r>
            <a:br>
              <a:rPr lang="en-GB" sz="750" dirty="0"/>
            </a:br>
            <a:r>
              <a:rPr lang="en-GB" sz="750" baseline="30000" dirty="0" err="1"/>
              <a:t>c</a:t>
            </a:r>
            <a:r>
              <a:rPr lang="en-GB" sz="750" dirty="0" err="1"/>
              <a:t>Calculated</a:t>
            </a:r>
            <a:r>
              <a:rPr lang="en-GB" sz="750" dirty="0"/>
              <a:t> as (average selinexor dose received per week)/(planned selinexor dose per week)*100. </a:t>
            </a:r>
          </a:p>
        </p:txBody>
      </p:sp>
      <p:sp>
        <p:nvSpPr>
          <p:cNvPr id="7" name="Slide Number Placeholder 4">
            <a:extLst>
              <a:ext uri="{FF2B5EF4-FFF2-40B4-BE49-F238E27FC236}">
                <a16:creationId xmlns:a16="http://schemas.microsoft.com/office/drawing/2014/main" id="{618D3D76-5150-C7D7-1722-30282AC44F8D}"/>
              </a:ext>
            </a:extLst>
          </p:cNvPr>
          <p:cNvSpPr>
            <a:spLocks noGrp="1"/>
          </p:cNvSpPr>
          <p:nvPr>
            <p:ph type="sldNum" sz="quarter" idx="4"/>
          </p:nvPr>
        </p:nvSpPr>
        <p:spPr>
          <a:xfrm>
            <a:off x="8698380" y="4874227"/>
            <a:ext cx="316461" cy="174973"/>
          </a:xfrm>
        </p:spPr>
        <p:txBody>
          <a:bodyPr/>
          <a:lstStyle/>
          <a:p>
            <a:fld id="{ACACDCC2-A4AF-FB44-B2B2-D552A29314C5}" type="slidenum">
              <a:rPr lang="en-US" smtClean="0"/>
              <a:pPr/>
              <a:t>61</a:t>
            </a:fld>
            <a:endParaRPr lang="en-US"/>
          </a:p>
        </p:txBody>
      </p:sp>
      <p:sp>
        <p:nvSpPr>
          <p:cNvPr id="10" name="Text Placeholder 9">
            <a:extLst>
              <a:ext uri="{FF2B5EF4-FFF2-40B4-BE49-F238E27FC236}">
                <a16:creationId xmlns:a16="http://schemas.microsoft.com/office/drawing/2014/main" id="{09481D5E-414A-C19E-C4E0-E384136DBBE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85223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AF5E-A999-4094-BFB9-380C87498816}"/>
              </a:ext>
            </a:extLst>
          </p:cNvPr>
          <p:cNvSpPr>
            <a:spLocks noGrp="1"/>
          </p:cNvSpPr>
          <p:nvPr>
            <p:ph type="title"/>
          </p:nvPr>
        </p:nvSpPr>
        <p:spPr>
          <a:xfrm>
            <a:off x="284111" y="137532"/>
            <a:ext cx="8572500" cy="415498"/>
          </a:xfrm>
        </p:spPr>
        <p:txBody>
          <a:bodyPr/>
          <a:lstStyle/>
          <a:p>
            <a:r>
              <a:rPr lang="en-US" sz="2100" dirty="0">
                <a:solidFill>
                  <a:schemeClr val="tx1"/>
                </a:solidFill>
              </a:rPr>
              <a:t>Treatment Response With </a:t>
            </a:r>
            <a:r>
              <a:rPr lang="en-US" sz="2100" dirty="0" err="1">
                <a:solidFill>
                  <a:schemeClr val="tx1"/>
                </a:solidFill>
              </a:rPr>
              <a:t>SPd</a:t>
            </a:r>
            <a:endParaRPr lang="en-US" sz="2100" dirty="0">
              <a:solidFill>
                <a:schemeClr val="tx1"/>
              </a:solidFill>
            </a:endParaRPr>
          </a:p>
        </p:txBody>
      </p:sp>
      <p:sp>
        <p:nvSpPr>
          <p:cNvPr id="7" name="Slide Number Placeholder 6">
            <a:extLst>
              <a:ext uri="{FF2B5EF4-FFF2-40B4-BE49-F238E27FC236}">
                <a16:creationId xmlns:a16="http://schemas.microsoft.com/office/drawing/2014/main" id="{A9B2F0F4-9570-446F-BCC2-932B328700E0}"/>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62</a:t>
            </a:fld>
            <a:endParaRPr lang="en-US">
              <a:solidFill>
                <a:srgbClr val="000000"/>
              </a:solidFill>
              <a:latin typeface="Arial"/>
            </a:endParaRPr>
          </a:p>
        </p:txBody>
      </p:sp>
      <p:sp>
        <p:nvSpPr>
          <p:cNvPr id="3" name="Title 3">
            <a:extLst>
              <a:ext uri="{FF2B5EF4-FFF2-40B4-BE49-F238E27FC236}">
                <a16:creationId xmlns:a16="http://schemas.microsoft.com/office/drawing/2014/main" id="{54DCA52E-68CE-4846-94FF-C214766F170E}"/>
              </a:ext>
            </a:extLst>
          </p:cNvPr>
          <p:cNvSpPr txBox="1">
            <a:spLocks/>
          </p:cNvSpPr>
          <p:nvPr/>
        </p:nvSpPr>
        <p:spPr>
          <a:xfrm>
            <a:off x="284111" y="123683"/>
            <a:ext cx="8572500" cy="443198"/>
          </a:xfrm>
          <a:prstGeom prst="rect">
            <a:avLst/>
          </a:prstGeom>
        </p:spPr>
        <p:txBody>
          <a:bodyPr/>
          <a:lstStyle>
            <a:lvl1pPr algn="l" rtl="0" eaLnBrk="1" fontAlgn="base" hangingPunct="1">
              <a:lnSpc>
                <a:spcPct val="90000"/>
              </a:lnSpc>
              <a:spcBef>
                <a:spcPct val="0"/>
              </a:spcBef>
              <a:spcAft>
                <a:spcPct val="0"/>
              </a:spcAft>
              <a:defRPr kumimoji="0" lang="en-US" sz="2400" b="1" i="0" u="none" strike="noStrike" kern="1200" cap="none" spc="0" normalizeH="0" baseline="0" dirty="0" smtClean="0">
                <a:ln>
                  <a:noFill/>
                </a:ln>
                <a:solidFill>
                  <a:schemeClr val="bg1"/>
                </a:solidFill>
                <a:effectLst/>
                <a:uLnTx/>
                <a:uFillTx/>
                <a:latin typeface="Arial Nova Cond" panose="020B0506020202020204" pitchFamily="34" charset="0"/>
                <a:ea typeface="+mn-ea"/>
                <a:cs typeface="Calibri" panose="020F0502020204030204" pitchFamily="34" charset="0"/>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defTabSz="685800">
              <a:defRPr/>
            </a:pPr>
            <a:endParaRPr lang="en-US" sz="2700">
              <a:solidFill>
                <a:srgbClr val="FFFFFF"/>
              </a:solidFill>
              <a:latin typeface="Arial"/>
            </a:endParaRPr>
          </a:p>
        </p:txBody>
      </p:sp>
      <p:sp>
        <p:nvSpPr>
          <p:cNvPr id="10" name="TextBox 9">
            <a:extLst>
              <a:ext uri="{FF2B5EF4-FFF2-40B4-BE49-F238E27FC236}">
                <a16:creationId xmlns:a16="http://schemas.microsoft.com/office/drawing/2014/main" id="{AFE76BCD-B833-4C17-951D-C6C3D48CC743}"/>
              </a:ext>
            </a:extLst>
          </p:cNvPr>
          <p:cNvSpPr txBox="1"/>
          <p:nvPr/>
        </p:nvSpPr>
        <p:spPr>
          <a:xfrm>
            <a:off x="343495" y="3934728"/>
            <a:ext cx="8232578" cy="415498"/>
          </a:xfrm>
          <a:prstGeom prst="rect">
            <a:avLst/>
          </a:prstGeom>
          <a:noFill/>
        </p:spPr>
        <p:txBody>
          <a:bodyPr wrap="square" rtlCol="0">
            <a:spAutoFit/>
          </a:bodyPr>
          <a:lstStyle/>
          <a:p>
            <a:pPr defTabSz="685651" fontAlgn="auto">
              <a:spcBef>
                <a:spcPts val="0"/>
              </a:spcBef>
              <a:spcAft>
                <a:spcPts val="0"/>
              </a:spcAft>
              <a:defRPr/>
            </a:pPr>
            <a:r>
              <a:rPr lang="en-US" sz="1050" b="1">
                <a:solidFill>
                  <a:srgbClr val="000000"/>
                </a:solidFill>
                <a:latin typeface="Arial"/>
                <a:ea typeface="+mn-ea"/>
                <a:cs typeface="+mn-cs"/>
              </a:rPr>
              <a:t>These subgroup analyses were exploratory in nature, not included in the study objectives and do not control for type 1 error. The analyses were not powered or adjusted for multiplicity to assess efficacy outcomes across these subgroups.</a:t>
            </a:r>
          </a:p>
        </p:txBody>
      </p:sp>
      <p:pic>
        <p:nvPicPr>
          <p:cNvPr id="4" name="Graphic 3" descr="Home">
            <a:hlinkClick r:id="rId3" action="ppaction://hlinksldjump"/>
            <a:extLst>
              <a:ext uri="{FF2B5EF4-FFF2-40B4-BE49-F238E27FC236}">
                <a16:creationId xmlns:a16="http://schemas.microsoft.com/office/drawing/2014/main" id="{C12F6CE2-75B3-B03C-4B8E-4203D2D173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7538" y="2381"/>
            <a:ext cx="316462" cy="316462"/>
          </a:xfrm>
          <a:prstGeom prst="rect">
            <a:avLst/>
          </a:prstGeom>
        </p:spPr>
      </p:pic>
      <p:sp>
        <p:nvSpPr>
          <p:cNvPr id="5" name="Rectangle 4">
            <a:extLst>
              <a:ext uri="{FF2B5EF4-FFF2-40B4-BE49-F238E27FC236}">
                <a16:creationId xmlns:a16="http://schemas.microsoft.com/office/drawing/2014/main" id="{E36674A1-B8A1-961C-0B6C-3E9A459B214C}"/>
              </a:ext>
            </a:extLst>
          </p:cNvPr>
          <p:cNvSpPr/>
          <p:nvPr/>
        </p:nvSpPr>
        <p:spPr>
          <a:xfrm>
            <a:off x="620135" y="932261"/>
            <a:ext cx="7991657" cy="553998"/>
          </a:xfrm>
          <a:prstGeom prst="rect">
            <a:avLst/>
          </a:prstGeom>
        </p:spPr>
        <p:txBody>
          <a:bodyPr wrap="square">
            <a:spAutoFit/>
          </a:bodyPr>
          <a:lstStyle/>
          <a:p>
            <a:pPr algn="ctr" defTabSz="685800" fontAlgn="auto">
              <a:spcBef>
                <a:spcPts val="0"/>
              </a:spcBef>
              <a:spcAft>
                <a:spcPts val="0"/>
              </a:spcAft>
              <a:defRPr/>
            </a:pPr>
            <a:r>
              <a:rPr lang="en-US" sz="1800" b="1" dirty="0">
                <a:solidFill>
                  <a:srgbClr val="43B6C1"/>
                </a:solidFill>
                <a:latin typeface="Arial"/>
                <a:ea typeface="+mn-ea"/>
                <a:cs typeface="+mn-cs"/>
              </a:rPr>
              <a:t>Response Rates* in Evaluable Patients Treated With SPd </a:t>
            </a:r>
          </a:p>
          <a:p>
            <a:pPr algn="ctr" defTabSz="685800" fontAlgn="auto">
              <a:spcBef>
                <a:spcPts val="0"/>
              </a:spcBef>
              <a:spcAft>
                <a:spcPts val="0"/>
              </a:spcAft>
              <a:defRPr/>
            </a:pPr>
            <a:endParaRPr lang="en-US" sz="1800" b="1" baseline="30000" dirty="0">
              <a:solidFill>
                <a:srgbClr val="43B6C1"/>
              </a:solidFill>
              <a:latin typeface="Arial"/>
              <a:ea typeface="+mn-ea"/>
              <a:cs typeface="+mn-cs"/>
            </a:endParaRPr>
          </a:p>
        </p:txBody>
      </p:sp>
      <p:sp>
        <p:nvSpPr>
          <p:cNvPr id="9" name="Rectangle: Rounded Corners 8">
            <a:extLst>
              <a:ext uri="{FF2B5EF4-FFF2-40B4-BE49-F238E27FC236}">
                <a16:creationId xmlns:a16="http://schemas.microsoft.com/office/drawing/2014/main" id="{69DBF4AD-AEDA-73A3-296B-25513D487162}"/>
              </a:ext>
            </a:extLst>
          </p:cNvPr>
          <p:cNvSpPr/>
          <p:nvPr/>
        </p:nvSpPr>
        <p:spPr>
          <a:xfrm>
            <a:off x="1690687" y="3181841"/>
            <a:ext cx="5762626" cy="392415"/>
          </a:xfrm>
          <a:prstGeom prst="roundRect">
            <a:avLst/>
          </a:prstGeom>
          <a:solidFill>
            <a:schemeClr val="tx2"/>
          </a:solidFill>
          <a:ln w="28575">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685651" fontAlgn="auto">
              <a:spcBef>
                <a:spcPts val="0"/>
              </a:spcBef>
              <a:spcAft>
                <a:spcPts val="0"/>
              </a:spcAft>
              <a:defRPr/>
            </a:pPr>
            <a:r>
              <a:rPr lang="en-GB" sz="1050" b="1" dirty="0">
                <a:solidFill>
                  <a:schemeClr val="bg1"/>
                </a:solidFill>
                <a:latin typeface="Arial"/>
              </a:rPr>
              <a:t>Treatment response and CBR were numerically higher in the SPd-60 cohort</a:t>
            </a:r>
            <a:endParaRPr lang="en-US" sz="1050" b="1" dirty="0">
              <a:solidFill>
                <a:schemeClr val="bg1"/>
              </a:solidFill>
              <a:latin typeface="Arial"/>
            </a:endParaRPr>
          </a:p>
        </p:txBody>
      </p:sp>
      <p:graphicFrame>
        <p:nvGraphicFramePr>
          <p:cNvPr id="11" name="Table 10">
            <a:extLst>
              <a:ext uri="{FF2B5EF4-FFF2-40B4-BE49-F238E27FC236}">
                <a16:creationId xmlns:a16="http://schemas.microsoft.com/office/drawing/2014/main" id="{A15996DE-E93C-A094-3F55-656B74E5B84A}"/>
              </a:ext>
            </a:extLst>
          </p:cNvPr>
          <p:cNvGraphicFramePr>
            <a:graphicFrameLocks noGrp="1"/>
          </p:cNvGraphicFramePr>
          <p:nvPr/>
        </p:nvGraphicFramePr>
        <p:xfrm>
          <a:off x="1690688" y="1577454"/>
          <a:ext cx="5762626" cy="1458000"/>
        </p:xfrm>
        <a:graphic>
          <a:graphicData uri="http://schemas.openxmlformats.org/drawingml/2006/table">
            <a:tbl>
              <a:tblPr firstRow="1" bandRow="1">
                <a:tableStyleId>{17292A2E-F333-43FB-9621-5CBBE7FDCDCB}</a:tableStyleId>
              </a:tblPr>
              <a:tblGrid>
                <a:gridCol w="939785">
                  <a:extLst>
                    <a:ext uri="{9D8B030D-6E8A-4147-A177-3AD203B41FA5}">
                      <a16:colId xmlns:a16="http://schemas.microsoft.com/office/drawing/2014/main" val="20000"/>
                    </a:ext>
                  </a:extLst>
                </a:gridCol>
                <a:gridCol w="1029013">
                  <a:extLst>
                    <a:ext uri="{9D8B030D-6E8A-4147-A177-3AD203B41FA5}">
                      <a16:colId xmlns:a16="http://schemas.microsoft.com/office/drawing/2014/main" val="20001"/>
                    </a:ext>
                  </a:extLst>
                </a:gridCol>
                <a:gridCol w="1230086">
                  <a:extLst>
                    <a:ext uri="{9D8B030D-6E8A-4147-A177-3AD203B41FA5}">
                      <a16:colId xmlns:a16="http://schemas.microsoft.com/office/drawing/2014/main" val="20002"/>
                    </a:ext>
                  </a:extLst>
                </a:gridCol>
                <a:gridCol w="1281871">
                  <a:extLst>
                    <a:ext uri="{9D8B030D-6E8A-4147-A177-3AD203B41FA5}">
                      <a16:colId xmlns:a16="http://schemas.microsoft.com/office/drawing/2014/main" val="20005"/>
                    </a:ext>
                  </a:extLst>
                </a:gridCol>
                <a:gridCol w="1281871">
                  <a:extLst>
                    <a:ext uri="{9D8B030D-6E8A-4147-A177-3AD203B41FA5}">
                      <a16:colId xmlns:a16="http://schemas.microsoft.com/office/drawing/2014/main" val="1766692548"/>
                    </a:ext>
                  </a:extLst>
                </a:gridCol>
              </a:tblGrid>
              <a:tr h="486000">
                <a:tc>
                  <a:txBody>
                    <a:bodyPr/>
                    <a:lstStyle/>
                    <a:p>
                      <a:pPr algn="l"/>
                      <a:endParaRPr lang="en-US" sz="1400" b="0" dirty="0">
                        <a:solidFill>
                          <a:schemeClr val="tx1"/>
                        </a:solidFill>
                        <a:latin typeface="+mn-lt"/>
                        <a:ea typeface="Arial Narrow" charset="0"/>
                        <a:cs typeface="Calibri" panose="020F0502020204030204" pitchFamily="34" charset="0"/>
                      </a:endParaRPr>
                    </a:p>
                  </a:txBody>
                  <a:tcPr marT="9144" marB="9144" anchor="ctr"/>
                </a:tc>
                <a:tc>
                  <a:txBody>
                    <a:bodyPr/>
                    <a:lstStyle/>
                    <a:p>
                      <a:pPr algn="ctr"/>
                      <a:r>
                        <a:rPr lang="en-US" sz="1400" b="1"/>
                        <a:t>N</a:t>
                      </a:r>
                      <a:endParaRPr lang="en-US" sz="1400" b="1">
                        <a:solidFill>
                          <a:schemeClr val="tx1"/>
                        </a:solidFill>
                        <a:latin typeface="+mn-lt"/>
                        <a:ea typeface="Arial Narrow" charset="0"/>
                        <a:cs typeface="Calibri" panose="020F0502020204030204" pitchFamily="34" charset="0"/>
                      </a:endParaRPr>
                    </a:p>
                  </a:txBody>
                  <a:tcPr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ORR, n </a:t>
                      </a:r>
                      <a:r>
                        <a:rPr lang="en-US" sz="1400" b="1" baseline="0" dirty="0"/>
                        <a:t>(%) [95% CI]</a:t>
                      </a:r>
                      <a:endParaRPr lang="en-US" sz="1400" b="1" baseline="30000" dirty="0">
                        <a:solidFill>
                          <a:schemeClr val="tx1"/>
                        </a:solidFill>
                        <a:latin typeface="+mn-lt"/>
                        <a:ea typeface="Arial Narrow" charset="0"/>
                        <a:cs typeface="Calibri" panose="020F0502020204030204" pitchFamily="34" charset="0"/>
                      </a:endParaRPr>
                    </a:p>
                  </a:txBody>
                  <a:tcPr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≥VGPR, n </a:t>
                      </a:r>
                      <a:r>
                        <a:rPr lang="en-US" sz="1400" b="1" baseline="0" dirty="0"/>
                        <a:t>(%) [95% CI]</a:t>
                      </a:r>
                      <a:endParaRPr lang="en-US" sz="1400" b="1" baseline="30000" dirty="0">
                        <a:solidFill>
                          <a:schemeClr val="tx1"/>
                        </a:solidFill>
                        <a:latin typeface="+mn-lt"/>
                        <a:ea typeface="Arial Narrow" charset="0"/>
                        <a:cs typeface="Calibri" panose="020F0502020204030204" pitchFamily="34" charset="0"/>
                      </a:endParaRPr>
                    </a:p>
                  </a:txBody>
                  <a:tcPr marT="9144" marB="914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CBR, </a:t>
                      </a:r>
                      <a:r>
                        <a:rPr lang="en-US" sz="1400" b="1" dirty="0"/>
                        <a:t>n </a:t>
                      </a:r>
                      <a:r>
                        <a:rPr lang="en-US" sz="1400" b="1" baseline="0" dirty="0"/>
                        <a:t>(%) [95% CI]</a:t>
                      </a:r>
                      <a:endParaRPr lang="en-US" sz="1400" b="1" kern="1200" dirty="0">
                        <a:solidFill>
                          <a:schemeClr val="bg1"/>
                        </a:solidFill>
                        <a:latin typeface="+mn-lt"/>
                        <a:ea typeface="+mn-ea"/>
                        <a:cs typeface="+mn-cs"/>
                      </a:endParaRPr>
                    </a:p>
                  </a:txBody>
                  <a:tcPr marT="9144" marB="9144" anchor="ctr"/>
                </a:tc>
                <a:extLst>
                  <a:ext uri="{0D108BD9-81ED-4DB2-BD59-A6C34878D82A}">
                    <a16:rowId xmlns:a16="http://schemas.microsoft.com/office/drawing/2014/main" val="10001"/>
                  </a:ext>
                </a:extLst>
              </a:tr>
              <a:tr h="486000">
                <a:tc>
                  <a:txBody>
                    <a:bodyPr/>
                    <a:lstStyle/>
                    <a:p>
                      <a:pPr algn="l"/>
                      <a:r>
                        <a:rPr lang="en-US" sz="1400" b="1">
                          <a:solidFill>
                            <a:schemeClr val="tx1"/>
                          </a:solidFill>
                          <a:latin typeface="+mn-lt"/>
                          <a:ea typeface="Arial Narrow" charset="0"/>
                          <a:cs typeface="Calibri" panose="020F0502020204030204" pitchFamily="34" charset="0"/>
                        </a:rPr>
                        <a:t>SPd-40</a:t>
                      </a:r>
                    </a:p>
                  </a:txBody>
                  <a:tcPr marT="9144" marB="9144" anchor="ctr"/>
                </a:tc>
                <a:tc>
                  <a:txBody>
                    <a:bodyPr/>
                    <a:lstStyle/>
                    <a:p>
                      <a:pPr algn="ctr" fontAlgn="ctr"/>
                      <a:r>
                        <a:rPr lang="en-US" sz="1400" b="0" i="0" u="none" strike="noStrike" dirty="0">
                          <a:solidFill>
                            <a:schemeClr val="tx1"/>
                          </a:solidFill>
                          <a:effectLst/>
                          <a:latin typeface="+mn-lt"/>
                          <a:ea typeface="Arial Narrow" charset="0"/>
                          <a:cs typeface="Calibri" panose="020F0502020204030204" pitchFamily="34" charset="0"/>
                        </a:rPr>
                        <a:t>28</a:t>
                      </a:r>
                    </a:p>
                  </a:txBody>
                  <a:tcPr marL="6350" marR="6350" marT="9144" marB="9144" anchor="ctr"/>
                </a:tc>
                <a:tc>
                  <a:txBody>
                    <a:bodyPr/>
                    <a:lstStyle/>
                    <a:p>
                      <a:pPr algn="ctr" fontAlgn="ctr"/>
                      <a:r>
                        <a:rPr lang="en-US" sz="1400" b="0" i="0" u="none" strike="noStrike" dirty="0">
                          <a:solidFill>
                            <a:schemeClr val="tx1"/>
                          </a:solidFill>
                          <a:effectLst/>
                          <a:latin typeface="+mn-lt"/>
                          <a:ea typeface="Arial Narrow" charset="0"/>
                          <a:cs typeface="Arial Narrow" charset="0"/>
                        </a:rPr>
                        <a:t>14 (50.0)</a:t>
                      </a:r>
                    </a:p>
                    <a:p>
                      <a:pPr algn="ctr" fontAlgn="ctr"/>
                      <a:r>
                        <a:rPr lang="en-GB" sz="1400" b="0" i="0" u="none" strike="noStrike" kern="1200" baseline="0" dirty="0">
                          <a:solidFill>
                            <a:schemeClr val="tx1"/>
                          </a:solidFill>
                          <a:latin typeface="+mn-lt"/>
                          <a:ea typeface="+mn-ea"/>
                          <a:cs typeface="+mn-cs"/>
                        </a:rPr>
                        <a:t>[30.6, 69.4]</a:t>
                      </a:r>
                      <a:endParaRPr lang="mr-IN" sz="1400" b="0" i="0" u="none" strike="noStrike" dirty="0">
                        <a:solidFill>
                          <a:schemeClr val="tx1"/>
                        </a:solidFill>
                        <a:effectLst/>
                        <a:latin typeface="+mn-lt"/>
                        <a:ea typeface="Arial Narrow" charset="0"/>
                        <a:cs typeface="Arial Narrow" charset="0"/>
                      </a:endParaRPr>
                    </a:p>
                  </a:txBody>
                  <a:tcPr marL="6350" marR="6350" marT="9144" marB="9144" anchor="ctr"/>
                </a:tc>
                <a:tc>
                  <a:txBody>
                    <a:bodyPr/>
                    <a:lstStyle/>
                    <a:p>
                      <a:pPr algn="ctr" fontAlgn="ctr"/>
                      <a:r>
                        <a:rPr lang="is-IS" sz="1400" b="0" i="0" u="none" strike="noStrike" dirty="0">
                          <a:solidFill>
                            <a:schemeClr val="tx1"/>
                          </a:solidFill>
                          <a:effectLst/>
                          <a:latin typeface="+mn-lt"/>
                          <a:ea typeface="Arial Narrow" charset="0"/>
                          <a:cs typeface="Calibri" panose="020F0502020204030204" pitchFamily="34" charset="0"/>
                        </a:rPr>
                        <a:t>8 (28.6)</a:t>
                      </a:r>
                      <a:r>
                        <a:rPr lang="en-GB" sz="1400" b="0" i="0" u="none" strike="noStrike" kern="1200" baseline="0" dirty="0">
                          <a:solidFill>
                            <a:schemeClr val="tx1"/>
                          </a:solidFill>
                          <a:latin typeface="+mn-lt"/>
                          <a:ea typeface="+mn-ea"/>
                          <a:cs typeface="+mn-cs"/>
                        </a:rPr>
                        <a:t> </a:t>
                      </a:r>
                      <a:br>
                        <a:rPr lang="en-GB" sz="1400" b="0" i="0" u="none" strike="noStrike" kern="1200" baseline="0" dirty="0">
                          <a:solidFill>
                            <a:schemeClr val="tx1"/>
                          </a:solidFill>
                          <a:latin typeface="+mn-lt"/>
                          <a:ea typeface="+mn-ea"/>
                          <a:cs typeface="+mn-cs"/>
                        </a:rPr>
                      </a:br>
                      <a:r>
                        <a:rPr lang="en-GB" sz="1400" b="0" i="0" u="none" strike="noStrike" kern="1200" baseline="0" dirty="0">
                          <a:solidFill>
                            <a:schemeClr val="tx1"/>
                          </a:solidFill>
                          <a:latin typeface="+mn-lt"/>
                          <a:ea typeface="+mn-ea"/>
                          <a:cs typeface="+mn-cs"/>
                        </a:rPr>
                        <a:t>[13.2, 48.7]</a:t>
                      </a:r>
                      <a:endParaRPr lang="is-IS" sz="1400" b="0" i="0" u="none" strike="noStrike" dirty="0">
                        <a:solidFill>
                          <a:schemeClr val="tx1"/>
                        </a:solidFill>
                        <a:effectLst/>
                        <a:latin typeface="+mn-lt"/>
                        <a:ea typeface="Arial Narrow" charset="0"/>
                        <a:cs typeface="Calibri" panose="020F0502020204030204" pitchFamily="34" charset="0"/>
                      </a:endParaRPr>
                    </a:p>
                  </a:txBody>
                  <a:tcPr marL="6350" marR="6350" marT="9144" marB="9144" anchor="ctr"/>
                </a:tc>
                <a:tc>
                  <a:txBody>
                    <a:bodyPr/>
                    <a:lstStyle/>
                    <a:p>
                      <a:pPr algn="ctr" fontAlgn="ctr"/>
                      <a:r>
                        <a:rPr lang="is-IS" sz="1400" b="0" i="0" u="none" strike="noStrike" dirty="0">
                          <a:solidFill>
                            <a:schemeClr val="tx1"/>
                          </a:solidFill>
                          <a:effectLst/>
                          <a:latin typeface="+mn-lt"/>
                          <a:ea typeface="Arial Narrow" charset="0"/>
                          <a:cs typeface="Calibri" panose="020F0502020204030204" pitchFamily="34" charset="0"/>
                        </a:rPr>
                        <a:t>19 (67.9)</a:t>
                      </a:r>
                    </a:p>
                    <a:p>
                      <a:pPr algn="ctr" fontAlgn="ctr"/>
                      <a:r>
                        <a:rPr lang="en-GB" sz="1400" b="0" i="0" u="none" strike="noStrike" kern="1200" baseline="0" dirty="0">
                          <a:solidFill>
                            <a:schemeClr val="tx1"/>
                          </a:solidFill>
                          <a:latin typeface="+mn-lt"/>
                          <a:ea typeface="+mn-ea"/>
                          <a:cs typeface="+mn-cs"/>
                        </a:rPr>
                        <a:t>[47.6, 84.1]</a:t>
                      </a:r>
                      <a:endParaRPr lang="is-IS" sz="1400" b="0" i="0" u="none" strike="noStrike" dirty="0">
                        <a:solidFill>
                          <a:schemeClr val="tx1"/>
                        </a:solidFill>
                        <a:effectLst/>
                        <a:latin typeface="+mn-lt"/>
                        <a:ea typeface="Arial Narrow" charset="0"/>
                        <a:cs typeface="Calibri" panose="020F0502020204030204" pitchFamily="34" charset="0"/>
                      </a:endParaRPr>
                    </a:p>
                  </a:txBody>
                  <a:tcPr marL="6350" marR="6350" marT="9144" marB="9144" anchor="ctr"/>
                </a:tc>
                <a:extLst>
                  <a:ext uri="{0D108BD9-81ED-4DB2-BD59-A6C34878D82A}">
                    <a16:rowId xmlns:a16="http://schemas.microsoft.com/office/drawing/2014/main" val="4211553767"/>
                  </a:ext>
                </a:extLst>
              </a:tr>
              <a:tr h="486000">
                <a:tc>
                  <a:txBody>
                    <a:bodyPr/>
                    <a:lstStyle/>
                    <a:p>
                      <a:pPr algn="l"/>
                      <a:r>
                        <a:rPr lang="en-US" sz="1400" b="1">
                          <a:solidFill>
                            <a:schemeClr val="tx1"/>
                          </a:solidFill>
                          <a:latin typeface="+mn-lt"/>
                          <a:ea typeface="Arial Narrow" charset="0"/>
                          <a:cs typeface="Calibri" panose="020F0502020204030204" pitchFamily="34" charset="0"/>
                        </a:rPr>
                        <a:t>SPd-60</a:t>
                      </a:r>
                    </a:p>
                  </a:txBody>
                  <a:tcPr marT="9144" marB="9144" anchor="ctr"/>
                </a:tc>
                <a:tc>
                  <a:txBody>
                    <a:bodyPr/>
                    <a:lstStyle/>
                    <a:p>
                      <a:pPr algn="ctr" fontAlgn="ctr"/>
                      <a:r>
                        <a:rPr lang="en-US" sz="1400" b="0" i="0" u="none" strike="noStrike" dirty="0">
                          <a:solidFill>
                            <a:schemeClr val="tx1"/>
                          </a:solidFill>
                          <a:effectLst/>
                          <a:latin typeface="+mn-lt"/>
                          <a:ea typeface="Arial Narrow" charset="0"/>
                          <a:cs typeface="Calibri" panose="020F0502020204030204" pitchFamily="34" charset="0"/>
                        </a:rPr>
                        <a:t>20</a:t>
                      </a:r>
                    </a:p>
                  </a:txBody>
                  <a:tcPr marL="6350" marR="6350" marT="9144" marB="9144" anchor="ctr"/>
                </a:tc>
                <a:tc>
                  <a:txBody>
                    <a:bodyPr/>
                    <a:lstStyle/>
                    <a:p>
                      <a:pPr algn="ctr" fontAlgn="ctr"/>
                      <a:r>
                        <a:rPr lang="en-US" sz="1400" b="0" i="0" u="none" strike="noStrike" dirty="0">
                          <a:solidFill>
                            <a:schemeClr val="tx1"/>
                          </a:solidFill>
                          <a:effectLst/>
                          <a:latin typeface="+mn-lt"/>
                          <a:ea typeface="Arial Narrow" charset="0"/>
                          <a:cs typeface="Arial Narrow" charset="0"/>
                        </a:rPr>
                        <a:t>13 (65.0)</a:t>
                      </a:r>
                      <a:r>
                        <a:rPr lang="en-GB" sz="1400" b="0" i="0" u="none" strike="noStrike" kern="1200" baseline="0" dirty="0">
                          <a:solidFill>
                            <a:schemeClr val="tx1"/>
                          </a:solidFill>
                          <a:latin typeface="+mn-lt"/>
                          <a:ea typeface="+mn-ea"/>
                          <a:cs typeface="+mn-cs"/>
                        </a:rPr>
                        <a:t> </a:t>
                      </a:r>
                      <a:br>
                        <a:rPr lang="en-GB" sz="1400" b="0" i="0" u="none" strike="noStrike" kern="1200" baseline="0" dirty="0">
                          <a:solidFill>
                            <a:schemeClr val="tx1"/>
                          </a:solidFill>
                          <a:latin typeface="+mn-lt"/>
                          <a:ea typeface="+mn-ea"/>
                          <a:cs typeface="+mn-cs"/>
                        </a:rPr>
                      </a:br>
                      <a:r>
                        <a:rPr lang="en-GB" sz="1400" b="0" i="0" u="none" strike="noStrike" kern="1200" baseline="0" dirty="0">
                          <a:solidFill>
                            <a:schemeClr val="tx1"/>
                          </a:solidFill>
                          <a:latin typeface="+mn-lt"/>
                          <a:ea typeface="+mn-ea"/>
                          <a:cs typeface="+mn-cs"/>
                        </a:rPr>
                        <a:t>[40.8, 84.6]</a:t>
                      </a:r>
                      <a:endParaRPr lang="mr-IN" sz="1400" b="0" i="0" u="none" strike="noStrike" dirty="0">
                        <a:solidFill>
                          <a:schemeClr val="tx1"/>
                        </a:solidFill>
                        <a:effectLst/>
                        <a:latin typeface="+mn-lt"/>
                        <a:ea typeface="Arial Narrow" charset="0"/>
                        <a:cs typeface="Arial Narrow" charset="0"/>
                      </a:endParaRPr>
                    </a:p>
                  </a:txBody>
                  <a:tcPr marL="6350" marR="6350" marT="9144" marB="9144" anchor="ctr"/>
                </a:tc>
                <a:tc>
                  <a:txBody>
                    <a:bodyPr/>
                    <a:lstStyle/>
                    <a:p>
                      <a:pPr algn="ctr" fontAlgn="ctr"/>
                      <a:r>
                        <a:rPr lang="is-IS" sz="1400" b="0" i="0" u="none" strike="noStrike" dirty="0">
                          <a:solidFill>
                            <a:schemeClr val="tx1"/>
                          </a:solidFill>
                          <a:effectLst/>
                          <a:latin typeface="+mn-lt"/>
                          <a:ea typeface="Arial Narrow" charset="0"/>
                          <a:cs typeface="Calibri" panose="020F0502020204030204" pitchFamily="34" charset="0"/>
                        </a:rPr>
                        <a:t>6 (30.0)</a:t>
                      </a:r>
                    </a:p>
                    <a:p>
                      <a:pPr algn="ctr" fontAlgn="ctr"/>
                      <a:r>
                        <a:rPr lang="en-GB" sz="1400" b="0" i="0" u="none" strike="noStrike" kern="1200" baseline="0" dirty="0">
                          <a:solidFill>
                            <a:schemeClr val="tx1"/>
                          </a:solidFill>
                          <a:latin typeface="+mn-lt"/>
                          <a:ea typeface="+mn-ea"/>
                          <a:cs typeface="+mn-cs"/>
                        </a:rPr>
                        <a:t>[11.9, 54.3]</a:t>
                      </a:r>
                      <a:endParaRPr lang="is-IS" sz="1400" b="0" i="0" u="none" strike="noStrike" dirty="0">
                        <a:solidFill>
                          <a:schemeClr val="tx1"/>
                        </a:solidFill>
                        <a:effectLst/>
                        <a:latin typeface="+mn-lt"/>
                        <a:ea typeface="Arial Narrow" charset="0"/>
                        <a:cs typeface="Calibri" panose="020F0502020204030204" pitchFamily="34" charset="0"/>
                      </a:endParaRPr>
                    </a:p>
                  </a:txBody>
                  <a:tcPr marL="6350" marR="6350" marT="9144" marB="9144" anchor="ctr"/>
                </a:tc>
                <a:tc>
                  <a:txBody>
                    <a:bodyPr/>
                    <a:lstStyle/>
                    <a:p>
                      <a:pPr algn="ctr" fontAlgn="ctr"/>
                      <a:r>
                        <a:rPr lang="is-IS" sz="1400" b="0" i="0" u="none" strike="noStrike" dirty="0">
                          <a:solidFill>
                            <a:schemeClr val="tx1"/>
                          </a:solidFill>
                          <a:effectLst/>
                          <a:latin typeface="+mn-lt"/>
                          <a:ea typeface="Arial Narrow" charset="0"/>
                          <a:cs typeface="Calibri" panose="020F0502020204030204" pitchFamily="34" charset="0"/>
                        </a:rPr>
                        <a:t>15 (75.0)</a:t>
                      </a:r>
                    </a:p>
                    <a:p>
                      <a:pPr algn="ctr" fontAlgn="ctr"/>
                      <a:r>
                        <a:rPr lang="en-GB" sz="1400" b="0" i="0" u="none" strike="noStrike" kern="1200" baseline="0" dirty="0">
                          <a:solidFill>
                            <a:schemeClr val="tx1"/>
                          </a:solidFill>
                          <a:latin typeface="+mn-lt"/>
                          <a:ea typeface="+mn-ea"/>
                          <a:cs typeface="+mn-cs"/>
                        </a:rPr>
                        <a:t>[50.9, 91.3]</a:t>
                      </a:r>
                      <a:endParaRPr lang="is-IS" sz="1400" b="0" i="0" u="none" strike="noStrike" dirty="0">
                        <a:solidFill>
                          <a:schemeClr val="tx1"/>
                        </a:solidFill>
                        <a:effectLst/>
                        <a:latin typeface="+mn-lt"/>
                        <a:ea typeface="Arial Narrow" charset="0"/>
                        <a:cs typeface="Calibri" panose="020F0502020204030204" pitchFamily="34" charset="0"/>
                      </a:endParaRPr>
                    </a:p>
                  </a:txBody>
                  <a:tcPr marL="6350" marR="6350" marT="9144" marB="9144" anchor="ctr"/>
                </a:tc>
                <a:extLst>
                  <a:ext uri="{0D108BD9-81ED-4DB2-BD59-A6C34878D82A}">
                    <a16:rowId xmlns:a16="http://schemas.microsoft.com/office/drawing/2014/main" val="1585853267"/>
                  </a:ext>
                </a:extLst>
              </a:tr>
            </a:tbl>
          </a:graphicData>
        </a:graphic>
      </p:graphicFrame>
      <p:sp>
        <p:nvSpPr>
          <p:cNvPr id="12" name="Text Placeholder 11">
            <a:extLst>
              <a:ext uri="{FF2B5EF4-FFF2-40B4-BE49-F238E27FC236}">
                <a16:creationId xmlns:a16="http://schemas.microsoft.com/office/drawing/2014/main" id="{55571665-C36F-47F0-0338-68405BF46FB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93936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68B4219-D6C0-9C24-BE9C-15C18D208E08}"/>
              </a:ext>
            </a:extLst>
          </p:cNvPr>
          <p:cNvGrpSpPr/>
          <p:nvPr/>
        </p:nvGrpSpPr>
        <p:grpSpPr>
          <a:xfrm>
            <a:off x="5000350" y="1160806"/>
            <a:ext cx="3382500" cy="3051839"/>
            <a:chOff x="6629133" y="1566791"/>
            <a:chExt cx="4510000" cy="4069119"/>
          </a:xfrm>
        </p:grpSpPr>
        <p:pic>
          <p:nvPicPr>
            <p:cNvPr id="5" name="Picture 4">
              <a:extLst>
                <a:ext uri="{FF2B5EF4-FFF2-40B4-BE49-F238E27FC236}">
                  <a16:creationId xmlns:a16="http://schemas.microsoft.com/office/drawing/2014/main" id="{BECADBE4-F135-3ED8-762C-F15A7654E3B0}"/>
                </a:ext>
              </a:extLst>
            </p:cNvPr>
            <p:cNvPicPr>
              <a:picLocks noChangeAspect="1"/>
            </p:cNvPicPr>
            <p:nvPr/>
          </p:nvPicPr>
          <p:blipFill>
            <a:blip r:embed="rId3" cstate="print">
              <a:extLst>
                <a:ext uri="{28A0092B-C50C-407E-A947-70E740481C1C}">
                  <a14:useLocalDpi xmlns:a14="http://schemas.microsoft.com/office/drawing/2010/main"/>
                </a:ext>
              </a:extLst>
            </a:blip>
            <a:srcRect t="6478"/>
            <a:stretch>
              <a:fillRect/>
            </a:stretch>
          </p:blipFill>
          <p:spPr>
            <a:xfrm>
              <a:off x="6629133" y="1566791"/>
              <a:ext cx="4510000" cy="4069119"/>
            </a:xfrm>
            <a:prstGeom prst="rect">
              <a:avLst/>
            </a:prstGeom>
          </p:spPr>
        </p:pic>
        <p:sp>
          <p:nvSpPr>
            <p:cNvPr id="6" name="Rectangle 5">
              <a:extLst>
                <a:ext uri="{FF2B5EF4-FFF2-40B4-BE49-F238E27FC236}">
                  <a16:creationId xmlns:a16="http://schemas.microsoft.com/office/drawing/2014/main" id="{D3F6BFBA-2240-3B82-2A47-0FB872594DFC}"/>
                </a:ext>
              </a:extLst>
            </p:cNvPr>
            <p:cNvSpPr/>
            <p:nvPr/>
          </p:nvSpPr>
          <p:spPr>
            <a:xfrm>
              <a:off x="7467600" y="3829050"/>
              <a:ext cx="1866900" cy="5619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dirty="0">
                <a:solidFill>
                  <a:schemeClr val="tx1"/>
                </a:solidFill>
              </a:endParaRPr>
            </a:p>
          </p:txBody>
        </p:sp>
        <p:sp>
          <p:nvSpPr>
            <p:cNvPr id="7" name="Rectangle 6">
              <a:extLst>
                <a:ext uri="{FF2B5EF4-FFF2-40B4-BE49-F238E27FC236}">
                  <a16:creationId xmlns:a16="http://schemas.microsoft.com/office/drawing/2014/main" id="{E78BAE62-9DE7-397F-8C52-7B5B15EBEB7B}"/>
                </a:ext>
              </a:extLst>
            </p:cNvPr>
            <p:cNvSpPr/>
            <p:nvPr/>
          </p:nvSpPr>
          <p:spPr>
            <a:xfrm>
              <a:off x="8863012" y="3719988"/>
              <a:ext cx="918103" cy="409100"/>
            </a:xfrm>
            <a:prstGeom prst="rect">
              <a:avLst/>
            </a:prstGeom>
            <a:solidFill>
              <a:srgbClr val="FBF1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dirty="0">
                <a:solidFill>
                  <a:schemeClr val="tx1"/>
                </a:solidFill>
              </a:endParaRPr>
            </a:p>
          </p:txBody>
        </p:sp>
        <p:cxnSp>
          <p:nvCxnSpPr>
            <p:cNvPr id="9" name="Straight Connector 8">
              <a:extLst>
                <a:ext uri="{FF2B5EF4-FFF2-40B4-BE49-F238E27FC236}">
                  <a16:creationId xmlns:a16="http://schemas.microsoft.com/office/drawing/2014/main" id="{B03BF3C6-BBB9-3701-A0CE-5A9D3684E017}"/>
                </a:ext>
              </a:extLst>
            </p:cNvPr>
            <p:cNvCxnSpPr>
              <a:cxnSpLocks/>
            </p:cNvCxnSpPr>
            <p:nvPr/>
          </p:nvCxnSpPr>
          <p:spPr>
            <a:xfrm>
              <a:off x="8863012" y="3733801"/>
              <a:ext cx="0" cy="620434"/>
            </a:xfrm>
            <a:prstGeom prst="line">
              <a:avLst/>
            </a:prstGeom>
            <a:ln w="9525">
              <a:prstDash val="dash"/>
              <a:tailEnd type="none"/>
            </a:ln>
          </p:spPr>
          <p:style>
            <a:lnRef idx="1">
              <a:schemeClr val="dk1"/>
            </a:lnRef>
            <a:fillRef idx="0">
              <a:schemeClr val="dk1"/>
            </a:fillRef>
            <a:effectRef idx="0">
              <a:schemeClr val="dk1"/>
            </a:effectRef>
            <a:fontRef idx="minor">
              <a:schemeClr val="tx1"/>
            </a:fontRef>
          </p:style>
        </p:cxnSp>
      </p:grpSp>
      <p:sp>
        <p:nvSpPr>
          <p:cNvPr id="3" name="Title 2">
            <a:extLst>
              <a:ext uri="{FF2B5EF4-FFF2-40B4-BE49-F238E27FC236}">
                <a16:creationId xmlns:a16="http://schemas.microsoft.com/office/drawing/2014/main" id="{B501A160-764D-4614-95B8-FF410FBE901C}"/>
              </a:ext>
            </a:extLst>
          </p:cNvPr>
          <p:cNvSpPr>
            <a:spLocks noGrp="1"/>
          </p:cNvSpPr>
          <p:nvPr>
            <p:ph type="title"/>
          </p:nvPr>
        </p:nvSpPr>
        <p:spPr>
          <a:xfrm>
            <a:off x="284111" y="64436"/>
            <a:ext cx="8572500" cy="561692"/>
          </a:xfrm>
        </p:spPr>
        <p:txBody>
          <a:bodyPr wrap="square" lIns="68580" tIns="34290" rIns="68580" bIns="34290" rtlCol="0" anchor="ctr">
            <a:spAutoFit/>
          </a:bodyPr>
          <a:lstStyle/>
          <a:p>
            <a:r>
              <a:rPr lang="en-US" sz="3200" dirty="0">
                <a:solidFill>
                  <a:schemeClr val="tx1"/>
                </a:solidFill>
                <a:latin typeface="Arial"/>
                <a:cs typeface="Arial"/>
              </a:rPr>
              <a:t>Median Progression-Free Survival with </a:t>
            </a:r>
            <a:r>
              <a:rPr lang="en-US" sz="3200" dirty="0" err="1">
                <a:solidFill>
                  <a:schemeClr val="tx1"/>
                </a:solidFill>
                <a:latin typeface="Arial"/>
                <a:cs typeface="Arial"/>
              </a:rPr>
              <a:t>SPd</a:t>
            </a:r>
            <a:endParaRPr lang="en-US" sz="2000" dirty="0">
              <a:solidFill>
                <a:schemeClr val="tx1"/>
              </a:solidFill>
              <a:latin typeface="Arial"/>
              <a:cs typeface="Arial"/>
            </a:endParaRPr>
          </a:p>
        </p:txBody>
      </p:sp>
      <p:sp>
        <p:nvSpPr>
          <p:cNvPr id="4" name="Text Placeholder 3">
            <a:extLst>
              <a:ext uri="{FF2B5EF4-FFF2-40B4-BE49-F238E27FC236}">
                <a16:creationId xmlns:a16="http://schemas.microsoft.com/office/drawing/2014/main" id="{86D8F04F-A703-4675-AC0C-BE8C3AD764D8}"/>
              </a:ext>
            </a:extLst>
          </p:cNvPr>
          <p:cNvSpPr>
            <a:spLocks noGrp="1"/>
          </p:cNvSpPr>
          <p:nvPr>
            <p:ph type="body" sz="quarter" idx="10"/>
          </p:nvPr>
        </p:nvSpPr>
        <p:spPr/>
        <p:txBody>
          <a:bodyPr/>
          <a:lstStyle/>
          <a:p>
            <a:r>
              <a:rPr lang="en-GB" sz="1050" dirty="0"/>
              <a:t>*HR for SPd-40 = 0.68 [95% CI 0.28, 1.68]</a:t>
            </a:r>
          </a:p>
          <a:p>
            <a:endParaRPr lang="en-GB" sz="825" dirty="0"/>
          </a:p>
          <a:p>
            <a:endParaRPr lang="en-US" dirty="0"/>
          </a:p>
          <a:p>
            <a:r>
              <a:rPr lang="en-US" dirty="0"/>
              <a:t>Data cutoff </a:t>
            </a:r>
            <a:r>
              <a:rPr lang="en-US" spc="-4" dirty="0">
                <a:cs typeface="Arial"/>
              </a:rPr>
              <a:t>June 30, 2023</a:t>
            </a:r>
            <a:r>
              <a:rPr lang="en-US" dirty="0"/>
              <a:t>. CI, confidence interval; HR, hazard ratio; </a:t>
            </a:r>
            <a:r>
              <a:rPr lang="en-US" dirty="0" err="1"/>
              <a:t>mPFS</a:t>
            </a:r>
            <a:r>
              <a:rPr lang="en-US" dirty="0"/>
              <a:t>, median progression-free survival; </a:t>
            </a:r>
            <a:br>
              <a:rPr lang="en-US" dirty="0"/>
            </a:br>
            <a:r>
              <a:rPr lang="en-US" dirty="0"/>
              <a:t>NE, not evaluable; PFS, progression-free survival; SPd, selinexor, pomalidomide, and dexamethasone. </a:t>
            </a:r>
          </a:p>
          <a:p>
            <a:pPr marL="9525">
              <a:defRPr/>
            </a:pPr>
            <a:r>
              <a:rPr lang="en-US" dirty="0"/>
              <a:t>White D, et al. Front Immunol. 2024;14:1352281.</a:t>
            </a:r>
            <a:endParaRPr lang="en-US" spc="-4" dirty="0">
              <a:cs typeface="Arial"/>
            </a:endParaRPr>
          </a:p>
        </p:txBody>
      </p:sp>
      <p:sp>
        <p:nvSpPr>
          <p:cNvPr id="17" name="TextBox 16">
            <a:extLst>
              <a:ext uri="{FF2B5EF4-FFF2-40B4-BE49-F238E27FC236}">
                <a16:creationId xmlns:a16="http://schemas.microsoft.com/office/drawing/2014/main" id="{B7D2E5D2-72C4-4088-ABCF-A13136BF1BF0}"/>
              </a:ext>
            </a:extLst>
          </p:cNvPr>
          <p:cNvSpPr txBox="1"/>
          <p:nvPr/>
        </p:nvSpPr>
        <p:spPr>
          <a:xfrm>
            <a:off x="5452666" y="3690784"/>
            <a:ext cx="3142890" cy="230832"/>
          </a:xfrm>
          <a:prstGeom prst="rect">
            <a:avLst/>
          </a:prstGeom>
          <a:noFill/>
        </p:spPr>
        <p:txBody>
          <a:bodyPr wrap="square" rtlCol="0">
            <a:spAutoFit/>
          </a:bodyPr>
          <a:lstStyle/>
          <a:p>
            <a:pPr algn="ctr" defTabSz="685651" fontAlgn="auto">
              <a:spcBef>
                <a:spcPts val="0"/>
              </a:spcBef>
              <a:spcAft>
                <a:spcPts val="0"/>
              </a:spcAft>
              <a:defRPr/>
            </a:pPr>
            <a:r>
              <a:rPr lang="en-US" sz="900" b="1">
                <a:solidFill>
                  <a:srgbClr val="000000"/>
                </a:solidFill>
                <a:latin typeface="Arial"/>
                <a:ea typeface="+mn-ea"/>
                <a:cs typeface="+mn-cs"/>
              </a:rPr>
              <a:t>Months</a:t>
            </a:r>
          </a:p>
        </p:txBody>
      </p:sp>
      <p:sp>
        <p:nvSpPr>
          <p:cNvPr id="23" name="TextBox 22">
            <a:extLst>
              <a:ext uri="{FF2B5EF4-FFF2-40B4-BE49-F238E27FC236}">
                <a16:creationId xmlns:a16="http://schemas.microsoft.com/office/drawing/2014/main" id="{0A319B74-4CB4-4C76-83DA-13A03FCE6406}"/>
              </a:ext>
            </a:extLst>
          </p:cNvPr>
          <p:cNvSpPr txBox="1"/>
          <p:nvPr/>
        </p:nvSpPr>
        <p:spPr>
          <a:xfrm>
            <a:off x="5140135" y="857087"/>
            <a:ext cx="3495143" cy="253916"/>
          </a:xfrm>
          <a:prstGeom prst="rect">
            <a:avLst/>
          </a:prstGeom>
          <a:noFill/>
        </p:spPr>
        <p:txBody>
          <a:bodyPr wrap="square" rtlCol="0">
            <a:spAutoFit/>
          </a:bodyPr>
          <a:lstStyle/>
          <a:p>
            <a:pPr algn="ctr" defTabSz="685651" fontAlgn="auto">
              <a:spcBef>
                <a:spcPts val="0"/>
              </a:spcBef>
              <a:spcAft>
                <a:spcPts val="0"/>
              </a:spcAft>
              <a:defRPr/>
            </a:pPr>
            <a:r>
              <a:rPr lang="en-US" sz="1050" b="1">
                <a:solidFill>
                  <a:srgbClr val="000000"/>
                </a:solidFill>
                <a:latin typeface="Arial"/>
                <a:ea typeface="+mn-ea"/>
                <a:cs typeface="+mn-cs"/>
              </a:rPr>
              <a:t>PFS by </a:t>
            </a:r>
            <a:r>
              <a:rPr lang="en-US" sz="1050" b="1" err="1">
                <a:solidFill>
                  <a:srgbClr val="000000"/>
                </a:solidFill>
                <a:latin typeface="Arial"/>
                <a:ea typeface="+mn-ea"/>
                <a:cs typeface="+mn-cs"/>
              </a:rPr>
              <a:t>SPd</a:t>
            </a:r>
            <a:r>
              <a:rPr lang="en-US" sz="1050" b="1">
                <a:solidFill>
                  <a:srgbClr val="000000"/>
                </a:solidFill>
                <a:latin typeface="Arial"/>
                <a:ea typeface="+mn-ea"/>
                <a:cs typeface="+mn-cs"/>
              </a:rPr>
              <a:t> Cohort</a:t>
            </a:r>
          </a:p>
        </p:txBody>
      </p:sp>
      <p:graphicFrame>
        <p:nvGraphicFramePr>
          <p:cNvPr id="15" name="Table 14">
            <a:extLst>
              <a:ext uri="{FF2B5EF4-FFF2-40B4-BE49-F238E27FC236}">
                <a16:creationId xmlns:a16="http://schemas.microsoft.com/office/drawing/2014/main" id="{51204CBA-897F-45C6-B377-E423244C09DC}"/>
              </a:ext>
            </a:extLst>
          </p:cNvPr>
          <p:cNvGraphicFramePr>
            <a:graphicFrameLocks noGrp="1"/>
          </p:cNvGraphicFramePr>
          <p:nvPr/>
        </p:nvGraphicFramePr>
        <p:xfrm>
          <a:off x="542780" y="1225664"/>
          <a:ext cx="3934292" cy="1703452"/>
        </p:xfrm>
        <a:graphic>
          <a:graphicData uri="http://schemas.openxmlformats.org/drawingml/2006/table">
            <a:tbl>
              <a:tblPr firstRow="1" bandRow="1">
                <a:tableStyleId>{17292A2E-F333-43FB-9621-5CBBE7FDCDCB}</a:tableStyleId>
              </a:tblPr>
              <a:tblGrid>
                <a:gridCol w="780545">
                  <a:extLst>
                    <a:ext uri="{9D8B030D-6E8A-4147-A177-3AD203B41FA5}">
                      <a16:colId xmlns:a16="http://schemas.microsoft.com/office/drawing/2014/main" val="20000"/>
                    </a:ext>
                  </a:extLst>
                </a:gridCol>
                <a:gridCol w="505978">
                  <a:extLst>
                    <a:ext uri="{9D8B030D-6E8A-4147-A177-3AD203B41FA5}">
                      <a16:colId xmlns:a16="http://schemas.microsoft.com/office/drawing/2014/main" val="3349022150"/>
                    </a:ext>
                  </a:extLst>
                </a:gridCol>
                <a:gridCol w="2647769">
                  <a:extLst>
                    <a:ext uri="{9D8B030D-6E8A-4147-A177-3AD203B41FA5}">
                      <a16:colId xmlns:a16="http://schemas.microsoft.com/office/drawing/2014/main" val="4240392328"/>
                    </a:ext>
                  </a:extLst>
                </a:gridCol>
              </a:tblGrid>
              <a:tr h="347643">
                <a:tc>
                  <a:txBody>
                    <a:bodyPr/>
                    <a:lstStyle/>
                    <a:p>
                      <a:pPr algn="l"/>
                      <a:endParaRPr lang="en-US" sz="1100" b="0">
                        <a:solidFill>
                          <a:schemeClr val="tx1"/>
                        </a:solidFill>
                        <a:latin typeface="+mn-lt"/>
                        <a:ea typeface="Arial Narrow" charset="0"/>
                        <a:cs typeface="Calibri" panose="020F0502020204030204" pitchFamily="34" charset="0"/>
                      </a:endParaRPr>
                    </a:p>
                  </a:txBody>
                  <a:tcPr marT="9144" marB="9144" anchor="ctr"/>
                </a:tc>
                <a:tc>
                  <a:txBody>
                    <a:bodyPr/>
                    <a:lstStyle/>
                    <a:p>
                      <a:pPr algn="ctr"/>
                      <a:r>
                        <a:rPr lang="en-GB" sz="1100"/>
                        <a:t>N</a:t>
                      </a:r>
                    </a:p>
                  </a:txBody>
                  <a:tcPr marT="9144" marB="9144" anchor="ctr"/>
                </a:tc>
                <a:tc>
                  <a:txBody>
                    <a:bodyPr/>
                    <a:lstStyle/>
                    <a:p>
                      <a:pPr algn="ctr"/>
                      <a:r>
                        <a:rPr lang="en-US" sz="1100" b="1" dirty="0" err="1"/>
                        <a:t>mPFS</a:t>
                      </a:r>
                      <a:r>
                        <a:rPr lang="en-US" sz="1100" b="1" dirty="0"/>
                        <a:t>, months (95% CI)*</a:t>
                      </a:r>
                      <a:endParaRPr lang="en-GB" sz="1500" dirty="0"/>
                    </a:p>
                  </a:txBody>
                  <a:tcPr marT="9144" marB="9144" anchor="ctr"/>
                </a:tc>
                <a:extLst>
                  <a:ext uri="{0D108BD9-81ED-4DB2-BD59-A6C34878D82A}">
                    <a16:rowId xmlns:a16="http://schemas.microsoft.com/office/drawing/2014/main" val="10001"/>
                  </a:ext>
                </a:extLst>
              </a:tr>
              <a:tr h="347643">
                <a:tc gridSpan="3">
                  <a:txBody>
                    <a:bodyPr/>
                    <a:lstStyle/>
                    <a:p>
                      <a:pPr algn="l"/>
                      <a:r>
                        <a:rPr lang="en-US" sz="1100" b="1">
                          <a:solidFill>
                            <a:schemeClr val="tx1"/>
                          </a:solidFill>
                          <a:latin typeface="+mn-lt"/>
                          <a:ea typeface="Arial Narrow" charset="0"/>
                          <a:cs typeface="Calibri" panose="020F0502020204030204" pitchFamily="34" charset="0"/>
                        </a:rPr>
                        <a:t>All Evaluable Patients</a:t>
                      </a:r>
                    </a:p>
                  </a:txBody>
                  <a:tcPr marT="9144" marB="9144" anchor="ctr">
                    <a:solidFill>
                      <a:schemeClr val="accent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38335145"/>
                  </a:ext>
                </a:extLst>
              </a:tr>
              <a:tr h="521465">
                <a:tc>
                  <a:txBody>
                    <a:bodyPr/>
                    <a:lstStyle/>
                    <a:p>
                      <a:pPr algn="l"/>
                      <a:r>
                        <a:rPr lang="en-US" sz="1100" b="1">
                          <a:solidFill>
                            <a:schemeClr val="tx1"/>
                          </a:solidFill>
                          <a:latin typeface="+mn-lt"/>
                          <a:ea typeface="Arial Narrow" charset="0"/>
                          <a:cs typeface="Calibri" panose="020F0502020204030204" pitchFamily="34" charset="0"/>
                        </a:rPr>
                        <a:t>SPd-40</a:t>
                      </a:r>
                    </a:p>
                  </a:txBody>
                  <a:tcPr marT="9144" marB="9144" anchor="ctr"/>
                </a:tc>
                <a:tc>
                  <a:txBody>
                    <a:bodyPr/>
                    <a:lstStyle/>
                    <a:p>
                      <a:pPr algn="ctr" fontAlgn="ctr"/>
                      <a:r>
                        <a:rPr lang="en-US" sz="1100" b="0" i="0" u="none" strike="noStrike">
                          <a:solidFill>
                            <a:schemeClr val="tx1"/>
                          </a:solidFill>
                          <a:effectLst/>
                          <a:latin typeface="+mn-lt"/>
                          <a:ea typeface="Arial Narrow" charset="0"/>
                          <a:cs typeface="Calibri" panose="020F0502020204030204" pitchFamily="34" charset="0"/>
                        </a:rPr>
                        <a:t>28</a:t>
                      </a:r>
                    </a:p>
                  </a:txBody>
                  <a:tcPr marL="6350" marR="6350" marT="9144" marB="9144" anchor="ctr"/>
                </a:tc>
                <a:tc>
                  <a:txBody>
                    <a:bodyPr/>
                    <a:lstStyle/>
                    <a:p>
                      <a:pPr algn="ctr" fontAlgn="ctr"/>
                      <a:r>
                        <a:rPr lang="en-GB" sz="1100" b="0" i="0" u="none" strike="noStrike" dirty="0">
                          <a:solidFill>
                            <a:schemeClr val="tx1"/>
                          </a:solidFill>
                          <a:effectLst/>
                          <a:latin typeface="+mn-lt"/>
                          <a:ea typeface="Arial Narrow" charset="0"/>
                          <a:cs typeface="Arial Narrow" charset="0"/>
                        </a:rPr>
                        <a:t>18.4 (6.5, NE)</a:t>
                      </a:r>
                    </a:p>
                  </a:txBody>
                  <a:tcPr marL="6350" marR="6350" marT="9144" marB="9144" anchor="ctr"/>
                </a:tc>
                <a:extLst>
                  <a:ext uri="{0D108BD9-81ED-4DB2-BD59-A6C34878D82A}">
                    <a16:rowId xmlns:a16="http://schemas.microsoft.com/office/drawing/2014/main" val="4211553767"/>
                  </a:ext>
                </a:extLst>
              </a:tr>
              <a:tr h="486701">
                <a:tc>
                  <a:txBody>
                    <a:bodyPr/>
                    <a:lstStyle/>
                    <a:p>
                      <a:pPr algn="l"/>
                      <a:r>
                        <a:rPr lang="en-US" sz="1100" b="1" err="1">
                          <a:solidFill>
                            <a:schemeClr val="tx1"/>
                          </a:solidFill>
                          <a:latin typeface="+mn-lt"/>
                          <a:ea typeface="Arial Narrow" charset="0"/>
                          <a:cs typeface="Calibri" panose="020F0502020204030204" pitchFamily="34" charset="0"/>
                        </a:rPr>
                        <a:t>SPd</a:t>
                      </a:r>
                      <a:r>
                        <a:rPr lang="en-US" sz="1100" b="1">
                          <a:solidFill>
                            <a:schemeClr val="tx1"/>
                          </a:solidFill>
                          <a:latin typeface="+mn-lt"/>
                          <a:ea typeface="Arial Narrow" charset="0"/>
                          <a:cs typeface="Calibri" panose="020F0502020204030204" pitchFamily="34" charset="0"/>
                        </a:rPr>
                        <a:t>-60</a:t>
                      </a:r>
                    </a:p>
                  </a:txBody>
                  <a:tcPr marT="9144" marB="9144" anchor="ctr"/>
                </a:tc>
                <a:tc>
                  <a:txBody>
                    <a:bodyPr/>
                    <a:lstStyle/>
                    <a:p>
                      <a:pPr algn="ctr" fontAlgn="ctr"/>
                      <a:r>
                        <a:rPr lang="en-US" sz="1100" b="0" i="0" u="none" strike="noStrike">
                          <a:solidFill>
                            <a:schemeClr val="tx1"/>
                          </a:solidFill>
                          <a:effectLst/>
                          <a:latin typeface="+mn-lt"/>
                          <a:ea typeface="Arial Narrow" charset="0"/>
                          <a:cs typeface="Calibri" panose="020F0502020204030204" pitchFamily="34" charset="0"/>
                        </a:rPr>
                        <a:t>20</a:t>
                      </a:r>
                    </a:p>
                  </a:txBody>
                  <a:tcPr marL="6350" marR="6350" marT="9144" marB="9144" anchor="ctr"/>
                </a:tc>
                <a:tc>
                  <a:txBody>
                    <a:bodyPr/>
                    <a:lstStyle/>
                    <a:p>
                      <a:pPr algn="ctr" fontAlgn="ctr"/>
                      <a:r>
                        <a:rPr lang="en-GB" sz="1100" b="0" i="0" u="none" strike="noStrike" dirty="0">
                          <a:solidFill>
                            <a:schemeClr val="tx1"/>
                          </a:solidFill>
                          <a:effectLst/>
                          <a:latin typeface="+mn-lt"/>
                          <a:ea typeface="Arial Narrow" charset="0"/>
                          <a:cs typeface="Arial Narrow" charset="0"/>
                        </a:rPr>
                        <a:t>9.5 (7.6, NE)</a:t>
                      </a:r>
                      <a:endParaRPr lang="mr-IN" sz="1100" b="0" i="0" u="none" strike="noStrike" dirty="0">
                        <a:solidFill>
                          <a:schemeClr val="tx1"/>
                        </a:solidFill>
                        <a:effectLst/>
                        <a:latin typeface="+mn-lt"/>
                        <a:ea typeface="Arial Narrow" charset="0"/>
                        <a:cs typeface="Arial Narrow" charset="0"/>
                      </a:endParaRPr>
                    </a:p>
                  </a:txBody>
                  <a:tcPr marL="6350" marR="6350" marT="9144" marB="9144" anchor="ctr"/>
                </a:tc>
                <a:extLst>
                  <a:ext uri="{0D108BD9-81ED-4DB2-BD59-A6C34878D82A}">
                    <a16:rowId xmlns:a16="http://schemas.microsoft.com/office/drawing/2014/main" val="1585853267"/>
                  </a:ext>
                </a:extLst>
              </a:tr>
            </a:tbl>
          </a:graphicData>
        </a:graphic>
      </p:graphicFrame>
      <p:pic>
        <p:nvPicPr>
          <p:cNvPr id="2" name="Graphic 1" descr="Home">
            <a:hlinkClick r:id="rId4" action="ppaction://hlinksldjump"/>
            <a:extLst>
              <a:ext uri="{FF2B5EF4-FFF2-40B4-BE49-F238E27FC236}">
                <a16:creationId xmlns:a16="http://schemas.microsoft.com/office/drawing/2014/main" id="{0A04254C-F155-56D6-F234-F3ABCE53B0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27538" y="2381"/>
            <a:ext cx="316462" cy="316462"/>
          </a:xfrm>
          <a:prstGeom prst="rect">
            <a:avLst/>
          </a:prstGeom>
        </p:spPr>
      </p:pic>
      <p:sp>
        <p:nvSpPr>
          <p:cNvPr id="12" name="TextBox 11">
            <a:extLst>
              <a:ext uri="{FF2B5EF4-FFF2-40B4-BE49-F238E27FC236}">
                <a16:creationId xmlns:a16="http://schemas.microsoft.com/office/drawing/2014/main" id="{F48EF0CD-DE3A-0B3F-5617-55C951CF3108}"/>
              </a:ext>
            </a:extLst>
          </p:cNvPr>
          <p:cNvSpPr txBox="1"/>
          <p:nvPr/>
        </p:nvSpPr>
        <p:spPr>
          <a:xfrm>
            <a:off x="6800359" y="2551735"/>
            <a:ext cx="793807" cy="230832"/>
          </a:xfrm>
          <a:prstGeom prst="rect">
            <a:avLst/>
          </a:prstGeom>
          <a:noFill/>
        </p:spPr>
        <p:txBody>
          <a:bodyPr wrap="none" rtlCol="0">
            <a:spAutoFit/>
          </a:bodyPr>
          <a:lstStyle/>
          <a:p>
            <a:pPr defTabSz="685651" fontAlgn="auto">
              <a:spcBef>
                <a:spcPts val="0"/>
              </a:spcBef>
              <a:spcAft>
                <a:spcPts val="0"/>
              </a:spcAft>
              <a:defRPr/>
            </a:pPr>
            <a:r>
              <a:rPr lang="en-US" sz="900" b="1" dirty="0">
                <a:solidFill>
                  <a:srgbClr val="FFC000"/>
                </a:solidFill>
                <a:latin typeface="Arial"/>
                <a:ea typeface="+mn-ea"/>
                <a:cs typeface="+mn-cs"/>
              </a:rPr>
              <a:t>9.5 months</a:t>
            </a:r>
          </a:p>
        </p:txBody>
      </p:sp>
      <p:sp>
        <p:nvSpPr>
          <p:cNvPr id="14" name="TextBox 13">
            <a:extLst>
              <a:ext uri="{FF2B5EF4-FFF2-40B4-BE49-F238E27FC236}">
                <a16:creationId xmlns:a16="http://schemas.microsoft.com/office/drawing/2014/main" id="{6F2728AE-9589-AB4F-A617-8B6C5A9C5461}"/>
              </a:ext>
            </a:extLst>
          </p:cNvPr>
          <p:cNvSpPr txBox="1"/>
          <p:nvPr/>
        </p:nvSpPr>
        <p:spPr>
          <a:xfrm>
            <a:off x="7596026" y="2164950"/>
            <a:ext cx="857927" cy="230832"/>
          </a:xfrm>
          <a:prstGeom prst="rect">
            <a:avLst/>
          </a:prstGeom>
          <a:noFill/>
        </p:spPr>
        <p:txBody>
          <a:bodyPr wrap="none" rtlCol="0">
            <a:spAutoFit/>
          </a:bodyPr>
          <a:lstStyle/>
          <a:p>
            <a:pPr defTabSz="685651" fontAlgn="auto">
              <a:spcBef>
                <a:spcPts val="0"/>
              </a:spcBef>
              <a:spcAft>
                <a:spcPts val="0"/>
              </a:spcAft>
              <a:defRPr/>
            </a:pPr>
            <a:r>
              <a:rPr lang="en-US" sz="900" b="1" dirty="0">
                <a:solidFill>
                  <a:srgbClr val="1F497D">
                    <a:lumMod val="60000"/>
                    <a:lumOff val="40000"/>
                  </a:srgbClr>
                </a:solidFill>
                <a:latin typeface="Arial"/>
                <a:ea typeface="+mn-ea"/>
                <a:cs typeface="+mn-cs"/>
              </a:rPr>
              <a:t>18.4 months</a:t>
            </a:r>
          </a:p>
        </p:txBody>
      </p:sp>
      <p:sp>
        <p:nvSpPr>
          <p:cNvPr id="18" name="TextBox 17">
            <a:extLst>
              <a:ext uri="{FF2B5EF4-FFF2-40B4-BE49-F238E27FC236}">
                <a16:creationId xmlns:a16="http://schemas.microsoft.com/office/drawing/2014/main" id="{7CC7F2F3-C351-B706-D2F6-F99214DBFFDE}"/>
              </a:ext>
            </a:extLst>
          </p:cNvPr>
          <p:cNvSpPr txBox="1"/>
          <p:nvPr/>
        </p:nvSpPr>
        <p:spPr>
          <a:xfrm>
            <a:off x="542779" y="3236797"/>
            <a:ext cx="3934291" cy="459000"/>
          </a:xfrm>
          <a:prstGeom prst="roundRect">
            <a:avLst/>
          </a:prstGeom>
          <a:solidFill>
            <a:schemeClr val="tx2"/>
          </a:solidFill>
        </p:spPr>
        <p:txBody>
          <a:bodyPr vert="horz" wrap="square" lIns="68580" tIns="0" rIns="68580" bIns="0" rtlCol="0" anchor="ctr" anchorCtr="0">
            <a:noAutofit/>
          </a:bodyPr>
          <a:lstStyle/>
          <a:p>
            <a:pPr algn="ctr"/>
            <a:r>
              <a:rPr lang="en-GB" sz="1200" b="1" dirty="0">
                <a:solidFill>
                  <a:schemeClr val="bg1"/>
                </a:solidFill>
              </a:rPr>
              <a:t>PFS was longer in the SPd-40 cohort</a:t>
            </a:r>
          </a:p>
        </p:txBody>
      </p:sp>
      <p:sp>
        <p:nvSpPr>
          <p:cNvPr id="8" name="Slide Number Placeholder 4">
            <a:extLst>
              <a:ext uri="{FF2B5EF4-FFF2-40B4-BE49-F238E27FC236}">
                <a16:creationId xmlns:a16="http://schemas.microsoft.com/office/drawing/2014/main" id="{D5A462A1-B0E9-9048-448A-E781D3B94C2E}"/>
              </a:ext>
            </a:extLst>
          </p:cNvPr>
          <p:cNvSpPr>
            <a:spLocks noGrp="1"/>
          </p:cNvSpPr>
          <p:nvPr>
            <p:ph type="sldNum" sz="quarter" idx="4"/>
          </p:nvPr>
        </p:nvSpPr>
        <p:spPr>
          <a:xfrm>
            <a:off x="8698380" y="4874227"/>
            <a:ext cx="316461" cy="174973"/>
          </a:xfrm>
        </p:spPr>
        <p:txBody>
          <a:bodyPr/>
          <a:lstStyle/>
          <a:p>
            <a:fld id="{ACACDCC2-A4AF-FB44-B2B2-D552A29314C5}" type="slidenum">
              <a:rPr lang="en-US" smtClean="0"/>
              <a:pPr/>
              <a:t>63</a:t>
            </a:fld>
            <a:endParaRPr lang="en-US"/>
          </a:p>
        </p:txBody>
      </p:sp>
    </p:spTree>
    <p:extLst>
      <p:ext uri="{BB962C8B-B14F-4D97-AF65-F5344CB8AC3E}">
        <p14:creationId xmlns:p14="http://schemas.microsoft.com/office/powerpoint/2010/main" val="3641802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81939-C3EC-66F2-6496-0FB360C583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980948-FFB7-40B1-B363-A06CC79656EA}"/>
              </a:ext>
            </a:extLst>
          </p:cNvPr>
          <p:cNvSpPr>
            <a:spLocks noGrp="1"/>
          </p:cNvSpPr>
          <p:nvPr>
            <p:ph type="title"/>
          </p:nvPr>
        </p:nvSpPr>
        <p:spPr>
          <a:xfrm>
            <a:off x="284111" y="83672"/>
            <a:ext cx="8572500" cy="523220"/>
          </a:xfrm>
        </p:spPr>
        <p:txBody>
          <a:bodyPr/>
          <a:lstStyle/>
          <a:p>
            <a:r>
              <a:rPr lang="en-GB" sz="2800" dirty="0">
                <a:solidFill>
                  <a:schemeClr val="tx1"/>
                </a:solidFill>
              </a:rPr>
              <a:t>Impact of Selinexor on CD8 Marker Expression</a:t>
            </a:r>
            <a:endParaRPr lang="en-US" sz="2800" dirty="0">
              <a:solidFill>
                <a:schemeClr val="tx1"/>
              </a:solidFill>
            </a:endParaRPr>
          </a:p>
        </p:txBody>
      </p:sp>
      <p:sp>
        <p:nvSpPr>
          <p:cNvPr id="5" name="Slide Number Placeholder 4">
            <a:extLst>
              <a:ext uri="{FF2B5EF4-FFF2-40B4-BE49-F238E27FC236}">
                <a16:creationId xmlns:a16="http://schemas.microsoft.com/office/drawing/2014/main" id="{D866377F-39FC-B4DF-A252-FBB698EE3344}"/>
              </a:ext>
            </a:extLst>
          </p:cNvPr>
          <p:cNvSpPr>
            <a:spLocks noGrp="1"/>
          </p:cNvSpPr>
          <p:nvPr>
            <p:ph type="sldNum" sz="quarter" idx="4"/>
          </p:nvPr>
        </p:nvSpPr>
        <p:spPr/>
        <p:txBody>
          <a:bodyPr/>
          <a:lstStyle/>
          <a:p>
            <a:fld id="{ACACDCC2-A4AF-FB44-B2B2-D552A29314C5}" type="slidenum">
              <a:rPr lang="en-US" smtClean="0"/>
              <a:pPr/>
              <a:t>64</a:t>
            </a:fld>
            <a:endParaRPr lang="en-US"/>
          </a:p>
        </p:txBody>
      </p:sp>
      <p:sp>
        <p:nvSpPr>
          <p:cNvPr id="18" name="TextBox 17">
            <a:extLst>
              <a:ext uri="{FF2B5EF4-FFF2-40B4-BE49-F238E27FC236}">
                <a16:creationId xmlns:a16="http://schemas.microsoft.com/office/drawing/2014/main" id="{FC6CD343-C67C-A27B-1C7A-DF5A22D71B99}"/>
              </a:ext>
            </a:extLst>
          </p:cNvPr>
          <p:cNvSpPr txBox="1"/>
          <p:nvPr/>
        </p:nvSpPr>
        <p:spPr>
          <a:xfrm>
            <a:off x="595491" y="3552618"/>
            <a:ext cx="7919860" cy="686441"/>
          </a:xfrm>
          <a:prstGeom prst="roundRect">
            <a:avLst/>
          </a:prstGeom>
          <a:solidFill>
            <a:schemeClr val="tx2"/>
          </a:solidFill>
          <a:ln w="38100">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vert="horz" wrap="square" lIns="68580" tIns="0" rIns="68580" bIns="0" rtlCol="0" anchor="ctr">
            <a:noAutofit/>
          </a:bodyPr>
          <a:lstStyle/>
          <a:p>
            <a:pPr marL="214313" indent="-214313">
              <a:buFont typeface="Arial" panose="020B0604020202020204" pitchFamily="34" charset="0"/>
              <a:buChar char="•"/>
            </a:pPr>
            <a:r>
              <a:rPr lang="en-GB" sz="1050" dirty="0">
                <a:solidFill>
                  <a:schemeClr val="bg1"/>
                </a:solidFill>
              </a:rPr>
              <a:t>There was </a:t>
            </a:r>
            <a:r>
              <a:rPr lang="en-GB" sz="1050" b="1" dirty="0">
                <a:solidFill>
                  <a:schemeClr val="bg1"/>
                </a:solidFill>
              </a:rPr>
              <a:t>increased CD8 expression in the post-</a:t>
            </a:r>
            <a:r>
              <a:rPr lang="en-GB" sz="1050" b="1" dirty="0" err="1">
                <a:solidFill>
                  <a:schemeClr val="bg1"/>
                </a:solidFill>
              </a:rPr>
              <a:t>selinexor</a:t>
            </a:r>
            <a:r>
              <a:rPr lang="en-GB" sz="1050" b="1" dirty="0">
                <a:solidFill>
                  <a:schemeClr val="bg1"/>
                </a:solidFill>
              </a:rPr>
              <a:t> treatment samples </a:t>
            </a:r>
            <a:r>
              <a:rPr lang="en-GB" sz="1050" dirty="0">
                <a:solidFill>
                  <a:schemeClr val="bg1"/>
                </a:solidFill>
              </a:rPr>
              <a:t>vs screening samples ​</a:t>
            </a:r>
          </a:p>
          <a:p>
            <a:pPr marL="557138" lvl="1" indent="-214313">
              <a:buFont typeface="Arial" panose="020B0604020202020204" pitchFamily="34" charset="0"/>
              <a:buChar char="•"/>
            </a:pPr>
            <a:r>
              <a:rPr lang="en-GB" sz="1050" dirty="0">
                <a:solidFill>
                  <a:schemeClr val="bg1"/>
                </a:solidFill>
              </a:rPr>
              <a:t>Highest increase was observed in the </a:t>
            </a:r>
            <a:r>
              <a:rPr lang="en-GB" sz="1050" dirty="0" err="1">
                <a:solidFill>
                  <a:schemeClr val="bg1"/>
                </a:solidFill>
              </a:rPr>
              <a:t>SPd</a:t>
            </a:r>
            <a:r>
              <a:rPr lang="en-GB" sz="1050" dirty="0">
                <a:solidFill>
                  <a:schemeClr val="bg1"/>
                </a:solidFill>
              </a:rPr>
              <a:t> arm compared with the </a:t>
            </a:r>
            <a:r>
              <a:rPr lang="en-GB" sz="1050" dirty="0" err="1">
                <a:solidFill>
                  <a:schemeClr val="bg1"/>
                </a:solidFill>
              </a:rPr>
              <a:t>SDd</a:t>
            </a:r>
            <a:r>
              <a:rPr lang="en-GB" sz="1050" dirty="0">
                <a:solidFill>
                  <a:schemeClr val="bg1"/>
                </a:solidFill>
              </a:rPr>
              <a:t> and </a:t>
            </a:r>
            <a:r>
              <a:rPr lang="en-GB" sz="1050" dirty="0" err="1">
                <a:solidFill>
                  <a:schemeClr val="bg1"/>
                </a:solidFill>
              </a:rPr>
              <a:t>SKd</a:t>
            </a:r>
            <a:r>
              <a:rPr lang="en-GB" sz="1050" dirty="0">
                <a:solidFill>
                  <a:schemeClr val="bg1"/>
                </a:solidFill>
              </a:rPr>
              <a:t> arms ​</a:t>
            </a:r>
          </a:p>
          <a:p>
            <a:pPr marL="214313" indent="-214313">
              <a:buFont typeface="Arial" panose="020B0604020202020204" pitchFamily="34" charset="0"/>
              <a:buChar char="•"/>
            </a:pPr>
            <a:r>
              <a:rPr lang="en-GB" sz="1050" b="1" dirty="0">
                <a:solidFill>
                  <a:schemeClr val="bg1"/>
                </a:solidFill>
              </a:rPr>
              <a:t>These findings support the ongoing evaluation of the combination of selinexor and </a:t>
            </a:r>
            <a:r>
              <a:rPr lang="en-GB" sz="1050" b="1" dirty="0" err="1">
                <a:solidFill>
                  <a:schemeClr val="bg1"/>
                </a:solidFill>
              </a:rPr>
              <a:t>IMiDs</a:t>
            </a:r>
            <a:r>
              <a:rPr lang="en-GB" sz="1050" b="1" dirty="0">
                <a:solidFill>
                  <a:schemeClr val="bg1"/>
                </a:solidFill>
              </a:rPr>
              <a:t> to determine their potential to be additive in nature</a:t>
            </a:r>
            <a:r>
              <a:rPr lang="en-GB" sz="1050" dirty="0">
                <a:solidFill>
                  <a:schemeClr val="bg1"/>
                </a:solidFill>
              </a:rPr>
              <a:t>​</a:t>
            </a:r>
            <a:endParaRPr lang="en-US" sz="1050" dirty="0">
              <a:solidFill>
                <a:schemeClr val="bg1"/>
              </a:solidFill>
            </a:endParaRPr>
          </a:p>
        </p:txBody>
      </p:sp>
      <p:sp>
        <p:nvSpPr>
          <p:cNvPr id="11" name="TextBox 10">
            <a:extLst>
              <a:ext uri="{FF2B5EF4-FFF2-40B4-BE49-F238E27FC236}">
                <a16:creationId xmlns:a16="http://schemas.microsoft.com/office/drawing/2014/main" id="{13EDF943-6C53-9691-5071-AC0480551787}"/>
              </a:ext>
            </a:extLst>
          </p:cNvPr>
          <p:cNvSpPr txBox="1"/>
          <p:nvPr/>
        </p:nvSpPr>
        <p:spPr>
          <a:xfrm>
            <a:off x="958517" y="1798101"/>
            <a:ext cx="7226966" cy="230744"/>
          </a:xfrm>
          <a:prstGeom prst="rect">
            <a:avLst/>
          </a:prstGeom>
        </p:spPr>
        <p:txBody>
          <a:bodyPr vert="horz" wrap="square" lIns="68580" tIns="0" rIns="68580" bIns="0" rtlCol="0" anchor="t">
            <a:noAutofit/>
          </a:bodyPr>
          <a:lstStyle/>
          <a:p>
            <a:pPr algn="ctr"/>
            <a:r>
              <a:rPr lang="en-US" sz="1050" b="1" dirty="0"/>
              <a:t>CD3+ cell expression of CD8 (a) overall and (b) by treatment arm at different time points </a:t>
            </a:r>
          </a:p>
        </p:txBody>
      </p:sp>
      <p:sp>
        <p:nvSpPr>
          <p:cNvPr id="6" name="Rectangle 5">
            <a:extLst>
              <a:ext uri="{FF2B5EF4-FFF2-40B4-BE49-F238E27FC236}">
                <a16:creationId xmlns:a16="http://schemas.microsoft.com/office/drawing/2014/main" id="{12238575-6E42-DE2D-5260-DBBA7E25C3D6}"/>
              </a:ext>
            </a:extLst>
          </p:cNvPr>
          <p:cNvSpPr/>
          <p:nvPr/>
        </p:nvSpPr>
        <p:spPr>
          <a:xfrm>
            <a:off x="406153" y="1715330"/>
            <a:ext cx="8337797" cy="2600223"/>
          </a:xfrm>
          <a:prstGeom prst="rect">
            <a:avLst/>
          </a:prstGeom>
          <a:noFill/>
          <a:ln w="19050">
            <a:solidFill>
              <a:schemeClr val="tx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a:solidFill>
                <a:schemeClr val="tx1"/>
              </a:solidFill>
            </a:endParaRPr>
          </a:p>
        </p:txBody>
      </p:sp>
      <p:pic>
        <p:nvPicPr>
          <p:cNvPr id="9" name="Graphic 8" descr="Home">
            <a:hlinkClick r:id="rId3" action="ppaction://hlinksldjump"/>
            <a:extLst>
              <a:ext uri="{FF2B5EF4-FFF2-40B4-BE49-F238E27FC236}">
                <a16:creationId xmlns:a16="http://schemas.microsoft.com/office/drawing/2014/main" id="{74F7A179-2AAD-5BA3-1EE0-5DC70B6244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7538" y="2381"/>
            <a:ext cx="316462" cy="316462"/>
          </a:xfrm>
          <a:prstGeom prst="rect">
            <a:avLst/>
          </a:prstGeom>
        </p:spPr>
      </p:pic>
      <p:grpSp>
        <p:nvGrpSpPr>
          <p:cNvPr id="23" name="Group 22">
            <a:extLst>
              <a:ext uri="{FF2B5EF4-FFF2-40B4-BE49-F238E27FC236}">
                <a16:creationId xmlns:a16="http://schemas.microsoft.com/office/drawing/2014/main" id="{B3E8792E-0478-0015-F219-BCDD58D33286}"/>
              </a:ext>
            </a:extLst>
          </p:cNvPr>
          <p:cNvGrpSpPr/>
          <p:nvPr/>
        </p:nvGrpSpPr>
        <p:grpSpPr>
          <a:xfrm>
            <a:off x="595490" y="2004666"/>
            <a:ext cx="7907624" cy="1473185"/>
            <a:chOff x="397405" y="2767241"/>
            <a:chExt cx="11379513" cy="2355287"/>
          </a:xfrm>
        </p:grpSpPr>
        <p:grpSp>
          <p:nvGrpSpPr>
            <p:cNvPr id="20" name="Group 19">
              <a:extLst>
                <a:ext uri="{FF2B5EF4-FFF2-40B4-BE49-F238E27FC236}">
                  <a16:creationId xmlns:a16="http://schemas.microsoft.com/office/drawing/2014/main" id="{4008AE8B-8FBF-22A9-D522-29A1D90772B7}"/>
                </a:ext>
              </a:extLst>
            </p:cNvPr>
            <p:cNvGrpSpPr/>
            <p:nvPr/>
          </p:nvGrpSpPr>
          <p:grpSpPr>
            <a:xfrm>
              <a:off x="397405" y="2767241"/>
              <a:ext cx="4361610" cy="2355287"/>
              <a:chOff x="493506" y="2207713"/>
              <a:chExt cx="4361610" cy="2355287"/>
            </a:xfrm>
          </p:grpSpPr>
          <p:pic>
            <p:nvPicPr>
              <p:cNvPr id="8" name="Picture 7">
                <a:extLst>
                  <a:ext uri="{FF2B5EF4-FFF2-40B4-BE49-F238E27FC236}">
                    <a16:creationId xmlns:a16="http://schemas.microsoft.com/office/drawing/2014/main" id="{2BB2A0BF-875C-53A6-F16C-81545158C9E0}"/>
                  </a:ext>
                </a:extLst>
              </p:cNvPr>
              <p:cNvPicPr preferRelativeResize="0">
                <a:picLocks noChangeAspect="1"/>
              </p:cNvPicPr>
              <p:nvPr/>
            </p:nvPicPr>
            <p:blipFill>
              <a:blip r:embed="rId6"/>
              <a:stretch>
                <a:fillRect/>
              </a:stretch>
            </p:blipFill>
            <p:spPr>
              <a:xfrm>
                <a:off x="672001" y="2295000"/>
                <a:ext cx="4183115" cy="2268000"/>
              </a:xfrm>
              <a:prstGeom prst="rect">
                <a:avLst/>
              </a:prstGeom>
            </p:spPr>
          </p:pic>
          <p:sp>
            <p:nvSpPr>
              <p:cNvPr id="14" name="TextBox 13">
                <a:extLst>
                  <a:ext uri="{FF2B5EF4-FFF2-40B4-BE49-F238E27FC236}">
                    <a16:creationId xmlns:a16="http://schemas.microsoft.com/office/drawing/2014/main" id="{3544AAFD-7BD1-1C83-2206-F70BB4394C52}"/>
                  </a:ext>
                </a:extLst>
              </p:cNvPr>
              <p:cNvSpPr txBox="1"/>
              <p:nvPr/>
            </p:nvSpPr>
            <p:spPr>
              <a:xfrm>
                <a:off x="493506" y="2207713"/>
                <a:ext cx="586818" cy="479763"/>
              </a:xfrm>
              <a:prstGeom prst="rect">
                <a:avLst/>
              </a:prstGeom>
              <a:noFill/>
            </p:spPr>
            <p:txBody>
              <a:bodyPr wrap="square">
                <a:spAutoFit/>
              </a:bodyPr>
              <a:lstStyle/>
              <a:p>
                <a:pPr algn="ctr"/>
                <a:r>
                  <a:rPr lang="en-US" sz="1350"/>
                  <a:t>(a)</a:t>
                </a:r>
                <a:endParaRPr lang="en-GB" sz="1800"/>
              </a:p>
            </p:txBody>
          </p:sp>
        </p:grpSp>
        <p:grpSp>
          <p:nvGrpSpPr>
            <p:cNvPr id="19" name="Group 18">
              <a:extLst>
                <a:ext uri="{FF2B5EF4-FFF2-40B4-BE49-F238E27FC236}">
                  <a16:creationId xmlns:a16="http://schemas.microsoft.com/office/drawing/2014/main" id="{7B73097A-9E3C-2912-DF90-EEFED1C010C3}"/>
                </a:ext>
              </a:extLst>
            </p:cNvPr>
            <p:cNvGrpSpPr/>
            <p:nvPr/>
          </p:nvGrpSpPr>
          <p:grpSpPr>
            <a:xfrm>
              <a:off x="4933540" y="2789925"/>
              <a:ext cx="6843378" cy="2161320"/>
              <a:chOff x="4855116" y="2207713"/>
              <a:chExt cx="6843378" cy="2161320"/>
            </a:xfrm>
          </p:grpSpPr>
          <p:grpSp>
            <p:nvGrpSpPr>
              <p:cNvPr id="7" name="Group 6">
                <a:extLst>
                  <a:ext uri="{FF2B5EF4-FFF2-40B4-BE49-F238E27FC236}">
                    <a16:creationId xmlns:a16="http://schemas.microsoft.com/office/drawing/2014/main" id="{881F68BB-110F-C4C9-4302-F88196070A80}"/>
                  </a:ext>
                </a:extLst>
              </p:cNvPr>
              <p:cNvGrpSpPr>
                <a:grpSpLocks noChangeAspect="1"/>
              </p:cNvGrpSpPr>
              <p:nvPr/>
            </p:nvGrpSpPr>
            <p:grpSpPr>
              <a:xfrm>
                <a:off x="4988429" y="2554633"/>
                <a:ext cx="6710065" cy="1814400"/>
                <a:chOff x="101337" y="3825425"/>
                <a:chExt cx="7464121" cy="2018297"/>
              </a:xfrm>
            </p:grpSpPr>
            <p:pic>
              <p:nvPicPr>
                <p:cNvPr id="10" name="Picture 9">
                  <a:extLst>
                    <a:ext uri="{FF2B5EF4-FFF2-40B4-BE49-F238E27FC236}">
                      <a16:creationId xmlns:a16="http://schemas.microsoft.com/office/drawing/2014/main" id="{878EC64B-1924-1F96-CB37-5EF5D77C9204}"/>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361155" y="3825425"/>
                  <a:ext cx="5204303" cy="2018297"/>
                </a:xfrm>
                <a:prstGeom prst="rect">
                  <a:avLst/>
                </a:prstGeom>
              </p:spPr>
            </p:pic>
            <p:pic>
              <p:nvPicPr>
                <p:cNvPr id="13" name="Picture 12">
                  <a:extLst>
                    <a:ext uri="{FF2B5EF4-FFF2-40B4-BE49-F238E27FC236}">
                      <a16:creationId xmlns:a16="http://schemas.microsoft.com/office/drawing/2014/main" id="{A04C445F-F51E-2F75-B710-094554985AB9}"/>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1337" y="3825425"/>
                  <a:ext cx="2335055" cy="1944000"/>
                </a:xfrm>
                <a:prstGeom prst="rect">
                  <a:avLst/>
                </a:prstGeom>
              </p:spPr>
            </p:pic>
          </p:grpSp>
          <p:sp>
            <p:nvSpPr>
              <p:cNvPr id="17" name="TextBox 16">
                <a:extLst>
                  <a:ext uri="{FF2B5EF4-FFF2-40B4-BE49-F238E27FC236}">
                    <a16:creationId xmlns:a16="http://schemas.microsoft.com/office/drawing/2014/main" id="{AB4460B3-D5D6-486D-7B60-D1142C1AE238}"/>
                  </a:ext>
                </a:extLst>
              </p:cNvPr>
              <p:cNvSpPr txBox="1"/>
              <p:nvPr/>
            </p:nvSpPr>
            <p:spPr>
              <a:xfrm>
                <a:off x="4855116" y="2207713"/>
                <a:ext cx="586818" cy="1033336"/>
              </a:xfrm>
              <a:prstGeom prst="rect">
                <a:avLst/>
              </a:prstGeom>
              <a:noFill/>
            </p:spPr>
            <p:txBody>
              <a:bodyPr wrap="square">
                <a:spAutoFit/>
              </a:bodyPr>
              <a:lstStyle/>
              <a:p>
                <a:pPr algn="ctr"/>
                <a:r>
                  <a:rPr lang="en-US" sz="1800"/>
                  <a:t>(b)</a:t>
                </a:r>
                <a:endParaRPr lang="en-GB" sz="1800"/>
              </a:p>
            </p:txBody>
          </p:sp>
        </p:grpSp>
      </p:grpSp>
      <p:sp>
        <p:nvSpPr>
          <p:cNvPr id="27" name="Rectangle: Single Corner Snipped 26">
            <a:extLst>
              <a:ext uri="{FF2B5EF4-FFF2-40B4-BE49-F238E27FC236}">
                <a16:creationId xmlns:a16="http://schemas.microsoft.com/office/drawing/2014/main" id="{C743C20E-AED9-66AC-C06C-E199A898C2E5}"/>
              </a:ext>
            </a:extLst>
          </p:cNvPr>
          <p:cNvSpPr/>
          <p:nvPr/>
        </p:nvSpPr>
        <p:spPr>
          <a:xfrm>
            <a:off x="397241" y="1431190"/>
            <a:ext cx="2916000" cy="284874"/>
          </a:xfrm>
          <a:prstGeom prst="snip1Rect">
            <a:avLst>
              <a:gd name="adj" fmla="val 50000"/>
            </a:avLst>
          </a:prstGeom>
          <a:solidFill>
            <a:schemeClr val="tx2">
              <a:lumMod val="75000"/>
            </a:schemeClr>
          </a:solidFill>
          <a:ln>
            <a:solidFill>
              <a:schemeClr val="tx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a:solidFill>
                <a:schemeClr val="tx1"/>
              </a:solidFill>
            </a:endParaRPr>
          </a:p>
        </p:txBody>
      </p:sp>
      <p:sp>
        <p:nvSpPr>
          <p:cNvPr id="29" name="Title 2">
            <a:extLst>
              <a:ext uri="{FF2B5EF4-FFF2-40B4-BE49-F238E27FC236}">
                <a16:creationId xmlns:a16="http://schemas.microsoft.com/office/drawing/2014/main" id="{50CAE966-38C4-7608-5DBB-B0D95A663705}"/>
              </a:ext>
            </a:extLst>
          </p:cNvPr>
          <p:cNvSpPr txBox="1">
            <a:spLocks/>
          </p:cNvSpPr>
          <p:nvPr/>
        </p:nvSpPr>
        <p:spPr>
          <a:xfrm>
            <a:off x="419496" y="1441511"/>
            <a:ext cx="2730898" cy="279307"/>
          </a:xfrm>
          <a:prstGeom prst="rect">
            <a:avLst/>
          </a:prstGeom>
          <a:noFill/>
          <a:ln>
            <a:noFill/>
          </a:ln>
        </p:spPr>
        <p:txBody>
          <a:bodyPr wrap="square" rtlCol="0" anchor="ctr">
            <a:spAutoFit/>
          </a:bodyPr>
          <a:lstStyle>
            <a:lvl1pPr algn="l" rtl="0" eaLnBrk="1" fontAlgn="base" hangingPunct="1">
              <a:lnSpc>
                <a:spcPct val="90000"/>
              </a:lnSpc>
              <a:spcBef>
                <a:spcPct val="0"/>
              </a:spcBef>
              <a:spcAft>
                <a:spcPct val="0"/>
              </a:spcAft>
              <a:defRPr kumimoji="0" lang="en-US" sz="2800" b="1"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defTabSz="685800"/>
            <a:r>
              <a:rPr lang="en-GB" sz="1350" dirty="0"/>
              <a:t>Results: Inhibitory Markers</a:t>
            </a:r>
          </a:p>
        </p:txBody>
      </p:sp>
      <p:sp>
        <p:nvSpPr>
          <p:cNvPr id="2" name="TextBox 1">
            <a:extLst>
              <a:ext uri="{FF2B5EF4-FFF2-40B4-BE49-F238E27FC236}">
                <a16:creationId xmlns:a16="http://schemas.microsoft.com/office/drawing/2014/main" id="{99A15704-38CD-60EE-38AD-93D7BA7A92C5}"/>
              </a:ext>
            </a:extLst>
          </p:cNvPr>
          <p:cNvSpPr txBox="1"/>
          <p:nvPr/>
        </p:nvSpPr>
        <p:spPr>
          <a:xfrm>
            <a:off x="405672" y="726805"/>
            <a:ext cx="8395838" cy="710451"/>
          </a:xfrm>
          <a:prstGeom prst="rect">
            <a:avLst/>
          </a:prstGeom>
          <a:solidFill>
            <a:schemeClr val="bg1"/>
          </a:solidFill>
        </p:spPr>
        <p:txBody>
          <a:bodyPr wrap="square">
            <a:spAutoFit/>
          </a:bodyPr>
          <a:lstStyle/>
          <a:p>
            <a:pPr marL="214313" indent="-214313">
              <a:spcAft>
                <a:spcPts val="450"/>
              </a:spcAft>
              <a:buFont typeface="Arial" panose="020B0604020202020204" pitchFamily="34" charset="0"/>
              <a:buChar char="•"/>
            </a:pPr>
            <a:r>
              <a:rPr lang="en-GB" sz="900" dirty="0">
                <a:solidFill>
                  <a:srgbClr val="333333"/>
                </a:solidFill>
                <a:latin typeface="Arial" panose="020B0604020202020204" pitchFamily="34" charset="0"/>
              </a:rPr>
              <a:t>The STOMP trial is a multi-arm, open-label, phase 1/2b study evaluating </a:t>
            </a:r>
            <a:r>
              <a:rPr lang="en-GB" sz="900" dirty="0" err="1">
                <a:solidFill>
                  <a:srgbClr val="333333"/>
                </a:solidFill>
                <a:latin typeface="Arial" panose="020B0604020202020204" pitchFamily="34" charset="0"/>
              </a:rPr>
              <a:t>selinexor</a:t>
            </a:r>
            <a:r>
              <a:rPr lang="en-GB" sz="900" dirty="0">
                <a:solidFill>
                  <a:srgbClr val="333333"/>
                </a:solidFill>
                <a:latin typeface="Arial" panose="020B0604020202020204" pitchFamily="34" charset="0"/>
              </a:rPr>
              <a:t> in combination with backbone treatments in MM</a:t>
            </a:r>
          </a:p>
          <a:p>
            <a:pPr marL="214313" indent="-214313">
              <a:spcAft>
                <a:spcPts val="450"/>
              </a:spcAft>
              <a:buFont typeface="Arial" panose="020B0604020202020204" pitchFamily="34" charset="0"/>
              <a:buChar char="•"/>
            </a:pPr>
            <a:r>
              <a:rPr lang="en-GB" sz="900" dirty="0">
                <a:solidFill>
                  <a:srgbClr val="333333"/>
                </a:solidFill>
                <a:latin typeface="Arial" panose="020B0604020202020204" pitchFamily="34" charset="0"/>
              </a:rPr>
              <a:t>A single-</a:t>
            </a:r>
            <a:r>
              <a:rPr lang="en-GB" sz="900" dirty="0" err="1">
                <a:solidFill>
                  <a:srgbClr val="333333"/>
                </a:solidFill>
                <a:latin typeface="Arial" panose="020B0604020202020204" pitchFamily="34" charset="0"/>
              </a:rPr>
              <a:t>center</a:t>
            </a:r>
            <a:r>
              <a:rPr lang="en-GB" sz="900" dirty="0">
                <a:solidFill>
                  <a:srgbClr val="333333"/>
                </a:solidFill>
                <a:latin typeface="Arial" panose="020B0604020202020204" pitchFamily="34" charset="0"/>
              </a:rPr>
              <a:t>, retrospective, exploratory biomarker study was conducted to investigate selinexor with different combinations on MM-cell immune markers and bone marrow microenvironment using paired samples from patients in the STOMP trial at initial diagnosis, immediately before selinexor treatment, and at the end of the trial (EOT), as well as normal control BM samples from other individuals​​</a:t>
            </a:r>
          </a:p>
        </p:txBody>
      </p:sp>
      <p:sp>
        <p:nvSpPr>
          <p:cNvPr id="15" name="Text Placeholder 14">
            <a:extLst>
              <a:ext uri="{FF2B5EF4-FFF2-40B4-BE49-F238E27FC236}">
                <a16:creationId xmlns:a16="http://schemas.microsoft.com/office/drawing/2014/main" id="{E5B6A73C-E479-0642-67C4-BD7AD5CAD7A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1628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18E6C-B427-3863-89A1-6F56386E59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7DBC41-5312-CE36-60AA-F099039E2747}"/>
              </a:ext>
            </a:extLst>
          </p:cNvPr>
          <p:cNvSpPr>
            <a:spLocks noGrp="1"/>
          </p:cNvSpPr>
          <p:nvPr>
            <p:ph type="title"/>
          </p:nvPr>
        </p:nvSpPr>
        <p:spPr>
          <a:xfrm>
            <a:off x="284110" y="137533"/>
            <a:ext cx="8730731" cy="415498"/>
          </a:xfrm>
        </p:spPr>
        <p:txBody>
          <a:bodyPr/>
          <a:lstStyle/>
          <a:p>
            <a:pPr>
              <a:spcAft>
                <a:spcPts val="450"/>
              </a:spcAft>
            </a:pPr>
            <a:r>
              <a:rPr lang="en-US" sz="2100" dirty="0">
                <a:solidFill>
                  <a:schemeClr val="tx1"/>
                </a:solidFill>
                <a:latin typeface="Arial"/>
                <a:cs typeface="Arial"/>
              </a:rPr>
              <a:t>Sequential Administration Of Selinexor Prior To CAR-T In Mice</a:t>
            </a:r>
            <a:endParaRPr lang="en-US" dirty="0">
              <a:solidFill>
                <a:schemeClr val="tx1"/>
              </a:solidFill>
            </a:endParaRPr>
          </a:p>
        </p:txBody>
      </p:sp>
      <p:sp>
        <p:nvSpPr>
          <p:cNvPr id="8" name="TextBox 7">
            <a:extLst>
              <a:ext uri="{FF2B5EF4-FFF2-40B4-BE49-F238E27FC236}">
                <a16:creationId xmlns:a16="http://schemas.microsoft.com/office/drawing/2014/main" id="{94546CB4-4EB0-F7FF-F64F-4EB31FF09BA4}"/>
              </a:ext>
            </a:extLst>
          </p:cNvPr>
          <p:cNvSpPr txBox="1"/>
          <p:nvPr/>
        </p:nvSpPr>
        <p:spPr>
          <a:xfrm>
            <a:off x="805353" y="2133062"/>
            <a:ext cx="4585484" cy="345281"/>
          </a:xfrm>
          <a:prstGeom prst="rect">
            <a:avLst/>
          </a:prstGeom>
        </p:spPr>
        <p:txBody>
          <a:bodyPr vert="horz" wrap="square" lIns="68580" tIns="0" rIns="68580" bIns="0" rtlCol="0" anchor="t">
            <a:noAutofit/>
          </a:bodyPr>
          <a:lstStyle/>
          <a:p>
            <a:pPr algn="ctr"/>
            <a:r>
              <a:rPr lang="en-US" sz="1050" b="1" dirty="0"/>
              <a:t>Administration of selinexor alone, CAR-T alone, sequentially </a:t>
            </a:r>
            <a:br>
              <a:rPr lang="en-US" sz="1050" b="1" dirty="0"/>
            </a:br>
            <a:r>
              <a:rPr lang="en-US" sz="1050" b="1" dirty="0"/>
              <a:t>and vehicle (control) in a mouse model of NHL</a:t>
            </a:r>
          </a:p>
        </p:txBody>
      </p:sp>
      <p:sp>
        <p:nvSpPr>
          <p:cNvPr id="10" name="Rectangle: Rounded Corners 9">
            <a:extLst>
              <a:ext uri="{FF2B5EF4-FFF2-40B4-BE49-F238E27FC236}">
                <a16:creationId xmlns:a16="http://schemas.microsoft.com/office/drawing/2014/main" id="{D38435CA-87C8-D7F9-E990-79ED3D0D0387}"/>
              </a:ext>
            </a:extLst>
          </p:cNvPr>
          <p:cNvSpPr/>
          <p:nvPr/>
        </p:nvSpPr>
        <p:spPr>
          <a:xfrm>
            <a:off x="6137651" y="2447527"/>
            <a:ext cx="2155409" cy="1615056"/>
          </a:xfrm>
          <a:prstGeom prst="roundRect">
            <a:avLst/>
          </a:prstGeom>
          <a:solidFill>
            <a:schemeClr val="tx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spcAft>
                <a:spcPts val="450"/>
              </a:spcAft>
            </a:pPr>
            <a:r>
              <a:rPr lang="en-GB" sz="1200" b="1" dirty="0">
                <a:solidFill>
                  <a:schemeClr val="bg1"/>
                </a:solidFill>
              </a:rPr>
              <a:t>Results in this murine model suggest that </a:t>
            </a:r>
            <a:r>
              <a:rPr lang="en-GB" sz="1200" b="1" dirty="0" err="1">
                <a:solidFill>
                  <a:schemeClr val="bg1"/>
                </a:solidFill>
              </a:rPr>
              <a:t>tumor</a:t>
            </a:r>
            <a:r>
              <a:rPr lang="en-GB" sz="1200" b="1" dirty="0">
                <a:solidFill>
                  <a:schemeClr val="bg1"/>
                </a:solidFill>
              </a:rPr>
              <a:t> cells became sensitized to CD19 </a:t>
            </a:r>
            <a:br>
              <a:rPr lang="en-GB" sz="1200" b="1" dirty="0">
                <a:solidFill>
                  <a:schemeClr val="bg1"/>
                </a:solidFill>
              </a:rPr>
            </a:br>
            <a:r>
              <a:rPr lang="en-GB" sz="1200" b="1" dirty="0">
                <a:solidFill>
                  <a:schemeClr val="bg1"/>
                </a:solidFill>
              </a:rPr>
              <a:t>CAR-T-mediated cell killing following </a:t>
            </a:r>
            <a:r>
              <a:rPr lang="en-GB" sz="1200" b="1" dirty="0" err="1">
                <a:solidFill>
                  <a:schemeClr val="bg1"/>
                </a:solidFill>
              </a:rPr>
              <a:t>selinexor</a:t>
            </a:r>
            <a:r>
              <a:rPr lang="en-GB" sz="1200" b="1" dirty="0">
                <a:solidFill>
                  <a:schemeClr val="bg1"/>
                </a:solidFill>
              </a:rPr>
              <a:t> administration</a:t>
            </a:r>
            <a:endParaRPr lang="en-US" sz="1200" b="1" dirty="0">
              <a:solidFill>
                <a:schemeClr val="bg1"/>
              </a:solidFill>
            </a:endParaRPr>
          </a:p>
        </p:txBody>
      </p:sp>
      <p:sp>
        <p:nvSpPr>
          <p:cNvPr id="12" name="TextBox 11">
            <a:extLst>
              <a:ext uri="{FF2B5EF4-FFF2-40B4-BE49-F238E27FC236}">
                <a16:creationId xmlns:a16="http://schemas.microsoft.com/office/drawing/2014/main" id="{CC9D15E5-EA41-6BC3-9F31-D92F756B91E9}"/>
              </a:ext>
            </a:extLst>
          </p:cNvPr>
          <p:cNvSpPr txBox="1"/>
          <p:nvPr/>
        </p:nvSpPr>
        <p:spPr>
          <a:xfrm>
            <a:off x="584617" y="1734681"/>
            <a:ext cx="8047653" cy="381113"/>
          </a:xfrm>
          <a:prstGeom prst="rect">
            <a:avLst/>
          </a:prstGeom>
          <a:noFill/>
          <a:ln w="38100">
            <a:noFill/>
          </a:ln>
        </p:spPr>
        <p:style>
          <a:lnRef idx="2">
            <a:schemeClr val="accent4"/>
          </a:lnRef>
          <a:fillRef idx="1">
            <a:schemeClr val="lt1"/>
          </a:fillRef>
          <a:effectRef idx="0">
            <a:schemeClr val="accent4"/>
          </a:effectRef>
          <a:fontRef idx="minor">
            <a:schemeClr val="dk1"/>
          </a:fontRef>
        </p:style>
        <p:txBody>
          <a:bodyPr vert="horz" wrap="square" lIns="68580" tIns="0" rIns="68580" bIns="0" rtlCol="0" anchor="ctr">
            <a:noAutofit/>
          </a:bodyPr>
          <a:lstStyle/>
          <a:p>
            <a:pPr marL="214313" indent="-214313">
              <a:buFont typeface="Arial" panose="020B0604020202020204" pitchFamily="34" charset="0"/>
              <a:buChar char="•"/>
            </a:pPr>
            <a:r>
              <a:rPr lang="en-US" sz="900" dirty="0"/>
              <a:t>Sequential administration of selinexor (10 mg/kg BIW) followed by CD19 CAR-T injection showed </a:t>
            </a:r>
            <a:r>
              <a:rPr lang="en-US" sz="900" b="1" dirty="0">
                <a:solidFill>
                  <a:schemeClr val="tx1"/>
                </a:solidFill>
              </a:rPr>
              <a:t>reduction in tumor burden at weeks 4–6</a:t>
            </a:r>
            <a:r>
              <a:rPr lang="en-US" sz="900" dirty="0">
                <a:solidFill>
                  <a:schemeClr val="tx1"/>
                </a:solidFill>
              </a:rPr>
              <a:t> in the sequential group compared with CAR-T alone</a:t>
            </a:r>
          </a:p>
        </p:txBody>
      </p:sp>
      <p:sp>
        <p:nvSpPr>
          <p:cNvPr id="2" name="Slide Number Placeholder 4">
            <a:extLst>
              <a:ext uri="{FF2B5EF4-FFF2-40B4-BE49-F238E27FC236}">
                <a16:creationId xmlns:a16="http://schemas.microsoft.com/office/drawing/2014/main" id="{EDCE045F-4701-4C5C-E977-BF4C749D27A8}"/>
              </a:ext>
            </a:extLst>
          </p:cNvPr>
          <p:cNvSpPr txBox="1">
            <a:spLocks/>
          </p:cNvSpPr>
          <p:nvPr/>
        </p:nvSpPr>
        <p:spPr>
          <a:xfrm>
            <a:off x="8698380" y="4874227"/>
            <a:ext cx="316461" cy="174973"/>
          </a:xfrm>
          <a:prstGeom prst="rect">
            <a:avLst/>
          </a:prstGeom>
        </p:spPr>
        <p:txBody>
          <a:bodyPr vert="horz" lIns="0" tIns="34290" rIns="68580" bIns="34290" rtlCol="0" anchor="ctr"/>
          <a:lstStyle>
            <a:defPPr>
              <a:defRPr lang="en-US"/>
            </a:defPPr>
            <a:lvl1pPr marL="0" algn="l" defTabSz="914201" rtl="0" eaLnBrk="1" latinLnBrk="0" hangingPunct="1">
              <a:defRPr lang="en-US" sz="900" kern="1200" smtClean="0">
                <a:solidFill>
                  <a:schemeClr val="tx1"/>
                </a:solidFill>
                <a:latin typeface="+mn-lt"/>
                <a:ea typeface="+mn-ea"/>
                <a:cs typeface="+mn-cs"/>
              </a:defRPr>
            </a:lvl1pPr>
            <a:lvl2pPr marL="457100" algn="l" defTabSz="914201" rtl="0" eaLnBrk="1" latinLnBrk="0" hangingPunct="1">
              <a:defRPr sz="1800" kern="1200">
                <a:solidFill>
                  <a:schemeClr val="tx1"/>
                </a:solidFill>
                <a:latin typeface="+mn-lt"/>
                <a:ea typeface="+mn-ea"/>
                <a:cs typeface="+mn-cs"/>
              </a:defRPr>
            </a:lvl2pPr>
            <a:lvl3pPr marL="914201" algn="l" defTabSz="914201" rtl="0" eaLnBrk="1" latinLnBrk="0" hangingPunct="1">
              <a:defRPr sz="1800" kern="1200">
                <a:solidFill>
                  <a:schemeClr val="tx1"/>
                </a:solidFill>
                <a:latin typeface="+mn-lt"/>
                <a:ea typeface="+mn-ea"/>
                <a:cs typeface="+mn-cs"/>
              </a:defRPr>
            </a:lvl3pPr>
            <a:lvl4pPr marL="1371302" algn="l" defTabSz="914201" rtl="0" eaLnBrk="1" latinLnBrk="0" hangingPunct="1">
              <a:defRPr sz="1800" kern="1200">
                <a:solidFill>
                  <a:schemeClr val="tx1"/>
                </a:solidFill>
                <a:latin typeface="+mn-lt"/>
                <a:ea typeface="+mn-ea"/>
                <a:cs typeface="+mn-cs"/>
              </a:defRPr>
            </a:lvl4pPr>
            <a:lvl5pPr marL="1828402" algn="l" defTabSz="914201" rtl="0" eaLnBrk="1" latinLnBrk="0" hangingPunct="1">
              <a:defRPr sz="1800" kern="1200">
                <a:solidFill>
                  <a:schemeClr val="tx1"/>
                </a:solidFill>
                <a:latin typeface="+mn-lt"/>
                <a:ea typeface="+mn-ea"/>
                <a:cs typeface="+mn-cs"/>
              </a:defRPr>
            </a:lvl5pPr>
            <a:lvl6pPr marL="2285503" algn="l" defTabSz="914201" rtl="0" eaLnBrk="1" latinLnBrk="0" hangingPunct="1">
              <a:defRPr sz="1800" kern="1200">
                <a:solidFill>
                  <a:schemeClr val="tx1"/>
                </a:solidFill>
                <a:latin typeface="+mn-lt"/>
                <a:ea typeface="+mn-ea"/>
                <a:cs typeface="+mn-cs"/>
              </a:defRPr>
            </a:lvl6pPr>
            <a:lvl7pPr marL="2742603" algn="l" defTabSz="914201" rtl="0" eaLnBrk="1" latinLnBrk="0" hangingPunct="1">
              <a:defRPr sz="1800" kern="1200">
                <a:solidFill>
                  <a:schemeClr val="tx1"/>
                </a:solidFill>
                <a:latin typeface="+mn-lt"/>
                <a:ea typeface="+mn-ea"/>
                <a:cs typeface="+mn-cs"/>
              </a:defRPr>
            </a:lvl7pPr>
            <a:lvl8pPr marL="3199704" algn="l" defTabSz="914201" rtl="0" eaLnBrk="1" latinLnBrk="0" hangingPunct="1">
              <a:defRPr sz="1800" kern="1200">
                <a:solidFill>
                  <a:schemeClr val="tx1"/>
                </a:solidFill>
                <a:latin typeface="+mn-lt"/>
                <a:ea typeface="+mn-ea"/>
                <a:cs typeface="+mn-cs"/>
              </a:defRPr>
            </a:lvl8pPr>
            <a:lvl9pPr marL="3656804" algn="l" defTabSz="914201" rtl="0" eaLnBrk="1" latinLnBrk="0" hangingPunct="1">
              <a:defRPr sz="1800" kern="1200">
                <a:solidFill>
                  <a:schemeClr val="tx1"/>
                </a:solidFill>
                <a:latin typeface="+mn-lt"/>
                <a:ea typeface="+mn-ea"/>
                <a:cs typeface="+mn-cs"/>
              </a:defRPr>
            </a:lvl9pPr>
          </a:lstStyle>
          <a:p>
            <a:fld id="{ACACDCC2-A4AF-FB44-B2B2-D552A29314C5}" type="slidenum">
              <a:rPr lang="en-GB" sz="675"/>
              <a:pPr/>
              <a:t>65</a:t>
            </a:fld>
            <a:endParaRPr lang="en-GB" sz="675"/>
          </a:p>
        </p:txBody>
      </p:sp>
      <p:grpSp>
        <p:nvGrpSpPr>
          <p:cNvPr id="5" name="Group 4">
            <a:extLst>
              <a:ext uri="{FF2B5EF4-FFF2-40B4-BE49-F238E27FC236}">
                <a16:creationId xmlns:a16="http://schemas.microsoft.com/office/drawing/2014/main" id="{2ABDC3BD-A736-1EB8-E29E-FFFF4FFBB127}"/>
              </a:ext>
            </a:extLst>
          </p:cNvPr>
          <p:cNvGrpSpPr/>
          <p:nvPr/>
        </p:nvGrpSpPr>
        <p:grpSpPr>
          <a:xfrm>
            <a:off x="382077" y="1356627"/>
            <a:ext cx="8352650" cy="2950395"/>
            <a:chOff x="454180" y="1000458"/>
            <a:chExt cx="5855165" cy="14564528"/>
          </a:xfrm>
        </p:grpSpPr>
        <p:sp>
          <p:nvSpPr>
            <p:cNvPr id="6" name="Rectangle 5">
              <a:extLst>
                <a:ext uri="{FF2B5EF4-FFF2-40B4-BE49-F238E27FC236}">
                  <a16:creationId xmlns:a16="http://schemas.microsoft.com/office/drawing/2014/main" id="{04B48CAF-ED68-5B27-CE59-7311916FC265}"/>
                </a:ext>
              </a:extLst>
            </p:cNvPr>
            <p:cNvSpPr/>
            <p:nvPr/>
          </p:nvSpPr>
          <p:spPr>
            <a:xfrm>
              <a:off x="459739" y="2363965"/>
              <a:ext cx="5849606" cy="13201021"/>
            </a:xfrm>
            <a:prstGeom prst="rect">
              <a:avLst/>
            </a:prstGeom>
            <a:noFill/>
            <a:ln w="19050">
              <a:solidFill>
                <a:schemeClr val="tx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a:solidFill>
                  <a:schemeClr val="tx1"/>
                </a:solidFill>
              </a:endParaRPr>
            </a:p>
          </p:txBody>
        </p:sp>
        <p:sp>
          <p:nvSpPr>
            <p:cNvPr id="7" name="Rectangle: Single Corner Snipped 6">
              <a:extLst>
                <a:ext uri="{FF2B5EF4-FFF2-40B4-BE49-F238E27FC236}">
                  <a16:creationId xmlns:a16="http://schemas.microsoft.com/office/drawing/2014/main" id="{A1A3902C-E6EA-87A9-E5B5-B25EF6FC0A38}"/>
                </a:ext>
              </a:extLst>
            </p:cNvPr>
            <p:cNvSpPr/>
            <p:nvPr/>
          </p:nvSpPr>
          <p:spPr>
            <a:xfrm>
              <a:off x="454180" y="1002951"/>
              <a:ext cx="2271223" cy="1332846"/>
            </a:xfrm>
            <a:prstGeom prst="snip1Rect">
              <a:avLst>
                <a:gd name="adj" fmla="val 50000"/>
              </a:avLst>
            </a:prstGeom>
            <a:solidFill>
              <a:schemeClr val="tx2">
                <a:lumMod val="75000"/>
              </a:schemeClr>
            </a:solidFill>
            <a:ln>
              <a:solidFill>
                <a:schemeClr val="tx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a:solidFill>
                  <a:schemeClr val="tx1"/>
                </a:solidFill>
              </a:endParaRPr>
            </a:p>
          </p:txBody>
        </p:sp>
        <p:sp>
          <p:nvSpPr>
            <p:cNvPr id="9" name="Title 2">
              <a:extLst>
                <a:ext uri="{FF2B5EF4-FFF2-40B4-BE49-F238E27FC236}">
                  <a16:creationId xmlns:a16="http://schemas.microsoft.com/office/drawing/2014/main" id="{3085362C-83FE-3739-ADA6-B819D22F0E13}"/>
                </a:ext>
              </a:extLst>
            </p:cNvPr>
            <p:cNvSpPr txBox="1">
              <a:spLocks/>
            </p:cNvSpPr>
            <p:nvPr/>
          </p:nvSpPr>
          <p:spPr>
            <a:xfrm>
              <a:off x="459739" y="1000458"/>
              <a:ext cx="2214480" cy="1378790"/>
            </a:xfrm>
            <a:prstGeom prst="rect">
              <a:avLst/>
            </a:prstGeom>
            <a:noFill/>
            <a:ln>
              <a:noFill/>
            </a:ln>
          </p:spPr>
          <p:txBody>
            <a:bodyPr wrap="square" rtlCol="0" anchor="ctr">
              <a:spAutoFit/>
            </a:bodyPr>
            <a:lstStyle>
              <a:lvl1pPr algn="l" rtl="0" eaLnBrk="1" fontAlgn="base" hangingPunct="1">
                <a:lnSpc>
                  <a:spcPct val="90000"/>
                </a:lnSpc>
                <a:spcBef>
                  <a:spcPct val="0"/>
                </a:spcBef>
                <a:spcAft>
                  <a:spcPct val="0"/>
                </a:spcAft>
                <a:defRPr kumimoji="0" lang="en-US" sz="2800" b="1"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charset="0"/>
                </a:defRPr>
              </a:lvl2pPr>
              <a:lvl3pPr algn="l" rtl="0" eaLnBrk="1" fontAlgn="base" hangingPunct="1">
                <a:lnSpc>
                  <a:spcPct val="90000"/>
                </a:lnSpc>
                <a:spcBef>
                  <a:spcPct val="0"/>
                </a:spcBef>
                <a:spcAft>
                  <a:spcPct val="0"/>
                </a:spcAft>
                <a:defRPr sz="4400">
                  <a:solidFill>
                    <a:schemeClr val="tx1"/>
                  </a:solidFill>
                  <a:latin typeface="Arial" charset="0"/>
                </a:defRPr>
              </a:lvl3pPr>
              <a:lvl4pPr algn="l" rtl="0" eaLnBrk="1" fontAlgn="base" hangingPunct="1">
                <a:lnSpc>
                  <a:spcPct val="90000"/>
                </a:lnSpc>
                <a:spcBef>
                  <a:spcPct val="0"/>
                </a:spcBef>
                <a:spcAft>
                  <a:spcPct val="0"/>
                </a:spcAft>
                <a:defRPr sz="4400">
                  <a:solidFill>
                    <a:schemeClr val="tx1"/>
                  </a:solidFill>
                  <a:latin typeface="Arial" charset="0"/>
                </a:defRPr>
              </a:lvl4pPr>
              <a:lvl5pPr algn="l" rtl="0" eaLnBrk="1" fontAlgn="base" hangingPunct="1">
                <a:lnSpc>
                  <a:spcPct val="90000"/>
                </a:lnSpc>
                <a:spcBef>
                  <a:spcPct val="0"/>
                </a:spcBef>
                <a:spcAft>
                  <a:spcPct val="0"/>
                </a:spcAft>
                <a:defRPr sz="4400">
                  <a:solidFill>
                    <a:schemeClr val="tx1"/>
                  </a:solidFill>
                  <a:latin typeface="Arial" charset="0"/>
                </a:defRPr>
              </a:lvl5pPr>
              <a:lvl6pPr marL="457200" algn="l" rtl="0" eaLnBrk="1" fontAlgn="base" hangingPunct="1">
                <a:lnSpc>
                  <a:spcPct val="90000"/>
                </a:lnSpc>
                <a:spcBef>
                  <a:spcPct val="0"/>
                </a:spcBef>
                <a:spcAft>
                  <a:spcPct val="0"/>
                </a:spcAft>
                <a:defRPr sz="4400">
                  <a:solidFill>
                    <a:schemeClr val="tx1"/>
                  </a:solidFill>
                  <a:latin typeface="Arial" charset="0"/>
                </a:defRPr>
              </a:lvl6pPr>
              <a:lvl7pPr marL="914400" algn="l" rtl="0" eaLnBrk="1" fontAlgn="base" hangingPunct="1">
                <a:lnSpc>
                  <a:spcPct val="90000"/>
                </a:lnSpc>
                <a:spcBef>
                  <a:spcPct val="0"/>
                </a:spcBef>
                <a:spcAft>
                  <a:spcPct val="0"/>
                </a:spcAft>
                <a:defRPr sz="4400">
                  <a:solidFill>
                    <a:schemeClr val="tx1"/>
                  </a:solidFill>
                  <a:latin typeface="Arial" charset="0"/>
                </a:defRPr>
              </a:lvl7pPr>
              <a:lvl8pPr marL="1371600" algn="l" rtl="0" eaLnBrk="1" fontAlgn="base" hangingPunct="1">
                <a:lnSpc>
                  <a:spcPct val="90000"/>
                </a:lnSpc>
                <a:spcBef>
                  <a:spcPct val="0"/>
                </a:spcBef>
                <a:spcAft>
                  <a:spcPct val="0"/>
                </a:spcAft>
                <a:defRPr sz="4400">
                  <a:solidFill>
                    <a:schemeClr val="tx1"/>
                  </a:solidFill>
                  <a:latin typeface="Arial" charset="0"/>
                </a:defRPr>
              </a:lvl8pPr>
              <a:lvl9pPr marL="1828800" algn="l" rtl="0" eaLnBrk="1" fontAlgn="base" hangingPunct="1">
                <a:lnSpc>
                  <a:spcPct val="90000"/>
                </a:lnSpc>
                <a:spcBef>
                  <a:spcPct val="0"/>
                </a:spcBef>
                <a:spcAft>
                  <a:spcPct val="0"/>
                </a:spcAft>
                <a:defRPr sz="4400">
                  <a:solidFill>
                    <a:schemeClr val="tx1"/>
                  </a:solidFill>
                  <a:latin typeface="Arial" charset="0"/>
                </a:defRPr>
              </a:lvl9pPr>
            </a:lstStyle>
            <a:p>
              <a:pPr defTabSz="685800"/>
              <a:r>
                <a:rPr lang="en-GB" sz="1350" dirty="0"/>
                <a:t>Results: Sequential Administration</a:t>
              </a:r>
            </a:p>
          </p:txBody>
        </p:sp>
      </p:grpSp>
      <p:sp>
        <p:nvSpPr>
          <p:cNvPr id="4" name="TextBox 3">
            <a:extLst>
              <a:ext uri="{FF2B5EF4-FFF2-40B4-BE49-F238E27FC236}">
                <a16:creationId xmlns:a16="http://schemas.microsoft.com/office/drawing/2014/main" id="{8172F8B2-13A5-675E-D64B-0E358F240284}"/>
              </a:ext>
            </a:extLst>
          </p:cNvPr>
          <p:cNvSpPr txBox="1"/>
          <p:nvPr/>
        </p:nvSpPr>
        <p:spPr>
          <a:xfrm>
            <a:off x="400050" y="794417"/>
            <a:ext cx="8211010" cy="571951"/>
          </a:xfrm>
          <a:prstGeom prst="rect">
            <a:avLst/>
          </a:prstGeom>
          <a:noFill/>
        </p:spPr>
        <p:txBody>
          <a:bodyPr wrap="square">
            <a:spAutoFit/>
          </a:bodyPr>
          <a:lstStyle/>
          <a:p>
            <a:pPr marL="214313" indent="-214313">
              <a:spcAft>
                <a:spcPts val="450"/>
              </a:spcAft>
              <a:buFont typeface="Arial" panose="020B0604020202020204" pitchFamily="34" charset="0"/>
              <a:buChar char="•"/>
            </a:pPr>
            <a:r>
              <a:rPr lang="en-GB" sz="900" dirty="0">
                <a:latin typeface="+mj-lt"/>
              </a:rPr>
              <a:t>In a preclinical mouse model of Non-Hodgkin lymphoma, mice were treated with selinexor alone (10 mg/kg gavage 2x week), CD19 CAR-T alone or a concurrent combination</a:t>
            </a:r>
          </a:p>
          <a:p>
            <a:pPr marL="214313" indent="-214313">
              <a:spcAft>
                <a:spcPts val="450"/>
              </a:spcAft>
              <a:buFont typeface="Arial" panose="020B0604020202020204" pitchFamily="34" charset="0"/>
              <a:buChar char="•"/>
            </a:pPr>
            <a:r>
              <a:rPr lang="en-GB" sz="900" dirty="0">
                <a:latin typeface="+mj-lt"/>
              </a:rPr>
              <a:t>Mice were imaged weekly for bioluminescence to monitor </a:t>
            </a:r>
            <a:r>
              <a:rPr lang="en-GB" sz="900" dirty="0" err="1">
                <a:latin typeface="+mj-lt"/>
              </a:rPr>
              <a:t>tumor</a:t>
            </a:r>
            <a:r>
              <a:rPr lang="en-GB" sz="900" dirty="0">
                <a:latin typeface="+mj-lt"/>
              </a:rPr>
              <a:t> progression</a:t>
            </a:r>
          </a:p>
        </p:txBody>
      </p:sp>
      <p:pic>
        <p:nvPicPr>
          <p:cNvPr id="14" name="Graphic 13" descr="Home">
            <a:hlinkClick r:id="rId3" action="ppaction://hlinksldjump"/>
            <a:extLst>
              <a:ext uri="{FF2B5EF4-FFF2-40B4-BE49-F238E27FC236}">
                <a16:creationId xmlns:a16="http://schemas.microsoft.com/office/drawing/2014/main" id="{ED78EF47-CF45-E00E-1B5F-FFC1CB5A0F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7538" y="2381"/>
            <a:ext cx="316462" cy="316462"/>
          </a:xfrm>
          <a:prstGeom prst="rect">
            <a:avLst/>
          </a:prstGeom>
        </p:spPr>
      </p:pic>
      <p:grpSp>
        <p:nvGrpSpPr>
          <p:cNvPr id="16" name="Group 15">
            <a:extLst>
              <a:ext uri="{FF2B5EF4-FFF2-40B4-BE49-F238E27FC236}">
                <a16:creationId xmlns:a16="http://schemas.microsoft.com/office/drawing/2014/main" id="{096BD759-A988-51DB-B2DD-390378BFFAD5}"/>
              </a:ext>
            </a:extLst>
          </p:cNvPr>
          <p:cNvGrpSpPr/>
          <p:nvPr/>
        </p:nvGrpSpPr>
        <p:grpSpPr>
          <a:xfrm>
            <a:off x="866501" y="2463160"/>
            <a:ext cx="4803879" cy="1961157"/>
            <a:chOff x="832423" y="3453424"/>
            <a:chExt cx="6405172" cy="2614876"/>
          </a:xfrm>
        </p:grpSpPr>
        <p:pic>
          <p:nvPicPr>
            <p:cNvPr id="11" name="Picture 10">
              <a:extLst>
                <a:ext uri="{FF2B5EF4-FFF2-40B4-BE49-F238E27FC236}">
                  <a16:creationId xmlns:a16="http://schemas.microsoft.com/office/drawing/2014/main" id="{8807B110-A263-EBAD-60CF-33469247142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2423" y="3453424"/>
              <a:ext cx="6391434" cy="2614876"/>
            </a:xfrm>
            <a:prstGeom prst="rect">
              <a:avLst/>
            </a:prstGeom>
            <a:noFill/>
          </p:spPr>
        </p:pic>
        <p:sp>
          <p:nvSpPr>
            <p:cNvPr id="15" name="Rectangle 14">
              <a:extLst>
                <a:ext uri="{FF2B5EF4-FFF2-40B4-BE49-F238E27FC236}">
                  <a16:creationId xmlns:a16="http://schemas.microsoft.com/office/drawing/2014/main" id="{DD778F8A-8E0B-F800-C710-087528CE04A4}"/>
                </a:ext>
              </a:extLst>
            </p:cNvPr>
            <p:cNvSpPr/>
            <p:nvPr/>
          </p:nvSpPr>
          <p:spPr>
            <a:xfrm>
              <a:off x="5305648" y="5457293"/>
              <a:ext cx="1201478" cy="16187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a:solidFill>
                  <a:schemeClr val="tx1"/>
                </a:solidFill>
              </a:endParaRPr>
            </a:p>
          </p:txBody>
        </p:sp>
        <p:sp>
          <p:nvSpPr>
            <p:cNvPr id="18" name="Rectangle 17">
              <a:extLst>
                <a:ext uri="{FF2B5EF4-FFF2-40B4-BE49-F238E27FC236}">
                  <a16:creationId xmlns:a16="http://schemas.microsoft.com/office/drawing/2014/main" id="{7709469B-0ECD-1B88-9172-610E6C250B89}"/>
                </a:ext>
              </a:extLst>
            </p:cNvPr>
            <p:cNvSpPr/>
            <p:nvPr/>
          </p:nvSpPr>
          <p:spPr>
            <a:xfrm>
              <a:off x="4699000" y="4928386"/>
              <a:ext cx="2538595" cy="59580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a:solidFill>
                  <a:schemeClr val="tx1"/>
                </a:solidFill>
              </a:endParaRPr>
            </a:p>
          </p:txBody>
        </p:sp>
        <p:sp>
          <p:nvSpPr>
            <p:cNvPr id="19" name="Rectangle 18">
              <a:extLst>
                <a:ext uri="{FF2B5EF4-FFF2-40B4-BE49-F238E27FC236}">
                  <a16:creationId xmlns:a16="http://schemas.microsoft.com/office/drawing/2014/main" id="{68D57103-00C9-BB0C-6D93-FED041FF11CD}"/>
                </a:ext>
              </a:extLst>
            </p:cNvPr>
            <p:cNvSpPr/>
            <p:nvPr/>
          </p:nvSpPr>
          <p:spPr>
            <a:xfrm>
              <a:off x="4413155" y="4797064"/>
              <a:ext cx="318069" cy="59580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800" b="1">
                <a:solidFill>
                  <a:schemeClr val="tx1"/>
                </a:solidFill>
              </a:endParaRPr>
            </a:p>
          </p:txBody>
        </p:sp>
      </p:grpSp>
      <p:sp>
        <p:nvSpPr>
          <p:cNvPr id="20" name="Text Placeholder 19">
            <a:extLst>
              <a:ext uri="{FF2B5EF4-FFF2-40B4-BE49-F238E27FC236}">
                <a16:creationId xmlns:a16="http://schemas.microsoft.com/office/drawing/2014/main" id="{42AB647D-5B58-520C-E596-D4FD23CBE05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9629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F3AE8C-47E4-6B60-1B69-EC8F76136E5D}"/>
              </a:ext>
            </a:extLst>
          </p:cNvPr>
          <p:cNvSpPr>
            <a:spLocks noGrp="1"/>
          </p:cNvSpPr>
          <p:nvPr>
            <p:ph idx="1"/>
          </p:nvPr>
        </p:nvSpPr>
        <p:spPr/>
        <p:txBody>
          <a:bodyPr/>
          <a:lstStyle/>
          <a:p>
            <a:r>
              <a:rPr lang="en-US" sz="1800" dirty="0" err="1"/>
              <a:t>Ixazomib</a:t>
            </a:r>
            <a:r>
              <a:rPr lang="en-US" sz="1800" dirty="0"/>
              <a:t> can deepen responses of </a:t>
            </a:r>
            <a:r>
              <a:rPr lang="en-US" sz="1800" dirty="0" err="1"/>
              <a:t>Velcade</a:t>
            </a:r>
            <a:r>
              <a:rPr lang="en-US" sz="1800" dirty="0"/>
              <a:t>-containing regimens and further deepen responses</a:t>
            </a:r>
          </a:p>
          <a:p>
            <a:r>
              <a:rPr lang="en-US" sz="1800" dirty="0" err="1"/>
              <a:t>Belantumab</a:t>
            </a:r>
            <a:r>
              <a:rPr lang="en-US" sz="1800" dirty="0"/>
              <a:t>-containing regimens show significant activity in high-risk disease, especially in lenalidomide-refractory patients</a:t>
            </a:r>
          </a:p>
          <a:p>
            <a:r>
              <a:rPr lang="en-US" sz="1800" dirty="0"/>
              <a:t>Ocular toxicity remains an active concern with </a:t>
            </a:r>
            <a:r>
              <a:rPr lang="en-US" sz="1800" dirty="0" err="1"/>
              <a:t>belantumab</a:t>
            </a:r>
            <a:endParaRPr lang="en-US" sz="1800" dirty="0"/>
          </a:p>
          <a:p>
            <a:r>
              <a:rPr lang="en-US" sz="1800" dirty="0"/>
              <a:t>Selinexor 40mg has significant clinical activity in the RR-MM setting with a more favorable toxicity profile compared to 60mg</a:t>
            </a:r>
          </a:p>
          <a:p>
            <a:r>
              <a:rPr lang="en-US" sz="1800" dirty="0"/>
              <a:t>Selinexor may be an ideal agent to use as bridging therapy prior to CAR T-cell therapy</a:t>
            </a:r>
          </a:p>
        </p:txBody>
      </p:sp>
      <p:sp>
        <p:nvSpPr>
          <p:cNvPr id="3" name="Title 2">
            <a:extLst>
              <a:ext uri="{FF2B5EF4-FFF2-40B4-BE49-F238E27FC236}">
                <a16:creationId xmlns:a16="http://schemas.microsoft.com/office/drawing/2014/main" id="{D3494932-209F-DEC5-7774-C93BC4F6A5AD}"/>
              </a:ext>
            </a:extLst>
          </p:cNvPr>
          <p:cNvSpPr>
            <a:spLocks noGrp="1"/>
          </p:cNvSpPr>
          <p:nvPr>
            <p:ph type="title"/>
          </p:nvPr>
        </p:nvSpPr>
        <p:spPr/>
        <p:txBody>
          <a:bodyPr/>
          <a:lstStyle/>
          <a:p>
            <a:r>
              <a:rPr lang="en-US" b="1" dirty="0">
                <a:solidFill>
                  <a:schemeClr val="accent2"/>
                </a:solidFill>
              </a:rPr>
              <a:t>Conclusions</a:t>
            </a:r>
          </a:p>
        </p:txBody>
      </p:sp>
      <p:sp>
        <p:nvSpPr>
          <p:cNvPr id="4" name="Text Placeholder 3">
            <a:extLst>
              <a:ext uri="{FF2B5EF4-FFF2-40B4-BE49-F238E27FC236}">
                <a16:creationId xmlns:a16="http://schemas.microsoft.com/office/drawing/2014/main" id="{EB75C433-CDEF-456F-1F63-833AE8D5C0D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33612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June 19, 2024</a:t>
            </a:r>
          </a:p>
        </p:txBody>
      </p:sp>
      <p:sp>
        <p:nvSpPr>
          <p:cNvPr id="4" name="Rectangle 3">
            <a:extLst>
              <a:ext uri="{FF2B5EF4-FFF2-40B4-BE49-F238E27FC236}">
                <a16:creationId xmlns:a16="http://schemas.microsoft.com/office/drawing/2014/main" id="{5A283613-38E6-4BE5-B1E9-AD123EA014EC}"/>
              </a:ext>
            </a:extLst>
          </p:cNvPr>
          <p:cNvSpPr/>
          <p:nvPr/>
        </p:nvSpPr>
        <p:spPr>
          <a:xfrm>
            <a:off x="7909089" y="424206"/>
            <a:ext cx="499620" cy="245097"/>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Ivan Borrello, MD</a:t>
            </a:r>
          </a:p>
          <a:p>
            <a:r>
              <a:rPr lang="en-US" dirty="0">
                <a:solidFill>
                  <a:srgbClr val="002E51"/>
                </a:solidFill>
              </a:rPr>
              <a:t>Director Myeloma, BMT, Cell Therapy</a:t>
            </a:r>
          </a:p>
          <a:p>
            <a:r>
              <a:rPr lang="en-US" dirty="0">
                <a:solidFill>
                  <a:srgbClr val="002E51"/>
                </a:solidFill>
              </a:rPr>
              <a:t>Tampa General Hospital</a:t>
            </a:r>
          </a:p>
        </p:txBody>
      </p:sp>
      <p:sp>
        <p:nvSpPr>
          <p:cNvPr id="4" name="Title 3"/>
          <p:cNvSpPr>
            <a:spLocks noGrp="1"/>
          </p:cNvSpPr>
          <p:nvPr>
            <p:ph type="title"/>
          </p:nvPr>
        </p:nvSpPr>
        <p:spPr>
          <a:xfrm>
            <a:off x="0" y="127465"/>
            <a:ext cx="9144000" cy="786936"/>
          </a:xfrm>
        </p:spPr>
        <p:txBody>
          <a:bodyPr/>
          <a:lstStyle/>
          <a:p>
            <a:r>
              <a:rPr lang="en-US" b="1" dirty="0" err="1">
                <a:solidFill>
                  <a:srgbClr val="002E51"/>
                </a:solidFill>
              </a:rPr>
              <a:t>Bispecifics</a:t>
            </a:r>
            <a:r>
              <a:rPr lang="en-US" b="1" dirty="0">
                <a:solidFill>
                  <a:srgbClr val="002E51"/>
                </a:solidFill>
              </a:rPr>
              <a:t> in Relapsed/Refractory Myeloma</a:t>
            </a:r>
          </a:p>
        </p:txBody>
      </p:sp>
    </p:spTree>
    <p:extLst>
      <p:ext uri="{BB962C8B-B14F-4D97-AF65-F5344CB8AC3E}">
        <p14:creationId xmlns:p14="http://schemas.microsoft.com/office/powerpoint/2010/main" val="3603802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BDA2E2-630D-5CA8-CF24-7F2BE372039D}"/>
              </a:ext>
            </a:extLst>
          </p:cNvPr>
          <p:cNvPicPr>
            <a:picLocks noChangeAspect="1"/>
          </p:cNvPicPr>
          <p:nvPr/>
        </p:nvPicPr>
        <p:blipFill>
          <a:blip r:embed="rId2"/>
          <a:stretch>
            <a:fillRect/>
          </a:stretch>
        </p:blipFill>
        <p:spPr>
          <a:xfrm>
            <a:off x="1626347" y="129381"/>
            <a:ext cx="5461000" cy="4200572"/>
          </a:xfrm>
          <a:prstGeom prst="rect">
            <a:avLst/>
          </a:prstGeom>
        </p:spPr>
      </p:pic>
    </p:spTree>
    <p:extLst>
      <p:ext uri="{BB962C8B-B14F-4D97-AF65-F5344CB8AC3E}">
        <p14:creationId xmlns:p14="http://schemas.microsoft.com/office/powerpoint/2010/main" val="1037678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FAE8A5-4E88-0D62-7AB6-7957DAEE545F}"/>
              </a:ext>
            </a:extLst>
          </p:cNvPr>
          <p:cNvSpPr>
            <a:spLocks noGrp="1"/>
          </p:cNvSpPr>
          <p:nvPr>
            <p:ph type="title"/>
          </p:nvPr>
        </p:nvSpPr>
        <p:spPr>
          <a:xfrm>
            <a:off x="631802" y="89766"/>
            <a:ext cx="8094884" cy="425054"/>
          </a:xfrm>
        </p:spPr>
        <p:txBody>
          <a:bodyPr/>
          <a:lstStyle/>
          <a:p>
            <a:r>
              <a:rPr lang="en-US" sz="2597" i="0" dirty="0">
                <a:solidFill>
                  <a:schemeClr val="accent6">
                    <a:lumMod val="75000"/>
                  </a:schemeClr>
                </a:solidFill>
              </a:rPr>
              <a:t>Probability of Progression in Asymptomatic Myeloma</a:t>
            </a:r>
          </a:p>
        </p:txBody>
      </p:sp>
      <p:pic>
        <p:nvPicPr>
          <p:cNvPr id="4098" name="Picture 2">
            <a:extLst>
              <a:ext uri="{FF2B5EF4-FFF2-40B4-BE49-F238E27FC236}">
                <a16:creationId xmlns:a16="http://schemas.microsoft.com/office/drawing/2014/main" id="{E01EBB75-1D29-FF04-D15F-6C9BAB945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728" y="515892"/>
            <a:ext cx="5314544" cy="37695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369F51-FEB5-979A-7ACA-89C9CF940D64}"/>
              </a:ext>
            </a:extLst>
          </p:cNvPr>
          <p:cNvSpPr txBox="1"/>
          <p:nvPr/>
        </p:nvSpPr>
        <p:spPr>
          <a:xfrm>
            <a:off x="6476562" y="4696949"/>
            <a:ext cx="2591714" cy="461665"/>
          </a:xfrm>
          <a:prstGeom prst="rect">
            <a:avLst/>
          </a:prstGeom>
          <a:noFill/>
        </p:spPr>
        <p:txBody>
          <a:bodyPr wrap="square">
            <a:spAutoFit/>
          </a:bodyPr>
          <a:lstStyle/>
          <a:p>
            <a:pPr defTabSz="913554"/>
            <a:r>
              <a:rPr lang="en-US" sz="800" dirty="0">
                <a:solidFill>
                  <a:srgbClr val="4D4D4D"/>
                </a:solidFill>
                <a:latin typeface="Arial"/>
              </a:rPr>
              <a:t>Kyle, R.A et.al. N </a:t>
            </a:r>
            <a:r>
              <a:rPr lang="en-US" sz="800" dirty="0" err="1">
                <a:solidFill>
                  <a:srgbClr val="4D4D4D"/>
                </a:solidFill>
                <a:latin typeface="Arial"/>
              </a:rPr>
              <a:t>Engl</a:t>
            </a:r>
            <a:r>
              <a:rPr lang="en-US" sz="800" dirty="0">
                <a:solidFill>
                  <a:srgbClr val="4D4D4D"/>
                </a:solidFill>
                <a:latin typeface="Arial"/>
              </a:rPr>
              <a:t> J Med 2007;356:2582-2590</a:t>
            </a:r>
          </a:p>
          <a:p>
            <a:pPr defTabSz="913554"/>
            <a:br>
              <a:rPr lang="en-US" sz="800" dirty="0">
                <a:solidFill>
                  <a:srgbClr val="000000"/>
                </a:solidFill>
                <a:latin typeface="Arial"/>
              </a:rPr>
            </a:br>
            <a:endParaRPr lang="en-US" sz="800" dirty="0">
              <a:solidFill>
                <a:srgbClr val="000000"/>
              </a:solidFill>
              <a:latin typeface="Arial"/>
            </a:endParaRPr>
          </a:p>
        </p:txBody>
      </p:sp>
      <p:sp>
        <p:nvSpPr>
          <p:cNvPr id="2" name="Rectangle 1">
            <a:extLst>
              <a:ext uri="{FF2B5EF4-FFF2-40B4-BE49-F238E27FC236}">
                <a16:creationId xmlns:a16="http://schemas.microsoft.com/office/drawing/2014/main" id="{443DA02D-F52E-C236-58F3-936606D0B99D}"/>
              </a:ext>
            </a:extLst>
          </p:cNvPr>
          <p:cNvSpPr/>
          <p:nvPr/>
        </p:nvSpPr>
        <p:spPr bwMode="auto">
          <a:xfrm>
            <a:off x="2809375" y="2047749"/>
            <a:ext cx="751973" cy="1114988"/>
          </a:xfrm>
          <a:prstGeom prst="rect">
            <a:avLst/>
          </a:prstGeom>
          <a:no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eaLnBrk="0" hangingPunct="0"/>
            <a:endParaRPr lang="en-US" sz="1800" dirty="0">
              <a:solidFill>
                <a:srgbClr val="000000"/>
              </a:solidFill>
              <a:latin typeface="Arial" pitchFamily="-72" charset="0"/>
              <a:ea typeface="ＭＳ Ｐゴシック" pitchFamily="-72" charset="-128"/>
              <a:cs typeface="ＭＳ Ｐゴシック" pitchFamily="-72" charset="-128"/>
            </a:endParaRPr>
          </a:p>
        </p:txBody>
      </p:sp>
      <p:sp>
        <p:nvSpPr>
          <p:cNvPr id="3" name="Rectangle 2">
            <a:extLst>
              <a:ext uri="{FF2B5EF4-FFF2-40B4-BE49-F238E27FC236}">
                <a16:creationId xmlns:a16="http://schemas.microsoft.com/office/drawing/2014/main" id="{1AF1202E-7331-D6CC-016A-6ED211CACF67}"/>
              </a:ext>
            </a:extLst>
          </p:cNvPr>
          <p:cNvSpPr/>
          <p:nvPr/>
        </p:nvSpPr>
        <p:spPr bwMode="auto">
          <a:xfrm>
            <a:off x="3566104" y="1781816"/>
            <a:ext cx="799362" cy="1114988"/>
          </a:xfrm>
          <a:prstGeom prst="rect">
            <a:avLst/>
          </a:prstGeom>
          <a:noFill/>
          <a:ln w="38100" cap="flat" cmpd="sng" algn="ctr">
            <a:solidFill>
              <a:srgbClr val="7030A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eaLnBrk="0" hangingPunct="0"/>
            <a:endParaRPr lang="en-US" sz="1800" dirty="0">
              <a:solidFill>
                <a:srgbClr val="000000"/>
              </a:solidFill>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A293C149-FF11-C600-61D3-3644FC5B8E62}"/>
              </a:ext>
            </a:extLst>
          </p:cNvPr>
          <p:cNvSpPr/>
          <p:nvPr/>
        </p:nvSpPr>
        <p:spPr bwMode="auto">
          <a:xfrm>
            <a:off x="4365466" y="1428032"/>
            <a:ext cx="1651376" cy="1114988"/>
          </a:xfrm>
          <a:prstGeom prst="rect">
            <a:avLst/>
          </a:prstGeom>
          <a:noFill/>
          <a:ln w="38100" cap="flat" cmpd="sng" algn="ctr">
            <a:solidFill>
              <a:srgbClr val="0070C0"/>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eaLnBrk="0" hangingPunct="0"/>
            <a:endParaRPr lang="en-US" sz="1800" dirty="0">
              <a:solidFill>
                <a:srgbClr val="000000"/>
              </a:solidFill>
              <a:latin typeface="Arial" pitchFamily="-72" charset="0"/>
              <a:ea typeface="ＭＳ Ｐゴシック" pitchFamily="-72" charset="-128"/>
              <a:cs typeface="ＭＳ Ｐゴシック" pitchFamily="-72" charset="-128"/>
            </a:endParaRPr>
          </a:p>
        </p:txBody>
      </p:sp>
      <p:sp>
        <p:nvSpPr>
          <p:cNvPr id="7" name="Rectangle: Rounded Corners 6">
            <a:extLst>
              <a:ext uri="{FF2B5EF4-FFF2-40B4-BE49-F238E27FC236}">
                <a16:creationId xmlns:a16="http://schemas.microsoft.com/office/drawing/2014/main" id="{8BEB1422-DFD7-815B-05C3-824CB8A2A20B}"/>
              </a:ext>
            </a:extLst>
          </p:cNvPr>
          <p:cNvSpPr/>
          <p:nvPr/>
        </p:nvSpPr>
        <p:spPr bwMode="auto">
          <a:xfrm>
            <a:off x="2937446" y="1689726"/>
            <a:ext cx="405304" cy="225057"/>
          </a:xfrm>
          <a:prstGeom prst="roundRect">
            <a:avLst/>
          </a:prstGeom>
          <a:noFill/>
          <a:ln w="9525" cap="flat" cmpd="sng" algn="ctr">
            <a:solidFill>
              <a:srgbClr val="FF006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r>
              <a:rPr lang="en-US" sz="900" b="1" dirty="0">
                <a:solidFill>
                  <a:srgbClr val="FF0066"/>
                </a:solidFill>
                <a:latin typeface="Arial" pitchFamily="-72" charset="0"/>
                <a:ea typeface="ＭＳ Ｐゴシック" pitchFamily="-72" charset="-128"/>
                <a:cs typeface="ＭＳ Ｐゴシック" pitchFamily="-72" charset="-128"/>
              </a:rPr>
              <a:t>10% </a:t>
            </a:r>
          </a:p>
        </p:txBody>
      </p:sp>
      <p:sp>
        <p:nvSpPr>
          <p:cNvPr id="10" name="Rectangle: Rounded Corners 9">
            <a:extLst>
              <a:ext uri="{FF2B5EF4-FFF2-40B4-BE49-F238E27FC236}">
                <a16:creationId xmlns:a16="http://schemas.microsoft.com/office/drawing/2014/main" id="{36E71734-74D1-2495-2178-72D2C9BEB216}"/>
              </a:ext>
            </a:extLst>
          </p:cNvPr>
          <p:cNvSpPr/>
          <p:nvPr/>
        </p:nvSpPr>
        <p:spPr bwMode="auto">
          <a:xfrm>
            <a:off x="3743334" y="1448800"/>
            <a:ext cx="405304" cy="225057"/>
          </a:xfrm>
          <a:prstGeom prst="roundRect">
            <a:avLst/>
          </a:prstGeom>
          <a:noFill/>
          <a:ln w="9525"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r>
              <a:rPr lang="en-US" sz="900" b="1" dirty="0">
                <a:solidFill>
                  <a:srgbClr val="7030A0"/>
                </a:solidFill>
                <a:latin typeface="Arial" pitchFamily="-72" charset="0"/>
                <a:ea typeface="ＭＳ Ｐゴシック" pitchFamily="-72" charset="-128"/>
                <a:cs typeface="ＭＳ Ｐゴシック" pitchFamily="-72" charset="-128"/>
              </a:rPr>
              <a:t>3%</a:t>
            </a:r>
          </a:p>
        </p:txBody>
      </p:sp>
      <p:sp>
        <p:nvSpPr>
          <p:cNvPr id="11" name="Rectangle: Rounded Corners 10">
            <a:extLst>
              <a:ext uri="{FF2B5EF4-FFF2-40B4-BE49-F238E27FC236}">
                <a16:creationId xmlns:a16="http://schemas.microsoft.com/office/drawing/2014/main" id="{5942D260-DEE2-3324-388A-1AE93C4217D3}"/>
              </a:ext>
            </a:extLst>
          </p:cNvPr>
          <p:cNvSpPr/>
          <p:nvPr/>
        </p:nvSpPr>
        <p:spPr bwMode="auto">
          <a:xfrm>
            <a:off x="4423118" y="1096591"/>
            <a:ext cx="405304" cy="225057"/>
          </a:xfrm>
          <a:prstGeom prst="roundRect">
            <a:avLst/>
          </a:prstGeom>
          <a:noFill/>
          <a:ln w="9525" cap="flat" cmpd="sng" algn="ctr">
            <a:solidFill>
              <a:srgbClr val="0070C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r>
              <a:rPr lang="en-US" sz="900" b="1" dirty="0">
                <a:solidFill>
                  <a:srgbClr val="0070C0"/>
                </a:solidFill>
                <a:latin typeface="Arial" pitchFamily="-72" charset="0"/>
                <a:ea typeface="ＭＳ Ｐゴシック" pitchFamily="-72" charset="-128"/>
                <a:cs typeface="ＭＳ Ｐゴシック" pitchFamily="-72" charset="-128"/>
              </a:rPr>
              <a:t>1%</a:t>
            </a:r>
          </a:p>
        </p:txBody>
      </p:sp>
      <p:sp>
        <p:nvSpPr>
          <p:cNvPr id="13" name="TextBox 12">
            <a:extLst>
              <a:ext uri="{FF2B5EF4-FFF2-40B4-BE49-F238E27FC236}">
                <a16:creationId xmlns:a16="http://schemas.microsoft.com/office/drawing/2014/main" id="{E8922D57-870B-0138-D361-2BAB9C9203AE}"/>
              </a:ext>
            </a:extLst>
          </p:cNvPr>
          <p:cNvSpPr txBox="1"/>
          <p:nvPr/>
        </p:nvSpPr>
        <p:spPr>
          <a:xfrm>
            <a:off x="51445" y="2147691"/>
            <a:ext cx="1896287" cy="577081"/>
          </a:xfrm>
          <a:prstGeom prst="rect">
            <a:avLst/>
          </a:prstGeom>
          <a:noFill/>
        </p:spPr>
        <p:txBody>
          <a:bodyPr wrap="square">
            <a:spAutoFit/>
          </a:bodyPr>
          <a:lstStyle/>
          <a:p>
            <a:pPr defTabSz="913554"/>
            <a:r>
              <a:rPr lang="en-US" sz="1050" dirty="0">
                <a:solidFill>
                  <a:srgbClr val="FF0066"/>
                </a:solidFill>
              </a:rPr>
              <a:t>10% per </a:t>
            </a:r>
            <a:r>
              <a:rPr lang="en-US" sz="1050" dirty="0" err="1">
                <a:solidFill>
                  <a:srgbClr val="FF0066"/>
                </a:solidFill>
              </a:rPr>
              <a:t>yr</a:t>
            </a:r>
            <a:r>
              <a:rPr lang="en-US" sz="1050" dirty="0">
                <a:solidFill>
                  <a:srgbClr val="FF0066"/>
                </a:solidFill>
              </a:rPr>
              <a:t> for the first 5 </a:t>
            </a:r>
            <a:r>
              <a:rPr lang="en-US" sz="1050" dirty="0" err="1">
                <a:solidFill>
                  <a:srgbClr val="FF0066"/>
                </a:solidFill>
              </a:rPr>
              <a:t>yrs</a:t>
            </a:r>
            <a:endParaRPr lang="en-US" sz="1050" dirty="0">
              <a:solidFill>
                <a:srgbClr val="FF0066"/>
              </a:solidFill>
            </a:endParaRPr>
          </a:p>
          <a:p>
            <a:pPr defTabSz="913554"/>
            <a:r>
              <a:rPr lang="en-US" sz="1050" dirty="0">
                <a:solidFill>
                  <a:srgbClr val="7030A0"/>
                </a:solidFill>
              </a:rPr>
              <a:t>3% per </a:t>
            </a:r>
            <a:r>
              <a:rPr lang="en-US" sz="1050" dirty="0" err="1">
                <a:solidFill>
                  <a:srgbClr val="7030A0"/>
                </a:solidFill>
              </a:rPr>
              <a:t>yr</a:t>
            </a:r>
            <a:r>
              <a:rPr lang="en-US" sz="1050" dirty="0">
                <a:solidFill>
                  <a:srgbClr val="7030A0"/>
                </a:solidFill>
              </a:rPr>
              <a:t> for the next 5 </a:t>
            </a:r>
            <a:r>
              <a:rPr lang="en-US" sz="1050" dirty="0" err="1">
                <a:solidFill>
                  <a:srgbClr val="7030A0"/>
                </a:solidFill>
              </a:rPr>
              <a:t>yrs</a:t>
            </a:r>
            <a:endParaRPr lang="en-US" sz="1050" dirty="0">
              <a:solidFill>
                <a:srgbClr val="7030A0"/>
              </a:solidFill>
            </a:endParaRPr>
          </a:p>
          <a:p>
            <a:pPr defTabSz="913554"/>
            <a:r>
              <a:rPr lang="en-US" sz="1050" dirty="0">
                <a:solidFill>
                  <a:srgbClr val="0070C0"/>
                </a:solidFill>
              </a:rPr>
              <a:t>1% per </a:t>
            </a:r>
            <a:r>
              <a:rPr lang="en-US" sz="1050" dirty="0" err="1">
                <a:solidFill>
                  <a:srgbClr val="0070C0"/>
                </a:solidFill>
              </a:rPr>
              <a:t>yr</a:t>
            </a:r>
            <a:r>
              <a:rPr lang="en-US" sz="1050" dirty="0">
                <a:solidFill>
                  <a:srgbClr val="0070C0"/>
                </a:solidFill>
              </a:rPr>
              <a:t> thereafter</a:t>
            </a:r>
          </a:p>
        </p:txBody>
      </p:sp>
      <p:sp>
        <p:nvSpPr>
          <p:cNvPr id="18" name="TextBox 17">
            <a:extLst>
              <a:ext uri="{FF2B5EF4-FFF2-40B4-BE49-F238E27FC236}">
                <a16:creationId xmlns:a16="http://schemas.microsoft.com/office/drawing/2014/main" id="{74008187-91E3-FECB-6EB7-CA6C8D3180B5}"/>
              </a:ext>
            </a:extLst>
          </p:cNvPr>
          <p:cNvSpPr txBox="1"/>
          <p:nvPr/>
        </p:nvSpPr>
        <p:spPr>
          <a:xfrm>
            <a:off x="81671" y="1282912"/>
            <a:ext cx="1393421" cy="846386"/>
          </a:xfrm>
          <a:prstGeom prst="rect">
            <a:avLst/>
          </a:prstGeom>
          <a:noFill/>
        </p:spPr>
        <p:txBody>
          <a:bodyPr wrap="square">
            <a:spAutoFit/>
          </a:bodyPr>
          <a:lstStyle/>
          <a:p>
            <a:pPr defTabSz="913554"/>
            <a:r>
              <a:rPr lang="en-US" sz="1350" b="1" dirty="0">
                <a:solidFill>
                  <a:srgbClr val="000000"/>
                </a:solidFill>
              </a:rPr>
              <a:t>SMM:</a:t>
            </a:r>
          </a:p>
          <a:p>
            <a:pPr defTabSz="913554"/>
            <a:endParaRPr lang="en-US" sz="1350" dirty="0">
              <a:solidFill>
                <a:srgbClr val="000000"/>
              </a:solidFill>
            </a:endParaRPr>
          </a:p>
          <a:p>
            <a:pPr defTabSz="913554"/>
            <a:r>
              <a:rPr lang="en-US" sz="1100" dirty="0">
                <a:solidFill>
                  <a:srgbClr val="000000"/>
                </a:solidFill>
              </a:rPr>
              <a:t>Risk of progression is 51% at 5 years</a:t>
            </a:r>
          </a:p>
        </p:txBody>
      </p:sp>
      <p:sp>
        <p:nvSpPr>
          <p:cNvPr id="4" name="TextBox 3">
            <a:extLst>
              <a:ext uri="{FF2B5EF4-FFF2-40B4-BE49-F238E27FC236}">
                <a16:creationId xmlns:a16="http://schemas.microsoft.com/office/drawing/2014/main" id="{EA0D6272-8899-D483-D0B1-2BB948C85173}"/>
              </a:ext>
            </a:extLst>
          </p:cNvPr>
          <p:cNvSpPr txBox="1"/>
          <p:nvPr/>
        </p:nvSpPr>
        <p:spPr>
          <a:xfrm>
            <a:off x="7238072" y="2344942"/>
            <a:ext cx="1488614" cy="1354217"/>
          </a:xfrm>
          <a:prstGeom prst="rect">
            <a:avLst/>
          </a:prstGeom>
          <a:noFill/>
        </p:spPr>
        <p:txBody>
          <a:bodyPr wrap="square">
            <a:spAutoFit/>
          </a:bodyPr>
          <a:lstStyle/>
          <a:p>
            <a:pPr defTabSz="913554"/>
            <a:r>
              <a:rPr lang="en-US" sz="1350" b="1" dirty="0">
                <a:solidFill>
                  <a:srgbClr val="000000"/>
                </a:solidFill>
              </a:rPr>
              <a:t>MGUS:</a:t>
            </a:r>
          </a:p>
          <a:p>
            <a:pPr defTabSz="913554"/>
            <a:endParaRPr lang="en-US" sz="1350" dirty="0">
              <a:solidFill>
                <a:srgbClr val="000000"/>
              </a:solidFill>
            </a:endParaRPr>
          </a:p>
          <a:p>
            <a:pPr defTabSz="913554"/>
            <a:r>
              <a:rPr lang="en-US" sz="1100" dirty="0">
                <a:solidFill>
                  <a:srgbClr val="000000"/>
                </a:solidFill>
              </a:rPr>
              <a:t>Risk of progression is ~ 0.5-1% per year</a:t>
            </a:r>
          </a:p>
          <a:p>
            <a:pPr defTabSz="913554"/>
            <a:endParaRPr lang="en-US" sz="1100" dirty="0">
              <a:solidFill>
                <a:srgbClr val="000000"/>
              </a:solidFill>
            </a:endParaRPr>
          </a:p>
          <a:p>
            <a:pPr defTabSz="913554"/>
            <a:r>
              <a:rPr lang="en-US" sz="1100" dirty="0">
                <a:solidFill>
                  <a:srgbClr val="000000"/>
                </a:solidFill>
              </a:rPr>
              <a:t>Risk increases with each risk factor</a:t>
            </a:r>
          </a:p>
        </p:txBody>
      </p:sp>
    </p:spTree>
    <p:extLst>
      <p:ext uri="{BB962C8B-B14F-4D97-AF65-F5344CB8AC3E}">
        <p14:creationId xmlns:p14="http://schemas.microsoft.com/office/powerpoint/2010/main" val="31364134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Myeloma </a:t>
            </a:r>
            <a:r>
              <a:rPr lang="en-US" b="1" dirty="0" err="1"/>
              <a:t>Bispecifics</a:t>
            </a:r>
            <a:endParaRPr lang="en-US" b="1" dirty="0"/>
          </a:p>
        </p:txBody>
      </p:sp>
      <p:pic>
        <p:nvPicPr>
          <p:cNvPr id="3" name="Picture 2">
            <a:extLst>
              <a:ext uri="{FF2B5EF4-FFF2-40B4-BE49-F238E27FC236}">
                <a16:creationId xmlns:a16="http://schemas.microsoft.com/office/drawing/2014/main" id="{EA874F3C-A76A-3FD4-B6A3-D8089C24CC02}"/>
              </a:ext>
            </a:extLst>
          </p:cNvPr>
          <p:cNvPicPr>
            <a:picLocks noChangeAspect="1"/>
          </p:cNvPicPr>
          <p:nvPr/>
        </p:nvPicPr>
        <p:blipFill>
          <a:blip r:embed="rId2"/>
          <a:stretch>
            <a:fillRect/>
          </a:stretch>
        </p:blipFill>
        <p:spPr>
          <a:xfrm>
            <a:off x="1698171" y="859494"/>
            <a:ext cx="5607698" cy="3345769"/>
          </a:xfrm>
          <a:prstGeom prst="rect">
            <a:avLst/>
          </a:prstGeom>
        </p:spPr>
      </p:pic>
    </p:spTree>
    <p:extLst>
      <p:ext uri="{BB962C8B-B14F-4D97-AF65-F5344CB8AC3E}">
        <p14:creationId xmlns:p14="http://schemas.microsoft.com/office/powerpoint/2010/main" val="1238526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D2E7D-7EB0-FED1-F95C-63F4CF9B1AB9}"/>
              </a:ext>
            </a:extLst>
          </p:cNvPr>
          <p:cNvSpPr>
            <a:spLocks noGrp="1"/>
          </p:cNvSpPr>
          <p:nvPr>
            <p:ph type="title"/>
          </p:nvPr>
        </p:nvSpPr>
        <p:spPr/>
        <p:txBody>
          <a:bodyPr/>
          <a:lstStyle/>
          <a:p>
            <a:r>
              <a:rPr lang="en-US" b="1" dirty="0" err="1"/>
              <a:t>Talquetamab</a:t>
            </a:r>
            <a:r>
              <a:rPr lang="en-US" b="1" dirty="0"/>
              <a:t>: GPRC5D</a:t>
            </a:r>
          </a:p>
        </p:txBody>
      </p:sp>
      <p:pic>
        <p:nvPicPr>
          <p:cNvPr id="6" name="Content Placeholder 5" descr="Image">
            <a:extLst>
              <a:ext uri="{FF2B5EF4-FFF2-40B4-BE49-F238E27FC236}">
                <a16:creationId xmlns:a16="http://schemas.microsoft.com/office/drawing/2014/main" id="{55F83434-5E71-4B06-2B93-5607DFDE26A5}"/>
              </a:ext>
            </a:extLst>
          </p:cNvPr>
          <p:cNvPicPr>
            <a:picLocks noGrp="1" noChangeAspect="1"/>
          </p:cNvPicPr>
          <p:nvPr>
            <p:ph sz="half" idx="1"/>
          </p:nvPr>
        </p:nvPicPr>
        <p:blipFill>
          <a:blip r:embed="rId2" cstate="print"/>
          <a:stretch>
            <a:fillRect/>
          </a:stretch>
        </p:blipFill>
        <p:spPr>
          <a:xfrm>
            <a:off x="497541" y="1213559"/>
            <a:ext cx="3810000" cy="2645747"/>
          </a:xfrm>
          <a:prstGeom prst="rect">
            <a:avLst/>
          </a:prstGeom>
        </p:spPr>
      </p:pic>
      <p:pic>
        <p:nvPicPr>
          <p:cNvPr id="7" name="Content Placeholder 6" descr="Image">
            <a:extLst>
              <a:ext uri="{FF2B5EF4-FFF2-40B4-BE49-F238E27FC236}">
                <a16:creationId xmlns:a16="http://schemas.microsoft.com/office/drawing/2014/main" id="{2C1A6A0C-8652-3103-9142-9CDE45AE4C3D}"/>
              </a:ext>
            </a:extLst>
          </p:cNvPr>
          <p:cNvPicPr>
            <a:picLocks noGrp="1" noChangeAspect="1"/>
          </p:cNvPicPr>
          <p:nvPr>
            <p:ph sz="half" idx="2"/>
          </p:nvPr>
        </p:nvPicPr>
        <p:blipFill>
          <a:blip r:embed="rId3" cstate="print"/>
          <a:stretch>
            <a:fillRect/>
          </a:stretch>
        </p:blipFill>
        <p:spPr>
          <a:xfrm>
            <a:off x="5150225" y="822961"/>
            <a:ext cx="3092822" cy="3559855"/>
          </a:xfrm>
          <a:prstGeom prst="rect">
            <a:avLst/>
          </a:prstGeom>
        </p:spPr>
      </p:pic>
      <p:sp>
        <p:nvSpPr>
          <p:cNvPr id="9" name="Text Box 4">
            <a:extLst>
              <a:ext uri="{FF2B5EF4-FFF2-40B4-BE49-F238E27FC236}">
                <a16:creationId xmlns:a16="http://schemas.microsoft.com/office/drawing/2014/main" id="{513C1A1A-A585-709C-828F-EC104672A9D8}"/>
              </a:ext>
            </a:extLst>
          </p:cNvPr>
          <p:cNvSpPr txBox="1">
            <a:spLocks noChangeArrowheads="1"/>
          </p:cNvSpPr>
          <p:nvPr/>
        </p:nvSpPr>
        <p:spPr bwMode="auto">
          <a:xfrm>
            <a:off x="497541" y="4070752"/>
            <a:ext cx="3652375" cy="179152"/>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1200" dirty="0">
                <a:latin typeface="Arial" charset="0"/>
              </a:rPr>
              <a:t>Chari A et al. N Engl J Med2022;387:2232-2244</a:t>
            </a:r>
          </a:p>
        </p:txBody>
      </p:sp>
      <p:sp>
        <p:nvSpPr>
          <p:cNvPr id="10" name="Frame 9">
            <a:extLst>
              <a:ext uri="{FF2B5EF4-FFF2-40B4-BE49-F238E27FC236}">
                <a16:creationId xmlns:a16="http://schemas.microsoft.com/office/drawing/2014/main" id="{74E6FB13-4214-D54B-D28D-476A71A01BEB}"/>
              </a:ext>
            </a:extLst>
          </p:cNvPr>
          <p:cNvSpPr/>
          <p:nvPr/>
        </p:nvSpPr>
        <p:spPr bwMode="auto">
          <a:xfrm>
            <a:off x="5231757" y="2062886"/>
            <a:ext cx="2951544" cy="425671"/>
          </a:xfrm>
          <a:prstGeom prst="frame">
            <a:avLst>
              <a:gd name="adj1" fmla="val 2388"/>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59919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1528666" y="4483378"/>
            <a:ext cx="6071533" cy="121956"/>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492976" algn="l"/>
                <a:tab pos="985952" algn="l"/>
                <a:tab pos="1478928" algn="l"/>
                <a:tab pos="1971904" algn="l"/>
                <a:tab pos="2464880" algn="l"/>
              </a:tabLst>
            </a:pPr>
            <a:r>
              <a:rPr lang="en-GB" sz="817" b="1">
                <a:solidFill>
                  <a:srgbClr val="FFFFFF"/>
                </a:solidFill>
              </a:rPr>
              <a:t>Chari A et al. N Engl J Med2022;387:2232-2244</a:t>
            </a:r>
            <a:endParaRPr lang="en-GB" sz="817" b="1" dirty="0">
              <a:solidFill>
                <a:srgbClr val="FFFFFF"/>
              </a:solidFill>
            </a:endParaRPr>
          </a:p>
        </p:txBody>
      </p:sp>
      <p:sp>
        <p:nvSpPr>
          <p:cNvPr id="2" name="Title 1">
            <a:extLst>
              <a:ext uri="{FF2B5EF4-FFF2-40B4-BE49-F238E27FC236}">
                <a16:creationId xmlns:a16="http://schemas.microsoft.com/office/drawing/2014/main" id="{46CE898F-1C6A-A9CB-A8C7-C79146C9C9AC}"/>
              </a:ext>
            </a:extLst>
          </p:cNvPr>
          <p:cNvSpPr>
            <a:spLocks noGrp="1"/>
          </p:cNvSpPr>
          <p:nvPr>
            <p:ph type="title"/>
          </p:nvPr>
        </p:nvSpPr>
        <p:spPr/>
        <p:txBody>
          <a:bodyPr/>
          <a:lstStyle/>
          <a:p>
            <a:r>
              <a:rPr lang="en-US" b="1" dirty="0" err="1"/>
              <a:t>Teclistamab</a:t>
            </a:r>
            <a:r>
              <a:rPr lang="en-US" b="1" dirty="0"/>
              <a:t>: BCMA</a:t>
            </a:r>
          </a:p>
        </p:txBody>
      </p:sp>
      <p:pic>
        <p:nvPicPr>
          <p:cNvPr id="5" name="Content Placeholder 4" descr="Image">
            <a:extLst>
              <a:ext uri="{FF2B5EF4-FFF2-40B4-BE49-F238E27FC236}">
                <a16:creationId xmlns:a16="http://schemas.microsoft.com/office/drawing/2014/main" id="{F3EA1E0F-8F83-18CA-1D7E-A88D5B19F348}"/>
              </a:ext>
            </a:extLst>
          </p:cNvPr>
          <p:cNvPicPr>
            <a:picLocks noGrp="1" noChangeAspect="1"/>
          </p:cNvPicPr>
          <p:nvPr>
            <p:ph sz="half" idx="1"/>
          </p:nvPr>
        </p:nvPicPr>
        <p:blipFill>
          <a:blip r:embed="rId3" cstate="print"/>
          <a:stretch>
            <a:fillRect/>
          </a:stretch>
        </p:blipFill>
        <p:spPr>
          <a:xfrm>
            <a:off x="3823131" y="831612"/>
            <a:ext cx="1497738" cy="3334659"/>
          </a:xfrm>
          <a:prstGeom prst="rect">
            <a:avLst/>
          </a:prstGeom>
        </p:spPr>
      </p:pic>
      <p:pic>
        <p:nvPicPr>
          <p:cNvPr id="7" name="Picture 6" descr="Image">
            <a:extLst>
              <a:ext uri="{FF2B5EF4-FFF2-40B4-BE49-F238E27FC236}">
                <a16:creationId xmlns:a16="http://schemas.microsoft.com/office/drawing/2014/main" id="{206C5D4C-2090-EBC5-1412-F239B11A8E5D}"/>
              </a:ext>
            </a:extLst>
          </p:cNvPr>
          <p:cNvPicPr>
            <a:picLocks noChangeAspect="1"/>
          </p:cNvPicPr>
          <p:nvPr/>
        </p:nvPicPr>
        <p:blipFill rotWithShape="1">
          <a:blip r:embed="rId4" cstate="print"/>
          <a:srcRect r="9104" b="61574"/>
          <a:stretch/>
        </p:blipFill>
        <p:spPr>
          <a:xfrm>
            <a:off x="419100" y="1164124"/>
            <a:ext cx="2756764" cy="2108200"/>
          </a:xfrm>
          <a:prstGeom prst="rect">
            <a:avLst/>
          </a:prstGeom>
        </p:spPr>
      </p:pic>
      <p:pic>
        <p:nvPicPr>
          <p:cNvPr id="8" name="Content Placeholder 7" descr="Image">
            <a:extLst>
              <a:ext uri="{FF2B5EF4-FFF2-40B4-BE49-F238E27FC236}">
                <a16:creationId xmlns:a16="http://schemas.microsoft.com/office/drawing/2014/main" id="{22C0F042-BC4A-D7E1-8BCF-903410B9F325}"/>
              </a:ext>
            </a:extLst>
          </p:cNvPr>
          <p:cNvPicPr>
            <a:picLocks noGrp="1" noChangeAspect="1"/>
          </p:cNvPicPr>
          <p:nvPr>
            <p:ph sz="half" idx="2"/>
          </p:nvPr>
        </p:nvPicPr>
        <p:blipFill>
          <a:blip r:embed="rId5" cstate="print"/>
          <a:stretch>
            <a:fillRect/>
          </a:stretch>
        </p:blipFill>
        <p:spPr>
          <a:xfrm>
            <a:off x="6323421" y="831612"/>
            <a:ext cx="1805758" cy="2936875"/>
          </a:xfrm>
          <a:prstGeom prst="rect">
            <a:avLst/>
          </a:prstGeom>
        </p:spPr>
      </p:pic>
      <p:sp>
        <p:nvSpPr>
          <p:cNvPr id="9" name="Text Box 4">
            <a:extLst>
              <a:ext uri="{FF2B5EF4-FFF2-40B4-BE49-F238E27FC236}">
                <a16:creationId xmlns:a16="http://schemas.microsoft.com/office/drawing/2014/main" id="{633DDB85-FF3A-1D9C-CC08-FAA26A080D5F}"/>
              </a:ext>
            </a:extLst>
          </p:cNvPr>
          <p:cNvSpPr txBox="1">
            <a:spLocks noChangeArrowheads="1"/>
          </p:cNvSpPr>
          <p:nvPr/>
        </p:nvSpPr>
        <p:spPr bwMode="auto">
          <a:xfrm>
            <a:off x="203022" y="4056096"/>
            <a:ext cx="4191610" cy="179152"/>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1200" dirty="0">
                <a:latin typeface="Arial" charset="0"/>
              </a:rPr>
              <a:t>Moreau P et al. N Engl J Med2022;387:495-505</a:t>
            </a:r>
          </a:p>
        </p:txBody>
      </p:sp>
      <p:sp>
        <p:nvSpPr>
          <p:cNvPr id="10" name="Frame 9">
            <a:extLst>
              <a:ext uri="{FF2B5EF4-FFF2-40B4-BE49-F238E27FC236}">
                <a16:creationId xmlns:a16="http://schemas.microsoft.com/office/drawing/2014/main" id="{D61E1985-3705-0FD0-9479-582407A4A1BB}"/>
              </a:ext>
            </a:extLst>
          </p:cNvPr>
          <p:cNvSpPr/>
          <p:nvPr/>
        </p:nvSpPr>
        <p:spPr bwMode="auto">
          <a:xfrm>
            <a:off x="6378854" y="2735885"/>
            <a:ext cx="1697127" cy="248718"/>
          </a:xfrm>
          <a:prstGeom prst="frame">
            <a:avLst>
              <a:gd name="adj1" fmla="val 2388"/>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1A99C-BFFF-3FD6-197A-87EACF93AACF}"/>
              </a:ext>
            </a:extLst>
          </p:cNvPr>
          <p:cNvSpPr>
            <a:spLocks noGrp="1"/>
          </p:cNvSpPr>
          <p:nvPr>
            <p:ph type="title"/>
          </p:nvPr>
        </p:nvSpPr>
        <p:spPr/>
        <p:txBody>
          <a:bodyPr/>
          <a:lstStyle/>
          <a:p>
            <a:r>
              <a:rPr lang="en-US" b="1" dirty="0" err="1"/>
              <a:t>Elranatamab</a:t>
            </a:r>
            <a:r>
              <a:rPr lang="en-US" b="1" dirty="0"/>
              <a:t>: BCMA</a:t>
            </a:r>
          </a:p>
        </p:txBody>
      </p:sp>
      <p:pic>
        <p:nvPicPr>
          <p:cNvPr id="6" name="Picture 5">
            <a:extLst>
              <a:ext uri="{FF2B5EF4-FFF2-40B4-BE49-F238E27FC236}">
                <a16:creationId xmlns:a16="http://schemas.microsoft.com/office/drawing/2014/main" id="{E9F8A1BF-37AB-59C6-0A91-A608153DD8F5}"/>
              </a:ext>
            </a:extLst>
          </p:cNvPr>
          <p:cNvPicPr>
            <a:picLocks noChangeAspect="1"/>
          </p:cNvPicPr>
          <p:nvPr/>
        </p:nvPicPr>
        <p:blipFill>
          <a:blip r:embed="rId2"/>
          <a:stretch>
            <a:fillRect/>
          </a:stretch>
        </p:blipFill>
        <p:spPr>
          <a:xfrm>
            <a:off x="1215998" y="918071"/>
            <a:ext cx="6162702" cy="3000372"/>
          </a:xfrm>
          <a:prstGeom prst="rect">
            <a:avLst/>
          </a:prstGeom>
        </p:spPr>
      </p:pic>
      <p:sp>
        <p:nvSpPr>
          <p:cNvPr id="7" name="TextBox 6">
            <a:extLst>
              <a:ext uri="{FF2B5EF4-FFF2-40B4-BE49-F238E27FC236}">
                <a16:creationId xmlns:a16="http://schemas.microsoft.com/office/drawing/2014/main" id="{AE7CC4EA-921D-2C09-C3F1-17559B4A2196}"/>
              </a:ext>
            </a:extLst>
          </p:cNvPr>
          <p:cNvSpPr txBox="1"/>
          <p:nvPr/>
        </p:nvSpPr>
        <p:spPr>
          <a:xfrm>
            <a:off x="317500" y="4134343"/>
            <a:ext cx="2309350" cy="276999"/>
          </a:xfrm>
          <a:prstGeom prst="rect">
            <a:avLst/>
          </a:prstGeom>
          <a:noFill/>
        </p:spPr>
        <p:txBody>
          <a:bodyPr wrap="none" rtlCol="0">
            <a:spAutoFit/>
          </a:bodyPr>
          <a:lstStyle/>
          <a:p>
            <a:r>
              <a:rPr lang="en-US" sz="1200" dirty="0" err="1"/>
              <a:t>Lesokhin</a:t>
            </a:r>
            <a:r>
              <a:rPr lang="en-US" sz="1200" dirty="0"/>
              <a:t>, A et al Nat Med 2023</a:t>
            </a:r>
          </a:p>
        </p:txBody>
      </p:sp>
    </p:spTree>
    <p:extLst>
      <p:ext uri="{BB962C8B-B14F-4D97-AF65-F5344CB8AC3E}">
        <p14:creationId xmlns:p14="http://schemas.microsoft.com/office/powerpoint/2010/main" val="3351141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8178-F4CF-7663-D217-1B88D76FC886}"/>
              </a:ext>
            </a:extLst>
          </p:cNvPr>
          <p:cNvSpPr>
            <a:spLocks noGrp="1"/>
          </p:cNvSpPr>
          <p:nvPr>
            <p:ph type="title"/>
          </p:nvPr>
        </p:nvSpPr>
        <p:spPr>
          <a:xfrm>
            <a:off x="0" y="127465"/>
            <a:ext cx="9144000" cy="685336"/>
          </a:xfrm>
        </p:spPr>
        <p:txBody>
          <a:bodyPr/>
          <a:lstStyle/>
          <a:p>
            <a:r>
              <a:rPr lang="en-US" sz="2800" b="1" dirty="0" err="1"/>
              <a:t>Elra</a:t>
            </a:r>
            <a:r>
              <a:rPr lang="en-US" sz="2800" b="1" dirty="0"/>
              <a:t>: Subgroup Efficacy in Therapy Naïve Cohort</a:t>
            </a:r>
          </a:p>
        </p:txBody>
      </p:sp>
      <p:sp>
        <p:nvSpPr>
          <p:cNvPr id="3" name="Content Placeholder 2">
            <a:extLst>
              <a:ext uri="{FF2B5EF4-FFF2-40B4-BE49-F238E27FC236}">
                <a16:creationId xmlns:a16="http://schemas.microsoft.com/office/drawing/2014/main" id="{398D0E73-584B-E1A3-B692-AEF775B5AB23}"/>
              </a:ext>
            </a:extLst>
          </p:cNvPr>
          <p:cNvSpPr txBox="1">
            <a:spLocks/>
          </p:cNvSpPr>
          <p:nvPr/>
        </p:nvSpPr>
        <p:spPr>
          <a:xfrm>
            <a:off x="336217" y="1158862"/>
            <a:ext cx="3206828" cy="3004586"/>
          </a:xfrm>
          <a:prstGeom prst="rect">
            <a:avLst/>
          </a:prstGeom>
        </p:spPr>
        <p:txBody>
          <a:bodyPr vert="horz" wrap="square" lIns="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1200" b="1" kern="0" dirty="0"/>
              <a:t>Efficacy in BCMA-targeted therapy naïve cohort</a:t>
            </a:r>
            <a:endParaRPr lang="en-US" sz="1200" kern="0" dirty="0"/>
          </a:p>
          <a:p>
            <a:pPr marL="128622" indent="-128622">
              <a:buFont typeface="Arial" panose="020B0604020202020204" pitchFamily="34" charset="0"/>
              <a:buChar char="•"/>
            </a:pPr>
            <a:r>
              <a:rPr lang="en-US" sz="1050" kern="0" dirty="0"/>
              <a:t>ORR  was 61.0%; ≥CR was 37.4%</a:t>
            </a:r>
          </a:p>
          <a:p>
            <a:pPr marL="471613" lvl="1" indent="-128622">
              <a:buFont typeface="Arial" panose="020B0604020202020204" pitchFamily="34" charset="0"/>
              <a:buChar char="–"/>
            </a:pPr>
            <a:r>
              <a:rPr lang="en-US" sz="1000" kern="0" dirty="0"/>
              <a:t>MRD negativity  90.0% in </a:t>
            </a:r>
            <a:r>
              <a:rPr lang="en-US" sz="1000" kern="0" dirty="0" err="1"/>
              <a:t>sCR</a:t>
            </a:r>
            <a:r>
              <a:rPr lang="en-US" sz="1000" kern="0" dirty="0"/>
              <a:t>/CR patients </a:t>
            </a:r>
          </a:p>
          <a:p>
            <a:pPr marL="128622" indent="-128622">
              <a:buFont typeface="Arial" panose="020B0604020202020204" pitchFamily="34" charset="0"/>
              <a:buChar char="•"/>
            </a:pPr>
            <a:r>
              <a:rPr lang="en-US" sz="1050" kern="0" dirty="0"/>
              <a:t>ORRs were lower in patients with poor prognostic factors</a:t>
            </a:r>
          </a:p>
          <a:p>
            <a:pPr marL="471613" lvl="1" indent="-128622">
              <a:buFont typeface="Arial" panose="020B0604020202020204" pitchFamily="34" charset="0"/>
              <a:buChar char="–"/>
            </a:pPr>
            <a:r>
              <a:rPr lang="en-US" sz="1050" kern="0" dirty="0"/>
              <a:t>54.8%v 63.9% with high-risk cytogenetics </a:t>
            </a:r>
          </a:p>
          <a:p>
            <a:pPr marL="471613" lvl="1" indent="-128622">
              <a:buFont typeface="Arial" panose="020B0604020202020204" pitchFamily="34" charset="0"/>
              <a:buChar char="–"/>
            </a:pPr>
            <a:r>
              <a:rPr lang="en-US" sz="1050" kern="0" dirty="0"/>
              <a:t>38.5%  vs 71.4% with EMD vs 71.4%</a:t>
            </a:r>
          </a:p>
          <a:p>
            <a:pPr marL="471613" lvl="1" indent="-128622">
              <a:buFont typeface="Arial" panose="020B0604020202020204" pitchFamily="34" charset="0"/>
              <a:buChar char="–"/>
            </a:pPr>
            <a:r>
              <a:rPr lang="en-US" sz="1050" kern="0" dirty="0"/>
              <a:t>46.2% vs 67.4%  ≥50% BMPCs </a:t>
            </a:r>
          </a:p>
          <a:p>
            <a:pPr marL="471613" lvl="1" indent="-128622">
              <a:buFont typeface="Arial" panose="020B0604020202020204" pitchFamily="34" charset="0"/>
              <a:buChar char="–"/>
            </a:pPr>
            <a:r>
              <a:rPr lang="en-US" sz="1050" kern="0" dirty="0"/>
              <a:t>46.2% vs 71.85  with penta-drug refractory disease t</a:t>
            </a:r>
          </a:p>
          <a:p>
            <a:pPr marL="128622" indent="-128622">
              <a:buFont typeface="Arial" panose="020B0604020202020204" pitchFamily="34" charset="0"/>
              <a:buChar char="•"/>
            </a:pPr>
            <a:r>
              <a:rPr lang="en-US" sz="1050" kern="0" dirty="0"/>
              <a:t>Within the poor prognosis subgroup, the lower response rate was mainly driven by patients with ISS III </a:t>
            </a:r>
          </a:p>
        </p:txBody>
      </p:sp>
      <p:pic>
        <p:nvPicPr>
          <p:cNvPr id="5" name="Picture 4">
            <a:extLst>
              <a:ext uri="{FF2B5EF4-FFF2-40B4-BE49-F238E27FC236}">
                <a16:creationId xmlns:a16="http://schemas.microsoft.com/office/drawing/2014/main" id="{DF88EB53-E649-C706-B14B-73C57DE600F7}"/>
              </a:ext>
            </a:extLst>
          </p:cNvPr>
          <p:cNvPicPr>
            <a:picLocks noChangeAspect="1"/>
          </p:cNvPicPr>
          <p:nvPr/>
        </p:nvPicPr>
        <p:blipFill>
          <a:blip r:embed="rId2"/>
          <a:stretch>
            <a:fillRect/>
          </a:stretch>
        </p:blipFill>
        <p:spPr>
          <a:xfrm>
            <a:off x="3724255" y="1622938"/>
            <a:ext cx="5242656" cy="2118530"/>
          </a:xfrm>
          <a:prstGeom prst="rect">
            <a:avLst/>
          </a:prstGeom>
        </p:spPr>
      </p:pic>
    </p:spTree>
    <p:extLst>
      <p:ext uri="{BB962C8B-B14F-4D97-AF65-F5344CB8AC3E}">
        <p14:creationId xmlns:p14="http://schemas.microsoft.com/office/powerpoint/2010/main" val="29597008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9762-7279-4F71-3B76-3F47AB9F15F2}"/>
              </a:ext>
            </a:extLst>
          </p:cNvPr>
          <p:cNvSpPr>
            <a:spLocks noGrp="1"/>
          </p:cNvSpPr>
          <p:nvPr>
            <p:ph type="title"/>
          </p:nvPr>
        </p:nvSpPr>
        <p:spPr/>
        <p:txBody>
          <a:bodyPr/>
          <a:lstStyle/>
          <a:p>
            <a:r>
              <a:rPr lang="en-US" b="1" dirty="0" err="1"/>
              <a:t>Elra</a:t>
            </a:r>
            <a:r>
              <a:rPr lang="en-US" b="1" dirty="0"/>
              <a:t>: Prior BCMA Treatment</a:t>
            </a:r>
          </a:p>
        </p:txBody>
      </p:sp>
      <p:grpSp>
        <p:nvGrpSpPr>
          <p:cNvPr id="149" name="Group 148">
            <a:extLst>
              <a:ext uri="{FF2B5EF4-FFF2-40B4-BE49-F238E27FC236}">
                <a16:creationId xmlns:a16="http://schemas.microsoft.com/office/drawing/2014/main" id="{07608F5B-3D66-41F1-B6A2-01CD80D1025B}"/>
              </a:ext>
            </a:extLst>
          </p:cNvPr>
          <p:cNvGrpSpPr/>
          <p:nvPr/>
        </p:nvGrpSpPr>
        <p:grpSpPr>
          <a:xfrm>
            <a:off x="2006600" y="807640"/>
            <a:ext cx="5130800" cy="3532981"/>
            <a:chOff x="1759707" y="716519"/>
            <a:chExt cx="4937760" cy="3523516"/>
          </a:xfrm>
        </p:grpSpPr>
        <p:sp>
          <p:nvSpPr>
            <p:cNvPr id="150" name="TextBox 149">
              <a:extLst>
                <a:ext uri="{FF2B5EF4-FFF2-40B4-BE49-F238E27FC236}">
                  <a16:creationId xmlns:a16="http://schemas.microsoft.com/office/drawing/2014/main" id="{C42C2E07-3FFA-4489-20B7-954DE34821A3}"/>
                </a:ext>
              </a:extLst>
            </p:cNvPr>
            <p:cNvSpPr txBox="1"/>
            <p:nvPr/>
          </p:nvSpPr>
          <p:spPr>
            <a:xfrm>
              <a:off x="1759707" y="719961"/>
              <a:ext cx="4937760" cy="261610"/>
            </a:xfrm>
            <a:prstGeom prst="rect">
              <a:avLst/>
            </a:prstGeom>
            <a:solidFill>
              <a:schemeClr val="accent1">
                <a:lumMod val="50000"/>
              </a:schemeClr>
            </a:solidFill>
            <a:ln w="12700">
              <a:solidFill>
                <a:schemeClr val="accent1">
                  <a:lumMod val="50000"/>
                </a:schemeClr>
              </a:solidFill>
            </a:ln>
          </p:spPr>
          <p:txBody>
            <a:bodyPr wrap="square" rtlCol="0">
              <a:spAutoFit/>
            </a:bodyPr>
            <a:lstStyle/>
            <a:p>
              <a:pPr algn="ctr">
                <a:buClr>
                  <a:srgbClr val="000000"/>
                </a:buClr>
              </a:pPr>
              <a:r>
                <a:rPr lang="en-GB" sz="1100" b="1" kern="0" dirty="0">
                  <a:solidFill>
                    <a:srgbClr val="FFFFFF"/>
                  </a:solidFill>
                  <a:latin typeface="Arial"/>
                  <a:cs typeface="Arial"/>
                  <a:sym typeface="Arial"/>
                </a:rPr>
                <a:t>ORR in patients </a:t>
              </a:r>
              <a:r>
                <a:rPr lang="en-GB" sz="1100" b="1" dirty="0">
                  <a:solidFill>
                    <a:srgbClr val="FFFFFF"/>
                  </a:solidFill>
                </a:rPr>
                <a:t>who</a:t>
              </a:r>
              <a:r>
                <a:rPr lang="en-GB" sz="1100" b="1" kern="0" dirty="0">
                  <a:solidFill>
                    <a:srgbClr val="FFFFFF"/>
                  </a:solidFill>
                  <a:latin typeface="Arial"/>
                  <a:cs typeface="Arial"/>
                  <a:sym typeface="Arial"/>
                </a:rPr>
                <a:t> </a:t>
              </a:r>
              <a:r>
                <a:rPr lang="en-GB" sz="1100" b="1" dirty="0">
                  <a:solidFill>
                    <a:srgbClr val="FFFFFF"/>
                  </a:solidFill>
                </a:rPr>
                <a:t>r</a:t>
              </a:r>
              <a:r>
                <a:rPr lang="en-GB" sz="1100" b="1" kern="0" dirty="0">
                  <a:solidFill>
                    <a:srgbClr val="FFFFFF"/>
                  </a:solidFill>
                  <a:latin typeface="Arial"/>
                  <a:cs typeface="Arial"/>
                  <a:sym typeface="Arial"/>
                </a:rPr>
                <a:t>eceived </a:t>
              </a:r>
              <a:r>
                <a:rPr lang="en-GB" sz="1100" b="1" dirty="0">
                  <a:solidFill>
                    <a:srgbClr val="FFFFFF"/>
                  </a:solidFill>
                </a:rPr>
                <a:t>p</a:t>
              </a:r>
              <a:r>
                <a:rPr lang="en-GB" sz="1100" b="1" kern="0" dirty="0">
                  <a:solidFill>
                    <a:srgbClr val="FFFFFF"/>
                  </a:solidFill>
                  <a:latin typeface="Arial"/>
                  <a:cs typeface="Arial"/>
                  <a:sym typeface="Arial"/>
                </a:rPr>
                <a:t>revious </a:t>
              </a:r>
              <a:r>
                <a:rPr lang="en-GB" sz="1100" b="1" dirty="0">
                  <a:solidFill>
                    <a:srgbClr val="FFFFFF"/>
                  </a:solidFill>
                </a:rPr>
                <a:t>t</a:t>
              </a:r>
              <a:r>
                <a:rPr lang="en-GB" sz="1100" b="1" kern="0" dirty="0">
                  <a:solidFill>
                    <a:srgbClr val="FFFFFF"/>
                  </a:solidFill>
                  <a:latin typeface="Arial"/>
                  <a:cs typeface="Arial"/>
                  <a:sym typeface="Arial"/>
                </a:rPr>
                <a:t>reatment </a:t>
              </a:r>
            </a:p>
          </p:txBody>
        </p:sp>
        <p:sp>
          <p:nvSpPr>
            <p:cNvPr id="151" name="Rectangle 150">
              <a:extLst>
                <a:ext uri="{FF2B5EF4-FFF2-40B4-BE49-F238E27FC236}">
                  <a16:creationId xmlns:a16="http://schemas.microsoft.com/office/drawing/2014/main" id="{D9282778-AF55-AF43-7F38-10C7EE747254}"/>
                </a:ext>
              </a:extLst>
            </p:cNvPr>
            <p:cNvSpPr/>
            <p:nvPr/>
          </p:nvSpPr>
          <p:spPr>
            <a:xfrm>
              <a:off x="1759707" y="716519"/>
              <a:ext cx="4937760" cy="3523515"/>
            </a:xfrm>
            <a:prstGeom prst="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GB" sz="1400" kern="0">
                <a:solidFill>
                  <a:srgbClr val="FFFFFF"/>
                </a:solidFill>
                <a:latin typeface="Arial"/>
                <a:sym typeface="Arial"/>
              </a:endParaRPr>
            </a:p>
          </p:txBody>
        </p:sp>
        <p:graphicFrame>
          <p:nvGraphicFramePr>
            <p:cNvPr id="152" name="Chart 151">
              <a:extLst>
                <a:ext uri="{FF2B5EF4-FFF2-40B4-BE49-F238E27FC236}">
                  <a16:creationId xmlns:a16="http://schemas.microsoft.com/office/drawing/2014/main" id="{8E535189-0567-05F2-6F44-38A920566D49}"/>
                </a:ext>
              </a:extLst>
            </p:cNvPr>
            <p:cNvGraphicFramePr/>
            <p:nvPr/>
          </p:nvGraphicFramePr>
          <p:xfrm>
            <a:off x="2002759" y="981571"/>
            <a:ext cx="4412314" cy="3258464"/>
          </p:xfrm>
          <a:graphic>
            <a:graphicData uri="http://schemas.openxmlformats.org/drawingml/2006/chart">
              <c:chart xmlns:c="http://schemas.openxmlformats.org/drawingml/2006/chart" xmlns:r="http://schemas.openxmlformats.org/officeDocument/2006/relationships" r:id="rId2"/>
            </a:graphicData>
          </a:graphic>
        </p:graphicFrame>
        <p:sp>
          <p:nvSpPr>
            <p:cNvPr id="153" name="TextBox 152">
              <a:extLst>
                <a:ext uri="{FF2B5EF4-FFF2-40B4-BE49-F238E27FC236}">
                  <a16:creationId xmlns:a16="http://schemas.microsoft.com/office/drawing/2014/main" id="{0ED27B39-76C0-23E8-C827-B08C81BF85E1}"/>
                </a:ext>
              </a:extLst>
            </p:cNvPr>
            <p:cNvSpPr txBox="1"/>
            <p:nvPr/>
          </p:nvSpPr>
          <p:spPr>
            <a:xfrm>
              <a:off x="2780660" y="3199291"/>
              <a:ext cx="600075" cy="138499"/>
            </a:xfrm>
            <a:prstGeom prst="rect">
              <a:avLst/>
            </a:prstGeom>
            <a:noFill/>
          </p:spPr>
          <p:txBody>
            <a:bodyPr wrap="square" lIns="0" tIns="0" rIns="0" bIns="0" rtlCol="0">
              <a:spAutoFit/>
            </a:bodyPr>
            <a:lstStyle/>
            <a:p>
              <a:pPr algn="ctr"/>
              <a:r>
                <a:rPr lang="en-US" sz="900">
                  <a:solidFill>
                    <a:schemeClr val="bg1"/>
                  </a:solidFill>
                </a:rPr>
                <a:t>24.1</a:t>
              </a:r>
            </a:p>
          </p:txBody>
        </p:sp>
        <p:sp>
          <p:nvSpPr>
            <p:cNvPr id="154" name="TextBox 153">
              <a:extLst>
                <a:ext uri="{FF2B5EF4-FFF2-40B4-BE49-F238E27FC236}">
                  <a16:creationId xmlns:a16="http://schemas.microsoft.com/office/drawing/2014/main" id="{120AEFAB-F947-9412-36D7-105207124D0A}"/>
                </a:ext>
              </a:extLst>
            </p:cNvPr>
            <p:cNvSpPr txBox="1"/>
            <p:nvPr/>
          </p:nvSpPr>
          <p:spPr>
            <a:xfrm>
              <a:off x="3527478" y="3128073"/>
              <a:ext cx="300038" cy="150318"/>
            </a:xfrm>
            <a:prstGeom prst="rect">
              <a:avLst/>
            </a:prstGeom>
            <a:noFill/>
          </p:spPr>
          <p:txBody>
            <a:bodyPr wrap="square" lIns="0" tIns="0" rIns="0" bIns="0" rtlCol="0">
              <a:spAutoFit/>
            </a:bodyPr>
            <a:lstStyle/>
            <a:p>
              <a:pPr algn="ctr"/>
              <a:r>
                <a:rPr lang="en-US" sz="1000">
                  <a:solidFill>
                    <a:schemeClr val="bg1"/>
                  </a:solidFill>
                </a:rPr>
                <a:t>96</a:t>
              </a:r>
            </a:p>
          </p:txBody>
        </p:sp>
        <p:sp>
          <p:nvSpPr>
            <p:cNvPr id="155" name="TextBox 154">
              <a:extLst>
                <a:ext uri="{FF2B5EF4-FFF2-40B4-BE49-F238E27FC236}">
                  <a16:creationId xmlns:a16="http://schemas.microsoft.com/office/drawing/2014/main" id="{361DE797-863F-9540-4499-E077B2D7B320}"/>
                </a:ext>
              </a:extLst>
            </p:cNvPr>
            <p:cNvSpPr txBox="1"/>
            <p:nvPr/>
          </p:nvSpPr>
          <p:spPr>
            <a:xfrm rot="16200000">
              <a:off x="881677" y="2331355"/>
              <a:ext cx="2118850" cy="184666"/>
            </a:xfrm>
            <a:prstGeom prst="rect">
              <a:avLst/>
            </a:prstGeom>
            <a:noFill/>
          </p:spPr>
          <p:txBody>
            <a:bodyPr wrap="square" lIns="0" tIns="0" rIns="0" bIns="0" rtlCol="0">
              <a:spAutoFit/>
            </a:bodyPr>
            <a:lstStyle/>
            <a:p>
              <a:pPr algn="ctr">
                <a:tabLst>
                  <a:tab pos="703263" algn="r"/>
                  <a:tab pos="960438" algn="ctr"/>
                  <a:tab pos="1546225" algn="ctr"/>
                  <a:tab pos="2117725" algn="ctr"/>
                  <a:tab pos="2705100" algn="ctr"/>
                  <a:tab pos="3276600" algn="ctr"/>
                  <a:tab pos="3840163" algn="ctr"/>
                  <a:tab pos="4435475" algn="ctr"/>
                  <a:tab pos="4999038" algn="ctr"/>
                </a:tabLst>
              </a:pPr>
              <a:r>
                <a:rPr lang="en-US" sz="1200" b="1">
                  <a:solidFill>
                    <a:schemeClr val="tx1"/>
                  </a:solidFill>
                </a:rPr>
                <a:t>Patients (%)</a:t>
              </a:r>
            </a:p>
          </p:txBody>
        </p:sp>
        <p:sp>
          <p:nvSpPr>
            <p:cNvPr id="156" name="TextBox 155">
              <a:extLst>
                <a:ext uri="{FF2B5EF4-FFF2-40B4-BE49-F238E27FC236}">
                  <a16:creationId xmlns:a16="http://schemas.microsoft.com/office/drawing/2014/main" id="{48855578-30FD-8600-4908-BFD15F86EDB5}"/>
                </a:ext>
              </a:extLst>
            </p:cNvPr>
            <p:cNvSpPr txBox="1"/>
            <p:nvPr/>
          </p:nvSpPr>
          <p:spPr>
            <a:xfrm>
              <a:off x="4106264" y="3293319"/>
              <a:ext cx="600075" cy="138499"/>
            </a:xfrm>
            <a:prstGeom prst="rect">
              <a:avLst/>
            </a:prstGeom>
            <a:noFill/>
          </p:spPr>
          <p:txBody>
            <a:bodyPr wrap="square" lIns="0" tIns="0" rIns="0" bIns="0" rtlCol="0">
              <a:spAutoFit/>
            </a:bodyPr>
            <a:lstStyle/>
            <a:p>
              <a:pPr algn="ctr"/>
              <a:r>
                <a:rPr lang="en-US" sz="900">
                  <a:solidFill>
                    <a:schemeClr val="bg1"/>
                  </a:solidFill>
                </a:rPr>
                <a:t>20.3</a:t>
              </a:r>
            </a:p>
          </p:txBody>
        </p:sp>
        <p:sp>
          <p:nvSpPr>
            <p:cNvPr id="157" name="TextBox 156">
              <a:extLst>
                <a:ext uri="{FF2B5EF4-FFF2-40B4-BE49-F238E27FC236}">
                  <a16:creationId xmlns:a16="http://schemas.microsoft.com/office/drawing/2014/main" id="{5BAE41F2-0FE6-5E90-4DC9-E4BEF891BFD8}"/>
                </a:ext>
              </a:extLst>
            </p:cNvPr>
            <p:cNvSpPr txBox="1"/>
            <p:nvPr/>
          </p:nvSpPr>
          <p:spPr>
            <a:xfrm>
              <a:off x="5421940" y="3040763"/>
              <a:ext cx="600075" cy="138499"/>
            </a:xfrm>
            <a:prstGeom prst="rect">
              <a:avLst/>
            </a:prstGeom>
            <a:noFill/>
          </p:spPr>
          <p:txBody>
            <a:bodyPr wrap="square" lIns="0" tIns="0" rIns="0" bIns="0" rtlCol="0">
              <a:spAutoFit/>
            </a:bodyPr>
            <a:lstStyle/>
            <a:p>
              <a:pPr algn="ctr"/>
              <a:r>
                <a:rPr lang="en-US" sz="900">
                  <a:solidFill>
                    <a:schemeClr val="bg1"/>
                  </a:solidFill>
                </a:rPr>
                <a:t>27.8</a:t>
              </a:r>
            </a:p>
          </p:txBody>
        </p:sp>
        <p:sp>
          <p:nvSpPr>
            <p:cNvPr id="158" name="TextBox 157">
              <a:extLst>
                <a:ext uri="{FF2B5EF4-FFF2-40B4-BE49-F238E27FC236}">
                  <a16:creationId xmlns:a16="http://schemas.microsoft.com/office/drawing/2014/main" id="{6291435F-03B4-8F14-5E05-5FCBCC139053}"/>
                </a:ext>
              </a:extLst>
            </p:cNvPr>
            <p:cNvSpPr txBox="1"/>
            <p:nvPr/>
          </p:nvSpPr>
          <p:spPr>
            <a:xfrm>
              <a:off x="2780660" y="2922839"/>
              <a:ext cx="600075" cy="138499"/>
            </a:xfrm>
            <a:prstGeom prst="rect">
              <a:avLst/>
            </a:prstGeom>
            <a:noFill/>
          </p:spPr>
          <p:txBody>
            <a:bodyPr wrap="square" lIns="0" tIns="0" rIns="0" bIns="0" rtlCol="0">
              <a:spAutoFit/>
            </a:bodyPr>
            <a:lstStyle/>
            <a:p>
              <a:pPr algn="ctr"/>
              <a:r>
                <a:rPr lang="en-US" sz="900">
                  <a:solidFill>
                    <a:schemeClr val="bg1"/>
                  </a:solidFill>
                </a:rPr>
                <a:t>13.8</a:t>
              </a:r>
            </a:p>
          </p:txBody>
        </p:sp>
        <p:sp>
          <p:nvSpPr>
            <p:cNvPr id="159" name="TextBox 158">
              <a:extLst>
                <a:ext uri="{FF2B5EF4-FFF2-40B4-BE49-F238E27FC236}">
                  <a16:creationId xmlns:a16="http://schemas.microsoft.com/office/drawing/2014/main" id="{C8442489-BDB5-B999-30C8-F12E8BB6E9A6}"/>
                </a:ext>
              </a:extLst>
            </p:cNvPr>
            <p:cNvSpPr txBox="1"/>
            <p:nvPr/>
          </p:nvSpPr>
          <p:spPr>
            <a:xfrm>
              <a:off x="4106264" y="3001346"/>
              <a:ext cx="600075" cy="138499"/>
            </a:xfrm>
            <a:prstGeom prst="rect">
              <a:avLst/>
            </a:prstGeom>
            <a:noFill/>
          </p:spPr>
          <p:txBody>
            <a:bodyPr wrap="square" lIns="0" tIns="0" rIns="0" bIns="0" rtlCol="0">
              <a:spAutoFit/>
            </a:bodyPr>
            <a:lstStyle/>
            <a:p>
              <a:pPr algn="ctr"/>
              <a:r>
                <a:rPr lang="en-US" sz="900">
                  <a:solidFill>
                    <a:schemeClr val="bg1"/>
                  </a:solidFill>
                </a:rPr>
                <a:t>13.6</a:t>
              </a:r>
            </a:p>
          </p:txBody>
        </p:sp>
        <p:sp>
          <p:nvSpPr>
            <p:cNvPr id="160" name="TextBox 159">
              <a:extLst>
                <a:ext uri="{FF2B5EF4-FFF2-40B4-BE49-F238E27FC236}">
                  <a16:creationId xmlns:a16="http://schemas.microsoft.com/office/drawing/2014/main" id="{6FBC2219-383A-0DA7-9330-E3A25E8169C7}"/>
                </a:ext>
              </a:extLst>
            </p:cNvPr>
            <p:cNvSpPr txBox="1"/>
            <p:nvPr/>
          </p:nvSpPr>
          <p:spPr>
            <a:xfrm>
              <a:off x="5414796" y="2732209"/>
              <a:ext cx="600075" cy="138499"/>
            </a:xfrm>
            <a:prstGeom prst="rect">
              <a:avLst/>
            </a:prstGeom>
            <a:noFill/>
          </p:spPr>
          <p:txBody>
            <a:bodyPr wrap="square" lIns="0" tIns="0" rIns="0" bIns="0" rtlCol="0">
              <a:spAutoFit/>
            </a:bodyPr>
            <a:lstStyle/>
            <a:p>
              <a:pPr algn="ctr"/>
              <a:r>
                <a:rPr lang="en-US" sz="900">
                  <a:solidFill>
                    <a:schemeClr val="bg1"/>
                  </a:solidFill>
                </a:rPr>
                <a:t>16.7</a:t>
              </a:r>
            </a:p>
          </p:txBody>
        </p:sp>
        <p:sp>
          <p:nvSpPr>
            <p:cNvPr id="161" name="TextBox 160">
              <a:extLst>
                <a:ext uri="{FF2B5EF4-FFF2-40B4-BE49-F238E27FC236}">
                  <a16:creationId xmlns:a16="http://schemas.microsoft.com/office/drawing/2014/main" id="{93A46BF5-E5CB-7267-2CAE-FC9DABF0993A}"/>
                </a:ext>
              </a:extLst>
            </p:cNvPr>
            <p:cNvSpPr txBox="1"/>
            <p:nvPr/>
          </p:nvSpPr>
          <p:spPr>
            <a:xfrm>
              <a:off x="2780660" y="2544555"/>
              <a:ext cx="600075" cy="138499"/>
            </a:xfrm>
            <a:prstGeom prst="rect">
              <a:avLst/>
            </a:prstGeom>
            <a:solidFill>
              <a:srgbClr val="92D050"/>
            </a:solidFill>
          </p:spPr>
          <p:txBody>
            <a:bodyPr wrap="square" lIns="0" tIns="0" rIns="0" bIns="0" rtlCol="0">
              <a:spAutoFit/>
            </a:bodyPr>
            <a:lstStyle/>
            <a:p>
              <a:pPr algn="ctr"/>
              <a:r>
                <a:rPr lang="en-US" sz="900">
                  <a:solidFill>
                    <a:schemeClr val="bg1"/>
                  </a:solidFill>
                </a:rPr>
                <a:t>4.6</a:t>
              </a:r>
            </a:p>
          </p:txBody>
        </p:sp>
        <p:sp>
          <p:nvSpPr>
            <p:cNvPr id="162" name="TextBox 161">
              <a:extLst>
                <a:ext uri="{FF2B5EF4-FFF2-40B4-BE49-F238E27FC236}">
                  <a16:creationId xmlns:a16="http://schemas.microsoft.com/office/drawing/2014/main" id="{E0E34CE5-0A40-D625-9328-B519643C54D6}"/>
                </a:ext>
              </a:extLst>
            </p:cNvPr>
            <p:cNvSpPr txBox="1"/>
            <p:nvPr/>
          </p:nvSpPr>
          <p:spPr>
            <a:xfrm>
              <a:off x="4106264" y="2644678"/>
              <a:ext cx="600075" cy="138499"/>
            </a:xfrm>
            <a:prstGeom prst="rect">
              <a:avLst/>
            </a:prstGeom>
            <a:solidFill>
              <a:srgbClr val="92D050"/>
            </a:solidFill>
          </p:spPr>
          <p:txBody>
            <a:bodyPr wrap="square" lIns="0" tIns="0" rIns="0" bIns="0" rtlCol="0">
              <a:spAutoFit/>
            </a:bodyPr>
            <a:lstStyle/>
            <a:p>
              <a:pPr algn="ctr"/>
              <a:r>
                <a:rPr lang="en-US" sz="900">
                  <a:solidFill>
                    <a:schemeClr val="bg1"/>
                  </a:solidFill>
                </a:rPr>
                <a:t>5.1</a:t>
              </a:r>
            </a:p>
          </p:txBody>
        </p:sp>
        <p:sp>
          <p:nvSpPr>
            <p:cNvPr id="163" name="TextBox 162">
              <a:extLst>
                <a:ext uri="{FF2B5EF4-FFF2-40B4-BE49-F238E27FC236}">
                  <a16:creationId xmlns:a16="http://schemas.microsoft.com/office/drawing/2014/main" id="{8428EA7C-05A5-3CB0-B846-B7B5ABD34C8A}"/>
                </a:ext>
              </a:extLst>
            </p:cNvPr>
            <p:cNvSpPr txBox="1"/>
            <p:nvPr/>
          </p:nvSpPr>
          <p:spPr>
            <a:xfrm>
              <a:off x="5405271" y="2340548"/>
              <a:ext cx="600075" cy="138499"/>
            </a:xfrm>
            <a:prstGeom prst="rect">
              <a:avLst/>
            </a:prstGeom>
            <a:solidFill>
              <a:srgbClr val="92D050"/>
            </a:solidFill>
          </p:spPr>
          <p:txBody>
            <a:bodyPr wrap="square" lIns="0" tIns="0" rIns="0" bIns="0" rtlCol="0">
              <a:spAutoFit/>
            </a:bodyPr>
            <a:lstStyle/>
            <a:p>
              <a:pPr algn="ctr"/>
              <a:r>
                <a:rPr lang="en-US" sz="900">
                  <a:solidFill>
                    <a:schemeClr val="bg1"/>
                  </a:solidFill>
                </a:rPr>
                <a:t>2.8</a:t>
              </a:r>
            </a:p>
          </p:txBody>
        </p:sp>
        <p:sp>
          <p:nvSpPr>
            <p:cNvPr id="164" name="TextBox 163">
              <a:extLst>
                <a:ext uri="{FF2B5EF4-FFF2-40B4-BE49-F238E27FC236}">
                  <a16:creationId xmlns:a16="http://schemas.microsoft.com/office/drawing/2014/main" id="{08C901EF-DEE6-B7B8-8E23-29A38D342FD1}"/>
                </a:ext>
              </a:extLst>
            </p:cNvPr>
            <p:cNvSpPr txBox="1"/>
            <p:nvPr/>
          </p:nvSpPr>
          <p:spPr>
            <a:xfrm>
              <a:off x="4113745" y="2473351"/>
              <a:ext cx="600075" cy="174619"/>
            </a:xfrm>
            <a:prstGeom prst="rect">
              <a:avLst/>
            </a:prstGeom>
            <a:noFill/>
          </p:spPr>
          <p:txBody>
            <a:bodyPr wrap="square" lIns="0" tIns="0" rIns="0" bIns="0" rtlCol="0">
              <a:spAutoFit/>
            </a:bodyPr>
            <a:lstStyle/>
            <a:p>
              <a:pPr algn="ctr"/>
              <a:r>
                <a:rPr lang="en-US" sz="1000">
                  <a:solidFill>
                    <a:schemeClr val="tx1"/>
                  </a:solidFill>
                </a:rPr>
                <a:t>42.4%</a:t>
              </a:r>
            </a:p>
          </p:txBody>
        </p:sp>
        <p:sp>
          <p:nvSpPr>
            <p:cNvPr id="165" name="TextBox 164">
              <a:extLst>
                <a:ext uri="{FF2B5EF4-FFF2-40B4-BE49-F238E27FC236}">
                  <a16:creationId xmlns:a16="http://schemas.microsoft.com/office/drawing/2014/main" id="{86B99A10-CE46-837C-0490-6A89AD604114}"/>
                </a:ext>
              </a:extLst>
            </p:cNvPr>
            <p:cNvSpPr txBox="1"/>
            <p:nvPr/>
          </p:nvSpPr>
          <p:spPr>
            <a:xfrm>
              <a:off x="2767627" y="2381403"/>
              <a:ext cx="600075" cy="174619"/>
            </a:xfrm>
            <a:prstGeom prst="rect">
              <a:avLst/>
            </a:prstGeom>
            <a:noFill/>
          </p:spPr>
          <p:txBody>
            <a:bodyPr wrap="square" lIns="0" tIns="0" rIns="0" bIns="0" rtlCol="0">
              <a:spAutoFit/>
            </a:bodyPr>
            <a:lstStyle/>
            <a:p>
              <a:pPr algn="ctr"/>
              <a:r>
                <a:rPr lang="en-US" sz="1000">
                  <a:solidFill>
                    <a:schemeClr val="tx1"/>
                  </a:solidFill>
                </a:rPr>
                <a:t>46.0%</a:t>
              </a:r>
            </a:p>
          </p:txBody>
        </p:sp>
        <p:sp>
          <p:nvSpPr>
            <p:cNvPr id="166" name="TextBox 165">
              <a:extLst>
                <a:ext uri="{FF2B5EF4-FFF2-40B4-BE49-F238E27FC236}">
                  <a16:creationId xmlns:a16="http://schemas.microsoft.com/office/drawing/2014/main" id="{ECC872F7-6B9A-68EC-52AD-B25B032FB115}"/>
                </a:ext>
              </a:extLst>
            </p:cNvPr>
            <p:cNvSpPr txBox="1"/>
            <p:nvPr/>
          </p:nvSpPr>
          <p:spPr>
            <a:xfrm>
              <a:off x="5421939" y="2206784"/>
              <a:ext cx="600075" cy="174619"/>
            </a:xfrm>
            <a:prstGeom prst="rect">
              <a:avLst/>
            </a:prstGeom>
            <a:noFill/>
          </p:spPr>
          <p:txBody>
            <a:bodyPr wrap="square" lIns="0" tIns="0" rIns="0" bIns="0" rtlCol="0">
              <a:spAutoFit/>
            </a:bodyPr>
            <a:lstStyle/>
            <a:p>
              <a:pPr algn="ctr"/>
              <a:r>
                <a:rPr lang="en-US" sz="1000">
                  <a:solidFill>
                    <a:schemeClr val="tx1"/>
                  </a:solidFill>
                </a:rPr>
                <a:t>52.8%</a:t>
              </a:r>
            </a:p>
          </p:txBody>
        </p:sp>
        <p:sp>
          <p:nvSpPr>
            <p:cNvPr id="167" name="TextBox 166">
              <a:extLst>
                <a:ext uri="{FF2B5EF4-FFF2-40B4-BE49-F238E27FC236}">
                  <a16:creationId xmlns:a16="http://schemas.microsoft.com/office/drawing/2014/main" id="{2DC26D7B-6C8D-C4E4-F837-552A9F2B47AB}"/>
                </a:ext>
              </a:extLst>
            </p:cNvPr>
            <p:cNvSpPr txBox="1"/>
            <p:nvPr/>
          </p:nvSpPr>
          <p:spPr>
            <a:xfrm>
              <a:off x="3483461" y="3059408"/>
              <a:ext cx="508318" cy="314314"/>
            </a:xfrm>
            <a:prstGeom prst="rect">
              <a:avLst/>
            </a:prstGeom>
            <a:noFill/>
          </p:spPr>
          <p:txBody>
            <a:bodyPr wrap="square" lIns="0" tIns="0" rIns="0" bIns="0" rtlCol="0">
              <a:spAutoFit/>
            </a:bodyPr>
            <a:lstStyle/>
            <a:p>
              <a:r>
                <a:rPr lang="en-US" sz="900">
                  <a:solidFill>
                    <a:schemeClr val="tx1"/>
                  </a:solidFill>
                  <a:latin typeface="Roboto" panose="02000000000000000000" pitchFamily="2" charset="0"/>
                  <a:ea typeface="Roboto" panose="02000000000000000000" pitchFamily="2" charset="0"/>
                  <a:cs typeface="Roboto" panose="02000000000000000000" pitchFamily="2" charset="0"/>
                </a:rPr>
                <a:t>≥VGPR:</a:t>
              </a:r>
              <a:br>
                <a:rPr lang="en-US" sz="900">
                  <a:solidFill>
                    <a:schemeClr val="tx1"/>
                  </a:solidFill>
                  <a:latin typeface="Roboto" panose="02000000000000000000" pitchFamily="2" charset="0"/>
                  <a:ea typeface="Roboto" panose="02000000000000000000" pitchFamily="2" charset="0"/>
                  <a:cs typeface="Roboto" panose="02000000000000000000" pitchFamily="2" charset="0"/>
                </a:rPr>
              </a:br>
              <a:r>
                <a:rPr lang="en-US" sz="900">
                  <a:solidFill>
                    <a:schemeClr val="tx1"/>
                  </a:solidFill>
                  <a:latin typeface="Roboto" panose="02000000000000000000" pitchFamily="2" charset="0"/>
                  <a:ea typeface="Roboto" panose="02000000000000000000" pitchFamily="2" charset="0"/>
                  <a:cs typeface="Roboto" panose="02000000000000000000" pitchFamily="2" charset="0"/>
                </a:rPr>
                <a:t>42.5%</a:t>
              </a:r>
              <a:endParaRPr lang="en-US" sz="900">
                <a:solidFill>
                  <a:schemeClr val="tx1"/>
                </a:solidFill>
              </a:endParaRPr>
            </a:p>
          </p:txBody>
        </p:sp>
        <p:sp>
          <p:nvSpPr>
            <p:cNvPr id="168" name="Right Bracket 167">
              <a:extLst>
                <a:ext uri="{FF2B5EF4-FFF2-40B4-BE49-F238E27FC236}">
                  <a16:creationId xmlns:a16="http://schemas.microsoft.com/office/drawing/2014/main" id="{19C44ECB-B3A6-B517-6A3D-402E0FDE696D}"/>
                </a:ext>
              </a:extLst>
            </p:cNvPr>
            <p:cNvSpPr/>
            <p:nvPr/>
          </p:nvSpPr>
          <p:spPr>
            <a:xfrm>
              <a:off x="3399672" y="2559279"/>
              <a:ext cx="45719" cy="1168966"/>
            </a:xfrm>
            <a:prstGeom prst="rightBracket">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TextBox 168">
              <a:extLst>
                <a:ext uri="{FF2B5EF4-FFF2-40B4-BE49-F238E27FC236}">
                  <a16:creationId xmlns:a16="http://schemas.microsoft.com/office/drawing/2014/main" id="{8BADBFF7-5B35-9CE4-2716-E466E183E3EE}"/>
                </a:ext>
              </a:extLst>
            </p:cNvPr>
            <p:cNvSpPr txBox="1"/>
            <p:nvPr/>
          </p:nvSpPr>
          <p:spPr>
            <a:xfrm>
              <a:off x="4827615" y="3022105"/>
              <a:ext cx="508318" cy="314314"/>
            </a:xfrm>
            <a:prstGeom prst="rect">
              <a:avLst/>
            </a:prstGeom>
            <a:noFill/>
          </p:spPr>
          <p:txBody>
            <a:bodyPr wrap="square" lIns="0" tIns="0" rIns="0" bIns="0" rtlCol="0">
              <a:spAutoFit/>
            </a:bodyPr>
            <a:lstStyle/>
            <a:p>
              <a:r>
                <a:rPr lang="en-US" sz="900">
                  <a:solidFill>
                    <a:schemeClr val="tx1"/>
                  </a:solidFill>
                  <a:latin typeface="Roboto" panose="02000000000000000000" pitchFamily="2" charset="0"/>
                  <a:ea typeface="Roboto" panose="02000000000000000000" pitchFamily="2" charset="0"/>
                  <a:cs typeface="Roboto" panose="02000000000000000000" pitchFamily="2" charset="0"/>
                </a:rPr>
                <a:t>≥VGPR:</a:t>
              </a:r>
              <a:br>
                <a:rPr lang="en-US" sz="900">
                  <a:solidFill>
                    <a:schemeClr val="tx1"/>
                  </a:solidFill>
                  <a:latin typeface="Roboto" panose="02000000000000000000" pitchFamily="2" charset="0"/>
                  <a:ea typeface="Roboto" panose="02000000000000000000" pitchFamily="2" charset="0"/>
                  <a:cs typeface="Roboto" panose="02000000000000000000" pitchFamily="2" charset="0"/>
                </a:rPr>
              </a:br>
              <a:r>
                <a:rPr lang="en-US" sz="900">
                  <a:solidFill>
                    <a:schemeClr val="tx1"/>
                  </a:solidFill>
                  <a:latin typeface="Roboto" panose="02000000000000000000" pitchFamily="2" charset="0"/>
                  <a:ea typeface="Roboto" panose="02000000000000000000" pitchFamily="2" charset="0"/>
                  <a:cs typeface="Roboto" panose="02000000000000000000" pitchFamily="2" charset="0"/>
                </a:rPr>
                <a:t>39.0%</a:t>
              </a:r>
              <a:endParaRPr lang="en-US" sz="900">
                <a:solidFill>
                  <a:schemeClr val="tx1"/>
                </a:solidFill>
              </a:endParaRPr>
            </a:p>
          </p:txBody>
        </p:sp>
        <p:sp>
          <p:nvSpPr>
            <p:cNvPr id="170" name="Right Bracket 169">
              <a:extLst>
                <a:ext uri="{FF2B5EF4-FFF2-40B4-BE49-F238E27FC236}">
                  <a16:creationId xmlns:a16="http://schemas.microsoft.com/office/drawing/2014/main" id="{51272415-6060-A7A5-2325-230D0A1860F2}"/>
                </a:ext>
              </a:extLst>
            </p:cNvPr>
            <p:cNvSpPr/>
            <p:nvPr/>
          </p:nvSpPr>
          <p:spPr>
            <a:xfrm>
              <a:off x="4722605" y="2644677"/>
              <a:ext cx="63932" cy="1083569"/>
            </a:xfrm>
            <a:prstGeom prst="rightBracket">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Right Bracket 170">
              <a:extLst>
                <a:ext uri="{FF2B5EF4-FFF2-40B4-BE49-F238E27FC236}">
                  <a16:creationId xmlns:a16="http://schemas.microsoft.com/office/drawing/2014/main" id="{4A363034-9A59-F249-C7D0-59016105F8FE}"/>
                </a:ext>
              </a:extLst>
            </p:cNvPr>
            <p:cNvSpPr/>
            <p:nvPr/>
          </p:nvSpPr>
          <p:spPr>
            <a:xfrm>
              <a:off x="6048209" y="2370744"/>
              <a:ext cx="64008" cy="1293428"/>
            </a:xfrm>
            <a:prstGeom prst="rightBracket">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TextBox 171">
              <a:extLst>
                <a:ext uri="{FF2B5EF4-FFF2-40B4-BE49-F238E27FC236}">
                  <a16:creationId xmlns:a16="http://schemas.microsoft.com/office/drawing/2014/main" id="{64391201-D6BB-91EF-9AE7-29D9834EDF97}"/>
                </a:ext>
              </a:extLst>
            </p:cNvPr>
            <p:cNvSpPr txBox="1"/>
            <p:nvPr/>
          </p:nvSpPr>
          <p:spPr>
            <a:xfrm>
              <a:off x="6149807" y="2765682"/>
              <a:ext cx="508318" cy="314314"/>
            </a:xfrm>
            <a:prstGeom prst="rect">
              <a:avLst/>
            </a:prstGeom>
            <a:noFill/>
          </p:spPr>
          <p:txBody>
            <a:bodyPr wrap="square" lIns="0" tIns="0" rIns="0" bIns="0" rtlCol="0">
              <a:spAutoFit/>
            </a:bodyPr>
            <a:lstStyle/>
            <a:p>
              <a:r>
                <a:rPr lang="en-US" sz="900">
                  <a:solidFill>
                    <a:schemeClr val="tx1"/>
                  </a:solidFill>
                  <a:latin typeface="Roboto" panose="02000000000000000000" pitchFamily="2" charset="0"/>
                  <a:ea typeface="Roboto" panose="02000000000000000000" pitchFamily="2" charset="0"/>
                  <a:cs typeface="Roboto" panose="02000000000000000000" pitchFamily="2" charset="0"/>
                </a:rPr>
                <a:t>≥VGPR:</a:t>
              </a:r>
              <a:br>
                <a:rPr lang="en-US" sz="900">
                  <a:solidFill>
                    <a:schemeClr val="tx1"/>
                  </a:solidFill>
                  <a:latin typeface="Roboto" panose="02000000000000000000" pitchFamily="2" charset="0"/>
                  <a:ea typeface="Roboto" panose="02000000000000000000" pitchFamily="2" charset="0"/>
                  <a:cs typeface="Roboto" panose="02000000000000000000" pitchFamily="2" charset="0"/>
                </a:rPr>
              </a:br>
              <a:r>
                <a:rPr lang="en-US" sz="900">
                  <a:solidFill>
                    <a:schemeClr val="tx1"/>
                  </a:solidFill>
                  <a:latin typeface="Roboto" panose="02000000000000000000" pitchFamily="2" charset="0"/>
                  <a:ea typeface="Roboto" panose="02000000000000000000" pitchFamily="2" charset="0"/>
                  <a:cs typeface="Roboto" panose="02000000000000000000" pitchFamily="2" charset="0"/>
                </a:rPr>
                <a:t>47.2%</a:t>
              </a:r>
              <a:endParaRPr lang="en-US" sz="900">
                <a:solidFill>
                  <a:schemeClr val="tx1"/>
                </a:solidFill>
              </a:endParaRPr>
            </a:p>
          </p:txBody>
        </p:sp>
        <p:sp>
          <p:nvSpPr>
            <p:cNvPr id="173" name="Right Bracket 172">
              <a:extLst>
                <a:ext uri="{FF2B5EF4-FFF2-40B4-BE49-F238E27FC236}">
                  <a16:creationId xmlns:a16="http://schemas.microsoft.com/office/drawing/2014/main" id="{9D2758EF-BFB2-84F5-EFE4-30CAA9F43D1B}"/>
                </a:ext>
              </a:extLst>
            </p:cNvPr>
            <p:cNvSpPr/>
            <p:nvPr/>
          </p:nvSpPr>
          <p:spPr>
            <a:xfrm flipH="1">
              <a:off x="5338115" y="2370743"/>
              <a:ext cx="64008" cy="536085"/>
            </a:xfrm>
            <a:prstGeom prst="rightBracket">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TextBox 173">
              <a:extLst>
                <a:ext uri="{FF2B5EF4-FFF2-40B4-BE49-F238E27FC236}">
                  <a16:creationId xmlns:a16="http://schemas.microsoft.com/office/drawing/2014/main" id="{2E99FCB7-0CE9-450A-A25A-2E7AF2D4BAAF}"/>
                </a:ext>
              </a:extLst>
            </p:cNvPr>
            <p:cNvSpPr txBox="1"/>
            <p:nvPr/>
          </p:nvSpPr>
          <p:spPr>
            <a:xfrm>
              <a:off x="4886242" y="2559279"/>
              <a:ext cx="422910" cy="349238"/>
            </a:xfrm>
            <a:prstGeom prst="rect">
              <a:avLst/>
            </a:prstGeom>
            <a:noFill/>
          </p:spPr>
          <p:txBody>
            <a:bodyPr wrap="square" lIns="0" tIns="0" rIns="0" bIns="0" rtlCol="0">
              <a:spAutoFit/>
            </a:bodyPr>
            <a:lstStyle/>
            <a:p>
              <a:pPr algn="r"/>
              <a:r>
                <a:rPr lang="en-US" sz="1000">
                  <a:solidFill>
                    <a:schemeClr val="tx1"/>
                  </a:solidFill>
                  <a:latin typeface="Roboto" panose="02000000000000000000" pitchFamily="2" charset="0"/>
                  <a:ea typeface="Roboto" panose="02000000000000000000" pitchFamily="2" charset="0"/>
                  <a:cs typeface="Roboto" panose="02000000000000000000" pitchFamily="2" charset="0"/>
                </a:rPr>
                <a:t>≥CR:</a:t>
              </a:r>
              <a:br>
                <a:rPr lang="en-US" sz="1000">
                  <a:solidFill>
                    <a:schemeClr val="tx1"/>
                  </a:solidFill>
                  <a:latin typeface="Roboto" panose="02000000000000000000" pitchFamily="2" charset="0"/>
                  <a:ea typeface="Roboto" panose="02000000000000000000" pitchFamily="2" charset="0"/>
                  <a:cs typeface="Roboto" panose="02000000000000000000" pitchFamily="2" charset="0"/>
                </a:rPr>
              </a:br>
              <a:r>
                <a:rPr lang="en-US" sz="1000">
                  <a:solidFill>
                    <a:schemeClr val="tx1"/>
                  </a:solidFill>
                  <a:latin typeface="Roboto" panose="02000000000000000000" pitchFamily="2" charset="0"/>
                  <a:ea typeface="Roboto" panose="02000000000000000000" pitchFamily="2" charset="0"/>
                  <a:cs typeface="Roboto" panose="02000000000000000000" pitchFamily="2" charset="0"/>
                </a:rPr>
                <a:t>19.4%</a:t>
              </a:r>
              <a:endParaRPr lang="en-US" sz="1000">
                <a:solidFill>
                  <a:schemeClr val="tx1"/>
                </a:solidFill>
              </a:endParaRPr>
            </a:p>
          </p:txBody>
        </p:sp>
        <p:sp>
          <p:nvSpPr>
            <p:cNvPr id="175" name="Right Bracket 174">
              <a:extLst>
                <a:ext uri="{FF2B5EF4-FFF2-40B4-BE49-F238E27FC236}">
                  <a16:creationId xmlns:a16="http://schemas.microsoft.com/office/drawing/2014/main" id="{11CF6CF9-BF8E-5FED-2BE5-BD655AB0D282}"/>
                </a:ext>
              </a:extLst>
            </p:cNvPr>
            <p:cNvSpPr/>
            <p:nvPr/>
          </p:nvSpPr>
          <p:spPr>
            <a:xfrm flipH="1">
              <a:off x="4019400" y="2647144"/>
              <a:ext cx="64008" cy="519367"/>
            </a:xfrm>
            <a:prstGeom prst="rightBracket">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TextBox 175">
              <a:extLst>
                <a:ext uri="{FF2B5EF4-FFF2-40B4-BE49-F238E27FC236}">
                  <a16:creationId xmlns:a16="http://schemas.microsoft.com/office/drawing/2014/main" id="{18BB3641-3977-A77D-8303-B3B441BDA655}"/>
                </a:ext>
              </a:extLst>
            </p:cNvPr>
            <p:cNvSpPr txBox="1"/>
            <p:nvPr/>
          </p:nvSpPr>
          <p:spPr>
            <a:xfrm>
              <a:off x="3563152" y="2691961"/>
              <a:ext cx="422910" cy="314314"/>
            </a:xfrm>
            <a:prstGeom prst="rect">
              <a:avLst/>
            </a:prstGeom>
            <a:noFill/>
          </p:spPr>
          <p:txBody>
            <a:bodyPr wrap="square" lIns="0" tIns="0" rIns="0" bIns="0" rtlCol="0">
              <a:spAutoFit/>
            </a:bodyPr>
            <a:lstStyle/>
            <a:p>
              <a:pPr algn="r"/>
              <a:r>
                <a:rPr lang="en-US" sz="900">
                  <a:solidFill>
                    <a:schemeClr val="tx1"/>
                  </a:solidFill>
                  <a:latin typeface="Roboto" panose="02000000000000000000" pitchFamily="2" charset="0"/>
                  <a:ea typeface="Roboto" panose="02000000000000000000" pitchFamily="2" charset="0"/>
                  <a:cs typeface="Roboto" panose="02000000000000000000" pitchFamily="2" charset="0"/>
                </a:rPr>
                <a:t>≥CR:</a:t>
              </a:r>
              <a:br>
                <a:rPr lang="en-US" sz="900">
                  <a:solidFill>
                    <a:schemeClr val="tx1"/>
                  </a:solidFill>
                  <a:latin typeface="Roboto" panose="02000000000000000000" pitchFamily="2" charset="0"/>
                  <a:ea typeface="Roboto" panose="02000000000000000000" pitchFamily="2" charset="0"/>
                  <a:cs typeface="Roboto" panose="02000000000000000000" pitchFamily="2" charset="0"/>
                </a:rPr>
              </a:br>
              <a:r>
                <a:rPr lang="en-US" sz="900">
                  <a:solidFill>
                    <a:schemeClr val="tx1"/>
                  </a:solidFill>
                  <a:latin typeface="Roboto" panose="02000000000000000000" pitchFamily="2" charset="0"/>
                  <a:ea typeface="Roboto" panose="02000000000000000000" pitchFamily="2" charset="0"/>
                  <a:cs typeface="Roboto" panose="02000000000000000000" pitchFamily="2" charset="0"/>
                </a:rPr>
                <a:t>18.6%</a:t>
              </a:r>
              <a:endParaRPr lang="en-US" sz="900">
                <a:solidFill>
                  <a:schemeClr val="tx1"/>
                </a:solidFill>
              </a:endParaRPr>
            </a:p>
          </p:txBody>
        </p:sp>
        <p:sp>
          <p:nvSpPr>
            <p:cNvPr id="177" name="TextBox 176">
              <a:extLst>
                <a:ext uri="{FF2B5EF4-FFF2-40B4-BE49-F238E27FC236}">
                  <a16:creationId xmlns:a16="http://schemas.microsoft.com/office/drawing/2014/main" id="{3F9729CE-7A3A-A6EE-1626-F6D359A28DEE}"/>
                </a:ext>
              </a:extLst>
            </p:cNvPr>
            <p:cNvSpPr txBox="1"/>
            <p:nvPr/>
          </p:nvSpPr>
          <p:spPr>
            <a:xfrm>
              <a:off x="2414581" y="2205199"/>
              <a:ext cx="366079" cy="314314"/>
            </a:xfrm>
            <a:prstGeom prst="rect">
              <a:avLst/>
            </a:prstGeom>
            <a:noFill/>
          </p:spPr>
          <p:txBody>
            <a:bodyPr wrap="square" lIns="0" tIns="0" rIns="0" bIns="0" rtlCol="0">
              <a:spAutoFit/>
            </a:bodyPr>
            <a:lstStyle/>
            <a:p>
              <a:pPr algn="r"/>
              <a:r>
                <a:rPr lang="en-US" sz="900">
                  <a:solidFill>
                    <a:schemeClr val="tx1"/>
                  </a:solidFill>
                  <a:latin typeface="Roboto" panose="02000000000000000000" pitchFamily="2" charset="0"/>
                  <a:ea typeface="Roboto" panose="02000000000000000000" pitchFamily="2" charset="0"/>
                  <a:cs typeface="Roboto" panose="02000000000000000000" pitchFamily="2" charset="0"/>
                </a:rPr>
                <a:t>≥CR:</a:t>
              </a:r>
              <a:br>
                <a:rPr lang="en-US" sz="900">
                  <a:solidFill>
                    <a:schemeClr val="tx1"/>
                  </a:solidFill>
                  <a:latin typeface="Roboto" panose="02000000000000000000" pitchFamily="2" charset="0"/>
                  <a:ea typeface="Roboto" panose="02000000000000000000" pitchFamily="2" charset="0"/>
                  <a:cs typeface="Roboto" panose="02000000000000000000" pitchFamily="2" charset="0"/>
                </a:rPr>
              </a:br>
              <a:r>
                <a:rPr lang="en-US" sz="900">
                  <a:solidFill>
                    <a:schemeClr val="tx1"/>
                  </a:solidFill>
                  <a:latin typeface="Roboto" panose="02000000000000000000" pitchFamily="2" charset="0"/>
                  <a:ea typeface="Roboto" panose="02000000000000000000" pitchFamily="2" charset="0"/>
                  <a:cs typeface="Roboto" panose="02000000000000000000" pitchFamily="2" charset="0"/>
                </a:rPr>
                <a:t>18.4%</a:t>
              </a:r>
              <a:endParaRPr lang="en-US" sz="900">
                <a:solidFill>
                  <a:schemeClr val="tx1"/>
                </a:solidFill>
              </a:endParaRPr>
            </a:p>
          </p:txBody>
        </p:sp>
        <p:grpSp>
          <p:nvGrpSpPr>
            <p:cNvPr id="178" name="Group 177">
              <a:extLst>
                <a:ext uri="{FF2B5EF4-FFF2-40B4-BE49-F238E27FC236}">
                  <a16:creationId xmlns:a16="http://schemas.microsoft.com/office/drawing/2014/main" id="{CB55E524-8765-4852-5E8D-64E51EC54C61}"/>
                </a:ext>
              </a:extLst>
            </p:cNvPr>
            <p:cNvGrpSpPr/>
            <p:nvPr/>
          </p:nvGrpSpPr>
          <p:grpSpPr>
            <a:xfrm>
              <a:off x="2596125" y="2496296"/>
              <a:ext cx="159258" cy="563112"/>
              <a:chOff x="7600950" y="3695700"/>
              <a:chExt cx="159258" cy="753745"/>
            </a:xfrm>
          </p:grpSpPr>
          <p:sp>
            <p:nvSpPr>
              <p:cNvPr id="183" name="Right Bracket 182">
                <a:extLst>
                  <a:ext uri="{FF2B5EF4-FFF2-40B4-BE49-F238E27FC236}">
                    <a16:creationId xmlns:a16="http://schemas.microsoft.com/office/drawing/2014/main" id="{5CD3F2FA-B697-8B3F-E2B5-14ED35C23C04}"/>
                  </a:ext>
                </a:extLst>
              </p:cNvPr>
              <p:cNvSpPr/>
              <p:nvPr/>
            </p:nvSpPr>
            <p:spPr>
              <a:xfrm flipH="1">
                <a:off x="7696200" y="3786505"/>
                <a:ext cx="64008" cy="662940"/>
              </a:xfrm>
              <a:prstGeom prst="rightBracket">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Freeform: Shape 76">
                <a:extLst>
                  <a:ext uri="{FF2B5EF4-FFF2-40B4-BE49-F238E27FC236}">
                    <a16:creationId xmlns:a16="http://schemas.microsoft.com/office/drawing/2014/main" id="{F8FDD17F-2CD4-3F41-5B26-3DEBAA6AE65A}"/>
                  </a:ext>
                </a:extLst>
              </p:cNvPr>
              <p:cNvSpPr/>
              <p:nvPr/>
            </p:nvSpPr>
            <p:spPr>
              <a:xfrm>
                <a:off x="7600950" y="3695700"/>
                <a:ext cx="98425" cy="384175"/>
              </a:xfrm>
              <a:custGeom>
                <a:avLst/>
                <a:gdLst>
                  <a:gd name="connsiteX0" fmla="*/ 0 w 98425"/>
                  <a:gd name="connsiteY0" fmla="*/ 0 h 384175"/>
                  <a:gd name="connsiteX1" fmla="*/ 0 w 98425"/>
                  <a:gd name="connsiteY1" fmla="*/ 384175 h 384175"/>
                  <a:gd name="connsiteX2" fmla="*/ 98425 w 98425"/>
                  <a:gd name="connsiteY2" fmla="*/ 384175 h 384175"/>
                </a:gdLst>
                <a:ahLst/>
                <a:cxnLst>
                  <a:cxn ang="0">
                    <a:pos x="connsiteX0" y="connsiteY0"/>
                  </a:cxn>
                  <a:cxn ang="0">
                    <a:pos x="connsiteX1" y="connsiteY1"/>
                  </a:cxn>
                  <a:cxn ang="0">
                    <a:pos x="connsiteX2" y="connsiteY2"/>
                  </a:cxn>
                </a:cxnLst>
                <a:rect l="l" t="t" r="r" b="b"/>
                <a:pathLst>
                  <a:path w="98425" h="384175">
                    <a:moveTo>
                      <a:pt x="0" y="0"/>
                    </a:moveTo>
                    <a:lnTo>
                      <a:pt x="0" y="384175"/>
                    </a:lnTo>
                    <a:lnTo>
                      <a:pt x="98425" y="384175"/>
                    </a:lnTo>
                  </a:path>
                </a:pathLst>
              </a:cu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179" name="TextBox 178">
              <a:extLst>
                <a:ext uri="{FF2B5EF4-FFF2-40B4-BE49-F238E27FC236}">
                  <a16:creationId xmlns:a16="http://schemas.microsoft.com/office/drawing/2014/main" id="{3EBF005A-E46F-573F-5A1A-1DD7AA500C71}"/>
                </a:ext>
              </a:extLst>
            </p:cNvPr>
            <p:cNvSpPr txBox="1"/>
            <p:nvPr/>
          </p:nvSpPr>
          <p:spPr>
            <a:xfrm>
              <a:off x="2780660" y="3692753"/>
              <a:ext cx="600075" cy="138499"/>
            </a:xfrm>
            <a:prstGeom prst="rect">
              <a:avLst/>
            </a:prstGeom>
            <a:solidFill>
              <a:schemeClr val="accent2"/>
            </a:solidFill>
          </p:spPr>
          <p:txBody>
            <a:bodyPr wrap="square" lIns="0" tIns="0" rIns="0" bIns="0" rtlCol="0">
              <a:spAutoFit/>
            </a:bodyPr>
            <a:lstStyle/>
            <a:p>
              <a:pPr algn="ctr"/>
              <a:r>
                <a:rPr lang="en-US" sz="900">
                  <a:solidFill>
                    <a:schemeClr val="bg1"/>
                  </a:solidFill>
                </a:rPr>
                <a:t>3.4</a:t>
              </a:r>
            </a:p>
          </p:txBody>
        </p:sp>
        <p:sp>
          <p:nvSpPr>
            <p:cNvPr id="180" name="TextBox 179">
              <a:extLst>
                <a:ext uri="{FF2B5EF4-FFF2-40B4-BE49-F238E27FC236}">
                  <a16:creationId xmlns:a16="http://schemas.microsoft.com/office/drawing/2014/main" id="{173DCA38-B02F-1A30-88A7-BBCC265F8CA3}"/>
                </a:ext>
              </a:extLst>
            </p:cNvPr>
            <p:cNvSpPr txBox="1"/>
            <p:nvPr/>
          </p:nvSpPr>
          <p:spPr>
            <a:xfrm>
              <a:off x="4106264" y="3692752"/>
              <a:ext cx="600075" cy="138499"/>
            </a:xfrm>
            <a:prstGeom prst="rect">
              <a:avLst/>
            </a:prstGeom>
            <a:solidFill>
              <a:schemeClr val="accent2"/>
            </a:solidFill>
          </p:spPr>
          <p:txBody>
            <a:bodyPr wrap="square" lIns="0" tIns="0" rIns="0" bIns="0" rtlCol="0">
              <a:spAutoFit/>
            </a:bodyPr>
            <a:lstStyle/>
            <a:p>
              <a:pPr algn="ctr"/>
              <a:r>
                <a:rPr lang="en-US" sz="900">
                  <a:solidFill>
                    <a:schemeClr val="bg1"/>
                  </a:solidFill>
                </a:rPr>
                <a:t>3.4</a:t>
              </a:r>
            </a:p>
          </p:txBody>
        </p:sp>
        <p:sp>
          <p:nvSpPr>
            <p:cNvPr id="181" name="TextBox 180">
              <a:extLst>
                <a:ext uri="{FF2B5EF4-FFF2-40B4-BE49-F238E27FC236}">
                  <a16:creationId xmlns:a16="http://schemas.microsoft.com/office/drawing/2014/main" id="{73CDC55F-A1E6-7D5A-F511-0BE819F731AC}"/>
                </a:ext>
              </a:extLst>
            </p:cNvPr>
            <p:cNvSpPr txBox="1"/>
            <p:nvPr/>
          </p:nvSpPr>
          <p:spPr>
            <a:xfrm>
              <a:off x="5444325" y="3677824"/>
              <a:ext cx="600075" cy="138499"/>
            </a:xfrm>
            <a:prstGeom prst="rect">
              <a:avLst/>
            </a:prstGeom>
            <a:solidFill>
              <a:schemeClr val="accent2"/>
            </a:solidFill>
          </p:spPr>
          <p:txBody>
            <a:bodyPr wrap="square" lIns="0" tIns="0" rIns="0" bIns="0" rtlCol="0">
              <a:spAutoFit/>
            </a:bodyPr>
            <a:lstStyle/>
            <a:p>
              <a:pPr algn="ctr"/>
              <a:r>
                <a:rPr lang="en-US" sz="900">
                  <a:solidFill>
                    <a:schemeClr val="bg1"/>
                  </a:solidFill>
                </a:rPr>
                <a:t>5.6</a:t>
              </a:r>
            </a:p>
          </p:txBody>
        </p:sp>
        <p:sp>
          <p:nvSpPr>
            <p:cNvPr id="182" name="TextBox 181">
              <a:extLst>
                <a:ext uri="{FF2B5EF4-FFF2-40B4-BE49-F238E27FC236}">
                  <a16:creationId xmlns:a16="http://schemas.microsoft.com/office/drawing/2014/main" id="{1702634B-B066-5838-D5BD-5E0F1AD4FB78}"/>
                </a:ext>
              </a:extLst>
            </p:cNvPr>
            <p:cNvSpPr txBox="1"/>
            <p:nvPr/>
          </p:nvSpPr>
          <p:spPr>
            <a:xfrm>
              <a:off x="3954267" y="1067886"/>
              <a:ext cx="548640" cy="174619"/>
            </a:xfrm>
            <a:prstGeom prst="rect">
              <a:avLst/>
            </a:prstGeom>
            <a:noFill/>
          </p:spPr>
          <p:txBody>
            <a:bodyPr wrap="square" lIns="0" tIns="0" rIns="0" bIns="0" rtlCol="0">
              <a:spAutoFit/>
            </a:bodyPr>
            <a:lstStyle/>
            <a:p>
              <a:pPr algn="ctr">
                <a:tabLst>
                  <a:tab pos="703263" algn="r"/>
                  <a:tab pos="960438" algn="ctr"/>
                  <a:tab pos="1546225" algn="ctr"/>
                  <a:tab pos="2117725" algn="ctr"/>
                  <a:tab pos="2705100" algn="ctr"/>
                  <a:tab pos="3276600" algn="ctr"/>
                  <a:tab pos="3840163" algn="ctr"/>
                  <a:tab pos="4435475" algn="ctr"/>
                  <a:tab pos="4999038" algn="ctr"/>
                </a:tabLst>
              </a:pPr>
              <a:r>
                <a:rPr lang="en-US" sz="1000" b="1">
                  <a:solidFill>
                    <a:schemeClr val="tx1"/>
                  </a:solidFill>
                </a:rPr>
                <a:t>ORR</a:t>
              </a:r>
            </a:p>
          </p:txBody>
        </p:sp>
      </p:grpSp>
    </p:spTree>
    <p:extLst>
      <p:ext uri="{BB962C8B-B14F-4D97-AF65-F5344CB8AC3E}">
        <p14:creationId xmlns:p14="http://schemas.microsoft.com/office/powerpoint/2010/main" val="29639331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E389E-08DB-F93B-AE94-EB613FB3C4C3}"/>
              </a:ext>
            </a:extLst>
          </p:cNvPr>
          <p:cNvSpPr>
            <a:spLocks noGrp="1"/>
          </p:cNvSpPr>
          <p:nvPr>
            <p:ph type="title"/>
          </p:nvPr>
        </p:nvSpPr>
        <p:spPr/>
        <p:txBody>
          <a:bodyPr/>
          <a:lstStyle/>
          <a:p>
            <a:r>
              <a:rPr lang="en-US" sz="2800" b="1" dirty="0"/>
              <a:t>Impact of hypogammaglobulinemia on infections</a:t>
            </a:r>
          </a:p>
        </p:txBody>
      </p:sp>
      <p:pic>
        <p:nvPicPr>
          <p:cNvPr id="198" name="Picture 197">
            <a:extLst>
              <a:ext uri="{FF2B5EF4-FFF2-40B4-BE49-F238E27FC236}">
                <a16:creationId xmlns:a16="http://schemas.microsoft.com/office/drawing/2014/main" id="{D28559E1-1049-8BE5-4A1F-0AE8E1AEEED3}"/>
              </a:ext>
            </a:extLst>
          </p:cNvPr>
          <p:cNvPicPr>
            <a:picLocks noChangeAspect="1"/>
          </p:cNvPicPr>
          <p:nvPr/>
        </p:nvPicPr>
        <p:blipFill>
          <a:blip r:embed="rId2"/>
          <a:stretch>
            <a:fillRect/>
          </a:stretch>
        </p:blipFill>
        <p:spPr>
          <a:xfrm>
            <a:off x="190501" y="1150801"/>
            <a:ext cx="5219699" cy="2403812"/>
          </a:xfrm>
          <a:prstGeom prst="rect">
            <a:avLst/>
          </a:prstGeom>
        </p:spPr>
      </p:pic>
      <p:sp>
        <p:nvSpPr>
          <p:cNvPr id="199" name="Content Placeholder 14">
            <a:extLst>
              <a:ext uri="{FF2B5EF4-FFF2-40B4-BE49-F238E27FC236}">
                <a16:creationId xmlns:a16="http://schemas.microsoft.com/office/drawing/2014/main" id="{CA7A3D4F-3BD1-30E7-A7BD-61AAD5798836}"/>
              </a:ext>
            </a:extLst>
          </p:cNvPr>
          <p:cNvSpPr txBox="1">
            <a:spLocks/>
          </p:cNvSpPr>
          <p:nvPr/>
        </p:nvSpPr>
        <p:spPr bwMode="gray">
          <a:xfrm>
            <a:off x="5486399" y="1279748"/>
            <a:ext cx="3467100" cy="813725"/>
          </a:xfrm>
          <a:prstGeom prst="rect">
            <a:avLst/>
          </a:prstGeom>
        </p:spPr>
        <p:txBody>
          <a:bodyPr vert="horz" lIns="0" tIns="45720" rIns="45720" bIns="45720" rtlCol="0">
            <a:no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6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1pPr>
            <a:lvl2pPr marL="457200" marR="0" lvl="1" indent="-228600" algn="l" rtl="0">
              <a:lnSpc>
                <a:spcPct val="100000"/>
              </a:lnSpc>
              <a:spcBef>
                <a:spcPts val="0"/>
              </a:spcBef>
              <a:spcAft>
                <a:spcPts val="600"/>
              </a:spcAft>
              <a:buClr>
                <a:srgbClr val="000000"/>
              </a:buClr>
              <a:buFont typeface="Arial" panose="020B0604020202020204" pitchFamily="34" charset="0"/>
              <a:buChar char="•"/>
              <a:defRPr sz="1800" b="0" i="0" u="none" strike="noStrike" cap="none">
                <a:solidFill>
                  <a:srgbClr val="000000"/>
                </a:solidFill>
                <a:latin typeface="Arial"/>
                <a:ea typeface="Arial"/>
                <a:cs typeface="Arial"/>
                <a:sym typeface="Arial"/>
              </a:defRPr>
            </a:lvl2pPr>
            <a:lvl3pPr marL="685800" marR="0" lvl="2" indent="-228600" algn="l" rtl="0">
              <a:lnSpc>
                <a:spcPct val="100000"/>
              </a:lnSpc>
              <a:spcBef>
                <a:spcPts val="0"/>
              </a:spcBef>
              <a:spcAft>
                <a:spcPts val="600"/>
              </a:spcAft>
              <a:buClr>
                <a:srgbClr val="000000"/>
              </a:buClr>
              <a:buFont typeface="Arial" panose="020B0604020202020204" pitchFamily="34" charset="0"/>
              <a:buChar char="•"/>
              <a:defRPr sz="1600" b="0" i="0" u="none" strike="noStrike" cap="none">
                <a:solidFill>
                  <a:srgbClr val="000000"/>
                </a:solidFill>
                <a:latin typeface="Arial"/>
                <a:ea typeface="Arial"/>
                <a:cs typeface="Arial"/>
                <a:sym typeface="Arial"/>
              </a:defRPr>
            </a:lvl3pPr>
            <a:lvl4pPr marL="914400" marR="0" lvl="3" indent="-228600" algn="l" rtl="0">
              <a:lnSpc>
                <a:spcPct val="100000"/>
              </a:lnSpc>
              <a:spcBef>
                <a:spcPts val="0"/>
              </a:spcBef>
              <a:spcAft>
                <a:spcPts val="600"/>
              </a:spcAft>
              <a:buClr>
                <a:srgbClr val="000000"/>
              </a:buClr>
              <a:buFont typeface="Arial" panose="020B0604020202020204" pitchFamily="34" charset="0"/>
              <a:buChar char="•"/>
              <a:defRPr sz="1400" b="0" i="0" u="none" strike="noStrike" cap="none">
                <a:solidFill>
                  <a:srgbClr val="000000"/>
                </a:solidFill>
                <a:latin typeface="Arial"/>
                <a:ea typeface="Arial"/>
                <a:cs typeface="Arial"/>
                <a:sym typeface="Arial"/>
              </a:defRPr>
            </a:lvl4pPr>
            <a:lvl5pPr marL="1143000" marR="0" lvl="4" indent="-228600" algn="l" rtl="0">
              <a:lnSpc>
                <a:spcPct val="100000"/>
              </a:lnSpc>
              <a:spcBef>
                <a:spcPts val="0"/>
              </a:spcBef>
              <a:spcAft>
                <a:spcPts val="600"/>
              </a:spcAft>
              <a:buClr>
                <a:srgbClr val="000000"/>
              </a:buClr>
              <a:buFont typeface="Arial" panose="020B0604020202020204" pitchFamily="34" charset="0"/>
              <a:buChar char="•"/>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82880" indent="-182880" algn="l">
              <a:lnSpc>
                <a:spcPct val="90000"/>
              </a:lnSpc>
              <a:buFont typeface="Arial" panose="020B0604020202020204" pitchFamily="34" charset="0"/>
              <a:buChar char="•"/>
            </a:pPr>
            <a:r>
              <a:rPr lang="en-US" sz="1200" dirty="0"/>
              <a:t>IgG levels of ≥400 mg/dL or Ig replacement therapy were associated with decreased infection rates, including rates of Grade ≥3 infections</a:t>
            </a:r>
          </a:p>
          <a:p>
            <a:pPr marL="182880" indent="-182880">
              <a:lnSpc>
                <a:spcPct val="90000"/>
              </a:lnSpc>
            </a:pPr>
            <a:r>
              <a:rPr lang="en-US" sz="1200" dirty="0"/>
              <a:t>BCMA-directed </a:t>
            </a:r>
            <a:r>
              <a:rPr lang="en-US" sz="1200" dirty="0" err="1"/>
              <a:t>bispecifics</a:t>
            </a:r>
            <a:r>
              <a:rPr lang="en-US" sz="1200" dirty="0"/>
              <a:t> require continued close monitoring of Ig levels during treatment.</a:t>
            </a:r>
          </a:p>
          <a:p>
            <a:pPr marL="182880" indent="-182880">
              <a:lnSpc>
                <a:spcPct val="90000"/>
              </a:lnSpc>
            </a:pPr>
            <a:r>
              <a:rPr lang="en-US" sz="1200" dirty="0"/>
              <a:t>Ig replacement therapy when appropriate reduces incidence and severity of infections</a:t>
            </a:r>
          </a:p>
        </p:txBody>
      </p:sp>
      <p:sp>
        <p:nvSpPr>
          <p:cNvPr id="203" name="Text Placeholder 4">
            <a:extLst>
              <a:ext uri="{FF2B5EF4-FFF2-40B4-BE49-F238E27FC236}">
                <a16:creationId xmlns:a16="http://schemas.microsoft.com/office/drawing/2014/main" id="{91943BF6-CF4D-CAB4-5639-1A7F9FC8F412}"/>
              </a:ext>
            </a:extLst>
          </p:cNvPr>
          <p:cNvSpPr txBox="1">
            <a:spLocks/>
          </p:cNvSpPr>
          <p:nvPr/>
        </p:nvSpPr>
        <p:spPr>
          <a:xfrm>
            <a:off x="-1163046" y="4005177"/>
            <a:ext cx="5950946" cy="128947"/>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spcAft>
                <a:spcPts val="0"/>
              </a:spcAft>
              <a:buNone/>
            </a:pPr>
            <a:r>
              <a:rPr lang="en-US" sz="1000" kern="0" dirty="0" err="1"/>
              <a:t>Leleu</a:t>
            </a:r>
            <a:r>
              <a:rPr lang="en-US" sz="1000" kern="0" dirty="0"/>
              <a:t> X, et al: 2023 International Myeloma Society Meeting; Athens, Greece. . </a:t>
            </a:r>
          </a:p>
        </p:txBody>
      </p:sp>
    </p:spTree>
    <p:extLst>
      <p:ext uri="{BB962C8B-B14F-4D97-AF65-F5344CB8AC3E}">
        <p14:creationId xmlns:p14="http://schemas.microsoft.com/office/powerpoint/2010/main" val="3671699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CE9B-AC97-BE6B-AD69-3C982196D3FA}"/>
              </a:ext>
            </a:extLst>
          </p:cNvPr>
          <p:cNvSpPr>
            <a:spLocks noGrp="1"/>
          </p:cNvSpPr>
          <p:nvPr>
            <p:ph type="title"/>
          </p:nvPr>
        </p:nvSpPr>
        <p:spPr/>
        <p:txBody>
          <a:bodyPr/>
          <a:lstStyle/>
          <a:p>
            <a:r>
              <a:rPr lang="en-US" b="1" dirty="0"/>
              <a:t>Impact of </a:t>
            </a:r>
            <a:r>
              <a:rPr lang="en-US" b="1" dirty="0" err="1"/>
              <a:t>BiAbs</a:t>
            </a:r>
            <a:r>
              <a:rPr lang="en-US" b="1" dirty="0"/>
              <a:t> on Infections</a:t>
            </a:r>
          </a:p>
        </p:txBody>
      </p:sp>
      <p:pic>
        <p:nvPicPr>
          <p:cNvPr id="6" name="New picture">
            <a:extLst>
              <a:ext uri="{FF2B5EF4-FFF2-40B4-BE49-F238E27FC236}">
                <a16:creationId xmlns:a16="http://schemas.microsoft.com/office/drawing/2014/main" id="{36E8D3CD-3C75-8E04-0AF8-43838B63145D}"/>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38495" y="1031081"/>
            <a:ext cx="294481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7" name="New picture">
            <a:extLst>
              <a:ext uri="{FF2B5EF4-FFF2-40B4-BE49-F238E27FC236}">
                <a16:creationId xmlns:a16="http://schemas.microsoft.com/office/drawing/2014/main" id="{1DD5B9C7-AE25-4748-3ADB-B996D5A19821}"/>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177975" y="1121568"/>
            <a:ext cx="3206751"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Text Placeholder 2">
            <a:extLst>
              <a:ext uri="{FF2B5EF4-FFF2-40B4-BE49-F238E27FC236}">
                <a16:creationId xmlns:a16="http://schemas.microsoft.com/office/drawing/2014/main" id="{E9982599-4F44-A681-64E3-8E4E4138DCAD}"/>
              </a:ext>
            </a:extLst>
          </p:cNvPr>
          <p:cNvSpPr txBox="1">
            <a:spLocks noChangeArrowheads="1"/>
          </p:cNvSpPr>
          <p:nvPr>
            <p:custDataLst>
              <p:tags r:id="rId3"/>
            </p:custDataLst>
          </p:nvPr>
        </p:nvSpPr>
        <p:spPr bwMode="auto">
          <a:xfrm>
            <a:off x="330200" y="4424115"/>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50" dirty="0" err="1">
                <a:ln w="9525" cap="flat" cmpd="sng" algn="ctr">
                  <a:noFill/>
                  <a:prstDash val="solid"/>
                  <a:round/>
                  <a:headEnd type="none" w="med" len="med"/>
                  <a:tailEnd type="none" w="med" len="med"/>
                </a:ln>
                <a:solidFill>
                  <a:srgbClr val="000000"/>
                </a:solidFill>
                <a:latin typeface="Helvetica" pitchFamily="2" charset="0"/>
                <a:sym typeface="Wingdings"/>
              </a:rPr>
              <a:t>Lecman</a:t>
            </a:r>
            <a:r>
              <a:rPr lang="en-US" altLang="en-US" sz="1050" dirty="0">
                <a:ln w="9525" cap="flat" cmpd="sng" algn="ctr">
                  <a:noFill/>
                  <a:prstDash val="solid"/>
                  <a:round/>
                  <a:headEnd type="none" w="med" len="med"/>
                  <a:tailEnd type="none" w="med" len="med"/>
                </a:ln>
                <a:solidFill>
                  <a:srgbClr val="000000"/>
                </a:solidFill>
                <a:latin typeface="Helvetica" pitchFamily="2" charset="0"/>
                <a:sym typeface="Wingdings"/>
              </a:rPr>
              <a:t> et al Blood Cancer </a:t>
            </a:r>
            <a:r>
              <a:rPr lang="en-US" altLang="en-US" sz="1050" dirty="0" err="1">
                <a:ln w="9525" cap="flat" cmpd="sng" algn="ctr">
                  <a:noFill/>
                  <a:prstDash val="solid"/>
                  <a:round/>
                  <a:headEnd type="none" w="med" len="med"/>
                  <a:tailEnd type="none" w="med" len="med"/>
                </a:ln>
                <a:solidFill>
                  <a:srgbClr val="000000"/>
                </a:solidFill>
                <a:latin typeface="Helvetica" pitchFamily="2" charset="0"/>
                <a:sym typeface="Wingdings"/>
              </a:rPr>
              <a:t>Discov</a:t>
            </a:r>
            <a:r>
              <a:rPr lang="en-US" altLang="en-US" sz="1050" dirty="0">
                <a:ln w="9525" cap="flat" cmpd="sng" algn="ctr">
                  <a:noFill/>
                  <a:prstDash val="solid"/>
                  <a:round/>
                  <a:headEnd type="none" w="med" len="med"/>
                  <a:tailEnd type="none" w="med" len="med"/>
                </a:ln>
                <a:solidFill>
                  <a:srgbClr val="000000"/>
                </a:solidFill>
                <a:latin typeface="Helvetica" pitchFamily="2" charset="0"/>
                <a:sym typeface="Wingdings"/>
              </a:rPr>
              <a:t>. 2023;4(6):440-451.</a:t>
            </a:r>
          </a:p>
        </p:txBody>
      </p:sp>
      <p:pic>
        <p:nvPicPr>
          <p:cNvPr id="9" name="New picture">
            <a:extLst>
              <a:ext uri="{FF2B5EF4-FFF2-40B4-BE49-F238E27FC236}">
                <a16:creationId xmlns:a16="http://schemas.microsoft.com/office/drawing/2014/main" id="{464F7A90-B3E8-7C9E-1976-279CC5361417}"/>
              </a:ext>
            </a:extLst>
          </p:cNvPr>
          <p:cNvPicPr>
            <a:picLocks noChangeAspect="1" noChangeArrowheads="1"/>
          </p:cNvPicPr>
          <p:nvPr>
            <p:custDataLst>
              <p:tags r:id="rId4"/>
            </p:custDataLst>
          </p:nvPr>
        </p:nvPicPr>
        <p:blipFill rotWithShape="1">
          <a:blip r:embed="rId8">
            <a:extLst>
              <a:ext uri="{28A0092B-C50C-407E-A947-70E740481C1C}">
                <a14:useLocalDpi xmlns:a14="http://schemas.microsoft.com/office/drawing/2010/main" val="0"/>
              </a:ext>
            </a:extLst>
          </a:blip>
          <a:srcRect t="51492"/>
          <a:stretch/>
        </p:blipFill>
        <p:spPr bwMode="auto">
          <a:xfrm>
            <a:off x="6384726" y="1927076"/>
            <a:ext cx="2398713"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595647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B9D3-1D68-488F-320A-F8D16D4984E5}"/>
              </a:ext>
            </a:extLst>
          </p:cNvPr>
          <p:cNvSpPr>
            <a:spLocks noGrp="1"/>
          </p:cNvSpPr>
          <p:nvPr>
            <p:ph type="title"/>
          </p:nvPr>
        </p:nvSpPr>
        <p:spPr/>
        <p:txBody>
          <a:bodyPr/>
          <a:lstStyle/>
          <a:p>
            <a:r>
              <a:rPr lang="en-US" b="1" dirty="0"/>
              <a:t>Impact of IVIG on Infections</a:t>
            </a:r>
          </a:p>
        </p:txBody>
      </p:sp>
      <p:pic>
        <p:nvPicPr>
          <p:cNvPr id="100" name="Picture 99">
            <a:extLst>
              <a:ext uri="{FF2B5EF4-FFF2-40B4-BE49-F238E27FC236}">
                <a16:creationId xmlns:a16="http://schemas.microsoft.com/office/drawing/2014/main" id="{8DBD6586-F620-F054-658A-291FA2714210}"/>
              </a:ext>
            </a:extLst>
          </p:cNvPr>
          <p:cNvPicPr>
            <a:picLocks noChangeAspect="1"/>
          </p:cNvPicPr>
          <p:nvPr/>
        </p:nvPicPr>
        <p:blipFill>
          <a:blip r:embed="rId2"/>
          <a:stretch>
            <a:fillRect/>
          </a:stretch>
        </p:blipFill>
        <p:spPr>
          <a:xfrm>
            <a:off x="203200" y="1371600"/>
            <a:ext cx="5816600" cy="2921001"/>
          </a:xfrm>
          <a:prstGeom prst="rect">
            <a:avLst/>
          </a:prstGeom>
        </p:spPr>
      </p:pic>
      <p:sp>
        <p:nvSpPr>
          <p:cNvPr id="103" name="TextBox 102">
            <a:extLst>
              <a:ext uri="{FF2B5EF4-FFF2-40B4-BE49-F238E27FC236}">
                <a16:creationId xmlns:a16="http://schemas.microsoft.com/office/drawing/2014/main" id="{DFBAC273-231D-D189-D31E-8EEAF339AA69}"/>
              </a:ext>
            </a:extLst>
          </p:cNvPr>
          <p:cNvSpPr txBox="1"/>
          <p:nvPr/>
        </p:nvSpPr>
        <p:spPr>
          <a:xfrm>
            <a:off x="6248400" y="1371600"/>
            <a:ext cx="2692400" cy="1384995"/>
          </a:xfrm>
          <a:prstGeom prst="rect">
            <a:avLst/>
          </a:prstGeom>
          <a:noFill/>
        </p:spPr>
        <p:txBody>
          <a:bodyPr wrap="square" rtlCol="0">
            <a:spAutoFit/>
          </a:bodyPr>
          <a:lstStyle/>
          <a:p>
            <a:pPr marL="171450" indent="-171450">
              <a:buFont typeface="Arial" panose="020B0604020202020204" pitchFamily="34" charset="0"/>
              <a:buChar char="•"/>
            </a:pPr>
            <a:r>
              <a:rPr lang="en-US" sz="1400" dirty="0"/>
              <a:t>Lower monthly IR’s observed “on” Ig replacement vs “off” </a:t>
            </a:r>
          </a:p>
          <a:p>
            <a:r>
              <a:rPr lang="en-US" sz="1400" dirty="0"/>
              <a:t>    (0.22 v 0.36)</a:t>
            </a:r>
          </a:p>
          <a:p>
            <a:pPr marL="171450" indent="-171450">
              <a:buFont typeface="Arial" panose="020B0604020202020204" pitchFamily="34" charset="0"/>
              <a:buChar char="•"/>
            </a:pPr>
            <a:r>
              <a:rPr lang="en-US" sz="1400" dirty="0"/>
              <a:t>Similar trends in infections observed regardless of infection type</a:t>
            </a:r>
          </a:p>
        </p:txBody>
      </p:sp>
    </p:spTree>
    <p:extLst>
      <p:ext uri="{BB962C8B-B14F-4D97-AF65-F5344CB8AC3E}">
        <p14:creationId xmlns:p14="http://schemas.microsoft.com/office/powerpoint/2010/main" val="4223229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4B05614-11E3-89D7-9708-73BCBEB04D1B}"/>
              </a:ext>
            </a:extLst>
          </p:cNvPr>
          <p:cNvGraphicFramePr>
            <a:graphicFrameLocks noGrp="1"/>
          </p:cNvGraphicFramePr>
          <p:nvPr/>
        </p:nvGraphicFramePr>
        <p:xfrm>
          <a:off x="1566091" y="194491"/>
          <a:ext cx="2870200" cy="4020024"/>
        </p:xfrm>
        <a:graphic>
          <a:graphicData uri="http://schemas.openxmlformats.org/drawingml/2006/table">
            <a:tbl>
              <a:tblPr/>
              <a:tblGrid>
                <a:gridCol w="883658">
                  <a:extLst>
                    <a:ext uri="{9D8B030D-6E8A-4147-A177-3AD203B41FA5}">
                      <a16:colId xmlns:a16="http://schemas.microsoft.com/office/drawing/2014/main" val="1861478765"/>
                    </a:ext>
                  </a:extLst>
                </a:gridCol>
                <a:gridCol w="993271">
                  <a:extLst>
                    <a:ext uri="{9D8B030D-6E8A-4147-A177-3AD203B41FA5}">
                      <a16:colId xmlns:a16="http://schemas.microsoft.com/office/drawing/2014/main" val="2198490601"/>
                    </a:ext>
                  </a:extLst>
                </a:gridCol>
                <a:gridCol w="993271">
                  <a:extLst>
                    <a:ext uri="{9D8B030D-6E8A-4147-A177-3AD203B41FA5}">
                      <a16:colId xmlns:a16="http://schemas.microsoft.com/office/drawing/2014/main" val="4069273254"/>
                    </a:ext>
                  </a:extLst>
                </a:gridCol>
              </a:tblGrid>
              <a:tr h="154625">
                <a:tc>
                  <a:txBody>
                    <a:bodyPr/>
                    <a:lstStyle/>
                    <a:p>
                      <a:pPr algn="l" fontAlgn="t"/>
                      <a:r>
                        <a:rPr lang="en-US" sz="500" b="1">
                          <a:effectLst/>
                          <a:highlight>
                            <a:srgbClr val="FAFAFA"/>
                          </a:highlight>
                        </a:rPr>
                        <a:t>Infection characteristics</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t"/>
                      <a:r>
                        <a:rPr lang="en-US" sz="500" b="1">
                          <a:effectLst/>
                          <a:highlight>
                            <a:srgbClr val="FAFAFA"/>
                          </a:highlight>
                        </a:rPr>
                        <a:t>All infections (</a:t>
                      </a:r>
                      <a:r>
                        <a:rPr lang="en-US" sz="500" b="1" i="1">
                          <a:effectLst/>
                          <a:highlight>
                            <a:srgbClr val="FAFAFA"/>
                          </a:highlight>
                        </a:rPr>
                        <a:t>n</a:t>
                      </a:r>
                      <a:r>
                        <a:rPr lang="en-US" sz="500" b="1">
                          <a:effectLst/>
                          <a:highlight>
                            <a:srgbClr val="FAFAFA"/>
                          </a:highlight>
                        </a:rPr>
                        <a:t> = 118)</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t"/>
                      <a:r>
                        <a:rPr lang="en-US" sz="500" b="1" dirty="0">
                          <a:effectLst/>
                          <a:highlight>
                            <a:srgbClr val="FAFAFA"/>
                          </a:highlight>
                        </a:rPr>
                        <a:t>Grade 3–5 infections (</a:t>
                      </a:r>
                      <a:r>
                        <a:rPr lang="en-US" sz="500" b="1" i="1" dirty="0">
                          <a:effectLst/>
                          <a:highlight>
                            <a:srgbClr val="FAFAFA"/>
                          </a:highlight>
                        </a:rPr>
                        <a:t>n</a:t>
                      </a:r>
                      <a:r>
                        <a:rPr lang="en-US" sz="500" b="1" dirty="0">
                          <a:effectLst/>
                          <a:highlight>
                            <a:srgbClr val="FAFAFA"/>
                          </a:highlight>
                        </a:rPr>
                        <a:t> = 26)</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3693371112"/>
                  </a:ext>
                </a:extLst>
              </a:tr>
              <a:tr h="154625">
                <a:tc>
                  <a:txBody>
                    <a:bodyPr/>
                    <a:lstStyle/>
                    <a:p>
                      <a:pPr algn="l" fontAlgn="t"/>
                      <a:r>
                        <a:rPr lang="en-US" sz="500" dirty="0">
                          <a:effectLst/>
                        </a:rPr>
                        <a:t>CTCAE grade 1/2/3/4/5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8%/69%/19%/2%/2%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1650927312"/>
                  </a:ext>
                </a:extLst>
              </a:tr>
              <a:tr h="154625">
                <a:tc>
                  <a:txBody>
                    <a:bodyPr/>
                    <a:lstStyle/>
                    <a:p>
                      <a:pPr algn="l" fontAlgn="t"/>
                      <a:r>
                        <a:rPr lang="en-US" sz="500" dirty="0">
                          <a:effectLst/>
                        </a:rPr>
                        <a:t>Bacterial/Viral/Fungal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43%/46%/11%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65%/31%/4%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1201500342"/>
                  </a:ext>
                </a:extLst>
              </a:tr>
              <a:tr h="98200">
                <a:tc gridSpan="3">
                  <a:txBody>
                    <a:bodyPr/>
                    <a:lstStyle/>
                    <a:p>
                      <a:pPr algn="l" fontAlgn="t"/>
                      <a:r>
                        <a:rPr lang="en-US" sz="500" dirty="0">
                          <a:effectLst/>
                        </a:rPr>
                        <a:t>Site (may overlap)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8438163"/>
                  </a:ext>
                </a:extLst>
              </a:tr>
              <a:tr h="154625">
                <a:tc>
                  <a:txBody>
                    <a:bodyPr/>
                    <a:lstStyle/>
                    <a:p>
                      <a:pPr algn="l" fontAlgn="t"/>
                      <a:r>
                        <a:rPr lang="en-US" sz="500">
                          <a:effectLst/>
                        </a:rPr>
                        <a:t> Upper respiratory tract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33%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8%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2958963223"/>
                  </a:ext>
                </a:extLst>
              </a:tr>
              <a:tr h="154625">
                <a:tc>
                  <a:txBody>
                    <a:bodyPr/>
                    <a:lstStyle/>
                    <a:p>
                      <a:pPr algn="l" fontAlgn="t"/>
                      <a:r>
                        <a:rPr lang="en-US" sz="500" dirty="0">
                          <a:effectLst/>
                        </a:rPr>
                        <a:t> Lower respiratory tract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22%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42%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524394206"/>
                  </a:ext>
                </a:extLst>
              </a:tr>
              <a:tr h="98200">
                <a:tc>
                  <a:txBody>
                    <a:bodyPr/>
                    <a:lstStyle/>
                    <a:p>
                      <a:pPr algn="l" fontAlgn="t"/>
                      <a:r>
                        <a:rPr lang="en-US" sz="500" dirty="0">
                          <a:effectLst/>
                        </a:rPr>
                        <a:t> Urinary tract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14%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915652564"/>
                  </a:ext>
                </a:extLst>
              </a:tr>
              <a:tr h="98200">
                <a:tc>
                  <a:txBody>
                    <a:bodyPr/>
                    <a:lstStyle/>
                    <a:p>
                      <a:pPr algn="l" fontAlgn="t"/>
                      <a:r>
                        <a:rPr lang="en-US" sz="500">
                          <a:effectLst/>
                        </a:rPr>
                        <a:t> Skin/soft tissue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14%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0%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1217007094"/>
                  </a:ext>
                </a:extLst>
              </a:tr>
              <a:tr h="52778">
                <a:tc>
                  <a:txBody>
                    <a:bodyPr/>
                    <a:lstStyle/>
                    <a:p>
                      <a:pPr algn="l" fontAlgn="t"/>
                      <a:r>
                        <a:rPr lang="en-US" sz="500">
                          <a:effectLst/>
                        </a:rPr>
                        <a:t> Gastrointestinal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9%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12%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3217208612"/>
                  </a:ext>
                </a:extLst>
              </a:tr>
              <a:tr h="98200">
                <a:tc>
                  <a:txBody>
                    <a:bodyPr/>
                    <a:lstStyle/>
                    <a:p>
                      <a:pPr algn="l" fontAlgn="t"/>
                      <a:r>
                        <a:rPr lang="en-US" sz="500">
                          <a:effectLst/>
                        </a:rPr>
                        <a:t> Bloodstream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27%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3856307658"/>
                  </a:ext>
                </a:extLst>
              </a:tr>
              <a:tr h="98200">
                <a:tc>
                  <a:txBody>
                    <a:bodyPr/>
                    <a:lstStyle/>
                    <a:p>
                      <a:pPr algn="l" fontAlgn="t"/>
                      <a:r>
                        <a:rPr lang="en-US" sz="500">
                          <a:effectLst/>
                        </a:rPr>
                        <a:t> Dental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3%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533586758"/>
                  </a:ext>
                </a:extLst>
              </a:tr>
              <a:tr h="98200">
                <a:tc>
                  <a:txBody>
                    <a:bodyPr/>
                    <a:lstStyle/>
                    <a:p>
                      <a:pPr algn="l" fontAlgn="t"/>
                      <a:r>
                        <a:rPr lang="en-US" sz="500">
                          <a:effectLst/>
                        </a:rPr>
                        <a:t> Catheter-related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3%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12%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633430832"/>
                  </a:ext>
                </a:extLst>
              </a:tr>
              <a:tr h="98200">
                <a:tc>
                  <a:txBody>
                    <a:bodyPr/>
                    <a:lstStyle/>
                    <a:p>
                      <a:pPr algn="l" fontAlgn="t"/>
                      <a:r>
                        <a:rPr lang="en-US" sz="500">
                          <a:effectLst/>
                        </a:rPr>
                        <a:t>Cytomegalovirus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8/37 (22%)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2/37 (5%)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704339301"/>
                  </a:ext>
                </a:extLst>
              </a:tr>
              <a:tr h="98200">
                <a:tc>
                  <a:txBody>
                    <a:bodyPr/>
                    <a:lstStyle/>
                    <a:p>
                      <a:pPr algn="l" fontAlgn="t"/>
                      <a:r>
                        <a:rPr lang="en-US" sz="500">
                          <a:effectLst/>
                        </a:rPr>
                        <a:t>COVID-19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16/37 (43%)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4/37 (11%)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1130919517"/>
                  </a:ext>
                </a:extLst>
              </a:tr>
              <a:tr h="98200">
                <a:tc gridSpan="3">
                  <a:txBody>
                    <a:bodyPr/>
                    <a:lstStyle/>
                    <a:p>
                      <a:pPr algn="l" fontAlgn="t"/>
                      <a:r>
                        <a:rPr lang="en-US" sz="500" dirty="0">
                          <a:effectLst/>
                        </a:rPr>
                        <a:t>Disease status at time of infection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1414228"/>
                  </a:ext>
                </a:extLst>
              </a:tr>
              <a:tr h="98200">
                <a:tc>
                  <a:txBody>
                    <a:bodyPr/>
                    <a:lstStyle/>
                    <a:p>
                      <a:pPr algn="l" fontAlgn="t"/>
                      <a:r>
                        <a:rPr lang="en-US" sz="500">
                          <a:effectLst/>
                        </a:rPr>
                        <a:t> PD/SD/MR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16%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23%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3649527666"/>
                  </a:ext>
                </a:extLst>
              </a:tr>
              <a:tr h="98200">
                <a:tc>
                  <a:txBody>
                    <a:bodyPr/>
                    <a:lstStyle/>
                    <a:p>
                      <a:pPr algn="l" fontAlgn="t"/>
                      <a:r>
                        <a:rPr lang="en-US" sz="500">
                          <a:effectLst/>
                        </a:rPr>
                        <a:t> PR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9%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19%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3450083606"/>
                  </a:ext>
                </a:extLst>
              </a:tr>
              <a:tr h="98200">
                <a:tc>
                  <a:txBody>
                    <a:bodyPr/>
                    <a:lstStyle/>
                    <a:p>
                      <a:pPr algn="l" fontAlgn="t"/>
                      <a:r>
                        <a:rPr lang="en-US" sz="500">
                          <a:effectLst/>
                        </a:rPr>
                        <a:t> VGPR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19%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8%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1834775267"/>
                  </a:ext>
                </a:extLst>
              </a:tr>
              <a:tr h="179247">
                <a:tc>
                  <a:txBody>
                    <a:bodyPr/>
                    <a:lstStyle/>
                    <a:p>
                      <a:pPr algn="l" fontAlgn="t"/>
                      <a:r>
                        <a:rPr lang="en-US" sz="500">
                          <a:effectLst/>
                        </a:rPr>
                        <a:t> CR/sCR/sCR MRD negative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57%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50%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2552411122"/>
                  </a:ext>
                </a:extLst>
              </a:tr>
              <a:tr h="154625">
                <a:tc>
                  <a:txBody>
                    <a:bodyPr/>
                    <a:lstStyle/>
                    <a:p>
                      <a:pPr algn="l" fontAlgn="t"/>
                      <a:r>
                        <a:rPr lang="en-US" sz="500">
                          <a:effectLst/>
                        </a:rPr>
                        <a:t>Immune deficiencies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Grade 1–2 infections (</a:t>
                      </a:r>
                      <a:r>
                        <a:rPr lang="en-US" sz="500" i="1" dirty="0">
                          <a:effectLst/>
                        </a:rPr>
                        <a:t>n</a:t>
                      </a:r>
                      <a:r>
                        <a:rPr lang="en-US" sz="500" dirty="0">
                          <a:effectLst/>
                        </a:rPr>
                        <a:t> = 92)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Grade 3–5 infections (</a:t>
                      </a:r>
                      <a:r>
                        <a:rPr lang="en-US" sz="500" i="1">
                          <a:effectLst/>
                        </a:rPr>
                        <a:t>n</a:t>
                      </a:r>
                      <a:r>
                        <a:rPr lang="en-US" sz="500">
                          <a:effectLst/>
                        </a:rPr>
                        <a:t> = 26)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2512431107"/>
                  </a:ext>
                </a:extLst>
              </a:tr>
              <a:tr h="98200">
                <a:tc gridSpan="3">
                  <a:txBody>
                    <a:bodyPr/>
                    <a:lstStyle/>
                    <a:p>
                      <a:pPr algn="l" fontAlgn="t"/>
                      <a:r>
                        <a:rPr lang="en-US" sz="500">
                          <a:effectLst/>
                        </a:rPr>
                        <a:t>Hypogammaglobulinemia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7716050"/>
                  </a:ext>
                </a:extLst>
              </a:tr>
              <a:tr h="154625">
                <a:tc>
                  <a:txBody>
                    <a:bodyPr/>
                    <a:lstStyle/>
                    <a:p>
                      <a:pPr algn="l" fontAlgn="t"/>
                      <a:r>
                        <a:rPr lang="en-US" sz="500">
                          <a:effectLst/>
                        </a:rPr>
                        <a:t> Any (IgG &lt;700 mg/dL)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74%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88%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602551164"/>
                  </a:ext>
                </a:extLst>
              </a:tr>
              <a:tr h="179247">
                <a:tc>
                  <a:txBody>
                    <a:bodyPr/>
                    <a:lstStyle/>
                    <a:p>
                      <a:pPr algn="l" fontAlgn="t"/>
                      <a:r>
                        <a:rPr lang="en-US" sz="500">
                          <a:effectLst/>
                        </a:rPr>
                        <a:t> Moderate (200–399 mg/dL)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17%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16%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4043967492"/>
                  </a:ext>
                </a:extLst>
              </a:tr>
              <a:tr h="179247">
                <a:tc>
                  <a:txBody>
                    <a:bodyPr/>
                    <a:lstStyle/>
                    <a:p>
                      <a:pPr algn="l" fontAlgn="t"/>
                      <a:r>
                        <a:rPr lang="en-US" sz="500">
                          <a:effectLst/>
                        </a:rPr>
                        <a:t> Severe (IgG &lt;200 mg/dL)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33%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42%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2650177243"/>
                  </a:ext>
                </a:extLst>
              </a:tr>
              <a:tr h="220890">
                <a:tc>
                  <a:txBody>
                    <a:bodyPr/>
                    <a:lstStyle/>
                    <a:p>
                      <a:pPr algn="l" fontAlgn="t"/>
                      <a:r>
                        <a:rPr lang="en-US" sz="500">
                          <a:effectLst/>
                        </a:rPr>
                        <a:t>Median IgG level, mg/dL (interquartile range)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522 (301–701)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216 (92–364)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4056021426"/>
                  </a:ext>
                </a:extLst>
              </a:tr>
              <a:tr h="220890">
                <a:tc>
                  <a:txBody>
                    <a:bodyPr/>
                    <a:lstStyle/>
                    <a:p>
                      <a:pPr algn="l" fontAlgn="t"/>
                      <a:r>
                        <a:rPr lang="en-US" sz="500" dirty="0">
                          <a:effectLst/>
                        </a:rPr>
                        <a:t>Mean IgG level, mg/dL (standard deviation)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529 (314)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294 (320)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497234905"/>
                  </a:ext>
                </a:extLst>
              </a:tr>
              <a:tr h="98200">
                <a:tc gridSpan="3">
                  <a:txBody>
                    <a:bodyPr/>
                    <a:lstStyle/>
                    <a:p>
                      <a:pPr algn="l" fontAlgn="t"/>
                      <a:r>
                        <a:rPr lang="en-US" sz="500" dirty="0">
                          <a:effectLst/>
                        </a:rPr>
                        <a:t>ANC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6044356"/>
                  </a:ext>
                </a:extLst>
              </a:tr>
              <a:tr h="98200">
                <a:tc>
                  <a:txBody>
                    <a:bodyPr/>
                    <a:lstStyle/>
                    <a:p>
                      <a:pPr algn="l" fontAlgn="t"/>
                      <a:r>
                        <a:rPr lang="el-GR" sz="500">
                          <a:effectLst/>
                        </a:rPr>
                        <a:t> ≤0.5 × 10</a:t>
                      </a:r>
                      <a:r>
                        <a:rPr lang="el-GR" sz="500" baseline="30000">
                          <a:effectLst/>
                        </a:rPr>
                        <a:t>3</a:t>
                      </a:r>
                      <a:r>
                        <a:rPr lang="el-GR" sz="500">
                          <a:effectLst/>
                        </a:rPr>
                        <a:t>/μ</a:t>
                      </a:r>
                      <a:r>
                        <a:rPr lang="en-US" sz="500">
                          <a:effectLst/>
                        </a:rPr>
                        <a:t>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3%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9%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636436291"/>
                  </a:ext>
                </a:extLst>
              </a:tr>
              <a:tr h="98200">
                <a:tc>
                  <a:txBody>
                    <a:bodyPr/>
                    <a:lstStyle/>
                    <a:p>
                      <a:pPr algn="l" fontAlgn="t"/>
                      <a:r>
                        <a:rPr lang="el-GR" sz="500">
                          <a:effectLst/>
                        </a:rPr>
                        <a:t> ≤1.0 × 10</a:t>
                      </a:r>
                      <a:r>
                        <a:rPr lang="el-GR" sz="500" baseline="30000">
                          <a:effectLst/>
                        </a:rPr>
                        <a:t>3</a:t>
                      </a:r>
                      <a:r>
                        <a:rPr lang="el-GR" sz="500">
                          <a:effectLst/>
                        </a:rPr>
                        <a:t>/μ</a:t>
                      </a:r>
                      <a:r>
                        <a:rPr lang="en-US" sz="500">
                          <a:effectLst/>
                        </a:rPr>
                        <a:t>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13%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27%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974374928"/>
                  </a:ext>
                </a:extLst>
              </a:tr>
              <a:tr h="98200">
                <a:tc gridSpan="3">
                  <a:txBody>
                    <a:bodyPr/>
                    <a:lstStyle/>
                    <a:p>
                      <a:pPr algn="l" fontAlgn="t"/>
                      <a:r>
                        <a:rPr lang="en-US" sz="500" dirty="0">
                          <a:effectLst/>
                        </a:rPr>
                        <a:t>ALC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8007312"/>
                  </a:ext>
                </a:extLst>
              </a:tr>
              <a:tr h="98200">
                <a:tc>
                  <a:txBody>
                    <a:bodyPr/>
                    <a:lstStyle/>
                    <a:p>
                      <a:pPr algn="l" fontAlgn="t"/>
                      <a:r>
                        <a:rPr lang="el-GR" sz="500">
                          <a:effectLst/>
                        </a:rPr>
                        <a:t> ≤0.5 × 10</a:t>
                      </a:r>
                      <a:r>
                        <a:rPr lang="el-GR" sz="500" baseline="30000">
                          <a:effectLst/>
                        </a:rPr>
                        <a:t>3</a:t>
                      </a:r>
                      <a:r>
                        <a:rPr lang="el-GR" sz="500">
                          <a:effectLst/>
                        </a:rPr>
                        <a:t>/μ</a:t>
                      </a:r>
                      <a:r>
                        <a:rPr lang="en-US" sz="500">
                          <a:effectLst/>
                        </a:rPr>
                        <a:t>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48%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24%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1992853074"/>
                  </a:ext>
                </a:extLst>
              </a:tr>
              <a:tr h="98200">
                <a:tc>
                  <a:txBody>
                    <a:bodyPr/>
                    <a:lstStyle/>
                    <a:p>
                      <a:pPr algn="l" fontAlgn="t"/>
                      <a:r>
                        <a:rPr lang="el-GR" sz="500">
                          <a:effectLst/>
                        </a:rPr>
                        <a:t> ≤1.0 × 10</a:t>
                      </a:r>
                      <a:r>
                        <a:rPr lang="el-GR" sz="500" baseline="30000">
                          <a:effectLst/>
                        </a:rPr>
                        <a:t>3</a:t>
                      </a:r>
                      <a:r>
                        <a:rPr lang="el-GR" sz="500">
                          <a:effectLst/>
                        </a:rPr>
                        <a:t>/μ</a:t>
                      </a:r>
                      <a:r>
                        <a:rPr lang="en-US" sz="500">
                          <a:effectLst/>
                        </a:rPr>
                        <a:t>L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a:effectLst/>
                        </a:rPr>
                        <a:t>60%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500" dirty="0">
                          <a:effectLst/>
                        </a:rPr>
                        <a:t>52% </a:t>
                      </a:r>
                    </a:p>
                  </a:txBody>
                  <a:tcPr marL="16127" marR="16127" marT="8064" marB="8064">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902902453"/>
                  </a:ext>
                </a:extLst>
              </a:tr>
            </a:tbl>
          </a:graphicData>
        </a:graphic>
      </p:graphicFrame>
      <p:sp>
        <p:nvSpPr>
          <p:cNvPr id="2" name="TextBox 1">
            <a:extLst>
              <a:ext uri="{FF2B5EF4-FFF2-40B4-BE49-F238E27FC236}">
                <a16:creationId xmlns:a16="http://schemas.microsoft.com/office/drawing/2014/main" id="{E09E724A-4075-9993-AF38-3520AE5CFBBA}"/>
              </a:ext>
            </a:extLst>
          </p:cNvPr>
          <p:cNvSpPr txBox="1"/>
          <p:nvPr/>
        </p:nvSpPr>
        <p:spPr>
          <a:xfrm>
            <a:off x="5259977" y="1323703"/>
            <a:ext cx="3905236" cy="954107"/>
          </a:xfrm>
          <a:prstGeom prst="rect">
            <a:avLst/>
          </a:prstGeom>
          <a:noFill/>
        </p:spPr>
        <p:txBody>
          <a:bodyPr wrap="none" rtlCol="0">
            <a:spAutoFit/>
          </a:bodyPr>
          <a:lstStyle/>
          <a:p>
            <a:pPr marL="285750" indent="-285750">
              <a:buFont typeface="Arial" panose="020B0604020202020204" pitchFamily="34" charset="0"/>
              <a:buChar char="•"/>
            </a:pPr>
            <a:r>
              <a:rPr lang="en-US" sz="1400" dirty="0"/>
              <a:t>Incidence of infection does not necessarily</a:t>
            </a:r>
          </a:p>
          <a:p>
            <a:r>
              <a:rPr lang="en-US" sz="1400" dirty="0"/>
              <a:t>      correlate with disease response</a:t>
            </a:r>
          </a:p>
          <a:p>
            <a:pPr marL="285750" indent="-285750">
              <a:buFont typeface="Arial" panose="020B0604020202020204" pitchFamily="34" charset="0"/>
              <a:buChar char="•"/>
            </a:pPr>
            <a:r>
              <a:rPr lang="en-US" sz="1400" dirty="0"/>
              <a:t>Severity of infection does trend with degree</a:t>
            </a:r>
          </a:p>
          <a:p>
            <a:r>
              <a:rPr lang="en-US" sz="1400" dirty="0"/>
              <a:t>      of hypogammaglobulinemia</a:t>
            </a:r>
          </a:p>
        </p:txBody>
      </p:sp>
    </p:spTree>
    <p:extLst>
      <p:ext uri="{BB962C8B-B14F-4D97-AF65-F5344CB8AC3E}">
        <p14:creationId xmlns:p14="http://schemas.microsoft.com/office/powerpoint/2010/main" val="170259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B20DB0-1725-AC1D-6722-D76C575390CE}"/>
              </a:ext>
            </a:extLst>
          </p:cNvPr>
          <p:cNvSpPr>
            <a:spLocks noGrp="1"/>
          </p:cNvSpPr>
          <p:nvPr>
            <p:ph type="title"/>
          </p:nvPr>
        </p:nvSpPr>
        <p:spPr/>
        <p:txBody>
          <a:bodyPr/>
          <a:lstStyle/>
          <a:p>
            <a:r>
              <a:rPr lang="en-US" dirty="0">
                <a:solidFill>
                  <a:schemeClr val="accent6">
                    <a:lumMod val="75000"/>
                  </a:schemeClr>
                </a:solidFill>
              </a:rPr>
              <a:t>Management of Smoldering Myeloma</a:t>
            </a:r>
          </a:p>
        </p:txBody>
      </p:sp>
      <p:graphicFrame>
        <p:nvGraphicFramePr>
          <p:cNvPr id="9" name="Diagram 8">
            <a:extLst>
              <a:ext uri="{FF2B5EF4-FFF2-40B4-BE49-F238E27FC236}">
                <a16:creationId xmlns:a16="http://schemas.microsoft.com/office/drawing/2014/main" id="{2C37AC19-9208-46EA-41BB-ABC5A8B0EC25}"/>
              </a:ext>
            </a:extLst>
          </p:cNvPr>
          <p:cNvGraphicFramePr/>
          <p:nvPr>
            <p:extLst>
              <p:ext uri="{D42A27DB-BD31-4B8C-83A1-F6EECF244321}">
                <p14:modId xmlns:p14="http://schemas.microsoft.com/office/powerpoint/2010/main" val="1192115296"/>
              </p:ext>
            </p:extLst>
          </p:nvPr>
        </p:nvGraphicFramePr>
        <p:xfrm>
          <a:off x="425227" y="868246"/>
          <a:ext cx="8293545" cy="2373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Content Placeholder 2">
            <a:extLst>
              <a:ext uri="{FF2B5EF4-FFF2-40B4-BE49-F238E27FC236}">
                <a16:creationId xmlns:a16="http://schemas.microsoft.com/office/drawing/2014/main" id="{7449EFF1-63C7-10B8-96E3-F710DE9C2243}"/>
              </a:ext>
            </a:extLst>
          </p:cNvPr>
          <p:cNvGraphicFramePr>
            <a:graphicFrameLocks/>
          </p:cNvGraphicFramePr>
          <p:nvPr>
            <p:extLst>
              <p:ext uri="{D42A27DB-BD31-4B8C-83A1-F6EECF244321}">
                <p14:modId xmlns:p14="http://schemas.microsoft.com/office/powerpoint/2010/main" val="2982481229"/>
              </p:ext>
            </p:extLst>
          </p:nvPr>
        </p:nvGraphicFramePr>
        <p:xfrm>
          <a:off x="345548" y="3413757"/>
          <a:ext cx="8554612" cy="11287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49712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80C05-20F0-9776-499D-65ED79E2BDF5}"/>
              </a:ext>
            </a:extLst>
          </p:cNvPr>
          <p:cNvSpPr>
            <a:spLocks noGrp="1"/>
          </p:cNvSpPr>
          <p:nvPr>
            <p:ph type="title"/>
          </p:nvPr>
        </p:nvSpPr>
        <p:spPr/>
        <p:txBody>
          <a:bodyPr/>
          <a:lstStyle/>
          <a:p>
            <a:r>
              <a:rPr lang="en-US" b="1" dirty="0"/>
              <a:t>Infection Prevention for </a:t>
            </a:r>
            <a:r>
              <a:rPr lang="en-US" b="1" dirty="0" err="1"/>
              <a:t>BiAbs</a:t>
            </a:r>
            <a:endParaRPr lang="en-US" b="1" dirty="0"/>
          </a:p>
        </p:txBody>
      </p:sp>
      <p:graphicFrame>
        <p:nvGraphicFramePr>
          <p:cNvPr id="3" name="Table 2">
            <a:extLst>
              <a:ext uri="{FF2B5EF4-FFF2-40B4-BE49-F238E27FC236}">
                <a16:creationId xmlns:a16="http://schemas.microsoft.com/office/drawing/2014/main" id="{7973C9CD-2F05-A166-F1D9-A418D11075D3}"/>
              </a:ext>
            </a:extLst>
          </p:cNvPr>
          <p:cNvGraphicFramePr>
            <a:graphicFrameLocks noGrp="1"/>
          </p:cNvGraphicFramePr>
          <p:nvPr/>
        </p:nvGraphicFramePr>
        <p:xfrm>
          <a:off x="2506234" y="1133971"/>
          <a:ext cx="3166332" cy="2822640"/>
        </p:xfrm>
        <a:graphic>
          <a:graphicData uri="http://schemas.openxmlformats.org/drawingml/2006/table">
            <a:tbl>
              <a:tblPr/>
              <a:tblGrid>
                <a:gridCol w="791583">
                  <a:extLst>
                    <a:ext uri="{9D8B030D-6E8A-4147-A177-3AD203B41FA5}">
                      <a16:colId xmlns:a16="http://schemas.microsoft.com/office/drawing/2014/main" val="2592585211"/>
                    </a:ext>
                  </a:extLst>
                </a:gridCol>
                <a:gridCol w="791583">
                  <a:extLst>
                    <a:ext uri="{9D8B030D-6E8A-4147-A177-3AD203B41FA5}">
                      <a16:colId xmlns:a16="http://schemas.microsoft.com/office/drawing/2014/main" val="3012866843"/>
                    </a:ext>
                  </a:extLst>
                </a:gridCol>
                <a:gridCol w="791583">
                  <a:extLst>
                    <a:ext uri="{9D8B030D-6E8A-4147-A177-3AD203B41FA5}">
                      <a16:colId xmlns:a16="http://schemas.microsoft.com/office/drawing/2014/main" val="3714954275"/>
                    </a:ext>
                  </a:extLst>
                </a:gridCol>
                <a:gridCol w="791583">
                  <a:extLst>
                    <a:ext uri="{9D8B030D-6E8A-4147-A177-3AD203B41FA5}">
                      <a16:colId xmlns:a16="http://schemas.microsoft.com/office/drawing/2014/main" val="2983203272"/>
                    </a:ext>
                  </a:extLst>
                </a:gridCol>
              </a:tblGrid>
              <a:tr h="294797">
                <a:tc>
                  <a:txBody>
                    <a:bodyPr/>
                    <a:lstStyle/>
                    <a:p>
                      <a:pPr algn="l" fontAlgn="t"/>
                      <a:endParaRPr lang="en-US" sz="600" b="1">
                        <a:effectLst/>
                        <a:highlight>
                          <a:srgbClr val="FAFAFA"/>
                        </a:highlight>
                      </a:endParaRP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t"/>
                      <a:r>
                        <a:rPr lang="en-US" sz="600" b="1">
                          <a:effectLst/>
                          <a:highlight>
                            <a:srgbClr val="FAFAFA"/>
                          </a:highlight>
                        </a:rPr>
                        <a:t>Infection prevention before BCMA bispecific</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t"/>
                      <a:r>
                        <a:rPr lang="en-US" sz="600" b="1">
                          <a:effectLst/>
                          <a:highlight>
                            <a:srgbClr val="FAFAFA"/>
                          </a:highlight>
                        </a:rPr>
                        <a:t>Infection prevention during BCMA bispecific</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l" fontAlgn="t"/>
                      <a:r>
                        <a:rPr lang="en-US" sz="600" b="1">
                          <a:effectLst/>
                          <a:highlight>
                            <a:srgbClr val="FAFAFA"/>
                          </a:highlight>
                        </a:rPr>
                        <a:t>Treatment of infection during BCMA bispecific</a:t>
                      </a:r>
                      <a:r>
                        <a:rPr lang="en-US" sz="600" b="1" u="none" strike="noStrike" baseline="30000">
                          <a:effectLst/>
                          <a:highlight>
                            <a:srgbClr val="FAFAFA"/>
                          </a:highlight>
                        </a:rPr>
                        <a:t>a</a:t>
                      </a:r>
                      <a:endParaRPr lang="en-US" sz="600" b="1">
                        <a:effectLst/>
                        <a:highlight>
                          <a:srgbClr val="FAFAFA"/>
                        </a:highlight>
                      </a:endParaRP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2663143779"/>
                  </a:ext>
                </a:extLst>
              </a:tr>
              <a:tr h="206358">
                <a:tc>
                  <a:txBody>
                    <a:bodyPr/>
                    <a:lstStyle/>
                    <a:p>
                      <a:pPr algn="l" fontAlgn="t"/>
                      <a:r>
                        <a:rPr lang="en-US" sz="600">
                          <a:effectLst/>
                        </a:rPr>
                        <a:t>Bacterial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Vaccinate if appropriate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IVIg q4 weeks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Based on sensitivities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2600740477"/>
                  </a:ext>
                </a:extLst>
              </a:tr>
              <a:tr h="117919">
                <a:tc>
                  <a:txBody>
                    <a:bodyPr/>
                    <a:lstStyle/>
                    <a:p>
                      <a:pPr algn="l" fontAlgn="t"/>
                      <a:r>
                        <a:rPr lang="en-US" sz="600">
                          <a:effectLst/>
                        </a:rPr>
                        <a:t>Viral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4270778539"/>
                  </a:ext>
                </a:extLst>
              </a:tr>
              <a:tr h="206358">
                <a:tc>
                  <a:txBody>
                    <a:bodyPr/>
                    <a:lstStyle/>
                    <a:p>
                      <a:pPr algn="l" fontAlgn="t"/>
                      <a:r>
                        <a:rPr lang="en-US" sz="600">
                          <a:effectLst/>
                        </a:rPr>
                        <a:t> Zoster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Vaccinate if appropriate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VZV prophylaxis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Anti VZV therapeutic dosing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3079891849"/>
                  </a:ext>
                </a:extLst>
              </a:tr>
              <a:tr h="117919">
                <a:tc>
                  <a:txBody>
                    <a:bodyPr/>
                    <a:lstStyle/>
                    <a:p>
                      <a:pPr algn="l" fontAlgn="t"/>
                      <a:r>
                        <a:rPr lang="en-US" sz="600">
                          <a:effectLst/>
                        </a:rPr>
                        <a:t> Influenza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Vaccinate if due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Hygiene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Antiviral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1843537093"/>
                  </a:ext>
                </a:extLst>
              </a:tr>
              <a:tr h="294797">
                <a:tc>
                  <a:txBody>
                    <a:bodyPr/>
                    <a:lstStyle/>
                    <a:p>
                      <a:pPr algn="l" fontAlgn="t"/>
                      <a:r>
                        <a:rPr lang="en-US" sz="600">
                          <a:effectLst/>
                        </a:rPr>
                        <a:t> Hepatitis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Vaccinate if appropriate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Prophylaxis if evidence of Hep B exposure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Per ID input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2438967409"/>
                  </a:ext>
                </a:extLst>
              </a:tr>
              <a:tr h="294797">
                <a:tc>
                  <a:txBody>
                    <a:bodyPr/>
                    <a:lstStyle/>
                    <a:p>
                      <a:pPr algn="l" fontAlgn="t"/>
                      <a:r>
                        <a:rPr lang="en-US" sz="600">
                          <a:effectLst/>
                        </a:rPr>
                        <a:t> CMV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N/A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Monitor CMV PCR q monthly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Treat if rising significantly or symptomatic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988438394"/>
                  </a:ext>
                </a:extLst>
              </a:tr>
              <a:tr h="206358">
                <a:tc>
                  <a:txBody>
                    <a:bodyPr/>
                    <a:lstStyle/>
                    <a:p>
                      <a:pPr algn="l" fontAlgn="t"/>
                      <a:r>
                        <a:rPr lang="en-US" sz="600">
                          <a:effectLst/>
                        </a:rPr>
                        <a:t> RSV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N/A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Hygiene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Consider inhaled ribavirin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389746035"/>
                  </a:ext>
                </a:extLst>
              </a:tr>
              <a:tr h="471675">
                <a:tc>
                  <a:txBody>
                    <a:bodyPr/>
                    <a:lstStyle/>
                    <a:p>
                      <a:pPr algn="l" fontAlgn="t"/>
                      <a:r>
                        <a:rPr lang="en-US" sz="600">
                          <a:effectLst/>
                        </a:rPr>
                        <a:t> COVID-19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Vaccinate/Boost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 Preventative monoclonal antibodies based on viral patterns Hygiene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238368316"/>
                  </a:ext>
                </a:extLst>
              </a:tr>
              <a:tr h="294797">
                <a:tc>
                  <a:txBody>
                    <a:bodyPr/>
                    <a:lstStyle/>
                    <a:p>
                      <a:pPr algn="l" fontAlgn="t"/>
                      <a:r>
                        <a:rPr lang="en-US" sz="600">
                          <a:effectLst/>
                        </a:rPr>
                        <a: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Consider monitoring Ab response and continue boosting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Oral or parenteral agents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1008040423"/>
                  </a:ext>
                </a:extLst>
              </a:tr>
              <a:tr h="117919">
                <a:tc>
                  <a:txBody>
                    <a:bodyPr/>
                    <a:lstStyle/>
                    <a:p>
                      <a:pPr algn="l" fontAlgn="t"/>
                      <a:r>
                        <a:rPr lang="en-US" sz="600">
                          <a:effectLst/>
                        </a:rPr>
                        <a:t>Fungal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N/A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N/A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As indicated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218633409"/>
                  </a:ext>
                </a:extLst>
              </a:tr>
              <a:tr h="117919">
                <a:tc>
                  <a:txBody>
                    <a:bodyPr/>
                    <a:lstStyle/>
                    <a:p>
                      <a:pPr algn="l" fontAlgn="t"/>
                      <a:r>
                        <a:rPr lang="en-US" sz="600">
                          <a:effectLst/>
                        </a:rPr>
                        <a:t>PCP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N/A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a:effectLst/>
                        </a:rPr>
                        <a:t>PCP prophylaxis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tc>
                  <a:txBody>
                    <a:bodyPr/>
                    <a:lstStyle/>
                    <a:p>
                      <a:pPr algn="l" fontAlgn="t"/>
                      <a:r>
                        <a:rPr lang="en-US" sz="600" dirty="0">
                          <a:effectLst/>
                        </a:rPr>
                        <a:t>Per ID Input </a:t>
                      </a:r>
                    </a:p>
                  </a:txBody>
                  <a:tcPr marL="29480" marR="29480" marT="14740" marB="1474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noFill/>
                  </a:tcPr>
                </a:tc>
                <a:extLst>
                  <a:ext uri="{0D108BD9-81ED-4DB2-BD59-A6C34878D82A}">
                    <a16:rowId xmlns:a16="http://schemas.microsoft.com/office/drawing/2014/main" val="4095665637"/>
                  </a:ext>
                </a:extLst>
              </a:tr>
            </a:tbl>
          </a:graphicData>
        </a:graphic>
      </p:graphicFrame>
    </p:spTree>
    <p:extLst>
      <p:ext uri="{BB962C8B-B14F-4D97-AF65-F5344CB8AC3E}">
        <p14:creationId xmlns:p14="http://schemas.microsoft.com/office/powerpoint/2010/main" val="1778616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0780C-8313-41BF-FF71-49AFD73BC6DB}"/>
              </a:ext>
            </a:extLst>
          </p:cNvPr>
          <p:cNvSpPr>
            <a:spLocks noGrp="1"/>
          </p:cNvSpPr>
          <p:nvPr>
            <p:ph idx="1"/>
          </p:nvPr>
        </p:nvSpPr>
        <p:spPr>
          <a:xfrm>
            <a:off x="685800" y="1000492"/>
            <a:ext cx="7772400" cy="3147278"/>
          </a:xfrm>
        </p:spPr>
        <p:txBody>
          <a:bodyPr/>
          <a:lstStyle/>
          <a:p>
            <a:r>
              <a:rPr lang="en-US" dirty="0"/>
              <a:t>Several targets now exist for </a:t>
            </a:r>
            <a:r>
              <a:rPr lang="en-US" dirty="0" err="1"/>
              <a:t>BiAB</a:t>
            </a:r>
            <a:r>
              <a:rPr lang="en-US" dirty="0"/>
              <a:t> therapy in MM</a:t>
            </a:r>
          </a:p>
          <a:p>
            <a:r>
              <a:rPr lang="en-US" dirty="0"/>
              <a:t>The ORR with 4 prior lines of therapy &gt;60%</a:t>
            </a:r>
          </a:p>
          <a:p>
            <a:r>
              <a:rPr lang="en-US" dirty="0"/>
              <a:t>Infectious complications are major comorbidity with BCMA </a:t>
            </a:r>
            <a:r>
              <a:rPr lang="en-US" dirty="0" err="1"/>
              <a:t>BiAbs</a:t>
            </a:r>
            <a:endParaRPr lang="en-US" dirty="0"/>
          </a:p>
          <a:p>
            <a:r>
              <a:rPr lang="en-US" dirty="0"/>
              <a:t>IVIg can significantly reduce the incidence and severity of infectious complications </a:t>
            </a:r>
          </a:p>
        </p:txBody>
      </p:sp>
      <p:sp>
        <p:nvSpPr>
          <p:cNvPr id="2" name="Title 1">
            <a:extLst>
              <a:ext uri="{FF2B5EF4-FFF2-40B4-BE49-F238E27FC236}">
                <a16:creationId xmlns:a16="http://schemas.microsoft.com/office/drawing/2014/main" id="{07F7E00D-B51A-415C-0812-B9C31F9B23F0}"/>
              </a:ext>
            </a:extLst>
          </p:cNvPr>
          <p:cNvSpPr>
            <a:spLocks noGrp="1"/>
          </p:cNvSpPr>
          <p:nvPr>
            <p:ph type="title" idx="4294967295"/>
          </p:nvPr>
        </p:nvSpPr>
        <p:spPr>
          <a:xfrm>
            <a:off x="0" y="127000"/>
            <a:ext cx="9144000" cy="1006475"/>
          </a:xfrm>
          <a:prstGeom prst="rect">
            <a:avLst/>
          </a:prstGeom>
        </p:spPr>
        <p:txBody>
          <a:bodyPr/>
          <a:lstStyle/>
          <a:p>
            <a:r>
              <a:rPr lang="en-US" b="1" dirty="0">
                <a:solidFill>
                  <a:schemeClr val="accent2"/>
                </a:solidFill>
              </a:rPr>
              <a:t>Conclusions</a:t>
            </a:r>
          </a:p>
        </p:txBody>
      </p:sp>
    </p:spTree>
    <p:extLst>
      <p:ext uri="{BB962C8B-B14F-4D97-AF65-F5344CB8AC3E}">
        <p14:creationId xmlns:p14="http://schemas.microsoft.com/office/powerpoint/2010/main" val="40037333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4230" y="2586820"/>
            <a:ext cx="9121479" cy="461345"/>
          </a:xfrm>
          <a:prstGeom prst="rect">
            <a:avLst/>
          </a:prstGeom>
        </p:spPr>
        <p:txBody>
          <a:bodyPr wrap="square">
            <a:spAutoFit/>
          </a:bodyPr>
          <a:lstStyle/>
          <a:p>
            <a:pPr algn="ctr" defTabSz="913554"/>
            <a:r>
              <a:rPr lang="en-US" sz="2398" spc="599" dirty="0">
                <a:solidFill>
                  <a:srgbClr val="FFC82C"/>
                </a:solidFill>
                <a:latin typeface="Corporate A Medium" panose="02000503080000020004" pitchFamily="2" charset="0"/>
                <a:cs typeface="+mn-cs"/>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8292" y="3073434"/>
            <a:ext cx="9121479" cy="338234"/>
          </a:xfrm>
          <a:prstGeom prst="rect">
            <a:avLst/>
          </a:prstGeom>
        </p:spPr>
        <p:txBody>
          <a:bodyPr wrap="square">
            <a:spAutoFit/>
          </a:bodyPr>
          <a:lstStyle/>
          <a:p>
            <a:pPr algn="ctr" defTabSz="913554"/>
            <a:r>
              <a:rPr lang="en-US" sz="1598" dirty="0">
                <a:solidFill>
                  <a:prstClr val="white"/>
                </a:solidFill>
                <a:latin typeface="Corporate S Demi" panose="02020500000000000000" pitchFamily="18" charset="0"/>
                <a:cs typeface="+mn-cs"/>
              </a:rPr>
              <a:t>Wednesday, June 19, 2024</a:t>
            </a:r>
          </a:p>
        </p:txBody>
      </p:sp>
      <p:sp>
        <p:nvSpPr>
          <p:cNvPr id="4" name="Rectangle 3">
            <a:extLst>
              <a:ext uri="{FF2B5EF4-FFF2-40B4-BE49-F238E27FC236}">
                <a16:creationId xmlns:a16="http://schemas.microsoft.com/office/drawing/2014/main" id="{5A283613-38E6-4BE5-B1E9-AD123EA014EC}"/>
              </a:ext>
            </a:extLst>
          </p:cNvPr>
          <p:cNvSpPr/>
          <p:nvPr/>
        </p:nvSpPr>
        <p:spPr>
          <a:xfrm>
            <a:off x="7906002" y="426195"/>
            <a:ext cx="499158" cy="244871"/>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554"/>
            <a:endParaRPr lang="en-US" sz="2398">
              <a:solidFill>
                <a:prstClr val="white"/>
              </a:solidFill>
              <a:latin typeface="Calibri" panose="020F0502020204030204"/>
            </a:endParaRPr>
          </a:p>
        </p:txBody>
      </p:sp>
    </p:spTree>
    <p:extLst>
      <p:ext uri="{BB962C8B-B14F-4D97-AF65-F5344CB8AC3E}">
        <p14:creationId xmlns:p14="http://schemas.microsoft.com/office/powerpoint/2010/main" val="476599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22B3-85C7-FB6B-AC3D-268941F2C569}"/>
              </a:ext>
            </a:extLst>
          </p:cNvPr>
          <p:cNvSpPr>
            <a:spLocks noGrp="1"/>
          </p:cNvSpPr>
          <p:nvPr>
            <p:ph type="ctrTitle"/>
          </p:nvPr>
        </p:nvSpPr>
        <p:spPr>
          <a:xfrm>
            <a:off x="1024759" y="-243380"/>
            <a:ext cx="6858000" cy="1790700"/>
          </a:xfrm>
        </p:spPr>
        <p:txBody>
          <a:bodyPr>
            <a:normAutofit/>
          </a:bodyPr>
          <a:lstStyle/>
          <a:p>
            <a:r>
              <a:rPr lang="en-US" dirty="0">
                <a:solidFill>
                  <a:schemeClr val="tx2"/>
                </a:solidFill>
              </a:rPr>
              <a:t>CAR-T cell therapy for relapsed myeloma</a:t>
            </a:r>
          </a:p>
        </p:txBody>
      </p:sp>
      <p:sp>
        <p:nvSpPr>
          <p:cNvPr id="3" name="Subtitle 2">
            <a:extLst>
              <a:ext uri="{FF2B5EF4-FFF2-40B4-BE49-F238E27FC236}">
                <a16:creationId xmlns:a16="http://schemas.microsoft.com/office/drawing/2014/main" id="{218AFE5A-C412-39F7-4607-FB5045D3B58A}"/>
              </a:ext>
            </a:extLst>
          </p:cNvPr>
          <p:cNvSpPr>
            <a:spLocks noGrp="1"/>
          </p:cNvSpPr>
          <p:nvPr>
            <p:ph type="subTitle" idx="1"/>
          </p:nvPr>
        </p:nvSpPr>
        <p:spPr>
          <a:xfrm>
            <a:off x="1198180" y="4091274"/>
            <a:ext cx="6858000" cy="1241822"/>
          </a:xfrm>
        </p:spPr>
        <p:txBody>
          <a:bodyPr/>
          <a:lstStyle/>
          <a:p>
            <a:r>
              <a:rPr lang="en-US" dirty="0">
                <a:solidFill>
                  <a:schemeClr val="bg1">
                    <a:lumMod val="50000"/>
                  </a:schemeClr>
                </a:solidFill>
              </a:rPr>
              <a:t>Melissa </a:t>
            </a:r>
            <a:r>
              <a:rPr lang="en-US" dirty="0" err="1">
                <a:solidFill>
                  <a:schemeClr val="bg1">
                    <a:lumMod val="50000"/>
                  </a:schemeClr>
                </a:solidFill>
              </a:rPr>
              <a:t>Alsina,MD</a:t>
            </a:r>
            <a:endParaRPr lang="en-US" dirty="0">
              <a:solidFill>
                <a:schemeClr val="bg1">
                  <a:lumMod val="50000"/>
                </a:schemeClr>
              </a:solidFill>
            </a:endParaRPr>
          </a:p>
          <a:p>
            <a:r>
              <a:rPr lang="en-US" dirty="0">
                <a:solidFill>
                  <a:schemeClr val="bg1">
                    <a:lumMod val="50000"/>
                  </a:schemeClr>
                </a:solidFill>
              </a:rPr>
              <a:t>Head, Myeloma BMT-CI Program</a:t>
            </a:r>
          </a:p>
          <a:p>
            <a:r>
              <a:rPr lang="en-US" dirty="0">
                <a:solidFill>
                  <a:schemeClr val="bg1">
                    <a:lumMod val="50000"/>
                  </a:schemeClr>
                </a:solidFill>
              </a:rPr>
              <a:t>H. Lee Moffitt Cancer Center</a:t>
            </a:r>
          </a:p>
        </p:txBody>
      </p:sp>
      <p:pic>
        <p:nvPicPr>
          <p:cNvPr id="4" name="Picture 5" descr="Moffitt Exterior for poster">
            <a:extLst>
              <a:ext uri="{FF2B5EF4-FFF2-40B4-BE49-F238E27FC236}">
                <a16:creationId xmlns:a16="http://schemas.microsoft.com/office/drawing/2014/main" id="{2468B8B6-66D6-FCD0-8328-0A378DBF7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47320"/>
            <a:ext cx="9143999" cy="246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8700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6F1D-F5C4-42C5-8521-14A5138D46D9}"/>
              </a:ext>
            </a:extLst>
          </p:cNvPr>
          <p:cNvSpPr>
            <a:spLocks noGrp="1"/>
          </p:cNvSpPr>
          <p:nvPr>
            <p:ph type="title"/>
          </p:nvPr>
        </p:nvSpPr>
        <p:spPr>
          <a:xfrm>
            <a:off x="135205" y="13181"/>
            <a:ext cx="7752032" cy="683896"/>
          </a:xfrm>
        </p:spPr>
        <p:txBody>
          <a:bodyPr>
            <a:normAutofit fontScale="90000"/>
          </a:bodyPr>
          <a:lstStyle/>
          <a:p>
            <a:r>
              <a:rPr lang="en-US" noProof="0" dirty="0">
                <a:solidFill>
                  <a:schemeClr val="tx2"/>
                </a:solidFill>
              </a:rPr>
              <a:t>Milestones in Multiple Myeloma Drug Approvals</a:t>
            </a:r>
          </a:p>
        </p:txBody>
      </p:sp>
      <p:cxnSp>
        <p:nvCxnSpPr>
          <p:cNvPr id="104" name="Straight Connector 103">
            <a:extLst>
              <a:ext uri="{FF2B5EF4-FFF2-40B4-BE49-F238E27FC236}">
                <a16:creationId xmlns:a16="http://schemas.microsoft.com/office/drawing/2014/main" id="{3FE1876D-1ED3-4596-91BE-4B18C7C7AF7C}"/>
              </a:ext>
            </a:extLst>
          </p:cNvPr>
          <p:cNvCxnSpPr>
            <a:cxnSpLocks/>
          </p:cNvCxnSpPr>
          <p:nvPr/>
        </p:nvCxnSpPr>
        <p:spPr>
          <a:xfrm>
            <a:off x="697874" y="2355989"/>
            <a:ext cx="1" cy="250258"/>
          </a:xfrm>
          <a:prstGeom prst="line">
            <a:avLst/>
          </a:prstGeom>
          <a:noFill/>
          <a:ln w="6350"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299C05A8-EBBC-41C8-BD36-1FC1DBD11BAC}"/>
              </a:ext>
            </a:extLst>
          </p:cNvPr>
          <p:cNvCxnSpPr>
            <a:cxnSpLocks/>
          </p:cNvCxnSpPr>
          <p:nvPr/>
        </p:nvCxnSpPr>
        <p:spPr>
          <a:xfrm>
            <a:off x="7167302" y="2341997"/>
            <a:ext cx="0" cy="264249"/>
          </a:xfrm>
          <a:prstGeom prst="line">
            <a:avLst/>
          </a:prstGeom>
          <a:noFill/>
          <a:ln w="6350"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10BBFC41-AFD8-421E-9841-09B60DC9C332}"/>
              </a:ext>
            </a:extLst>
          </p:cNvPr>
          <p:cNvCxnSpPr>
            <a:cxnSpLocks/>
          </p:cNvCxnSpPr>
          <p:nvPr/>
        </p:nvCxnSpPr>
        <p:spPr>
          <a:xfrm>
            <a:off x="6552033" y="2998531"/>
            <a:ext cx="0" cy="1429907"/>
          </a:xfrm>
          <a:prstGeom prst="line">
            <a:avLst/>
          </a:prstGeom>
          <a:noFill/>
          <a:ln w="6350" cap="flat" cmpd="sng" algn="ctr">
            <a:solidFill>
              <a:sysClr val="windowText" lastClr="000000"/>
            </a:solidFill>
            <a:prstDash val="solid"/>
            <a:miter lim="800000"/>
          </a:ln>
          <a:effectLst/>
        </p:spPr>
      </p:cxnSp>
      <p:sp>
        <p:nvSpPr>
          <p:cNvPr id="107" name="TextBox 106">
            <a:extLst>
              <a:ext uri="{FF2B5EF4-FFF2-40B4-BE49-F238E27FC236}">
                <a16:creationId xmlns:a16="http://schemas.microsoft.com/office/drawing/2014/main" id="{E329EFD0-71E0-4302-9343-9CD824CC727E}"/>
              </a:ext>
            </a:extLst>
          </p:cNvPr>
          <p:cNvSpPr txBox="1"/>
          <p:nvPr/>
        </p:nvSpPr>
        <p:spPr>
          <a:xfrm>
            <a:off x="4269105" y="2136767"/>
            <a:ext cx="1492679" cy="253916"/>
          </a:xfrm>
          <a:prstGeom prst="rect">
            <a:avLst/>
          </a:prstGeom>
          <a:solidFill>
            <a:srgbClr val="1D9A78"/>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prstClr val="white"/>
                </a:solidFill>
                <a:latin typeface="Calibri" panose="020F0502020204030204"/>
                <a:ea typeface="+mn-ea"/>
                <a:cs typeface="+mn-cs"/>
              </a:rPr>
              <a:t>2003: bortezomib</a:t>
            </a:r>
          </a:p>
        </p:txBody>
      </p:sp>
      <p:cxnSp>
        <p:nvCxnSpPr>
          <p:cNvPr id="108" name="Straight Connector 107">
            <a:extLst>
              <a:ext uri="{FF2B5EF4-FFF2-40B4-BE49-F238E27FC236}">
                <a16:creationId xmlns:a16="http://schemas.microsoft.com/office/drawing/2014/main" id="{C5D8A952-4E85-418F-9886-AFF34C9D92C5}"/>
              </a:ext>
            </a:extLst>
          </p:cNvPr>
          <p:cNvCxnSpPr>
            <a:cxnSpLocks/>
            <a:endCxn id="133" idx="0"/>
          </p:cNvCxnSpPr>
          <p:nvPr/>
        </p:nvCxnSpPr>
        <p:spPr>
          <a:xfrm>
            <a:off x="5160379" y="2927307"/>
            <a:ext cx="0" cy="1182611"/>
          </a:xfrm>
          <a:prstGeom prst="line">
            <a:avLst/>
          </a:prstGeom>
          <a:noFill/>
          <a:ln w="6350"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id="{BD3F943F-13AF-4A2A-8D26-F8E175706650}"/>
              </a:ext>
            </a:extLst>
          </p:cNvPr>
          <p:cNvCxnSpPr>
            <a:cxnSpLocks/>
          </p:cNvCxnSpPr>
          <p:nvPr/>
        </p:nvCxnSpPr>
        <p:spPr>
          <a:xfrm>
            <a:off x="4988012" y="2368391"/>
            <a:ext cx="0" cy="502404"/>
          </a:xfrm>
          <a:prstGeom prst="line">
            <a:avLst/>
          </a:prstGeom>
          <a:noFill/>
          <a:ln w="6350"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C66E7EAB-DBE6-4BD4-9B41-2799411751D4}"/>
              </a:ext>
            </a:extLst>
          </p:cNvPr>
          <p:cNvCxnSpPr>
            <a:cxnSpLocks/>
            <a:endCxn id="129" idx="0"/>
          </p:cNvCxnSpPr>
          <p:nvPr/>
        </p:nvCxnSpPr>
        <p:spPr>
          <a:xfrm flipH="1">
            <a:off x="2148790" y="2987629"/>
            <a:ext cx="1487" cy="824442"/>
          </a:xfrm>
          <a:prstGeom prst="line">
            <a:avLst/>
          </a:prstGeom>
          <a:noFill/>
          <a:ln w="6350"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id="{506CD7AA-345B-4281-9867-E6B21DE262F5}"/>
              </a:ext>
            </a:extLst>
          </p:cNvPr>
          <p:cNvCxnSpPr>
            <a:cxnSpLocks/>
            <a:endCxn id="126" idx="0"/>
          </p:cNvCxnSpPr>
          <p:nvPr/>
        </p:nvCxnSpPr>
        <p:spPr>
          <a:xfrm>
            <a:off x="1357523" y="2987629"/>
            <a:ext cx="0" cy="489611"/>
          </a:xfrm>
          <a:prstGeom prst="line">
            <a:avLst/>
          </a:prstGeom>
          <a:noFill/>
          <a:ln w="6350" cap="flat" cmpd="sng" algn="ctr">
            <a:solidFill>
              <a:sysClr val="windowText" lastClr="000000"/>
            </a:solidFill>
            <a:prstDash val="solid"/>
            <a:miter lim="800000"/>
          </a:ln>
          <a:effectLst/>
        </p:spPr>
      </p:cxnSp>
      <p:grpSp>
        <p:nvGrpSpPr>
          <p:cNvPr id="112" name="Group 111">
            <a:extLst>
              <a:ext uri="{FF2B5EF4-FFF2-40B4-BE49-F238E27FC236}">
                <a16:creationId xmlns:a16="http://schemas.microsoft.com/office/drawing/2014/main" id="{F504B66B-3CD0-4F10-9502-C255B0DD5712}"/>
              </a:ext>
            </a:extLst>
          </p:cNvPr>
          <p:cNvGrpSpPr/>
          <p:nvPr/>
        </p:nvGrpSpPr>
        <p:grpSpPr>
          <a:xfrm>
            <a:off x="60694" y="2354410"/>
            <a:ext cx="8902159" cy="1481488"/>
            <a:chOff x="497305" y="3678855"/>
            <a:chExt cx="11197390" cy="1975317"/>
          </a:xfrm>
        </p:grpSpPr>
        <p:sp>
          <p:nvSpPr>
            <p:cNvPr id="113" name="Arrow: Notched Right 112">
              <a:extLst>
                <a:ext uri="{FF2B5EF4-FFF2-40B4-BE49-F238E27FC236}">
                  <a16:creationId xmlns:a16="http://schemas.microsoft.com/office/drawing/2014/main" id="{A9E30AE8-4BBC-43EB-9509-DD4FF951408A}"/>
                </a:ext>
              </a:extLst>
            </p:cNvPr>
            <p:cNvSpPr/>
            <p:nvPr/>
          </p:nvSpPr>
          <p:spPr>
            <a:xfrm>
              <a:off x="497305" y="3678855"/>
              <a:ext cx="11197390" cy="1124551"/>
            </a:xfrm>
            <a:prstGeom prst="notchedRightArrow">
              <a:avLst/>
            </a:prstGeom>
            <a:solidFill>
              <a:srgbClr val="8BC145">
                <a:tint val="40000"/>
                <a:hueOff val="0"/>
                <a:satOff val="0"/>
                <a:lumOff val="0"/>
                <a:alphaOff val="0"/>
              </a:srgbClr>
            </a:solidFill>
            <a:ln>
              <a:noFill/>
            </a:ln>
            <a:effectLst/>
          </p:spPr>
          <p:txBody>
            <a:bodyP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14" name="Oval 113">
              <a:extLst>
                <a:ext uri="{FF2B5EF4-FFF2-40B4-BE49-F238E27FC236}">
                  <a16:creationId xmlns:a16="http://schemas.microsoft.com/office/drawing/2014/main" id="{C8366B34-5B87-4A9A-9893-4444D1132E1D}"/>
                </a:ext>
              </a:extLst>
            </p:cNvPr>
            <p:cNvSpPr/>
            <p:nvPr/>
          </p:nvSpPr>
          <p:spPr>
            <a:xfrm>
              <a:off x="1165273" y="4100562"/>
              <a:ext cx="281137" cy="281137"/>
            </a:xfrm>
            <a:prstGeom prst="ellipse">
              <a:avLst/>
            </a:prstGeom>
            <a:solidFill>
              <a:srgbClr val="8BC14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15" name="Freeform: Shape 114">
              <a:extLst>
                <a:ext uri="{FF2B5EF4-FFF2-40B4-BE49-F238E27FC236}">
                  <a16:creationId xmlns:a16="http://schemas.microsoft.com/office/drawing/2014/main" id="{71CB3F01-64EE-4C99-97EC-CBD6452FB365}"/>
                </a:ext>
              </a:extLst>
            </p:cNvPr>
            <p:cNvSpPr/>
            <p:nvPr/>
          </p:nvSpPr>
          <p:spPr>
            <a:xfrm>
              <a:off x="1993785" y="4522268"/>
              <a:ext cx="1611538" cy="1124551"/>
            </a:xfrm>
            <a:custGeom>
              <a:avLst/>
              <a:gdLst>
                <a:gd name="connsiteX0" fmla="*/ 0 w 1611538"/>
                <a:gd name="connsiteY0" fmla="*/ 0 h 1124551"/>
                <a:gd name="connsiteX1" fmla="*/ 1611538 w 1611538"/>
                <a:gd name="connsiteY1" fmla="*/ 0 h 1124551"/>
                <a:gd name="connsiteX2" fmla="*/ 1611538 w 1611538"/>
                <a:gd name="connsiteY2" fmla="*/ 1124551 h 1124551"/>
                <a:gd name="connsiteX3" fmla="*/ 0 w 1611538"/>
                <a:gd name="connsiteY3" fmla="*/ 1124551 h 1124551"/>
                <a:gd name="connsiteX4" fmla="*/ 0 w 1611538"/>
                <a:gd name="connsiteY4" fmla="*/ 0 h 11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8" h="1124551">
                  <a:moveTo>
                    <a:pt x="0" y="0"/>
                  </a:moveTo>
                  <a:lnTo>
                    <a:pt x="1611538" y="0"/>
                  </a:lnTo>
                  <a:lnTo>
                    <a:pt x="1611538" y="1124551"/>
                  </a:lnTo>
                  <a:lnTo>
                    <a:pt x="0" y="1124551"/>
                  </a:lnTo>
                  <a:lnTo>
                    <a:pt x="0" y="0"/>
                  </a:lnTo>
                  <a:close/>
                </a:path>
              </a:pathLst>
            </a:custGeom>
            <a:noFill/>
            <a:ln>
              <a:noFill/>
            </a:ln>
            <a:effectLst/>
          </p:spPr>
          <p:txBody>
            <a:bodyPr spcFirstLastPara="0" vert="horz" wrap="square" lIns="149352" tIns="149352" rIns="149352" bIns="149352" numCol="1" spcCol="1270" anchor="t" anchorCtr="0">
              <a:noAutofit/>
            </a:bodyPr>
            <a:lstStyle/>
            <a:p>
              <a:pPr algn="ctr" defTabSz="933450" fontAlgn="auto">
                <a:lnSpc>
                  <a:spcPct val="90000"/>
                </a:lnSpc>
                <a:spcAft>
                  <a:spcPct val="35000"/>
                </a:spcAft>
                <a:defRPr/>
              </a:pPr>
              <a:r>
                <a:rPr lang="en-US" sz="1500" b="1" kern="0" dirty="0">
                  <a:solidFill>
                    <a:prstClr val="black">
                      <a:hueOff val="0"/>
                      <a:satOff val="0"/>
                      <a:lumOff val="0"/>
                      <a:alphaOff val="0"/>
                    </a:prstClr>
                  </a:solidFill>
                  <a:latin typeface="Calibri" panose="020F0502020204030204"/>
                  <a:ea typeface="+mn-ea"/>
                  <a:cs typeface="+mn-cs"/>
                </a:rPr>
                <a:t>1960</a:t>
              </a:r>
            </a:p>
          </p:txBody>
        </p:sp>
        <p:sp>
          <p:nvSpPr>
            <p:cNvPr id="116" name="Oval 115">
              <a:extLst>
                <a:ext uri="{FF2B5EF4-FFF2-40B4-BE49-F238E27FC236}">
                  <a16:creationId xmlns:a16="http://schemas.microsoft.com/office/drawing/2014/main" id="{8B405134-F206-45BC-A3B5-F7A13F0E9E2F}"/>
                </a:ext>
              </a:extLst>
            </p:cNvPr>
            <p:cNvSpPr/>
            <p:nvPr/>
          </p:nvSpPr>
          <p:spPr>
            <a:xfrm>
              <a:off x="2857388" y="4100562"/>
              <a:ext cx="281137" cy="281137"/>
            </a:xfrm>
            <a:prstGeom prst="ellipse">
              <a:avLst/>
            </a:prstGeom>
            <a:solidFill>
              <a:srgbClr val="8BC14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17" name="Oval 116">
              <a:extLst>
                <a:ext uri="{FF2B5EF4-FFF2-40B4-BE49-F238E27FC236}">
                  <a16:creationId xmlns:a16="http://schemas.microsoft.com/office/drawing/2014/main" id="{DCE4642A-FE1A-4F11-AA08-DDB342B22CAC}"/>
                </a:ext>
              </a:extLst>
            </p:cNvPr>
            <p:cNvSpPr/>
            <p:nvPr/>
          </p:nvSpPr>
          <p:spPr>
            <a:xfrm>
              <a:off x="3937045" y="4100562"/>
              <a:ext cx="281137" cy="281137"/>
            </a:xfrm>
            <a:prstGeom prst="ellipse">
              <a:avLst/>
            </a:prstGeom>
            <a:solidFill>
              <a:srgbClr val="8BC14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18" name="Freeform: Shape 117">
              <a:extLst>
                <a:ext uri="{FF2B5EF4-FFF2-40B4-BE49-F238E27FC236}">
                  <a16:creationId xmlns:a16="http://schemas.microsoft.com/office/drawing/2014/main" id="{DA253B2E-E95A-4336-B2F6-9DDAE11C7EDC}"/>
                </a:ext>
              </a:extLst>
            </p:cNvPr>
            <p:cNvSpPr/>
            <p:nvPr/>
          </p:nvSpPr>
          <p:spPr>
            <a:xfrm>
              <a:off x="4525496" y="4522268"/>
              <a:ext cx="1611538" cy="1124551"/>
            </a:xfrm>
            <a:custGeom>
              <a:avLst/>
              <a:gdLst>
                <a:gd name="connsiteX0" fmla="*/ 0 w 1611538"/>
                <a:gd name="connsiteY0" fmla="*/ 0 h 1124551"/>
                <a:gd name="connsiteX1" fmla="*/ 1611538 w 1611538"/>
                <a:gd name="connsiteY1" fmla="*/ 0 h 1124551"/>
                <a:gd name="connsiteX2" fmla="*/ 1611538 w 1611538"/>
                <a:gd name="connsiteY2" fmla="*/ 1124551 h 1124551"/>
                <a:gd name="connsiteX3" fmla="*/ 0 w 1611538"/>
                <a:gd name="connsiteY3" fmla="*/ 1124551 h 1124551"/>
                <a:gd name="connsiteX4" fmla="*/ 0 w 1611538"/>
                <a:gd name="connsiteY4" fmla="*/ 0 h 11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8" h="1124551">
                  <a:moveTo>
                    <a:pt x="0" y="0"/>
                  </a:moveTo>
                  <a:lnTo>
                    <a:pt x="1611538" y="0"/>
                  </a:lnTo>
                  <a:lnTo>
                    <a:pt x="1611538" y="1124551"/>
                  </a:lnTo>
                  <a:lnTo>
                    <a:pt x="0" y="1124551"/>
                  </a:lnTo>
                  <a:lnTo>
                    <a:pt x="0" y="0"/>
                  </a:lnTo>
                  <a:close/>
                </a:path>
              </a:pathLst>
            </a:custGeom>
            <a:noFill/>
            <a:ln>
              <a:noFill/>
            </a:ln>
            <a:effectLst/>
          </p:spPr>
          <p:txBody>
            <a:bodyPr spcFirstLastPara="0" vert="horz" wrap="square" lIns="149352" tIns="149352" rIns="149352" bIns="149352" numCol="1" spcCol="1270" anchor="t" anchorCtr="0">
              <a:noAutofit/>
            </a:bodyPr>
            <a:lstStyle/>
            <a:p>
              <a:pPr algn="ctr" defTabSz="933450" fontAlgn="auto">
                <a:lnSpc>
                  <a:spcPct val="90000"/>
                </a:lnSpc>
                <a:spcAft>
                  <a:spcPct val="35000"/>
                </a:spcAft>
                <a:defRPr/>
              </a:pPr>
              <a:r>
                <a:rPr lang="en-US" sz="1500" b="1" kern="0" dirty="0">
                  <a:solidFill>
                    <a:prstClr val="black">
                      <a:hueOff val="0"/>
                      <a:satOff val="0"/>
                      <a:lumOff val="0"/>
                      <a:alphaOff val="0"/>
                    </a:prstClr>
                  </a:solidFill>
                  <a:latin typeface="Calibri" panose="020F0502020204030204"/>
                  <a:ea typeface="+mn-ea"/>
                  <a:cs typeface="+mn-cs"/>
                </a:rPr>
                <a:t>1990</a:t>
              </a:r>
            </a:p>
          </p:txBody>
        </p:sp>
        <p:sp>
          <p:nvSpPr>
            <p:cNvPr id="119" name="Oval 118">
              <a:extLst>
                <a:ext uri="{FF2B5EF4-FFF2-40B4-BE49-F238E27FC236}">
                  <a16:creationId xmlns:a16="http://schemas.microsoft.com/office/drawing/2014/main" id="{D8E835B5-0C7F-4312-BE74-2908BABEC7A9}"/>
                </a:ext>
              </a:extLst>
            </p:cNvPr>
            <p:cNvSpPr/>
            <p:nvPr/>
          </p:nvSpPr>
          <p:spPr>
            <a:xfrm>
              <a:off x="5190697" y="4100562"/>
              <a:ext cx="281137" cy="281137"/>
            </a:xfrm>
            <a:prstGeom prst="ellipse">
              <a:avLst/>
            </a:prstGeom>
            <a:solidFill>
              <a:srgbClr val="8BC14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20" name="Oval 119">
              <a:extLst>
                <a:ext uri="{FF2B5EF4-FFF2-40B4-BE49-F238E27FC236}">
                  <a16:creationId xmlns:a16="http://schemas.microsoft.com/office/drawing/2014/main" id="{0C58D9F4-456F-4AA8-8462-ABCDA7CFF4D3}"/>
                </a:ext>
              </a:extLst>
            </p:cNvPr>
            <p:cNvSpPr/>
            <p:nvPr/>
          </p:nvSpPr>
          <p:spPr>
            <a:xfrm>
              <a:off x="7759376" y="4100562"/>
              <a:ext cx="281137" cy="281137"/>
            </a:xfrm>
            <a:prstGeom prst="ellipse">
              <a:avLst/>
            </a:prstGeom>
            <a:solidFill>
              <a:srgbClr val="8BC14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21" name="Freeform: Shape 120">
              <a:extLst>
                <a:ext uri="{FF2B5EF4-FFF2-40B4-BE49-F238E27FC236}">
                  <a16:creationId xmlns:a16="http://schemas.microsoft.com/office/drawing/2014/main" id="{E128BBC8-B46B-4636-9D20-7FFF4173B043}"/>
                </a:ext>
              </a:extLst>
            </p:cNvPr>
            <p:cNvSpPr/>
            <p:nvPr/>
          </p:nvSpPr>
          <p:spPr>
            <a:xfrm>
              <a:off x="7040963" y="4529621"/>
              <a:ext cx="1853560" cy="1124551"/>
            </a:xfrm>
            <a:custGeom>
              <a:avLst/>
              <a:gdLst>
                <a:gd name="connsiteX0" fmla="*/ 0 w 1611538"/>
                <a:gd name="connsiteY0" fmla="*/ 0 h 1124551"/>
                <a:gd name="connsiteX1" fmla="*/ 1611538 w 1611538"/>
                <a:gd name="connsiteY1" fmla="*/ 0 h 1124551"/>
                <a:gd name="connsiteX2" fmla="*/ 1611538 w 1611538"/>
                <a:gd name="connsiteY2" fmla="*/ 1124551 h 1124551"/>
                <a:gd name="connsiteX3" fmla="*/ 0 w 1611538"/>
                <a:gd name="connsiteY3" fmla="*/ 1124551 h 1124551"/>
                <a:gd name="connsiteX4" fmla="*/ 0 w 1611538"/>
                <a:gd name="connsiteY4" fmla="*/ 0 h 11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8" h="1124551">
                  <a:moveTo>
                    <a:pt x="0" y="0"/>
                  </a:moveTo>
                  <a:lnTo>
                    <a:pt x="1611538" y="0"/>
                  </a:lnTo>
                  <a:lnTo>
                    <a:pt x="1611538" y="1124551"/>
                  </a:lnTo>
                  <a:lnTo>
                    <a:pt x="0" y="1124551"/>
                  </a:lnTo>
                  <a:lnTo>
                    <a:pt x="0" y="0"/>
                  </a:lnTo>
                  <a:close/>
                </a:path>
              </a:pathLst>
            </a:custGeom>
            <a:noFill/>
            <a:ln>
              <a:noFill/>
            </a:ln>
            <a:effectLst/>
          </p:spPr>
          <p:txBody>
            <a:bodyPr spcFirstLastPara="0" vert="horz" wrap="square" lIns="149352" tIns="149352" rIns="149352" bIns="149352" numCol="1" spcCol="1270" anchor="t" anchorCtr="0">
              <a:noAutofit/>
            </a:bodyPr>
            <a:lstStyle/>
            <a:p>
              <a:pPr algn="ctr" defTabSz="933450" fontAlgn="auto">
                <a:lnSpc>
                  <a:spcPct val="90000"/>
                </a:lnSpc>
                <a:spcAft>
                  <a:spcPct val="35000"/>
                </a:spcAft>
                <a:defRPr/>
              </a:pPr>
              <a:r>
                <a:rPr lang="en-US" sz="1500" b="1" kern="0" dirty="0">
                  <a:solidFill>
                    <a:prstClr val="black">
                      <a:hueOff val="0"/>
                      <a:satOff val="0"/>
                      <a:lumOff val="0"/>
                      <a:alphaOff val="0"/>
                    </a:prstClr>
                  </a:solidFill>
                  <a:latin typeface="Calibri" panose="020F0502020204030204"/>
                  <a:ea typeface="+mn-ea"/>
                  <a:cs typeface="+mn-cs"/>
                </a:rPr>
                <a:t>2010</a:t>
              </a:r>
              <a:br>
                <a:rPr lang="en-US" sz="1500" b="1" kern="0" dirty="0">
                  <a:solidFill>
                    <a:prstClr val="black">
                      <a:hueOff val="0"/>
                      <a:satOff val="0"/>
                      <a:lumOff val="0"/>
                      <a:alphaOff val="0"/>
                    </a:prstClr>
                  </a:solidFill>
                  <a:latin typeface="Calibri" panose="020F0502020204030204"/>
                  <a:ea typeface="+mn-ea"/>
                  <a:cs typeface="+mn-cs"/>
                </a:rPr>
              </a:br>
              <a:endParaRPr lang="en-US" sz="1500" b="1" kern="0" dirty="0">
                <a:solidFill>
                  <a:prstClr val="black">
                    <a:hueOff val="0"/>
                    <a:satOff val="0"/>
                    <a:lumOff val="0"/>
                    <a:alphaOff val="0"/>
                  </a:prstClr>
                </a:solidFill>
                <a:latin typeface="Calibri" panose="020F0502020204030204"/>
                <a:ea typeface="+mn-ea"/>
                <a:cs typeface="+mn-cs"/>
              </a:endParaRPr>
            </a:p>
          </p:txBody>
        </p:sp>
        <p:sp>
          <p:nvSpPr>
            <p:cNvPr id="122" name="Oval 121">
              <a:extLst>
                <a:ext uri="{FF2B5EF4-FFF2-40B4-BE49-F238E27FC236}">
                  <a16:creationId xmlns:a16="http://schemas.microsoft.com/office/drawing/2014/main" id="{766170E5-24F2-4501-BEE8-B9F041DAD8BD}"/>
                </a:ext>
              </a:extLst>
            </p:cNvPr>
            <p:cNvSpPr/>
            <p:nvPr/>
          </p:nvSpPr>
          <p:spPr>
            <a:xfrm>
              <a:off x="9276411" y="4100562"/>
              <a:ext cx="281137" cy="281137"/>
            </a:xfrm>
            <a:prstGeom prst="ellipse">
              <a:avLst/>
            </a:prstGeom>
            <a:solidFill>
              <a:srgbClr val="8BC14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grpSp>
      <p:sp>
        <p:nvSpPr>
          <p:cNvPr id="123" name="Freeform: Shape 122">
            <a:extLst>
              <a:ext uri="{FF2B5EF4-FFF2-40B4-BE49-F238E27FC236}">
                <a16:creationId xmlns:a16="http://schemas.microsoft.com/office/drawing/2014/main" id="{FE480787-0487-4E13-9029-E95D046DFC19}"/>
              </a:ext>
            </a:extLst>
          </p:cNvPr>
          <p:cNvSpPr/>
          <p:nvPr/>
        </p:nvSpPr>
        <p:spPr>
          <a:xfrm>
            <a:off x="93546" y="2989077"/>
            <a:ext cx="1208654" cy="843413"/>
          </a:xfrm>
          <a:custGeom>
            <a:avLst/>
            <a:gdLst>
              <a:gd name="connsiteX0" fmla="*/ 0 w 1611538"/>
              <a:gd name="connsiteY0" fmla="*/ 0 h 1124551"/>
              <a:gd name="connsiteX1" fmla="*/ 1611538 w 1611538"/>
              <a:gd name="connsiteY1" fmla="*/ 0 h 1124551"/>
              <a:gd name="connsiteX2" fmla="*/ 1611538 w 1611538"/>
              <a:gd name="connsiteY2" fmla="*/ 1124551 h 1124551"/>
              <a:gd name="connsiteX3" fmla="*/ 0 w 1611538"/>
              <a:gd name="connsiteY3" fmla="*/ 1124551 h 1124551"/>
              <a:gd name="connsiteX4" fmla="*/ 0 w 1611538"/>
              <a:gd name="connsiteY4" fmla="*/ 0 h 11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8" h="1124551">
                <a:moveTo>
                  <a:pt x="0" y="0"/>
                </a:moveTo>
                <a:lnTo>
                  <a:pt x="1611538" y="0"/>
                </a:lnTo>
                <a:lnTo>
                  <a:pt x="1611538" y="1124551"/>
                </a:lnTo>
                <a:lnTo>
                  <a:pt x="0" y="1124551"/>
                </a:lnTo>
                <a:lnTo>
                  <a:pt x="0" y="0"/>
                </a:lnTo>
                <a:close/>
              </a:path>
            </a:pathLst>
          </a:custGeom>
          <a:noFill/>
          <a:ln>
            <a:noFill/>
          </a:ln>
          <a:effectLst/>
        </p:spPr>
        <p:txBody>
          <a:bodyPr spcFirstLastPara="0" vert="horz" wrap="square" lIns="149352" tIns="149352" rIns="149352" bIns="149352" numCol="1" spcCol="1270" anchor="t" anchorCtr="0">
            <a:noAutofit/>
          </a:bodyPr>
          <a:lstStyle/>
          <a:p>
            <a:pPr algn="ctr" defTabSz="933450" fontAlgn="auto">
              <a:lnSpc>
                <a:spcPct val="90000"/>
              </a:lnSpc>
              <a:spcAft>
                <a:spcPct val="35000"/>
              </a:spcAft>
              <a:defRPr/>
            </a:pPr>
            <a:r>
              <a:rPr lang="en-US" sz="1500" b="1" kern="0" dirty="0">
                <a:solidFill>
                  <a:prstClr val="black">
                    <a:hueOff val="0"/>
                    <a:satOff val="0"/>
                    <a:lumOff val="0"/>
                    <a:alphaOff val="0"/>
                  </a:prstClr>
                </a:solidFill>
                <a:latin typeface="Calibri" panose="020F0502020204030204"/>
                <a:ea typeface="+mn-ea"/>
                <a:cs typeface="+mn-cs"/>
              </a:rPr>
              <a:t>1840</a:t>
            </a:r>
          </a:p>
        </p:txBody>
      </p:sp>
      <p:sp>
        <p:nvSpPr>
          <p:cNvPr id="124" name="Freeform: Shape 123">
            <a:extLst>
              <a:ext uri="{FF2B5EF4-FFF2-40B4-BE49-F238E27FC236}">
                <a16:creationId xmlns:a16="http://schemas.microsoft.com/office/drawing/2014/main" id="{B7DBB673-879C-4B87-8896-D045C0A73DC1}"/>
              </a:ext>
            </a:extLst>
          </p:cNvPr>
          <p:cNvSpPr/>
          <p:nvPr/>
        </p:nvSpPr>
        <p:spPr>
          <a:xfrm>
            <a:off x="2303123" y="2988483"/>
            <a:ext cx="1208654" cy="843413"/>
          </a:xfrm>
          <a:custGeom>
            <a:avLst/>
            <a:gdLst>
              <a:gd name="connsiteX0" fmla="*/ 0 w 1611538"/>
              <a:gd name="connsiteY0" fmla="*/ 0 h 1124551"/>
              <a:gd name="connsiteX1" fmla="*/ 1611538 w 1611538"/>
              <a:gd name="connsiteY1" fmla="*/ 0 h 1124551"/>
              <a:gd name="connsiteX2" fmla="*/ 1611538 w 1611538"/>
              <a:gd name="connsiteY2" fmla="*/ 1124551 h 1124551"/>
              <a:gd name="connsiteX3" fmla="*/ 0 w 1611538"/>
              <a:gd name="connsiteY3" fmla="*/ 1124551 h 1124551"/>
              <a:gd name="connsiteX4" fmla="*/ 0 w 1611538"/>
              <a:gd name="connsiteY4" fmla="*/ 0 h 11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8" h="1124551">
                <a:moveTo>
                  <a:pt x="0" y="0"/>
                </a:moveTo>
                <a:lnTo>
                  <a:pt x="1611538" y="0"/>
                </a:lnTo>
                <a:lnTo>
                  <a:pt x="1611538" y="1124551"/>
                </a:lnTo>
                <a:lnTo>
                  <a:pt x="0" y="1124551"/>
                </a:lnTo>
                <a:lnTo>
                  <a:pt x="0" y="0"/>
                </a:lnTo>
                <a:close/>
              </a:path>
            </a:pathLst>
          </a:custGeom>
          <a:noFill/>
          <a:ln>
            <a:noFill/>
          </a:ln>
          <a:effectLst/>
        </p:spPr>
        <p:txBody>
          <a:bodyPr spcFirstLastPara="0" vert="horz" wrap="square" lIns="149352" tIns="149352" rIns="149352" bIns="149352" numCol="1" spcCol="1270" anchor="t" anchorCtr="0">
            <a:noAutofit/>
          </a:bodyPr>
          <a:lstStyle/>
          <a:p>
            <a:pPr algn="ctr" defTabSz="933450" fontAlgn="auto">
              <a:lnSpc>
                <a:spcPct val="90000"/>
              </a:lnSpc>
              <a:spcAft>
                <a:spcPct val="35000"/>
              </a:spcAft>
              <a:defRPr/>
            </a:pPr>
            <a:r>
              <a:rPr lang="en-US" sz="1500" b="1" kern="0" dirty="0">
                <a:solidFill>
                  <a:prstClr val="black">
                    <a:hueOff val="0"/>
                    <a:satOff val="0"/>
                    <a:lumOff val="0"/>
                    <a:alphaOff val="0"/>
                  </a:prstClr>
                </a:solidFill>
                <a:latin typeface="Calibri" panose="020F0502020204030204"/>
                <a:ea typeface="+mn-ea"/>
                <a:cs typeface="+mn-cs"/>
              </a:rPr>
              <a:t>1980</a:t>
            </a:r>
          </a:p>
        </p:txBody>
      </p:sp>
      <p:sp>
        <p:nvSpPr>
          <p:cNvPr id="125" name="Freeform: Shape 124">
            <a:extLst>
              <a:ext uri="{FF2B5EF4-FFF2-40B4-BE49-F238E27FC236}">
                <a16:creationId xmlns:a16="http://schemas.microsoft.com/office/drawing/2014/main" id="{0780FD5F-9318-47D7-8CA7-E7AB07F23BDC}"/>
              </a:ext>
            </a:extLst>
          </p:cNvPr>
          <p:cNvSpPr/>
          <p:nvPr/>
        </p:nvSpPr>
        <p:spPr>
          <a:xfrm>
            <a:off x="4245054" y="2987630"/>
            <a:ext cx="1208654" cy="843413"/>
          </a:xfrm>
          <a:custGeom>
            <a:avLst/>
            <a:gdLst>
              <a:gd name="connsiteX0" fmla="*/ 0 w 1611538"/>
              <a:gd name="connsiteY0" fmla="*/ 0 h 1124551"/>
              <a:gd name="connsiteX1" fmla="*/ 1611538 w 1611538"/>
              <a:gd name="connsiteY1" fmla="*/ 0 h 1124551"/>
              <a:gd name="connsiteX2" fmla="*/ 1611538 w 1611538"/>
              <a:gd name="connsiteY2" fmla="*/ 1124551 h 1124551"/>
              <a:gd name="connsiteX3" fmla="*/ 0 w 1611538"/>
              <a:gd name="connsiteY3" fmla="*/ 1124551 h 1124551"/>
              <a:gd name="connsiteX4" fmla="*/ 0 w 1611538"/>
              <a:gd name="connsiteY4" fmla="*/ 0 h 11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8" h="1124551">
                <a:moveTo>
                  <a:pt x="0" y="0"/>
                </a:moveTo>
                <a:lnTo>
                  <a:pt x="1611538" y="0"/>
                </a:lnTo>
                <a:lnTo>
                  <a:pt x="1611538" y="1124551"/>
                </a:lnTo>
                <a:lnTo>
                  <a:pt x="0" y="1124551"/>
                </a:lnTo>
                <a:lnTo>
                  <a:pt x="0" y="0"/>
                </a:lnTo>
                <a:close/>
              </a:path>
            </a:pathLst>
          </a:custGeom>
          <a:noFill/>
          <a:ln>
            <a:noFill/>
          </a:ln>
          <a:effectLst/>
        </p:spPr>
        <p:txBody>
          <a:bodyPr spcFirstLastPara="0" vert="horz" wrap="square" lIns="149352" tIns="149352" rIns="149352" bIns="149352" numCol="1" spcCol="1270" anchor="t" anchorCtr="0">
            <a:noAutofit/>
          </a:bodyPr>
          <a:lstStyle/>
          <a:p>
            <a:pPr algn="ctr" defTabSz="933450" fontAlgn="auto">
              <a:lnSpc>
                <a:spcPct val="90000"/>
              </a:lnSpc>
              <a:spcAft>
                <a:spcPct val="35000"/>
              </a:spcAft>
              <a:defRPr/>
            </a:pPr>
            <a:r>
              <a:rPr lang="en-US" sz="1500" b="1" kern="0" dirty="0">
                <a:solidFill>
                  <a:prstClr val="black">
                    <a:hueOff val="0"/>
                    <a:satOff val="0"/>
                    <a:lumOff val="0"/>
                    <a:alphaOff val="0"/>
                  </a:prstClr>
                </a:solidFill>
                <a:latin typeface="Calibri" panose="020F0502020204030204"/>
                <a:ea typeface="+mn-ea"/>
                <a:cs typeface="+mn-cs"/>
              </a:rPr>
              <a:t>2000</a:t>
            </a:r>
          </a:p>
        </p:txBody>
      </p:sp>
      <p:sp>
        <p:nvSpPr>
          <p:cNvPr id="126" name="TextBox 125">
            <a:extLst>
              <a:ext uri="{FF2B5EF4-FFF2-40B4-BE49-F238E27FC236}">
                <a16:creationId xmlns:a16="http://schemas.microsoft.com/office/drawing/2014/main" id="{8DE5FAB0-ADFE-47F0-9FD6-4350D8AD74CF}"/>
              </a:ext>
            </a:extLst>
          </p:cNvPr>
          <p:cNvSpPr txBox="1"/>
          <p:nvPr/>
        </p:nvSpPr>
        <p:spPr>
          <a:xfrm>
            <a:off x="735539" y="3477240"/>
            <a:ext cx="1243967" cy="253916"/>
          </a:xfrm>
          <a:prstGeom prst="rect">
            <a:avLst/>
          </a:prstGeom>
          <a:solidFill>
            <a:srgbClr val="1D6FA9">
              <a:lumMod val="75000"/>
            </a:srgbClr>
          </a:solidFill>
          <a:ln w="6350" cap="flat" cmpd="sng" algn="ctr">
            <a:solidFill>
              <a:srgbClr val="1D6FA9">
                <a:lumMod val="50000"/>
              </a:srgbClr>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FFFFFF"/>
                </a:solidFill>
                <a:latin typeface="Calibri" panose="020F0502020204030204"/>
                <a:ea typeface="+mn-ea"/>
                <a:cs typeface="+mn-cs"/>
              </a:rPr>
              <a:t>1958: melphalan</a:t>
            </a:r>
          </a:p>
        </p:txBody>
      </p:sp>
      <p:sp>
        <p:nvSpPr>
          <p:cNvPr id="127" name="TextBox 126">
            <a:extLst>
              <a:ext uri="{FF2B5EF4-FFF2-40B4-BE49-F238E27FC236}">
                <a16:creationId xmlns:a16="http://schemas.microsoft.com/office/drawing/2014/main" id="{A7E66637-8F05-4035-A8FC-E76D0300FA78}"/>
              </a:ext>
            </a:extLst>
          </p:cNvPr>
          <p:cNvSpPr txBox="1"/>
          <p:nvPr/>
        </p:nvSpPr>
        <p:spPr>
          <a:xfrm>
            <a:off x="60694" y="1942851"/>
            <a:ext cx="1234721" cy="415498"/>
          </a:xfrm>
          <a:prstGeom prst="rect">
            <a:avLst/>
          </a:prstGeom>
          <a:solidFill>
            <a:srgbClr val="8BC145"/>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First documented case </a:t>
            </a:r>
          </a:p>
        </p:txBody>
      </p:sp>
      <p:cxnSp>
        <p:nvCxnSpPr>
          <p:cNvPr id="128" name="Straight Connector 127">
            <a:extLst>
              <a:ext uri="{FF2B5EF4-FFF2-40B4-BE49-F238E27FC236}">
                <a16:creationId xmlns:a16="http://schemas.microsoft.com/office/drawing/2014/main" id="{81FD9D77-2B59-4858-A6BE-5E7B1D31D6B6}"/>
              </a:ext>
            </a:extLst>
          </p:cNvPr>
          <p:cNvCxnSpPr>
            <a:cxnSpLocks/>
          </p:cNvCxnSpPr>
          <p:nvPr/>
        </p:nvCxnSpPr>
        <p:spPr>
          <a:xfrm>
            <a:off x="3131167" y="1997224"/>
            <a:ext cx="0" cy="567421"/>
          </a:xfrm>
          <a:prstGeom prst="line">
            <a:avLst/>
          </a:prstGeom>
          <a:noFill/>
          <a:ln w="6350" cap="flat" cmpd="sng" algn="ctr">
            <a:solidFill>
              <a:sysClr val="windowText" lastClr="000000"/>
            </a:solidFill>
            <a:prstDash val="solid"/>
            <a:miter lim="800000"/>
          </a:ln>
          <a:effectLst/>
        </p:spPr>
      </p:cxnSp>
      <p:sp>
        <p:nvSpPr>
          <p:cNvPr id="129" name="TextBox 128">
            <a:extLst>
              <a:ext uri="{FF2B5EF4-FFF2-40B4-BE49-F238E27FC236}">
                <a16:creationId xmlns:a16="http://schemas.microsoft.com/office/drawing/2014/main" id="{CC0B07BF-AEF4-4CF9-9C97-9F762B100045}"/>
              </a:ext>
            </a:extLst>
          </p:cNvPr>
          <p:cNvSpPr txBox="1"/>
          <p:nvPr/>
        </p:nvSpPr>
        <p:spPr>
          <a:xfrm>
            <a:off x="1526806" y="3812071"/>
            <a:ext cx="1243967" cy="253916"/>
          </a:xfrm>
          <a:prstGeom prst="rect">
            <a:avLst/>
          </a:prstGeom>
          <a:solidFill>
            <a:srgbClr val="FFCC99"/>
          </a:solidFill>
          <a:ln w="28575">
            <a:solidFill>
              <a:srgbClr val="FFB265"/>
            </a:solidFill>
          </a:ln>
        </p:spPr>
        <p:txBody>
          <a:bodyPr wrap="square" rtlCol="0">
            <a:spAutoFit/>
          </a:bodyPr>
          <a:lstStyle/>
          <a:p>
            <a:pPr algn="ctr" defTabSz="342900" fontAlgn="auto">
              <a:spcBef>
                <a:spcPts val="0"/>
              </a:spcBef>
              <a:spcAft>
                <a:spcPts val="0"/>
              </a:spcAft>
              <a:defRPr/>
            </a:pPr>
            <a:r>
              <a:rPr lang="en-US" sz="1050" b="1" dirty="0">
                <a:solidFill>
                  <a:prstClr val="black"/>
                </a:solidFill>
                <a:latin typeface="Calibri" panose="020F0502020204030204"/>
                <a:ea typeface="+mn-ea"/>
                <a:cs typeface="+mn-cs"/>
              </a:rPr>
              <a:t>1962: prednisone </a:t>
            </a:r>
          </a:p>
        </p:txBody>
      </p:sp>
      <p:sp>
        <p:nvSpPr>
          <p:cNvPr id="130" name="TextBox 129">
            <a:extLst>
              <a:ext uri="{FF2B5EF4-FFF2-40B4-BE49-F238E27FC236}">
                <a16:creationId xmlns:a16="http://schemas.microsoft.com/office/drawing/2014/main" id="{8C1A3F39-BDBA-40BB-B7FA-8F43D4234F98}"/>
              </a:ext>
            </a:extLst>
          </p:cNvPr>
          <p:cNvSpPr txBox="1"/>
          <p:nvPr/>
        </p:nvSpPr>
        <p:spPr>
          <a:xfrm>
            <a:off x="2385316" y="1766391"/>
            <a:ext cx="1492679" cy="253916"/>
          </a:xfrm>
          <a:prstGeom prst="rect">
            <a:avLst/>
          </a:prstGeom>
          <a:solidFill>
            <a:srgbClr val="8BC145"/>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1983: aHCT</a:t>
            </a:r>
          </a:p>
        </p:txBody>
      </p:sp>
      <p:sp>
        <p:nvSpPr>
          <p:cNvPr id="131" name="TextBox 130">
            <a:extLst>
              <a:ext uri="{FF2B5EF4-FFF2-40B4-BE49-F238E27FC236}">
                <a16:creationId xmlns:a16="http://schemas.microsoft.com/office/drawing/2014/main" id="{C2E78D26-AAC7-40E9-9BFA-5793F3C406B2}"/>
              </a:ext>
            </a:extLst>
          </p:cNvPr>
          <p:cNvSpPr txBox="1"/>
          <p:nvPr/>
        </p:nvSpPr>
        <p:spPr>
          <a:xfrm>
            <a:off x="2767254" y="4103633"/>
            <a:ext cx="1243967" cy="415498"/>
          </a:xfrm>
          <a:prstGeom prst="rect">
            <a:avLst/>
          </a:prstGeom>
          <a:solidFill>
            <a:srgbClr val="FFCC99"/>
          </a:solidFill>
          <a:ln w="28575">
            <a:solidFill>
              <a:srgbClr val="FFB265"/>
            </a:solidFill>
          </a:ln>
        </p:spPr>
        <p:txBody>
          <a:bodyPr wrap="square" rtlCol="0">
            <a:spAutoFit/>
          </a:bodyPr>
          <a:lstStyle/>
          <a:p>
            <a:pPr algn="ctr" defTabSz="342900" fontAlgn="auto">
              <a:spcBef>
                <a:spcPts val="0"/>
              </a:spcBef>
              <a:spcAft>
                <a:spcPts val="0"/>
              </a:spcAft>
              <a:defRPr/>
            </a:pPr>
            <a:r>
              <a:rPr lang="en-US" sz="1050" b="1" dirty="0">
                <a:solidFill>
                  <a:prstClr val="black"/>
                </a:solidFill>
                <a:latin typeface="Calibri" panose="020F0502020204030204"/>
                <a:ea typeface="+mn-ea"/>
                <a:cs typeface="+mn-cs"/>
              </a:rPr>
              <a:t>1986: high-dose dexamethasone</a:t>
            </a:r>
          </a:p>
        </p:txBody>
      </p:sp>
      <p:cxnSp>
        <p:nvCxnSpPr>
          <p:cNvPr id="132" name="Straight Connector 131">
            <a:extLst>
              <a:ext uri="{FF2B5EF4-FFF2-40B4-BE49-F238E27FC236}">
                <a16:creationId xmlns:a16="http://schemas.microsoft.com/office/drawing/2014/main" id="{1E5699FF-D016-4EEC-BC57-13B341D027B7}"/>
              </a:ext>
            </a:extLst>
          </p:cNvPr>
          <p:cNvCxnSpPr>
            <a:cxnSpLocks/>
          </p:cNvCxnSpPr>
          <p:nvPr/>
        </p:nvCxnSpPr>
        <p:spPr>
          <a:xfrm>
            <a:off x="3371888" y="2998530"/>
            <a:ext cx="0" cy="1105103"/>
          </a:xfrm>
          <a:prstGeom prst="line">
            <a:avLst/>
          </a:prstGeom>
          <a:noFill/>
          <a:ln w="6350" cap="flat" cmpd="sng" algn="ctr">
            <a:solidFill>
              <a:sysClr val="windowText" lastClr="000000"/>
            </a:solidFill>
            <a:prstDash val="solid"/>
            <a:miter lim="800000"/>
          </a:ln>
          <a:effectLst/>
        </p:spPr>
      </p:cxnSp>
      <p:sp>
        <p:nvSpPr>
          <p:cNvPr id="133" name="TextBox 132">
            <a:extLst>
              <a:ext uri="{FF2B5EF4-FFF2-40B4-BE49-F238E27FC236}">
                <a16:creationId xmlns:a16="http://schemas.microsoft.com/office/drawing/2014/main" id="{2549DDA7-5207-493D-9491-37577E990B1F}"/>
              </a:ext>
            </a:extLst>
          </p:cNvPr>
          <p:cNvSpPr txBox="1"/>
          <p:nvPr/>
        </p:nvSpPr>
        <p:spPr>
          <a:xfrm>
            <a:off x="4538395" y="4109918"/>
            <a:ext cx="1243967" cy="577081"/>
          </a:xfrm>
          <a:prstGeom prst="rect">
            <a:avLst/>
          </a:prstGeom>
          <a:solidFill>
            <a:srgbClr val="B74919"/>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prstClr val="white"/>
                </a:solidFill>
                <a:latin typeface="Calibri" panose="020F0502020204030204"/>
                <a:ea typeface="+mn-ea"/>
                <a:cs typeface="+mn-cs"/>
              </a:rPr>
              <a:t>2006:</a:t>
            </a:r>
          </a:p>
          <a:p>
            <a:pPr algn="ctr" defTabSz="685800" fontAlgn="auto">
              <a:spcBef>
                <a:spcPts val="0"/>
              </a:spcBef>
              <a:spcAft>
                <a:spcPts val="0"/>
              </a:spcAft>
              <a:defRPr/>
            </a:pPr>
            <a:r>
              <a:rPr lang="en-US" sz="1050" b="1" kern="0" dirty="0">
                <a:solidFill>
                  <a:prstClr val="white"/>
                </a:solidFill>
                <a:latin typeface="Calibri" panose="020F0502020204030204"/>
                <a:ea typeface="+mn-ea"/>
                <a:cs typeface="+mn-cs"/>
              </a:rPr>
              <a:t>lenalidomide</a:t>
            </a:r>
          </a:p>
          <a:p>
            <a:pPr algn="ctr" defTabSz="685800" fontAlgn="auto">
              <a:spcBef>
                <a:spcPts val="0"/>
              </a:spcBef>
              <a:spcAft>
                <a:spcPts val="0"/>
              </a:spcAft>
              <a:defRPr/>
            </a:pPr>
            <a:r>
              <a:rPr lang="en-US" sz="1050" b="1" kern="0" dirty="0">
                <a:solidFill>
                  <a:prstClr val="white"/>
                </a:solidFill>
                <a:latin typeface="Calibri" panose="020F0502020204030204"/>
                <a:ea typeface="+mn-ea"/>
                <a:cs typeface="+mn-cs"/>
              </a:rPr>
              <a:t>thalidomide </a:t>
            </a:r>
          </a:p>
        </p:txBody>
      </p:sp>
      <p:cxnSp>
        <p:nvCxnSpPr>
          <p:cNvPr id="134" name="Straight Connector 133">
            <a:extLst>
              <a:ext uri="{FF2B5EF4-FFF2-40B4-BE49-F238E27FC236}">
                <a16:creationId xmlns:a16="http://schemas.microsoft.com/office/drawing/2014/main" id="{3066EC81-5E91-48F3-BD53-BB848A0AD94F}"/>
              </a:ext>
            </a:extLst>
          </p:cNvPr>
          <p:cNvCxnSpPr>
            <a:cxnSpLocks/>
          </p:cNvCxnSpPr>
          <p:nvPr/>
        </p:nvCxnSpPr>
        <p:spPr>
          <a:xfrm>
            <a:off x="5508771" y="2998531"/>
            <a:ext cx="0" cy="709542"/>
          </a:xfrm>
          <a:prstGeom prst="line">
            <a:avLst/>
          </a:prstGeom>
          <a:noFill/>
          <a:ln w="6350" cap="flat" cmpd="sng" algn="ctr">
            <a:solidFill>
              <a:sysClr val="windowText" lastClr="000000"/>
            </a:solidFill>
            <a:prstDash val="solid"/>
            <a:miter lim="800000"/>
          </a:ln>
          <a:effectLst/>
        </p:spPr>
      </p:cxnSp>
      <p:sp>
        <p:nvSpPr>
          <p:cNvPr id="135" name="TextBox 134">
            <a:extLst>
              <a:ext uri="{FF2B5EF4-FFF2-40B4-BE49-F238E27FC236}">
                <a16:creationId xmlns:a16="http://schemas.microsoft.com/office/drawing/2014/main" id="{586D7CDB-C1AC-4286-8F52-5DDEE1914BA4}"/>
              </a:ext>
            </a:extLst>
          </p:cNvPr>
          <p:cNvSpPr txBox="1"/>
          <p:nvPr/>
        </p:nvSpPr>
        <p:spPr>
          <a:xfrm>
            <a:off x="5220363" y="3518053"/>
            <a:ext cx="1243967" cy="253916"/>
          </a:xfrm>
          <a:prstGeom prst="rect">
            <a:avLst/>
          </a:prstGeom>
          <a:solidFill>
            <a:srgbClr val="FFB7B7"/>
          </a:solidFill>
          <a:ln w="6350" cap="flat" cmpd="sng" algn="ctr">
            <a:solidFill>
              <a:srgbClr val="C00000"/>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prstClr val="black"/>
                </a:solidFill>
                <a:latin typeface="Calibri" panose="020F0502020204030204"/>
                <a:ea typeface="+mn-ea"/>
                <a:cs typeface="+mn-cs"/>
              </a:rPr>
              <a:t>2007: doxorubicin</a:t>
            </a:r>
          </a:p>
        </p:txBody>
      </p:sp>
      <p:cxnSp>
        <p:nvCxnSpPr>
          <p:cNvPr id="136" name="Straight Connector 135">
            <a:extLst>
              <a:ext uri="{FF2B5EF4-FFF2-40B4-BE49-F238E27FC236}">
                <a16:creationId xmlns:a16="http://schemas.microsoft.com/office/drawing/2014/main" id="{97A03418-F90F-4C35-B899-BB8E8AD4351D}"/>
              </a:ext>
            </a:extLst>
          </p:cNvPr>
          <p:cNvCxnSpPr>
            <a:cxnSpLocks/>
          </p:cNvCxnSpPr>
          <p:nvPr/>
        </p:nvCxnSpPr>
        <p:spPr>
          <a:xfrm>
            <a:off x="6152834" y="1992870"/>
            <a:ext cx="0" cy="571775"/>
          </a:xfrm>
          <a:prstGeom prst="line">
            <a:avLst/>
          </a:prstGeom>
          <a:noFill/>
          <a:ln w="6350" cap="flat" cmpd="sng" algn="ctr">
            <a:solidFill>
              <a:sysClr val="windowText" lastClr="000000"/>
            </a:solidFill>
            <a:prstDash val="solid"/>
            <a:miter lim="800000"/>
          </a:ln>
          <a:effectLst/>
        </p:spPr>
      </p:cxnSp>
      <p:sp>
        <p:nvSpPr>
          <p:cNvPr id="137" name="TextBox 136">
            <a:extLst>
              <a:ext uri="{FF2B5EF4-FFF2-40B4-BE49-F238E27FC236}">
                <a16:creationId xmlns:a16="http://schemas.microsoft.com/office/drawing/2014/main" id="{A1F9E031-BE56-4EBC-8762-E24DC5D8D9B0}"/>
              </a:ext>
            </a:extLst>
          </p:cNvPr>
          <p:cNvSpPr txBox="1"/>
          <p:nvPr/>
        </p:nvSpPr>
        <p:spPr>
          <a:xfrm>
            <a:off x="5099166" y="1766391"/>
            <a:ext cx="1243967" cy="253916"/>
          </a:xfrm>
          <a:prstGeom prst="rect">
            <a:avLst/>
          </a:prstGeom>
          <a:solidFill>
            <a:srgbClr val="1D9A78"/>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prstClr val="white"/>
                </a:solidFill>
                <a:latin typeface="Calibri" panose="020F0502020204030204"/>
                <a:ea typeface="+mn-ea"/>
                <a:cs typeface="+mn-cs"/>
              </a:rPr>
              <a:t>2012: carfilzomib</a:t>
            </a:r>
          </a:p>
        </p:txBody>
      </p:sp>
      <p:sp>
        <p:nvSpPr>
          <p:cNvPr id="138" name="TextBox 137">
            <a:extLst>
              <a:ext uri="{FF2B5EF4-FFF2-40B4-BE49-F238E27FC236}">
                <a16:creationId xmlns:a16="http://schemas.microsoft.com/office/drawing/2014/main" id="{8D7090E1-B7BD-435B-81D5-17275175DEFC}"/>
              </a:ext>
            </a:extLst>
          </p:cNvPr>
          <p:cNvSpPr txBox="1"/>
          <p:nvPr/>
        </p:nvSpPr>
        <p:spPr>
          <a:xfrm>
            <a:off x="5884379" y="4231390"/>
            <a:ext cx="1332252" cy="253916"/>
          </a:xfrm>
          <a:prstGeom prst="rect">
            <a:avLst/>
          </a:prstGeom>
          <a:solidFill>
            <a:srgbClr val="B74919"/>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prstClr val="white"/>
                </a:solidFill>
                <a:latin typeface="Calibri" panose="020F0502020204030204"/>
                <a:ea typeface="+mn-ea"/>
                <a:cs typeface="+mn-cs"/>
              </a:rPr>
              <a:t>2013: pomalidomide</a:t>
            </a:r>
          </a:p>
        </p:txBody>
      </p:sp>
      <p:cxnSp>
        <p:nvCxnSpPr>
          <p:cNvPr id="139" name="Straight Connector 138">
            <a:extLst>
              <a:ext uri="{FF2B5EF4-FFF2-40B4-BE49-F238E27FC236}">
                <a16:creationId xmlns:a16="http://schemas.microsoft.com/office/drawing/2014/main" id="{20984FCE-1B69-474B-8D30-8602FAE424FE}"/>
              </a:ext>
            </a:extLst>
          </p:cNvPr>
          <p:cNvCxnSpPr>
            <a:cxnSpLocks/>
          </p:cNvCxnSpPr>
          <p:nvPr/>
        </p:nvCxnSpPr>
        <p:spPr>
          <a:xfrm>
            <a:off x="6592113" y="1471195"/>
            <a:ext cx="0" cy="1105103"/>
          </a:xfrm>
          <a:prstGeom prst="line">
            <a:avLst/>
          </a:prstGeom>
          <a:noFill/>
          <a:ln w="6350" cap="flat" cmpd="sng" algn="ctr">
            <a:solidFill>
              <a:sysClr val="windowText" lastClr="000000"/>
            </a:solidFill>
            <a:prstDash val="solid"/>
            <a:miter lim="800000"/>
          </a:ln>
          <a:effectLst/>
        </p:spPr>
      </p:cxnSp>
      <p:sp>
        <p:nvSpPr>
          <p:cNvPr id="140" name="TextBox 139">
            <a:extLst>
              <a:ext uri="{FF2B5EF4-FFF2-40B4-BE49-F238E27FC236}">
                <a16:creationId xmlns:a16="http://schemas.microsoft.com/office/drawing/2014/main" id="{F013C8DD-7F01-4AC7-BCD0-5363599A7B1F}"/>
              </a:ext>
            </a:extLst>
          </p:cNvPr>
          <p:cNvSpPr txBox="1"/>
          <p:nvPr/>
        </p:nvSpPr>
        <p:spPr>
          <a:xfrm>
            <a:off x="5797785" y="1302920"/>
            <a:ext cx="1588656" cy="253916"/>
          </a:xfrm>
          <a:prstGeom prst="rect">
            <a:avLst/>
          </a:prstGeom>
          <a:solidFill>
            <a:srgbClr val="1D9A78">
              <a:lumMod val="60000"/>
              <a:lumOff val="40000"/>
            </a:srgbClr>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2015: panobinostat</a:t>
            </a:r>
          </a:p>
        </p:txBody>
      </p:sp>
      <p:sp>
        <p:nvSpPr>
          <p:cNvPr id="141" name="TextBox 140">
            <a:extLst>
              <a:ext uri="{FF2B5EF4-FFF2-40B4-BE49-F238E27FC236}">
                <a16:creationId xmlns:a16="http://schemas.microsoft.com/office/drawing/2014/main" id="{03AD01E2-9C39-43FE-9F04-E3969A644A1B}"/>
              </a:ext>
            </a:extLst>
          </p:cNvPr>
          <p:cNvSpPr txBox="1"/>
          <p:nvPr/>
        </p:nvSpPr>
        <p:spPr>
          <a:xfrm>
            <a:off x="5797784" y="1067047"/>
            <a:ext cx="1588656" cy="253916"/>
          </a:xfrm>
          <a:prstGeom prst="rect">
            <a:avLst/>
          </a:prstGeom>
          <a:solidFill>
            <a:srgbClr val="F19D19"/>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2015: elotuzumab</a:t>
            </a:r>
          </a:p>
        </p:txBody>
      </p:sp>
      <p:sp>
        <p:nvSpPr>
          <p:cNvPr id="142" name="TextBox 141">
            <a:extLst>
              <a:ext uri="{FF2B5EF4-FFF2-40B4-BE49-F238E27FC236}">
                <a16:creationId xmlns:a16="http://schemas.microsoft.com/office/drawing/2014/main" id="{7A8D6118-B8A8-40E0-81B9-063B214F44EE}"/>
              </a:ext>
            </a:extLst>
          </p:cNvPr>
          <p:cNvSpPr txBox="1"/>
          <p:nvPr/>
        </p:nvSpPr>
        <p:spPr>
          <a:xfrm>
            <a:off x="5797784" y="843361"/>
            <a:ext cx="1588656" cy="253916"/>
          </a:xfrm>
          <a:prstGeom prst="rect">
            <a:avLst/>
          </a:prstGeom>
          <a:solidFill>
            <a:srgbClr val="1D9A78"/>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prstClr val="white"/>
                </a:solidFill>
                <a:latin typeface="Calibri" panose="020F0502020204030204"/>
                <a:ea typeface="+mn-ea"/>
                <a:cs typeface="+mn-cs"/>
              </a:rPr>
              <a:t>2015: ixazomib</a:t>
            </a:r>
          </a:p>
        </p:txBody>
      </p:sp>
      <p:sp>
        <p:nvSpPr>
          <p:cNvPr id="143" name="TextBox 142">
            <a:extLst>
              <a:ext uri="{FF2B5EF4-FFF2-40B4-BE49-F238E27FC236}">
                <a16:creationId xmlns:a16="http://schemas.microsoft.com/office/drawing/2014/main" id="{B4C5DF53-1766-4628-BC1E-2FA4DFF25A84}"/>
              </a:ext>
            </a:extLst>
          </p:cNvPr>
          <p:cNvSpPr txBox="1"/>
          <p:nvPr/>
        </p:nvSpPr>
        <p:spPr>
          <a:xfrm>
            <a:off x="5797784" y="625474"/>
            <a:ext cx="1588656" cy="253916"/>
          </a:xfrm>
          <a:prstGeom prst="rect">
            <a:avLst/>
          </a:prstGeom>
          <a:solidFill>
            <a:srgbClr val="F19D19"/>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2015: daratumumab</a:t>
            </a:r>
          </a:p>
        </p:txBody>
      </p:sp>
      <p:cxnSp>
        <p:nvCxnSpPr>
          <p:cNvPr id="144" name="Straight Connector 143">
            <a:extLst>
              <a:ext uri="{FF2B5EF4-FFF2-40B4-BE49-F238E27FC236}">
                <a16:creationId xmlns:a16="http://schemas.microsoft.com/office/drawing/2014/main" id="{C9C5059F-767A-43D8-8FFB-1B790784F7EC}"/>
              </a:ext>
            </a:extLst>
          </p:cNvPr>
          <p:cNvCxnSpPr>
            <a:cxnSpLocks/>
          </p:cNvCxnSpPr>
          <p:nvPr/>
        </p:nvCxnSpPr>
        <p:spPr>
          <a:xfrm>
            <a:off x="7035215" y="2987629"/>
            <a:ext cx="0" cy="848268"/>
          </a:xfrm>
          <a:prstGeom prst="line">
            <a:avLst/>
          </a:prstGeom>
          <a:noFill/>
          <a:ln w="6350" cap="flat" cmpd="sng" algn="ctr">
            <a:solidFill>
              <a:sysClr val="windowText" lastClr="000000"/>
            </a:solidFill>
            <a:prstDash val="solid"/>
            <a:miter lim="800000"/>
          </a:ln>
          <a:effectLst/>
        </p:spPr>
      </p:cxnSp>
      <p:sp>
        <p:nvSpPr>
          <p:cNvPr id="145" name="TextBox 144">
            <a:extLst>
              <a:ext uri="{FF2B5EF4-FFF2-40B4-BE49-F238E27FC236}">
                <a16:creationId xmlns:a16="http://schemas.microsoft.com/office/drawing/2014/main" id="{8134C878-6CA0-4E62-B2E4-3D4F91F7B587}"/>
              </a:ext>
            </a:extLst>
          </p:cNvPr>
          <p:cNvSpPr txBox="1"/>
          <p:nvPr/>
        </p:nvSpPr>
        <p:spPr>
          <a:xfrm>
            <a:off x="6613455" y="3686911"/>
            <a:ext cx="981840" cy="415498"/>
          </a:xfrm>
          <a:prstGeom prst="rect">
            <a:avLst/>
          </a:prstGeom>
          <a:solidFill>
            <a:srgbClr val="B3B3FF"/>
          </a:solidFill>
          <a:ln w="63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2019: selinexor</a:t>
            </a:r>
          </a:p>
        </p:txBody>
      </p:sp>
      <p:sp>
        <p:nvSpPr>
          <p:cNvPr id="146" name="TextBox 145">
            <a:extLst>
              <a:ext uri="{FF2B5EF4-FFF2-40B4-BE49-F238E27FC236}">
                <a16:creationId xmlns:a16="http://schemas.microsoft.com/office/drawing/2014/main" id="{8BC87E72-B0BB-47C1-A9DB-36B0DA4C6603}"/>
              </a:ext>
            </a:extLst>
          </p:cNvPr>
          <p:cNvSpPr txBox="1"/>
          <p:nvPr/>
        </p:nvSpPr>
        <p:spPr>
          <a:xfrm>
            <a:off x="6707652" y="2120932"/>
            <a:ext cx="1271155" cy="253916"/>
          </a:xfrm>
          <a:prstGeom prst="rect">
            <a:avLst/>
          </a:prstGeom>
          <a:solidFill>
            <a:srgbClr val="F19D19"/>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2020: belantamab</a:t>
            </a:r>
          </a:p>
        </p:txBody>
      </p:sp>
      <p:sp>
        <p:nvSpPr>
          <p:cNvPr id="147" name="Oval 146">
            <a:extLst>
              <a:ext uri="{FF2B5EF4-FFF2-40B4-BE49-F238E27FC236}">
                <a16:creationId xmlns:a16="http://schemas.microsoft.com/office/drawing/2014/main" id="{1A5B886E-DEA8-4DA6-986D-0E480493E807}"/>
              </a:ext>
            </a:extLst>
          </p:cNvPr>
          <p:cNvSpPr/>
          <p:nvPr/>
        </p:nvSpPr>
        <p:spPr>
          <a:xfrm>
            <a:off x="4718044" y="2670074"/>
            <a:ext cx="223510" cy="210853"/>
          </a:xfrm>
          <a:prstGeom prst="ellipse">
            <a:avLst/>
          </a:prstGeom>
          <a:solidFill>
            <a:srgbClr val="8BC14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sp>
        <p:nvSpPr>
          <p:cNvPr id="148" name="Freeform: Shape 147">
            <a:extLst>
              <a:ext uri="{FF2B5EF4-FFF2-40B4-BE49-F238E27FC236}">
                <a16:creationId xmlns:a16="http://schemas.microsoft.com/office/drawing/2014/main" id="{66FBAA11-9A89-4C3D-A46C-9EF13FF13D6F}"/>
              </a:ext>
            </a:extLst>
          </p:cNvPr>
          <p:cNvSpPr/>
          <p:nvPr/>
        </p:nvSpPr>
        <p:spPr>
          <a:xfrm>
            <a:off x="6983665" y="2989940"/>
            <a:ext cx="943803" cy="843413"/>
          </a:xfrm>
          <a:custGeom>
            <a:avLst/>
            <a:gdLst>
              <a:gd name="connsiteX0" fmla="*/ 0 w 1611538"/>
              <a:gd name="connsiteY0" fmla="*/ 0 h 1124551"/>
              <a:gd name="connsiteX1" fmla="*/ 1611538 w 1611538"/>
              <a:gd name="connsiteY1" fmla="*/ 0 h 1124551"/>
              <a:gd name="connsiteX2" fmla="*/ 1611538 w 1611538"/>
              <a:gd name="connsiteY2" fmla="*/ 1124551 h 1124551"/>
              <a:gd name="connsiteX3" fmla="*/ 0 w 1611538"/>
              <a:gd name="connsiteY3" fmla="*/ 1124551 h 1124551"/>
              <a:gd name="connsiteX4" fmla="*/ 0 w 1611538"/>
              <a:gd name="connsiteY4" fmla="*/ 0 h 112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8" h="1124551">
                <a:moveTo>
                  <a:pt x="0" y="0"/>
                </a:moveTo>
                <a:lnTo>
                  <a:pt x="1611538" y="0"/>
                </a:lnTo>
                <a:lnTo>
                  <a:pt x="1611538" y="1124551"/>
                </a:lnTo>
                <a:lnTo>
                  <a:pt x="0" y="1124551"/>
                </a:lnTo>
                <a:lnTo>
                  <a:pt x="0" y="0"/>
                </a:lnTo>
                <a:close/>
              </a:path>
            </a:pathLst>
          </a:custGeom>
          <a:noFill/>
          <a:ln>
            <a:noFill/>
          </a:ln>
          <a:effectLst/>
        </p:spPr>
        <p:txBody>
          <a:bodyPr spcFirstLastPara="0" vert="horz" wrap="square" lIns="149352" tIns="149352" rIns="149352" bIns="149352" numCol="1" spcCol="1270" anchor="t" anchorCtr="0">
            <a:noAutofit/>
          </a:bodyPr>
          <a:lstStyle/>
          <a:p>
            <a:pPr algn="ctr" defTabSz="933450" fontAlgn="auto">
              <a:lnSpc>
                <a:spcPct val="90000"/>
              </a:lnSpc>
              <a:spcAft>
                <a:spcPct val="35000"/>
              </a:spcAft>
              <a:defRPr/>
            </a:pPr>
            <a:r>
              <a:rPr lang="en-US" sz="1500" b="1" kern="0" dirty="0">
                <a:solidFill>
                  <a:prstClr val="black">
                    <a:hueOff val="0"/>
                    <a:satOff val="0"/>
                    <a:lumOff val="0"/>
                    <a:alphaOff val="0"/>
                  </a:prstClr>
                </a:solidFill>
                <a:latin typeface="Calibri" panose="020F0502020204030204"/>
                <a:ea typeface="+mn-ea"/>
                <a:cs typeface="+mn-cs"/>
              </a:rPr>
              <a:t>2020-Present</a:t>
            </a:r>
            <a:br>
              <a:rPr lang="en-US" sz="1500" b="1" kern="0" dirty="0">
                <a:solidFill>
                  <a:prstClr val="black">
                    <a:hueOff val="0"/>
                    <a:satOff val="0"/>
                    <a:lumOff val="0"/>
                    <a:alphaOff val="0"/>
                  </a:prstClr>
                </a:solidFill>
                <a:latin typeface="Calibri" panose="020F0502020204030204"/>
                <a:ea typeface="+mn-ea"/>
                <a:cs typeface="+mn-cs"/>
              </a:rPr>
            </a:br>
            <a:endParaRPr lang="en-US" sz="1500" b="1" kern="0" dirty="0">
              <a:solidFill>
                <a:prstClr val="black">
                  <a:hueOff val="0"/>
                  <a:satOff val="0"/>
                  <a:lumOff val="0"/>
                  <a:alphaOff val="0"/>
                </a:prstClr>
              </a:solidFill>
              <a:latin typeface="Calibri" panose="020F0502020204030204"/>
              <a:ea typeface="+mn-ea"/>
              <a:cs typeface="+mn-cs"/>
            </a:endParaRPr>
          </a:p>
        </p:txBody>
      </p:sp>
      <p:cxnSp>
        <p:nvCxnSpPr>
          <p:cNvPr id="149" name="Straight Connector 148">
            <a:extLst>
              <a:ext uri="{FF2B5EF4-FFF2-40B4-BE49-F238E27FC236}">
                <a16:creationId xmlns:a16="http://schemas.microsoft.com/office/drawing/2014/main" id="{7E763891-66C9-4D13-B69A-48D15E073689}"/>
              </a:ext>
            </a:extLst>
          </p:cNvPr>
          <p:cNvCxnSpPr>
            <a:cxnSpLocks/>
          </p:cNvCxnSpPr>
          <p:nvPr/>
        </p:nvCxnSpPr>
        <p:spPr>
          <a:xfrm>
            <a:off x="7838355" y="2986970"/>
            <a:ext cx="0" cy="1509079"/>
          </a:xfrm>
          <a:prstGeom prst="line">
            <a:avLst/>
          </a:prstGeom>
          <a:noFill/>
          <a:ln w="6350" cap="flat" cmpd="sng" algn="ctr">
            <a:solidFill>
              <a:sysClr val="windowText" lastClr="000000"/>
            </a:solidFill>
            <a:prstDash val="solid"/>
            <a:miter lim="800000"/>
          </a:ln>
          <a:effectLst/>
        </p:spPr>
      </p:cxnSp>
      <p:sp>
        <p:nvSpPr>
          <p:cNvPr id="150" name="TextBox 149">
            <a:extLst>
              <a:ext uri="{FF2B5EF4-FFF2-40B4-BE49-F238E27FC236}">
                <a16:creationId xmlns:a16="http://schemas.microsoft.com/office/drawing/2014/main" id="{099E710C-9A3C-40C9-9337-AE5BFAE2BDF1}"/>
              </a:ext>
            </a:extLst>
          </p:cNvPr>
          <p:cNvSpPr txBox="1"/>
          <p:nvPr/>
        </p:nvSpPr>
        <p:spPr>
          <a:xfrm>
            <a:off x="7152752" y="4515456"/>
            <a:ext cx="1379009" cy="415498"/>
          </a:xfrm>
          <a:prstGeom prst="rect">
            <a:avLst/>
          </a:prstGeom>
          <a:solidFill>
            <a:srgbClr val="E7E6E6">
              <a:lumMod val="75000"/>
            </a:srgbClr>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2021: idecabtagene vicleucel</a:t>
            </a:r>
          </a:p>
        </p:txBody>
      </p:sp>
      <p:sp>
        <p:nvSpPr>
          <p:cNvPr id="151" name="TextBox 150">
            <a:extLst>
              <a:ext uri="{FF2B5EF4-FFF2-40B4-BE49-F238E27FC236}">
                <a16:creationId xmlns:a16="http://schemas.microsoft.com/office/drawing/2014/main" id="{F4FE8F0E-079F-460C-8FF7-27EB95681E45}"/>
              </a:ext>
            </a:extLst>
          </p:cNvPr>
          <p:cNvSpPr txBox="1"/>
          <p:nvPr/>
        </p:nvSpPr>
        <p:spPr>
          <a:xfrm>
            <a:off x="6677845" y="1908259"/>
            <a:ext cx="1322846" cy="253916"/>
          </a:xfrm>
          <a:prstGeom prst="rect">
            <a:avLst/>
          </a:prstGeom>
          <a:solidFill>
            <a:srgbClr val="F19D19"/>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2020: isatuximab</a:t>
            </a:r>
          </a:p>
        </p:txBody>
      </p:sp>
      <p:sp>
        <p:nvSpPr>
          <p:cNvPr id="152" name="TextBox 151">
            <a:extLst>
              <a:ext uri="{FF2B5EF4-FFF2-40B4-BE49-F238E27FC236}">
                <a16:creationId xmlns:a16="http://schemas.microsoft.com/office/drawing/2014/main" id="{16963B15-0EDE-4B9C-A250-01CD75C6BCEE}"/>
              </a:ext>
            </a:extLst>
          </p:cNvPr>
          <p:cNvSpPr txBox="1"/>
          <p:nvPr/>
        </p:nvSpPr>
        <p:spPr>
          <a:xfrm>
            <a:off x="7437964" y="928020"/>
            <a:ext cx="1379009" cy="415498"/>
          </a:xfrm>
          <a:prstGeom prst="rect">
            <a:avLst/>
          </a:prstGeom>
          <a:solidFill>
            <a:srgbClr val="E7E6E6">
              <a:lumMod val="75000"/>
            </a:srgbClr>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2022: ciltacabtagene autoleucel</a:t>
            </a:r>
            <a:r>
              <a:rPr lang="en-US" sz="1050" kern="0" dirty="0">
                <a:solidFill>
                  <a:srgbClr val="000000"/>
                </a:solidFill>
                <a:latin typeface="Calibri" panose="020F0502020204030204"/>
                <a:ea typeface="+mn-ea"/>
                <a:cs typeface="+mn-cs"/>
              </a:rPr>
              <a:t> </a:t>
            </a:r>
            <a:endParaRPr lang="en-US" sz="1050" b="1" kern="0" dirty="0">
              <a:solidFill>
                <a:srgbClr val="000000"/>
              </a:solidFill>
              <a:latin typeface="Calibri" panose="020F0502020204030204"/>
              <a:ea typeface="+mn-ea"/>
              <a:cs typeface="+mn-cs"/>
            </a:endParaRPr>
          </a:p>
        </p:txBody>
      </p:sp>
      <p:cxnSp>
        <p:nvCxnSpPr>
          <p:cNvPr id="153" name="Straight Connector 152">
            <a:extLst>
              <a:ext uri="{FF2B5EF4-FFF2-40B4-BE49-F238E27FC236}">
                <a16:creationId xmlns:a16="http://schemas.microsoft.com/office/drawing/2014/main" id="{D13A2C01-7AFF-4663-9B6C-B0E4D64E61F4}"/>
              </a:ext>
            </a:extLst>
          </p:cNvPr>
          <p:cNvCxnSpPr>
            <a:cxnSpLocks/>
          </p:cNvCxnSpPr>
          <p:nvPr/>
        </p:nvCxnSpPr>
        <p:spPr>
          <a:xfrm>
            <a:off x="8066465" y="1297881"/>
            <a:ext cx="0" cy="1266764"/>
          </a:xfrm>
          <a:prstGeom prst="line">
            <a:avLst/>
          </a:prstGeom>
          <a:noFill/>
          <a:ln w="6350" cap="flat" cmpd="sng" algn="ctr">
            <a:solidFill>
              <a:sysClr val="windowText" lastClr="000000"/>
            </a:solidFill>
            <a:prstDash val="solid"/>
            <a:miter lim="800000"/>
          </a:ln>
          <a:effectLst/>
        </p:spPr>
      </p:cxnSp>
      <p:sp>
        <p:nvSpPr>
          <p:cNvPr id="157" name="Text Box 11">
            <a:extLst>
              <a:ext uri="{FF2B5EF4-FFF2-40B4-BE49-F238E27FC236}">
                <a16:creationId xmlns:a16="http://schemas.microsoft.com/office/drawing/2014/main" id="{A6DA6D74-EE6F-4EB4-B294-0815C0B3F725}"/>
              </a:ext>
            </a:extLst>
          </p:cNvPr>
          <p:cNvSpPr txBox="1">
            <a:spLocks noChangeArrowheads="1"/>
          </p:cNvSpPr>
          <p:nvPr/>
        </p:nvSpPr>
        <p:spPr bwMode="auto">
          <a:xfrm>
            <a:off x="0" y="4851532"/>
            <a:ext cx="65567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342900" fontAlgn="auto">
              <a:lnSpc>
                <a:spcPct val="100000"/>
              </a:lnSpc>
              <a:spcBef>
                <a:spcPct val="0"/>
              </a:spcBef>
              <a:spcAft>
                <a:spcPct val="0"/>
              </a:spcAft>
              <a:buClrTx/>
              <a:buNone/>
              <a:defRPr/>
            </a:pPr>
            <a:r>
              <a:rPr lang="en-US" altLang="en-US" sz="900" dirty="0">
                <a:solidFill>
                  <a:prstClr val="black"/>
                </a:solidFill>
                <a:latin typeface="Calibri" panose="020F0502020204030204"/>
                <a:ea typeface="+mn-ea"/>
                <a:cs typeface="+mn-cs"/>
              </a:rPr>
              <a:t>Image adapted from Kyle R, et al. </a:t>
            </a:r>
            <a:r>
              <a:rPr lang="en-US" altLang="en-US" sz="900" i="1" dirty="0">
                <a:solidFill>
                  <a:prstClr val="black"/>
                </a:solidFill>
                <a:latin typeface="Calibri" panose="020F0502020204030204"/>
                <a:ea typeface="+mn-ea"/>
                <a:cs typeface="+mn-cs"/>
              </a:rPr>
              <a:t>Blood. </a:t>
            </a:r>
            <a:r>
              <a:rPr lang="en-US" altLang="en-US" sz="900" dirty="0">
                <a:solidFill>
                  <a:prstClr val="black"/>
                </a:solidFill>
                <a:latin typeface="Calibri" panose="020F0502020204030204"/>
                <a:ea typeface="+mn-ea"/>
                <a:cs typeface="+mn-cs"/>
              </a:rPr>
              <a:t>2008;111:2962; Raje N, et al. </a:t>
            </a:r>
            <a:r>
              <a:rPr lang="en-US" altLang="en-US" sz="900" i="1" dirty="0">
                <a:solidFill>
                  <a:prstClr val="black"/>
                </a:solidFill>
                <a:latin typeface="Calibri" panose="020F0502020204030204"/>
                <a:ea typeface="+mn-ea"/>
                <a:cs typeface="+mn-cs"/>
              </a:rPr>
              <a:t>N Engl J Med</a:t>
            </a:r>
            <a:r>
              <a:rPr lang="en-US" altLang="en-US" sz="900" dirty="0">
                <a:solidFill>
                  <a:prstClr val="black"/>
                </a:solidFill>
                <a:latin typeface="Calibri" panose="020F0502020204030204"/>
                <a:ea typeface="+mn-ea"/>
                <a:cs typeface="+mn-cs"/>
              </a:rPr>
              <a:t>. 2019;380:1726; Li W, et al. </a:t>
            </a:r>
            <a:r>
              <a:rPr lang="en-US" altLang="en-US" sz="900" i="1" dirty="0">
                <a:solidFill>
                  <a:prstClr val="black"/>
                </a:solidFill>
                <a:latin typeface="Calibri" panose="020F0502020204030204"/>
                <a:ea typeface="+mn-ea"/>
                <a:cs typeface="+mn-cs"/>
              </a:rPr>
              <a:t>Circulation</a:t>
            </a:r>
            <a:r>
              <a:rPr lang="en-US" altLang="en-US" sz="900" dirty="0">
                <a:solidFill>
                  <a:prstClr val="black"/>
                </a:solidFill>
                <a:latin typeface="Calibri" panose="020F0502020204030204"/>
                <a:ea typeface="+mn-ea"/>
                <a:cs typeface="+mn-cs"/>
              </a:rPr>
              <a:t>. 2016;133:908.</a:t>
            </a:r>
          </a:p>
        </p:txBody>
      </p:sp>
      <p:cxnSp>
        <p:nvCxnSpPr>
          <p:cNvPr id="3" name="Straight Connector 2">
            <a:extLst>
              <a:ext uri="{FF2B5EF4-FFF2-40B4-BE49-F238E27FC236}">
                <a16:creationId xmlns:a16="http://schemas.microsoft.com/office/drawing/2014/main" id="{B4F23B40-0CA6-03D7-E4B9-70A0338FD89B}"/>
              </a:ext>
            </a:extLst>
          </p:cNvPr>
          <p:cNvCxnSpPr>
            <a:cxnSpLocks/>
          </p:cNvCxnSpPr>
          <p:nvPr/>
        </p:nvCxnSpPr>
        <p:spPr>
          <a:xfrm>
            <a:off x="8181907" y="2967516"/>
            <a:ext cx="0" cy="1136117"/>
          </a:xfrm>
          <a:prstGeom prst="line">
            <a:avLst/>
          </a:prstGeom>
          <a:noFill/>
          <a:ln w="6350" cap="flat" cmpd="sng" algn="ctr">
            <a:solidFill>
              <a:sysClr val="windowText" lastClr="000000"/>
            </a:solidFill>
            <a:prstDash val="solid"/>
            <a:miter lim="800000"/>
          </a:ln>
          <a:effectLst/>
        </p:spPr>
      </p:cxnSp>
      <p:sp>
        <p:nvSpPr>
          <p:cNvPr id="4" name="TextBox 3">
            <a:extLst>
              <a:ext uri="{FF2B5EF4-FFF2-40B4-BE49-F238E27FC236}">
                <a16:creationId xmlns:a16="http://schemas.microsoft.com/office/drawing/2014/main" id="{B7215248-25BC-D509-0207-6438FB2E9783}"/>
              </a:ext>
            </a:extLst>
          </p:cNvPr>
          <p:cNvSpPr txBox="1"/>
          <p:nvPr/>
        </p:nvSpPr>
        <p:spPr>
          <a:xfrm>
            <a:off x="7933949" y="4052433"/>
            <a:ext cx="883024" cy="415498"/>
          </a:xfrm>
          <a:prstGeom prst="rect">
            <a:avLst/>
          </a:prstGeom>
          <a:solidFill>
            <a:schemeClr val="accent2">
              <a:lumMod val="60000"/>
              <a:lumOff val="40000"/>
            </a:schemeClr>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2022:</a:t>
            </a:r>
          </a:p>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 </a:t>
            </a:r>
            <a:r>
              <a:rPr lang="en-US" sz="1050" b="1" kern="0" dirty="0" err="1">
                <a:solidFill>
                  <a:srgbClr val="000000"/>
                </a:solidFill>
                <a:latin typeface="Calibri" panose="020F0502020204030204"/>
                <a:ea typeface="+mn-ea"/>
                <a:cs typeface="+mn-cs"/>
              </a:rPr>
              <a:t>Teclistamab</a:t>
            </a:r>
            <a:endParaRPr lang="en-US" sz="1050" b="1" kern="0" dirty="0">
              <a:solidFill>
                <a:srgbClr val="000000"/>
              </a:solidFill>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EC516615-2694-D4C8-2BEE-203A2C165486}"/>
              </a:ext>
            </a:extLst>
          </p:cNvPr>
          <p:cNvCxnSpPr>
            <a:cxnSpLocks/>
          </p:cNvCxnSpPr>
          <p:nvPr/>
        </p:nvCxnSpPr>
        <p:spPr>
          <a:xfrm>
            <a:off x="6703422" y="2148224"/>
            <a:ext cx="1289413" cy="18067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D42A22DC-9C80-35CC-CB35-42AEC672F9DA}"/>
              </a:ext>
            </a:extLst>
          </p:cNvPr>
          <p:cNvCxnSpPr>
            <a:cxnSpLocks/>
          </p:cNvCxnSpPr>
          <p:nvPr/>
        </p:nvCxnSpPr>
        <p:spPr>
          <a:xfrm flipH="1">
            <a:off x="6730847" y="2163879"/>
            <a:ext cx="1211336" cy="177404"/>
          </a:xfrm>
          <a:prstGeom prst="line">
            <a:avLst/>
          </a:prstGeom>
          <a:ln/>
        </p:spPr>
        <p:style>
          <a:lnRef idx="3">
            <a:schemeClr val="accent1"/>
          </a:lnRef>
          <a:fillRef idx="0">
            <a:schemeClr val="accent1"/>
          </a:fillRef>
          <a:effectRef idx="2">
            <a:schemeClr val="accent1"/>
          </a:effectRef>
          <a:fontRef idx="minor">
            <a:schemeClr val="tx1"/>
          </a:fontRef>
        </p:style>
      </p:cxnSp>
      <p:sp>
        <p:nvSpPr>
          <p:cNvPr id="62" name="TextBox 61">
            <a:extLst>
              <a:ext uri="{FF2B5EF4-FFF2-40B4-BE49-F238E27FC236}">
                <a16:creationId xmlns:a16="http://schemas.microsoft.com/office/drawing/2014/main" id="{0E3775B3-FAEB-4B55-A24E-EB4F54458889}"/>
              </a:ext>
            </a:extLst>
          </p:cNvPr>
          <p:cNvSpPr txBox="1"/>
          <p:nvPr/>
        </p:nvSpPr>
        <p:spPr>
          <a:xfrm>
            <a:off x="8140098" y="1564722"/>
            <a:ext cx="917153" cy="577081"/>
          </a:xfrm>
          <a:prstGeom prst="rect">
            <a:avLst/>
          </a:prstGeom>
          <a:solidFill>
            <a:schemeClr val="accent2">
              <a:lumMod val="60000"/>
              <a:lumOff val="40000"/>
            </a:schemeClr>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2023: </a:t>
            </a:r>
            <a:r>
              <a:rPr lang="en-US" sz="1050" b="1" kern="0" dirty="0" err="1">
                <a:solidFill>
                  <a:srgbClr val="000000"/>
                </a:solidFill>
                <a:latin typeface="Calibri" panose="020F0502020204030204"/>
                <a:ea typeface="+mn-ea"/>
                <a:cs typeface="+mn-cs"/>
              </a:rPr>
              <a:t>Talquetamab</a:t>
            </a:r>
            <a:r>
              <a:rPr lang="en-US" sz="1050" kern="0" dirty="0">
                <a:solidFill>
                  <a:srgbClr val="000000"/>
                </a:solidFill>
                <a:latin typeface="Calibri" panose="020F0502020204030204"/>
                <a:ea typeface="+mn-ea"/>
                <a:cs typeface="+mn-cs"/>
              </a:rPr>
              <a:t> </a:t>
            </a:r>
            <a:endParaRPr lang="en-US" sz="1050" b="1" kern="0" dirty="0">
              <a:solidFill>
                <a:srgbClr val="000000"/>
              </a:solidFill>
              <a:latin typeface="Calibri" panose="020F0502020204030204"/>
              <a:ea typeface="+mn-ea"/>
              <a:cs typeface="+mn-cs"/>
            </a:endParaRPr>
          </a:p>
        </p:txBody>
      </p:sp>
      <p:cxnSp>
        <p:nvCxnSpPr>
          <p:cNvPr id="63" name="Straight Connector 62">
            <a:extLst>
              <a:ext uri="{FF2B5EF4-FFF2-40B4-BE49-F238E27FC236}">
                <a16:creationId xmlns:a16="http://schemas.microsoft.com/office/drawing/2014/main" id="{F47A97BA-4795-4F35-BC74-18E59102C783}"/>
              </a:ext>
            </a:extLst>
          </p:cNvPr>
          <p:cNvCxnSpPr>
            <a:cxnSpLocks/>
          </p:cNvCxnSpPr>
          <p:nvPr/>
        </p:nvCxnSpPr>
        <p:spPr>
          <a:xfrm>
            <a:off x="8275613" y="1957138"/>
            <a:ext cx="0" cy="612366"/>
          </a:xfrm>
          <a:prstGeom prst="line">
            <a:avLst/>
          </a:prstGeom>
          <a:noFill/>
          <a:ln w="6350" cap="flat" cmpd="sng" algn="ctr">
            <a:solidFill>
              <a:sysClr val="windowText" lastClr="000000"/>
            </a:solidFill>
            <a:prstDash val="solid"/>
            <a:miter lim="800000"/>
          </a:ln>
          <a:effectLst/>
        </p:spPr>
      </p:cxnSp>
      <p:cxnSp>
        <p:nvCxnSpPr>
          <p:cNvPr id="10" name="Straight Connector 9">
            <a:extLst>
              <a:ext uri="{FF2B5EF4-FFF2-40B4-BE49-F238E27FC236}">
                <a16:creationId xmlns:a16="http://schemas.microsoft.com/office/drawing/2014/main" id="{FD290A14-BE5D-D508-9BC8-A5629E1021EE}"/>
              </a:ext>
            </a:extLst>
          </p:cNvPr>
          <p:cNvCxnSpPr>
            <a:cxnSpLocks/>
          </p:cNvCxnSpPr>
          <p:nvPr/>
        </p:nvCxnSpPr>
        <p:spPr>
          <a:xfrm>
            <a:off x="8340249" y="2999260"/>
            <a:ext cx="0" cy="350328"/>
          </a:xfrm>
          <a:prstGeom prst="line">
            <a:avLst/>
          </a:prstGeom>
          <a:noFill/>
          <a:ln w="6350" cap="flat" cmpd="sng" algn="ctr">
            <a:solidFill>
              <a:sysClr val="windowText" lastClr="000000"/>
            </a:solidFill>
            <a:prstDash val="solid"/>
            <a:miter lim="800000"/>
          </a:ln>
          <a:effectLst/>
        </p:spPr>
      </p:cxnSp>
      <p:sp>
        <p:nvSpPr>
          <p:cNvPr id="12" name="TextBox 11">
            <a:extLst>
              <a:ext uri="{FF2B5EF4-FFF2-40B4-BE49-F238E27FC236}">
                <a16:creationId xmlns:a16="http://schemas.microsoft.com/office/drawing/2014/main" id="{CAD2F4FE-025E-C9D1-F285-07160E015F07}"/>
              </a:ext>
            </a:extLst>
          </p:cNvPr>
          <p:cNvSpPr txBox="1"/>
          <p:nvPr/>
        </p:nvSpPr>
        <p:spPr>
          <a:xfrm>
            <a:off x="8199331" y="3328403"/>
            <a:ext cx="917153" cy="415498"/>
          </a:xfrm>
          <a:prstGeom prst="rect">
            <a:avLst/>
          </a:prstGeom>
          <a:solidFill>
            <a:schemeClr val="accent2">
              <a:lumMod val="60000"/>
              <a:lumOff val="40000"/>
            </a:schemeClr>
          </a:solidFill>
          <a:ln w="19050" cap="flat" cmpd="sng" algn="ctr">
            <a:solidFill>
              <a:sysClr val="window" lastClr="FFFFFF"/>
            </a:solidFill>
            <a:prstDash val="solid"/>
            <a:miter lim="800000"/>
          </a:ln>
          <a:effectLst/>
        </p:spPr>
        <p:txBody>
          <a:bodyPr wrap="square" rtlCol="0">
            <a:spAutoFit/>
          </a:bodyPr>
          <a:lstStyle/>
          <a:p>
            <a:pPr algn="ctr" defTabSz="685800" fontAlgn="auto">
              <a:spcBef>
                <a:spcPts val="0"/>
              </a:spcBef>
              <a:spcAft>
                <a:spcPts val="0"/>
              </a:spcAft>
              <a:defRPr/>
            </a:pPr>
            <a:r>
              <a:rPr lang="en-US" sz="1050" b="1" kern="0" dirty="0">
                <a:solidFill>
                  <a:srgbClr val="000000"/>
                </a:solidFill>
                <a:latin typeface="Calibri" panose="020F0502020204030204"/>
                <a:ea typeface="+mn-ea"/>
                <a:cs typeface="+mn-cs"/>
              </a:rPr>
              <a:t>2023: </a:t>
            </a:r>
            <a:r>
              <a:rPr lang="en-US" sz="1050" b="1" kern="0" dirty="0" err="1">
                <a:solidFill>
                  <a:srgbClr val="000000"/>
                </a:solidFill>
                <a:latin typeface="Calibri" panose="020F0502020204030204"/>
                <a:ea typeface="+mn-ea"/>
                <a:cs typeface="+mn-cs"/>
              </a:rPr>
              <a:t>Elranatamab</a:t>
            </a:r>
            <a:r>
              <a:rPr lang="en-US" sz="1050" kern="0" dirty="0">
                <a:solidFill>
                  <a:srgbClr val="000000"/>
                </a:solidFill>
                <a:latin typeface="Calibri" panose="020F0502020204030204"/>
                <a:ea typeface="+mn-ea"/>
                <a:cs typeface="+mn-cs"/>
              </a:rPr>
              <a:t> </a:t>
            </a:r>
            <a:endParaRPr lang="en-US" sz="1050" b="1" kern="0"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1761286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8D3A-FA9A-39E3-BBC5-90E52AD3F594}"/>
              </a:ext>
            </a:extLst>
          </p:cNvPr>
          <p:cNvSpPr>
            <a:spLocks noGrp="1"/>
          </p:cNvSpPr>
          <p:nvPr>
            <p:ph type="title"/>
          </p:nvPr>
        </p:nvSpPr>
        <p:spPr>
          <a:xfrm>
            <a:off x="-34925" y="-38511"/>
            <a:ext cx="9213850" cy="994172"/>
          </a:xfrm>
        </p:spPr>
        <p:txBody>
          <a:bodyPr>
            <a:normAutofit/>
          </a:bodyPr>
          <a:lstStyle/>
          <a:p>
            <a:pPr algn="ctr"/>
            <a:r>
              <a:rPr lang="en-US" sz="2700" dirty="0">
                <a:solidFill>
                  <a:schemeClr val="tx2"/>
                </a:solidFill>
              </a:rPr>
              <a:t>FDA approved CAR-T for Relapsed/Refractory Myeloma</a:t>
            </a:r>
          </a:p>
        </p:txBody>
      </p:sp>
      <p:sp>
        <p:nvSpPr>
          <p:cNvPr id="9" name="TextBox 1">
            <a:extLst>
              <a:ext uri="{FF2B5EF4-FFF2-40B4-BE49-F238E27FC236}">
                <a16:creationId xmlns:a16="http://schemas.microsoft.com/office/drawing/2014/main" id="{AFB33C5F-1E2D-FD9E-07FD-C90D62613069}"/>
              </a:ext>
            </a:extLst>
          </p:cNvPr>
          <p:cNvSpPr txBox="1"/>
          <p:nvPr/>
        </p:nvSpPr>
        <p:spPr>
          <a:xfrm>
            <a:off x="2663714" y="4882084"/>
            <a:ext cx="5299116" cy="19620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783" fontAlgn="auto">
              <a:spcBef>
                <a:spcPts val="0"/>
              </a:spcBef>
              <a:spcAft>
                <a:spcPts val="0"/>
              </a:spcAft>
              <a:defRPr/>
            </a:pPr>
            <a:r>
              <a:rPr lang="en-US" sz="825" dirty="0">
                <a:solidFill>
                  <a:prstClr val="black"/>
                </a:solidFill>
                <a:latin typeface="Arial" panose="020B0604020202020204" pitchFamily="34" charset="0"/>
                <a:cs typeface="Arial" panose="020B0604020202020204" pitchFamily="34" charset="0"/>
              </a:rPr>
              <a:t>Image Adapted from: Yu B, et al. </a:t>
            </a:r>
            <a:r>
              <a:rPr lang="en-US" sz="825" i="1" dirty="0">
                <a:solidFill>
                  <a:prstClr val="black"/>
                </a:solidFill>
                <a:latin typeface="Arial" panose="020B0604020202020204" pitchFamily="34" charset="0"/>
                <a:cs typeface="Arial" panose="020B0604020202020204" pitchFamily="34" charset="0"/>
              </a:rPr>
              <a:t>J </a:t>
            </a:r>
            <a:r>
              <a:rPr lang="en-US" sz="825" i="1" dirty="0" err="1">
                <a:solidFill>
                  <a:prstClr val="black"/>
                </a:solidFill>
                <a:latin typeface="Arial" panose="020B0604020202020204" pitchFamily="34" charset="0"/>
                <a:cs typeface="Arial" panose="020B0604020202020204" pitchFamily="34" charset="0"/>
              </a:rPr>
              <a:t>Hematol</a:t>
            </a:r>
            <a:r>
              <a:rPr lang="en-US" sz="825" i="1" dirty="0">
                <a:solidFill>
                  <a:prstClr val="black"/>
                </a:solidFill>
                <a:latin typeface="Arial" panose="020B0604020202020204" pitchFamily="34" charset="0"/>
                <a:cs typeface="Arial" panose="020B0604020202020204" pitchFamily="34" charset="0"/>
              </a:rPr>
              <a:t> Oncol</a:t>
            </a:r>
            <a:r>
              <a:rPr lang="en-US" sz="825" dirty="0">
                <a:solidFill>
                  <a:prstClr val="black"/>
                </a:solidFill>
                <a:latin typeface="Arial" panose="020B0604020202020204" pitchFamily="34" charset="0"/>
                <a:cs typeface="Arial" panose="020B0604020202020204" pitchFamily="34" charset="0"/>
              </a:rPr>
              <a:t>. 2020;13(1):125.</a:t>
            </a:r>
          </a:p>
        </p:txBody>
      </p:sp>
      <p:sp>
        <p:nvSpPr>
          <p:cNvPr id="11" name="TextBox 10">
            <a:extLst>
              <a:ext uri="{FF2B5EF4-FFF2-40B4-BE49-F238E27FC236}">
                <a16:creationId xmlns:a16="http://schemas.microsoft.com/office/drawing/2014/main" id="{D729EFFF-A36A-6835-F1F5-BCE26900433E}"/>
              </a:ext>
            </a:extLst>
          </p:cNvPr>
          <p:cNvSpPr txBox="1"/>
          <p:nvPr/>
        </p:nvSpPr>
        <p:spPr>
          <a:xfrm>
            <a:off x="1045828" y="789807"/>
            <a:ext cx="2788319" cy="300082"/>
          </a:xfrm>
          <a:prstGeom prst="rect">
            <a:avLst/>
          </a:prstGeom>
          <a:noFill/>
        </p:spPr>
        <p:txBody>
          <a:bodyPr wrap="square" rtlCol="0">
            <a:spAutoFit/>
          </a:bodyPr>
          <a:lstStyle/>
          <a:p>
            <a:pPr algn="ctr" defTabSz="685800" fontAlgn="auto">
              <a:spcBef>
                <a:spcPts val="0"/>
              </a:spcBef>
              <a:spcAft>
                <a:spcPts val="0"/>
              </a:spcAft>
              <a:defRPr/>
            </a:pPr>
            <a:r>
              <a:rPr lang="en-US" sz="1350" b="1" dirty="0">
                <a:solidFill>
                  <a:srgbClr val="000000"/>
                </a:solidFill>
                <a:latin typeface="Calibri" panose="020F0502020204030204"/>
                <a:ea typeface="+mn-ea"/>
                <a:cs typeface="+mn-cs"/>
              </a:rPr>
              <a:t>Chimeric Antigen Receptor T-Cells</a:t>
            </a:r>
          </a:p>
        </p:txBody>
      </p:sp>
      <p:sp>
        <p:nvSpPr>
          <p:cNvPr id="13" name="TextBox 12">
            <a:extLst>
              <a:ext uri="{FF2B5EF4-FFF2-40B4-BE49-F238E27FC236}">
                <a16:creationId xmlns:a16="http://schemas.microsoft.com/office/drawing/2014/main" id="{84F4BA0C-2DA0-CD68-C1AF-EE38594882BE}"/>
              </a:ext>
            </a:extLst>
          </p:cNvPr>
          <p:cNvSpPr txBox="1"/>
          <p:nvPr/>
        </p:nvSpPr>
        <p:spPr>
          <a:xfrm>
            <a:off x="1045828" y="3962023"/>
            <a:ext cx="2788319" cy="715581"/>
          </a:xfrm>
          <a:prstGeom prst="rect">
            <a:avLst/>
          </a:prstGeom>
          <a:noFill/>
        </p:spPr>
        <p:txBody>
          <a:bodyPr wrap="square" rtlCol="0">
            <a:spAutoFit/>
          </a:bodyPr>
          <a:lstStyle/>
          <a:p>
            <a:pPr defTabSz="685800" fontAlgn="auto">
              <a:spcBef>
                <a:spcPts val="0"/>
              </a:spcBef>
              <a:spcAft>
                <a:spcPts val="0"/>
              </a:spcAft>
              <a:defRPr/>
            </a:pPr>
            <a:r>
              <a:rPr lang="en-US" sz="1350" u="sng" dirty="0">
                <a:solidFill>
                  <a:srgbClr val="000000"/>
                </a:solidFill>
                <a:latin typeface="Calibri" panose="020F0502020204030204"/>
                <a:ea typeface="+mn-ea"/>
                <a:cs typeface="+mn-cs"/>
              </a:rPr>
              <a:t>BCMA-Targeting CAR-T</a:t>
            </a:r>
          </a:p>
          <a:p>
            <a:pPr marL="214313" indent="-214313" defTabSz="685800" fontAlgn="auto">
              <a:spcBef>
                <a:spcPts val="0"/>
              </a:spcBef>
              <a:spcAft>
                <a:spcPts val="0"/>
              </a:spcAft>
              <a:buFont typeface="Arial" panose="020B0604020202020204" pitchFamily="34" charset="0"/>
              <a:buChar char="•"/>
              <a:defRPr/>
            </a:pPr>
            <a:r>
              <a:rPr lang="en-US" sz="1350" b="1" dirty="0">
                <a:solidFill>
                  <a:srgbClr val="000000"/>
                </a:solidFill>
                <a:latin typeface="Calibri" panose="020F0502020204030204"/>
                <a:ea typeface="+mn-ea"/>
                <a:cs typeface="+mn-cs"/>
              </a:rPr>
              <a:t>Ide-</a:t>
            </a:r>
            <a:r>
              <a:rPr lang="en-US" sz="1350" b="1" dirty="0" err="1">
                <a:solidFill>
                  <a:srgbClr val="000000"/>
                </a:solidFill>
                <a:latin typeface="Calibri" panose="020F0502020204030204"/>
                <a:ea typeface="+mn-ea"/>
                <a:cs typeface="+mn-cs"/>
              </a:rPr>
              <a:t>cel</a:t>
            </a:r>
            <a:r>
              <a:rPr lang="en-US" sz="1350" dirty="0">
                <a:solidFill>
                  <a:srgbClr val="000000"/>
                </a:solidFill>
                <a:latin typeface="Calibri" panose="020F0502020204030204"/>
                <a:ea typeface="+mn-ea"/>
                <a:cs typeface="+mn-cs"/>
              </a:rPr>
              <a:t>: Approved Mar 2021</a:t>
            </a:r>
            <a:endParaRPr lang="en-US" sz="1350" b="1" dirty="0">
              <a:solidFill>
                <a:srgbClr val="000000"/>
              </a:solidFill>
              <a:latin typeface="Calibri" panose="020F0502020204030204"/>
              <a:ea typeface="+mn-ea"/>
              <a:cs typeface="+mn-cs"/>
            </a:endParaRPr>
          </a:p>
          <a:p>
            <a:pPr marL="214313" indent="-214313" defTabSz="685800" fontAlgn="auto">
              <a:spcBef>
                <a:spcPts val="0"/>
              </a:spcBef>
              <a:spcAft>
                <a:spcPts val="0"/>
              </a:spcAft>
              <a:buFont typeface="Arial" panose="020B0604020202020204" pitchFamily="34" charset="0"/>
              <a:buChar char="•"/>
              <a:defRPr/>
            </a:pPr>
            <a:r>
              <a:rPr lang="en-US" sz="1350" b="1" dirty="0">
                <a:solidFill>
                  <a:srgbClr val="000000"/>
                </a:solidFill>
                <a:latin typeface="Calibri" panose="020F0502020204030204"/>
                <a:ea typeface="+mn-ea"/>
                <a:cs typeface="+mn-cs"/>
              </a:rPr>
              <a:t>Cilta-cel</a:t>
            </a:r>
            <a:r>
              <a:rPr lang="en-US" sz="1350" dirty="0">
                <a:solidFill>
                  <a:srgbClr val="000000"/>
                </a:solidFill>
                <a:latin typeface="Calibri" panose="020F0502020204030204"/>
                <a:ea typeface="+mn-ea"/>
                <a:cs typeface="+mn-cs"/>
              </a:rPr>
              <a:t>: Approved Feb 2022</a:t>
            </a:r>
            <a:endParaRPr lang="en-US" sz="1350" b="1" dirty="0">
              <a:solidFill>
                <a:srgbClr val="000000"/>
              </a:solidFill>
              <a:latin typeface="Calibri" panose="020F0502020204030204"/>
              <a:ea typeface="+mn-ea"/>
              <a:cs typeface="+mn-cs"/>
            </a:endParaRPr>
          </a:p>
        </p:txBody>
      </p:sp>
      <p:grpSp>
        <p:nvGrpSpPr>
          <p:cNvPr id="17" name="Group 16">
            <a:extLst>
              <a:ext uri="{FF2B5EF4-FFF2-40B4-BE49-F238E27FC236}">
                <a16:creationId xmlns:a16="http://schemas.microsoft.com/office/drawing/2014/main" id="{E5CE8F3A-4B28-BC06-D170-28FEE152015D}"/>
              </a:ext>
            </a:extLst>
          </p:cNvPr>
          <p:cNvGrpSpPr/>
          <p:nvPr/>
        </p:nvGrpSpPr>
        <p:grpSpPr>
          <a:xfrm>
            <a:off x="1006475" y="1114048"/>
            <a:ext cx="2867025" cy="2847975"/>
            <a:chOff x="1341967" y="1758952"/>
            <a:chExt cx="3822700" cy="3797300"/>
          </a:xfrm>
        </p:grpSpPr>
        <p:pic>
          <p:nvPicPr>
            <p:cNvPr id="6" name="Picture 5">
              <a:extLst>
                <a:ext uri="{FF2B5EF4-FFF2-40B4-BE49-F238E27FC236}">
                  <a16:creationId xmlns:a16="http://schemas.microsoft.com/office/drawing/2014/main" id="{39AB1162-84CC-E432-D236-9109078C816D}"/>
                </a:ext>
              </a:extLst>
            </p:cNvPr>
            <p:cNvPicPr>
              <a:picLocks noChangeAspect="1"/>
            </p:cNvPicPr>
            <p:nvPr/>
          </p:nvPicPr>
          <p:blipFill>
            <a:blip r:embed="rId2"/>
            <a:stretch>
              <a:fillRect/>
            </a:stretch>
          </p:blipFill>
          <p:spPr>
            <a:xfrm>
              <a:off x="1341967" y="1758952"/>
              <a:ext cx="3822700" cy="3797300"/>
            </a:xfrm>
            <a:prstGeom prst="rect">
              <a:avLst/>
            </a:prstGeom>
          </p:spPr>
        </p:pic>
        <p:sp>
          <p:nvSpPr>
            <p:cNvPr id="15" name="Rectangle 14">
              <a:extLst>
                <a:ext uri="{FF2B5EF4-FFF2-40B4-BE49-F238E27FC236}">
                  <a16:creationId xmlns:a16="http://schemas.microsoft.com/office/drawing/2014/main" id="{BEA12C49-FC1B-3A4D-898A-326ED2FA35B9}"/>
                </a:ext>
              </a:extLst>
            </p:cNvPr>
            <p:cNvSpPr/>
            <p:nvPr/>
          </p:nvSpPr>
          <p:spPr>
            <a:xfrm>
              <a:off x="3332747" y="3272590"/>
              <a:ext cx="553453" cy="1684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grpSp>
      <p:sp>
        <p:nvSpPr>
          <p:cNvPr id="3" name="TextBox 2">
            <a:extLst>
              <a:ext uri="{FF2B5EF4-FFF2-40B4-BE49-F238E27FC236}">
                <a16:creationId xmlns:a16="http://schemas.microsoft.com/office/drawing/2014/main" id="{5187E67E-3C86-6A50-6A8E-CACFAF0E481C}"/>
              </a:ext>
            </a:extLst>
          </p:cNvPr>
          <p:cNvSpPr txBox="1"/>
          <p:nvPr/>
        </p:nvSpPr>
        <p:spPr>
          <a:xfrm>
            <a:off x="5241353" y="1214225"/>
            <a:ext cx="2788319" cy="1200329"/>
          </a:xfrm>
          <a:prstGeom prst="rect">
            <a:avLst/>
          </a:prstGeom>
          <a:solidFill>
            <a:schemeClr val="accent1">
              <a:lumMod val="75000"/>
            </a:schemeClr>
          </a:solidFill>
        </p:spPr>
        <p:txBody>
          <a:bodyPr wrap="square" rtlCol="0">
            <a:spAutoFit/>
          </a:bodyPr>
          <a:lstStyle/>
          <a:p>
            <a:pPr algn="ctr" defTabSz="685800" fontAlgn="auto">
              <a:spcBef>
                <a:spcPts val="0"/>
              </a:spcBef>
              <a:spcAft>
                <a:spcPts val="0"/>
              </a:spcAft>
            </a:pPr>
            <a:r>
              <a:rPr lang="en-US" dirty="0">
                <a:solidFill>
                  <a:srgbClr val="ED7D31">
                    <a:lumMod val="60000"/>
                    <a:lumOff val="40000"/>
                  </a:srgbClr>
                </a:solidFill>
                <a:latin typeface="Calibri" panose="020F0502020204030204"/>
                <a:ea typeface="+mn-ea"/>
                <a:cs typeface="+mn-cs"/>
              </a:rPr>
              <a:t>Ide-</a:t>
            </a:r>
            <a:r>
              <a:rPr lang="en-US" dirty="0" err="1">
                <a:solidFill>
                  <a:srgbClr val="ED7D31">
                    <a:lumMod val="60000"/>
                    <a:lumOff val="40000"/>
                  </a:srgbClr>
                </a:solidFill>
                <a:latin typeface="Calibri" panose="020F0502020204030204"/>
                <a:ea typeface="+mn-ea"/>
                <a:cs typeface="+mn-cs"/>
              </a:rPr>
              <a:t>cel</a:t>
            </a:r>
            <a:r>
              <a:rPr lang="en-US" dirty="0">
                <a:solidFill>
                  <a:srgbClr val="ED7D31">
                    <a:lumMod val="60000"/>
                    <a:lumOff val="40000"/>
                  </a:srgbClr>
                </a:solidFill>
                <a:latin typeface="Calibri" panose="020F0502020204030204"/>
                <a:ea typeface="+mn-ea"/>
                <a:cs typeface="+mn-cs"/>
              </a:rPr>
              <a:t>/</a:t>
            </a:r>
            <a:r>
              <a:rPr lang="en-US" dirty="0" err="1">
                <a:solidFill>
                  <a:srgbClr val="ED7D31">
                    <a:lumMod val="60000"/>
                    <a:lumOff val="40000"/>
                  </a:srgbClr>
                </a:solidFill>
                <a:latin typeface="Calibri" panose="020F0502020204030204"/>
                <a:ea typeface="+mn-ea"/>
                <a:cs typeface="+mn-cs"/>
              </a:rPr>
              <a:t>KarMMa</a:t>
            </a:r>
            <a:r>
              <a:rPr lang="en-US" dirty="0">
                <a:solidFill>
                  <a:srgbClr val="ED7D31">
                    <a:lumMod val="60000"/>
                    <a:lumOff val="40000"/>
                  </a:srgbClr>
                </a:solidFill>
                <a:latin typeface="Calibri" panose="020F0502020204030204"/>
                <a:ea typeface="+mn-ea"/>
                <a:cs typeface="+mn-cs"/>
              </a:rPr>
              <a:t> 1</a:t>
            </a:r>
          </a:p>
          <a:p>
            <a:pPr algn="ctr" defTabSz="685800" fontAlgn="auto">
              <a:spcBef>
                <a:spcPts val="0"/>
              </a:spcBef>
              <a:spcAft>
                <a:spcPts val="0"/>
              </a:spcAft>
            </a:pPr>
            <a:r>
              <a:rPr lang="en-US" dirty="0">
                <a:solidFill>
                  <a:prstClr val="white"/>
                </a:solidFill>
                <a:latin typeface="Calibri" panose="020F0502020204030204"/>
                <a:ea typeface="+mn-ea"/>
                <a:cs typeface="+mn-cs"/>
              </a:rPr>
              <a:t>ORR/CR-74%/33</a:t>
            </a:r>
          </a:p>
          <a:p>
            <a:pPr algn="ctr" defTabSz="685800" fontAlgn="auto">
              <a:spcBef>
                <a:spcPts val="0"/>
              </a:spcBef>
              <a:spcAft>
                <a:spcPts val="0"/>
              </a:spcAft>
            </a:pPr>
            <a:r>
              <a:rPr lang="en-US" dirty="0">
                <a:solidFill>
                  <a:prstClr val="white"/>
                </a:solidFill>
                <a:latin typeface="Calibri" panose="020F0502020204030204"/>
                <a:ea typeface="+mn-ea"/>
                <a:cs typeface="+mn-cs"/>
              </a:rPr>
              <a:t>PFS -9.2 months</a:t>
            </a:r>
          </a:p>
        </p:txBody>
      </p:sp>
      <p:sp>
        <p:nvSpPr>
          <p:cNvPr id="4" name="TextBox 3">
            <a:extLst>
              <a:ext uri="{FF2B5EF4-FFF2-40B4-BE49-F238E27FC236}">
                <a16:creationId xmlns:a16="http://schemas.microsoft.com/office/drawing/2014/main" id="{6B0AA019-634B-1A77-73ED-907F07A808B6}"/>
              </a:ext>
            </a:extLst>
          </p:cNvPr>
          <p:cNvSpPr txBox="1"/>
          <p:nvPr/>
        </p:nvSpPr>
        <p:spPr>
          <a:xfrm>
            <a:off x="5241353" y="2935899"/>
            <a:ext cx="2788319" cy="1200329"/>
          </a:xfrm>
          <a:prstGeom prst="rect">
            <a:avLst/>
          </a:prstGeom>
          <a:solidFill>
            <a:schemeClr val="accent1">
              <a:lumMod val="75000"/>
            </a:schemeClr>
          </a:solidFill>
        </p:spPr>
        <p:txBody>
          <a:bodyPr wrap="square" rtlCol="0">
            <a:spAutoFit/>
          </a:bodyPr>
          <a:lstStyle/>
          <a:p>
            <a:pPr algn="ctr" defTabSz="685800" fontAlgn="auto">
              <a:spcBef>
                <a:spcPts val="0"/>
              </a:spcBef>
              <a:spcAft>
                <a:spcPts val="0"/>
              </a:spcAft>
            </a:pPr>
            <a:r>
              <a:rPr lang="en-US" dirty="0" err="1">
                <a:solidFill>
                  <a:srgbClr val="70AD47">
                    <a:lumMod val="60000"/>
                    <a:lumOff val="40000"/>
                  </a:srgbClr>
                </a:solidFill>
                <a:latin typeface="Calibri" panose="020F0502020204030204"/>
                <a:ea typeface="+mn-ea"/>
                <a:cs typeface="+mn-cs"/>
              </a:rPr>
              <a:t>Cilta-cel</a:t>
            </a:r>
            <a:r>
              <a:rPr lang="en-US" dirty="0">
                <a:solidFill>
                  <a:srgbClr val="70AD47">
                    <a:lumMod val="60000"/>
                    <a:lumOff val="40000"/>
                  </a:srgbClr>
                </a:solidFill>
                <a:latin typeface="Calibri" panose="020F0502020204030204"/>
                <a:ea typeface="+mn-ea"/>
                <a:cs typeface="+mn-cs"/>
              </a:rPr>
              <a:t>/</a:t>
            </a:r>
            <a:r>
              <a:rPr lang="en-US" dirty="0" err="1">
                <a:solidFill>
                  <a:srgbClr val="70AD47">
                    <a:lumMod val="60000"/>
                    <a:lumOff val="40000"/>
                  </a:srgbClr>
                </a:solidFill>
                <a:latin typeface="Calibri" panose="020F0502020204030204"/>
                <a:ea typeface="+mn-ea"/>
                <a:cs typeface="+mn-cs"/>
              </a:rPr>
              <a:t>Cartitude</a:t>
            </a:r>
            <a:r>
              <a:rPr lang="en-US" dirty="0">
                <a:solidFill>
                  <a:srgbClr val="70AD47">
                    <a:lumMod val="60000"/>
                    <a:lumOff val="40000"/>
                  </a:srgbClr>
                </a:solidFill>
                <a:latin typeface="Calibri" panose="020F0502020204030204"/>
                <a:ea typeface="+mn-ea"/>
                <a:cs typeface="+mn-cs"/>
              </a:rPr>
              <a:t>  1</a:t>
            </a:r>
          </a:p>
          <a:p>
            <a:pPr algn="ctr" defTabSz="685800" fontAlgn="auto">
              <a:spcBef>
                <a:spcPts val="0"/>
              </a:spcBef>
              <a:spcAft>
                <a:spcPts val="0"/>
              </a:spcAft>
            </a:pPr>
            <a:r>
              <a:rPr lang="en-US" dirty="0">
                <a:solidFill>
                  <a:prstClr val="white"/>
                </a:solidFill>
                <a:latin typeface="Calibri" panose="020F0502020204030204"/>
                <a:ea typeface="+mn-ea"/>
                <a:cs typeface="+mn-cs"/>
              </a:rPr>
              <a:t>ORR/CR-98%/80%</a:t>
            </a:r>
          </a:p>
          <a:p>
            <a:pPr algn="ctr" defTabSz="685800" fontAlgn="auto">
              <a:spcBef>
                <a:spcPts val="0"/>
              </a:spcBef>
              <a:spcAft>
                <a:spcPts val="0"/>
              </a:spcAft>
            </a:pPr>
            <a:r>
              <a:rPr lang="en-US" dirty="0">
                <a:solidFill>
                  <a:prstClr val="white"/>
                </a:solidFill>
                <a:latin typeface="Calibri" panose="020F0502020204030204"/>
                <a:ea typeface="+mn-ea"/>
                <a:cs typeface="+mn-cs"/>
              </a:rPr>
              <a:t>PFS -22.8 months</a:t>
            </a:r>
          </a:p>
        </p:txBody>
      </p:sp>
    </p:spTree>
    <p:extLst>
      <p:ext uri="{BB962C8B-B14F-4D97-AF65-F5344CB8AC3E}">
        <p14:creationId xmlns:p14="http://schemas.microsoft.com/office/powerpoint/2010/main" val="38456966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A81D-E6CE-7F16-61E6-0172C88D3F95}"/>
              </a:ext>
            </a:extLst>
          </p:cNvPr>
          <p:cNvSpPr>
            <a:spLocks noGrp="1"/>
          </p:cNvSpPr>
          <p:nvPr>
            <p:ph type="title"/>
          </p:nvPr>
        </p:nvSpPr>
        <p:spPr/>
        <p:txBody>
          <a:bodyPr/>
          <a:lstStyle/>
          <a:p>
            <a:r>
              <a:rPr lang="en-US" sz="24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Real World Outcomes with </a:t>
            </a:r>
            <a:r>
              <a:rPr lang="en-US" sz="2400"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Idecabtagene</a:t>
            </a:r>
            <a:r>
              <a:rPr lang="en-US" sz="24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Vicleucel</a:t>
            </a:r>
            <a:r>
              <a:rPr lang="en-US" sz="24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(Ide-</a:t>
            </a:r>
            <a:r>
              <a:rPr lang="en-US" sz="2400"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cel</a:t>
            </a:r>
            <a:r>
              <a:rPr lang="en-US" sz="24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CAR-T cell Therapy for Relapsed/Refractory Multiple Myeloma </a:t>
            </a:r>
            <a:endParaRPr lang="en-US" sz="2400" dirty="0">
              <a:solidFill>
                <a:schemeClr val="bg1">
                  <a:lumMod val="50000"/>
                </a:schemeClr>
              </a:solidFill>
            </a:endParaRPr>
          </a:p>
        </p:txBody>
      </p:sp>
      <p:sp>
        <p:nvSpPr>
          <p:cNvPr id="5" name="Slide Number Placeholder 4">
            <a:extLst>
              <a:ext uri="{FF2B5EF4-FFF2-40B4-BE49-F238E27FC236}">
                <a16:creationId xmlns:a16="http://schemas.microsoft.com/office/drawing/2014/main" id="{E8346483-26AB-60CF-7AD7-DB516D4E0475}"/>
              </a:ext>
            </a:extLst>
          </p:cNvPr>
          <p:cNvSpPr>
            <a:spLocks noGrp="1"/>
          </p:cNvSpPr>
          <p:nvPr>
            <p:ph type="sldNum" sz="quarter" idx="11"/>
          </p:nvPr>
        </p:nvSpPr>
        <p:spPr/>
        <p:txBody>
          <a:bodyPr/>
          <a:lstStyle/>
          <a:p>
            <a:pPr defTabSz="685800">
              <a:defRPr/>
            </a:pPr>
            <a:fld id="{100A5761-1B3C-4150-A85D-55D21464807F}" type="slidenum">
              <a:rPr lang="en-US" altLang="en-US">
                <a:latin typeface="Arial" panose="020B0604020202020204" pitchFamily="34" charset="0"/>
                <a:ea typeface="+mn-ea"/>
                <a:cs typeface="+mn-cs"/>
              </a:rPr>
              <a:pPr defTabSz="685800">
                <a:defRPr/>
              </a:pPr>
              <a:t>86</a:t>
            </a:fld>
            <a:endParaRPr lang="en-US" altLang="en-US" dirty="0">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FFE79963-6E2D-BF39-9117-0B438CCB2F24}"/>
              </a:ext>
            </a:extLst>
          </p:cNvPr>
          <p:cNvSpPr/>
          <p:nvPr/>
        </p:nvSpPr>
        <p:spPr>
          <a:xfrm>
            <a:off x="571500" y="1145381"/>
            <a:ext cx="3829050" cy="971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r>
              <a:rPr lang="en-US" sz="1350" u="sng" dirty="0">
                <a:solidFill>
                  <a:srgbClr val="FDFDFD"/>
                </a:solidFill>
                <a:latin typeface="Arial"/>
              </a:rPr>
              <a:t>Study Population</a:t>
            </a:r>
            <a:r>
              <a:rPr lang="en-US" sz="1350" dirty="0">
                <a:solidFill>
                  <a:srgbClr val="FDFDFD"/>
                </a:solidFill>
                <a:latin typeface="Arial"/>
              </a:rPr>
              <a:t>: Patients with RRMM treated with commercial Ide-</a:t>
            </a:r>
            <a:r>
              <a:rPr lang="en-US" sz="1350" dirty="0" err="1">
                <a:solidFill>
                  <a:srgbClr val="FDFDFD"/>
                </a:solidFill>
                <a:latin typeface="Arial"/>
              </a:rPr>
              <a:t>cel</a:t>
            </a:r>
            <a:r>
              <a:rPr lang="en-US" sz="1350" dirty="0">
                <a:solidFill>
                  <a:srgbClr val="FDFDFD"/>
                </a:solidFill>
                <a:latin typeface="Arial"/>
              </a:rPr>
              <a:t> as SOC in United States who enrolled in the CIBMTR registry for long-term safety and effectiveness follow-up</a:t>
            </a:r>
          </a:p>
        </p:txBody>
      </p:sp>
      <p:sp>
        <p:nvSpPr>
          <p:cNvPr id="7" name="Rectangle 6">
            <a:extLst>
              <a:ext uri="{FF2B5EF4-FFF2-40B4-BE49-F238E27FC236}">
                <a16:creationId xmlns:a16="http://schemas.microsoft.com/office/drawing/2014/main" id="{D46657C0-A443-23B2-739D-17E5F4992936}"/>
              </a:ext>
            </a:extLst>
          </p:cNvPr>
          <p:cNvSpPr/>
          <p:nvPr/>
        </p:nvSpPr>
        <p:spPr>
          <a:xfrm>
            <a:off x="571500" y="3499001"/>
            <a:ext cx="3829050" cy="9590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r>
              <a:rPr lang="en-US" sz="1350" dirty="0">
                <a:solidFill>
                  <a:srgbClr val="FDFDFD"/>
                </a:solidFill>
                <a:latin typeface="Arial"/>
              </a:rPr>
              <a:t>N=821*</a:t>
            </a:r>
          </a:p>
          <a:p>
            <a:pPr algn="ctr" defTabSz="685800" eaLnBrk="0" hangingPunct="0">
              <a:defRPr/>
            </a:pPr>
            <a:r>
              <a:rPr lang="en-US" sz="1350" dirty="0">
                <a:solidFill>
                  <a:srgbClr val="FDFDFD"/>
                </a:solidFill>
                <a:latin typeface="Arial"/>
              </a:rPr>
              <a:t>N=801* with data for PFS</a:t>
            </a:r>
          </a:p>
          <a:p>
            <a:pPr algn="ctr" defTabSz="685800" eaLnBrk="0" hangingPunct="0">
              <a:defRPr/>
            </a:pPr>
            <a:r>
              <a:rPr lang="en-US" sz="1350" dirty="0">
                <a:solidFill>
                  <a:srgbClr val="FDFDFD"/>
                </a:solidFill>
                <a:latin typeface="Arial"/>
              </a:rPr>
              <a:t>Median follow-up: 11.6 months </a:t>
            </a:r>
          </a:p>
          <a:p>
            <a:pPr algn="ctr" defTabSz="685800" eaLnBrk="0" hangingPunct="0">
              <a:defRPr/>
            </a:pPr>
            <a:r>
              <a:rPr lang="en-US" sz="1350" dirty="0">
                <a:solidFill>
                  <a:srgbClr val="FDFDFD"/>
                </a:solidFill>
                <a:latin typeface="Arial"/>
              </a:rPr>
              <a:t>(Range 1.1- 26.7 months)</a:t>
            </a:r>
          </a:p>
        </p:txBody>
      </p:sp>
      <p:sp>
        <p:nvSpPr>
          <p:cNvPr id="8" name="Rectangle 7">
            <a:extLst>
              <a:ext uri="{FF2B5EF4-FFF2-40B4-BE49-F238E27FC236}">
                <a16:creationId xmlns:a16="http://schemas.microsoft.com/office/drawing/2014/main" id="{7CEC9682-3133-91BB-5534-85B3B5A82700}"/>
              </a:ext>
            </a:extLst>
          </p:cNvPr>
          <p:cNvSpPr/>
          <p:nvPr/>
        </p:nvSpPr>
        <p:spPr>
          <a:xfrm>
            <a:off x="571500" y="2398214"/>
            <a:ext cx="3829050" cy="8572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r>
              <a:rPr lang="en-US" sz="1350" dirty="0">
                <a:solidFill>
                  <a:srgbClr val="FDFDFD"/>
                </a:solidFill>
                <a:latin typeface="Arial"/>
              </a:rPr>
              <a:t>CAR-T with conforming product and have at least 1 follow-up timepoint at day 100 (or earlier if patient was deceased before day 100)</a:t>
            </a:r>
          </a:p>
        </p:txBody>
      </p:sp>
      <p:sp>
        <p:nvSpPr>
          <p:cNvPr id="9" name="Rectangle 8">
            <a:extLst>
              <a:ext uri="{FF2B5EF4-FFF2-40B4-BE49-F238E27FC236}">
                <a16:creationId xmlns:a16="http://schemas.microsoft.com/office/drawing/2014/main" id="{4E86626C-CBA4-2DE1-86D6-2D978AB7E29B}"/>
              </a:ext>
            </a:extLst>
          </p:cNvPr>
          <p:cNvSpPr/>
          <p:nvPr/>
        </p:nvSpPr>
        <p:spPr>
          <a:xfrm>
            <a:off x="5486400" y="1145381"/>
            <a:ext cx="2800346" cy="74295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685800" eaLnBrk="0" hangingPunct="0">
              <a:defRPr/>
            </a:pPr>
            <a:r>
              <a:rPr lang="en-US" sz="1350" b="1" u="sng" dirty="0">
                <a:solidFill>
                  <a:srgbClr val="FDFDFD"/>
                </a:solidFill>
                <a:latin typeface="Arial"/>
              </a:rPr>
              <a:t>Primary Outcome: Effectiveness</a:t>
            </a:r>
          </a:p>
          <a:p>
            <a:pPr algn="ctr" defTabSz="685800" eaLnBrk="0" hangingPunct="0">
              <a:defRPr/>
            </a:pPr>
            <a:r>
              <a:rPr lang="en-US" sz="1350" dirty="0">
                <a:solidFill>
                  <a:srgbClr val="FDFDFD"/>
                </a:solidFill>
                <a:latin typeface="Arial"/>
              </a:rPr>
              <a:t>(Response Rate and PFS)</a:t>
            </a:r>
          </a:p>
        </p:txBody>
      </p:sp>
      <p:sp>
        <p:nvSpPr>
          <p:cNvPr id="10" name="Rectangle 9">
            <a:extLst>
              <a:ext uri="{FF2B5EF4-FFF2-40B4-BE49-F238E27FC236}">
                <a16:creationId xmlns:a16="http://schemas.microsoft.com/office/drawing/2014/main" id="{58883D54-B839-56D6-0899-DF889C8B614E}"/>
              </a:ext>
            </a:extLst>
          </p:cNvPr>
          <p:cNvSpPr/>
          <p:nvPr/>
        </p:nvSpPr>
        <p:spPr>
          <a:xfrm>
            <a:off x="5486400" y="2174081"/>
            <a:ext cx="2800346" cy="228393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r>
              <a:rPr lang="en-US" sz="1350" b="1" u="sng" dirty="0">
                <a:solidFill>
                  <a:srgbClr val="FDFDFD"/>
                </a:solidFill>
                <a:latin typeface="Arial"/>
              </a:rPr>
              <a:t>Secondary Outcomes</a:t>
            </a:r>
          </a:p>
          <a:p>
            <a:pPr algn="ctr" defTabSz="685800" eaLnBrk="0" hangingPunct="0">
              <a:defRPr/>
            </a:pPr>
            <a:endParaRPr lang="en-US" sz="1350" u="sng" dirty="0">
              <a:solidFill>
                <a:srgbClr val="FDFDFD"/>
              </a:solidFill>
              <a:latin typeface="Arial"/>
            </a:endParaRPr>
          </a:p>
          <a:p>
            <a:pPr marL="214313" indent="-214313" defTabSz="685800" eaLnBrk="0" hangingPunct="0">
              <a:buFont typeface="Arial" panose="020B0604020202020204" pitchFamily="34" charset="0"/>
              <a:buChar char="•"/>
              <a:defRPr/>
            </a:pPr>
            <a:r>
              <a:rPr lang="en-US" sz="1350" dirty="0">
                <a:solidFill>
                  <a:srgbClr val="FDFDFD"/>
                </a:solidFill>
                <a:latin typeface="Arial"/>
              </a:rPr>
              <a:t>CRS</a:t>
            </a:r>
          </a:p>
          <a:p>
            <a:pPr marL="214313" indent="-214313" defTabSz="685800" eaLnBrk="0" hangingPunct="0">
              <a:buFont typeface="Arial" panose="020B0604020202020204" pitchFamily="34" charset="0"/>
              <a:buChar char="•"/>
              <a:defRPr/>
            </a:pPr>
            <a:r>
              <a:rPr lang="en-US" sz="1350" dirty="0">
                <a:solidFill>
                  <a:srgbClr val="FDFDFD"/>
                </a:solidFill>
                <a:latin typeface="Arial"/>
              </a:rPr>
              <a:t>ICANS</a:t>
            </a:r>
          </a:p>
          <a:p>
            <a:pPr marL="214313" indent="-214313" defTabSz="685800" eaLnBrk="0" hangingPunct="0">
              <a:buFont typeface="Arial" panose="020B0604020202020204" pitchFamily="34" charset="0"/>
              <a:buChar char="•"/>
              <a:defRPr/>
            </a:pPr>
            <a:r>
              <a:rPr lang="en-US" sz="1350" dirty="0" err="1">
                <a:solidFill>
                  <a:srgbClr val="FDFDFD"/>
                </a:solidFill>
                <a:latin typeface="Arial"/>
              </a:rPr>
              <a:t>Cytopenias</a:t>
            </a:r>
            <a:endParaRPr lang="en-US" sz="1350" dirty="0">
              <a:solidFill>
                <a:srgbClr val="FDFDFD"/>
              </a:solidFill>
              <a:latin typeface="Arial"/>
            </a:endParaRPr>
          </a:p>
          <a:p>
            <a:pPr marL="214313" indent="-214313" defTabSz="685800" eaLnBrk="0" hangingPunct="0">
              <a:buFont typeface="Arial" panose="020B0604020202020204" pitchFamily="34" charset="0"/>
              <a:buChar char="•"/>
              <a:defRPr/>
            </a:pPr>
            <a:r>
              <a:rPr lang="en-US" sz="1350" dirty="0">
                <a:solidFill>
                  <a:srgbClr val="FDFDFD"/>
                </a:solidFill>
                <a:latin typeface="Arial"/>
              </a:rPr>
              <a:t>Infections</a:t>
            </a:r>
          </a:p>
          <a:p>
            <a:pPr marL="214313" indent="-214313" defTabSz="685800" eaLnBrk="0" hangingPunct="0">
              <a:buFont typeface="Arial" panose="020B0604020202020204" pitchFamily="34" charset="0"/>
              <a:buChar char="•"/>
              <a:defRPr/>
            </a:pPr>
            <a:r>
              <a:rPr lang="en-US" sz="1350" dirty="0">
                <a:solidFill>
                  <a:srgbClr val="FDFDFD"/>
                </a:solidFill>
                <a:latin typeface="Arial"/>
              </a:rPr>
              <a:t>Overall Survival</a:t>
            </a:r>
          </a:p>
          <a:p>
            <a:pPr marL="214313" indent="-214313" defTabSz="685800" eaLnBrk="0" hangingPunct="0">
              <a:buFont typeface="Arial" panose="020B0604020202020204" pitchFamily="34" charset="0"/>
              <a:buChar char="•"/>
              <a:defRPr/>
            </a:pPr>
            <a:r>
              <a:rPr lang="en-US" sz="1350" dirty="0">
                <a:solidFill>
                  <a:srgbClr val="FDFDFD"/>
                </a:solidFill>
                <a:latin typeface="Arial"/>
              </a:rPr>
              <a:t>Second Primary Malignancies</a:t>
            </a:r>
          </a:p>
          <a:p>
            <a:pPr marL="214313" indent="-214313" defTabSz="685800" eaLnBrk="0" hangingPunct="0">
              <a:buFont typeface="Arial" panose="020B0604020202020204" pitchFamily="34" charset="0"/>
              <a:buChar char="•"/>
              <a:defRPr/>
            </a:pPr>
            <a:r>
              <a:rPr lang="en-US" sz="1350" dirty="0">
                <a:solidFill>
                  <a:srgbClr val="FDFDFD"/>
                </a:solidFill>
                <a:latin typeface="Arial"/>
              </a:rPr>
              <a:t>Non-relapsed mortality (NRM)</a:t>
            </a:r>
          </a:p>
        </p:txBody>
      </p:sp>
      <p:cxnSp>
        <p:nvCxnSpPr>
          <p:cNvPr id="12" name="Straight Arrow Connector 11">
            <a:extLst>
              <a:ext uri="{FF2B5EF4-FFF2-40B4-BE49-F238E27FC236}">
                <a16:creationId xmlns:a16="http://schemas.microsoft.com/office/drawing/2014/main" id="{3EF8F996-5F0F-2978-0AF7-810CDAB0A4EB}"/>
              </a:ext>
            </a:extLst>
          </p:cNvPr>
          <p:cNvCxnSpPr>
            <a:cxnSpLocks/>
          </p:cNvCxnSpPr>
          <p:nvPr/>
        </p:nvCxnSpPr>
        <p:spPr>
          <a:xfrm>
            <a:off x="2486025" y="2116931"/>
            <a:ext cx="0" cy="28575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C1891F-D68E-96C0-9343-48F666ED9276}"/>
              </a:ext>
            </a:extLst>
          </p:cNvPr>
          <p:cNvCxnSpPr/>
          <p:nvPr/>
        </p:nvCxnSpPr>
        <p:spPr>
          <a:xfrm>
            <a:off x="2486025" y="3255464"/>
            <a:ext cx="0" cy="22860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001947-96AB-4861-DC51-9BAAB22C1AE7}"/>
              </a:ext>
            </a:extLst>
          </p:cNvPr>
          <p:cNvSpPr txBox="1"/>
          <p:nvPr/>
        </p:nvSpPr>
        <p:spPr>
          <a:xfrm>
            <a:off x="2261600" y="4600723"/>
            <a:ext cx="6236003" cy="253916"/>
          </a:xfrm>
          <a:prstGeom prst="rect">
            <a:avLst/>
          </a:prstGeom>
          <a:noFill/>
        </p:spPr>
        <p:txBody>
          <a:bodyPr wrap="none" rtlCol="0">
            <a:spAutoFit/>
          </a:bodyPr>
          <a:lstStyle/>
          <a:p>
            <a:pPr defTabSz="685800" eaLnBrk="0" hangingPunct="0">
              <a:defRPr/>
            </a:pPr>
            <a:r>
              <a:rPr lang="en-US" sz="1050" dirty="0">
                <a:solidFill>
                  <a:srgbClr val="000000"/>
                </a:solidFill>
                <a:latin typeface="Arial" panose="020B0604020202020204" pitchFamily="34" charset="0"/>
                <a:ea typeface="+mn-ea"/>
                <a:cs typeface="+mn-cs"/>
              </a:rPr>
              <a:t>* Overall cohort, N=821, Effectiveness cohort (with available disease specific follow-up forms), N=801</a:t>
            </a:r>
          </a:p>
        </p:txBody>
      </p:sp>
      <p:sp>
        <p:nvSpPr>
          <p:cNvPr id="11" name="TextBox 10">
            <a:extLst>
              <a:ext uri="{FF2B5EF4-FFF2-40B4-BE49-F238E27FC236}">
                <a16:creationId xmlns:a16="http://schemas.microsoft.com/office/drawing/2014/main" id="{25694CEE-ADD3-30CA-16A4-BAD53D76D496}"/>
              </a:ext>
            </a:extLst>
          </p:cNvPr>
          <p:cNvSpPr txBox="1"/>
          <p:nvPr/>
        </p:nvSpPr>
        <p:spPr>
          <a:xfrm>
            <a:off x="6403888" y="4858846"/>
            <a:ext cx="1587294" cy="253916"/>
          </a:xfrm>
          <a:prstGeom prst="rect">
            <a:avLst/>
          </a:prstGeom>
          <a:noFill/>
        </p:spPr>
        <p:txBody>
          <a:bodyPr wrap="none" rtlCol="0">
            <a:spAutoFit/>
          </a:bodyPr>
          <a:lstStyle/>
          <a:p>
            <a:pPr defTabSz="685800" fontAlgn="auto">
              <a:spcBef>
                <a:spcPts val="0"/>
              </a:spcBef>
              <a:spcAft>
                <a:spcPts val="0"/>
              </a:spcAft>
            </a:pPr>
            <a:r>
              <a:rPr lang="en-US" sz="1050" dirty="0" err="1">
                <a:solidFill>
                  <a:srgbClr val="000000"/>
                </a:solidFill>
                <a:latin typeface="Arial"/>
                <a:ea typeface="+mn-ea"/>
                <a:cs typeface="+mn-cs"/>
              </a:rPr>
              <a:t>Sidana</a:t>
            </a:r>
            <a:r>
              <a:rPr lang="en-US" sz="1050" dirty="0">
                <a:solidFill>
                  <a:srgbClr val="000000"/>
                </a:solidFill>
                <a:latin typeface="Arial"/>
                <a:ea typeface="+mn-ea"/>
                <a:cs typeface="+mn-cs"/>
              </a:rPr>
              <a:t> et al, ASH 2023</a:t>
            </a:r>
          </a:p>
        </p:txBody>
      </p:sp>
    </p:spTree>
    <p:extLst>
      <p:ext uri="{BB962C8B-B14F-4D97-AF65-F5344CB8AC3E}">
        <p14:creationId xmlns:p14="http://schemas.microsoft.com/office/powerpoint/2010/main" val="12244828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337B-06E9-F1B5-82C7-EC1C23071494}"/>
              </a:ext>
            </a:extLst>
          </p:cNvPr>
          <p:cNvSpPr>
            <a:spLocks noGrp="1"/>
          </p:cNvSpPr>
          <p:nvPr>
            <p:ph type="title"/>
          </p:nvPr>
        </p:nvSpPr>
        <p:spPr>
          <a:xfrm>
            <a:off x="0" y="2381"/>
            <a:ext cx="9144000" cy="514350"/>
          </a:xfrm>
          <a:solidFill>
            <a:schemeClr val="accent2"/>
          </a:solidFill>
        </p:spPr>
        <p:txBody>
          <a:bodyPr/>
          <a:lstStyle/>
          <a:p>
            <a:r>
              <a:rPr lang="en-US" dirty="0">
                <a:solidFill>
                  <a:schemeClr val="bg1"/>
                </a:solidFill>
              </a:rPr>
              <a:t>Baseline Characteristics and Treatment History</a:t>
            </a:r>
          </a:p>
        </p:txBody>
      </p:sp>
      <p:sp>
        <p:nvSpPr>
          <p:cNvPr id="5" name="Slide Number Placeholder 4">
            <a:extLst>
              <a:ext uri="{FF2B5EF4-FFF2-40B4-BE49-F238E27FC236}">
                <a16:creationId xmlns:a16="http://schemas.microsoft.com/office/drawing/2014/main" id="{F78554B0-B80C-C48B-7019-949A74B9509A}"/>
              </a:ext>
            </a:extLst>
          </p:cNvPr>
          <p:cNvSpPr>
            <a:spLocks noGrp="1"/>
          </p:cNvSpPr>
          <p:nvPr>
            <p:ph type="sldNum" sz="quarter" idx="11"/>
          </p:nvPr>
        </p:nvSpPr>
        <p:spPr/>
        <p:txBody>
          <a:bodyPr/>
          <a:lstStyle/>
          <a:p>
            <a:pPr defTabSz="685800">
              <a:defRPr/>
            </a:pPr>
            <a:fld id="{100A5761-1B3C-4150-A85D-55D21464807F}" type="slidenum">
              <a:rPr lang="en-US" altLang="en-US">
                <a:latin typeface="Arial" panose="020B0604020202020204" pitchFamily="34" charset="0"/>
                <a:ea typeface="+mn-ea"/>
                <a:cs typeface="+mn-cs"/>
              </a:rPr>
              <a:pPr defTabSz="685800">
                <a:defRPr/>
              </a:pPr>
              <a:t>87</a:t>
            </a:fld>
            <a:endParaRPr lang="en-US" altLang="en-US" dirty="0">
              <a:latin typeface="Arial" panose="020B0604020202020204" pitchFamily="34" charset="0"/>
              <a:ea typeface="+mn-ea"/>
              <a:cs typeface="+mn-cs"/>
            </a:endParaRPr>
          </a:p>
        </p:txBody>
      </p:sp>
      <p:graphicFrame>
        <p:nvGraphicFramePr>
          <p:cNvPr id="6" name="Content Placeholder 4">
            <a:extLst>
              <a:ext uri="{FF2B5EF4-FFF2-40B4-BE49-F238E27FC236}">
                <a16:creationId xmlns:a16="http://schemas.microsoft.com/office/drawing/2014/main" id="{86E082AC-FBD0-7873-F22C-7D72D9A87475}"/>
              </a:ext>
            </a:extLst>
          </p:cNvPr>
          <p:cNvGraphicFramePr>
            <a:graphicFrameLocks/>
          </p:cNvGraphicFramePr>
          <p:nvPr/>
        </p:nvGraphicFramePr>
        <p:xfrm>
          <a:off x="228600" y="641235"/>
          <a:ext cx="4057650" cy="4070306"/>
        </p:xfrm>
        <a:graphic>
          <a:graphicData uri="http://schemas.openxmlformats.org/drawingml/2006/table">
            <a:tbl>
              <a:tblPr firstRow="1" bandRow="1">
                <a:tableStyleId>{21E4AEA4-8DFA-4A89-87EB-49C32662AFE0}</a:tableStyleId>
              </a:tblPr>
              <a:tblGrid>
                <a:gridCol w="2286000">
                  <a:extLst>
                    <a:ext uri="{9D8B030D-6E8A-4147-A177-3AD203B41FA5}">
                      <a16:colId xmlns:a16="http://schemas.microsoft.com/office/drawing/2014/main" val="1526107056"/>
                    </a:ext>
                  </a:extLst>
                </a:gridCol>
                <a:gridCol w="1771650">
                  <a:extLst>
                    <a:ext uri="{9D8B030D-6E8A-4147-A177-3AD203B41FA5}">
                      <a16:colId xmlns:a16="http://schemas.microsoft.com/office/drawing/2014/main" val="3958904507"/>
                    </a:ext>
                  </a:extLst>
                </a:gridCol>
              </a:tblGrid>
              <a:tr h="228600">
                <a:tc>
                  <a:txBody>
                    <a:bodyPr/>
                    <a:lstStyle/>
                    <a:p>
                      <a:r>
                        <a:rPr lang="en-US" sz="1100" dirty="0"/>
                        <a:t>N=821</a:t>
                      </a:r>
                    </a:p>
                  </a:txBody>
                  <a:tcPr marL="68580" marR="68580" marT="34290" marB="34290"/>
                </a:tc>
                <a:tc>
                  <a:txBody>
                    <a:bodyPr/>
                    <a:lstStyle/>
                    <a:p>
                      <a:pPr algn="ctr"/>
                      <a:r>
                        <a:rPr lang="en-US" sz="1100" dirty="0"/>
                        <a:t>N (%) or Median (Range)</a:t>
                      </a:r>
                    </a:p>
                  </a:txBody>
                  <a:tcPr marL="68580" marR="68580" marT="34290" marB="34290"/>
                </a:tc>
                <a:extLst>
                  <a:ext uri="{0D108BD9-81ED-4DB2-BD59-A6C34878D82A}">
                    <a16:rowId xmlns:a16="http://schemas.microsoft.com/office/drawing/2014/main" val="2777880862"/>
                  </a:ext>
                </a:extLst>
              </a:tr>
              <a:tr h="228600">
                <a:tc>
                  <a:txBody>
                    <a:bodyPr/>
                    <a:lstStyle/>
                    <a:p>
                      <a:r>
                        <a:rPr lang="en-US" sz="1100" dirty="0"/>
                        <a:t>Median age, years</a:t>
                      </a:r>
                    </a:p>
                  </a:txBody>
                  <a:tcPr marL="68580" marR="68580" marT="34290" marB="34290"/>
                </a:tc>
                <a:tc>
                  <a:txBody>
                    <a:bodyPr/>
                    <a:lstStyle/>
                    <a:p>
                      <a:pPr algn="ctr"/>
                      <a:r>
                        <a:rPr lang="en-US" sz="1100" dirty="0"/>
                        <a:t>66 years (29-90)</a:t>
                      </a:r>
                    </a:p>
                  </a:txBody>
                  <a:tcPr marL="68580" marR="68580" marT="34290" marB="34290"/>
                </a:tc>
                <a:extLst>
                  <a:ext uri="{0D108BD9-81ED-4DB2-BD59-A6C34878D82A}">
                    <a16:rowId xmlns:a16="http://schemas.microsoft.com/office/drawing/2014/main" val="1276449979"/>
                  </a:ext>
                </a:extLst>
              </a:tr>
              <a:tr h="228600">
                <a:tc>
                  <a:txBody>
                    <a:bodyPr/>
                    <a:lstStyle/>
                    <a:p>
                      <a:r>
                        <a:rPr lang="en-US" sz="1100" dirty="0"/>
                        <a:t>Age </a:t>
                      </a:r>
                      <a:r>
                        <a:rPr lang="en-US" sz="1100" u="sng" dirty="0"/>
                        <a:t>&gt;</a:t>
                      </a:r>
                      <a:r>
                        <a:rPr lang="en-US" sz="1100" dirty="0"/>
                        <a:t> 70 years</a:t>
                      </a:r>
                    </a:p>
                  </a:txBody>
                  <a:tcPr marL="68580" marR="68580" marT="34290" marB="34290"/>
                </a:tc>
                <a:tc>
                  <a:txBody>
                    <a:bodyPr/>
                    <a:lstStyle/>
                    <a:p>
                      <a:pPr algn="ctr"/>
                      <a:r>
                        <a:rPr lang="en-US" sz="1100" dirty="0"/>
                        <a:t> 251 (31%)</a:t>
                      </a:r>
                    </a:p>
                  </a:txBody>
                  <a:tcPr marL="68580" marR="68580" marT="34290" marB="34290"/>
                </a:tc>
                <a:extLst>
                  <a:ext uri="{0D108BD9-81ED-4DB2-BD59-A6C34878D82A}">
                    <a16:rowId xmlns:a16="http://schemas.microsoft.com/office/drawing/2014/main" val="3277675073"/>
                  </a:ext>
                </a:extLst>
              </a:tr>
              <a:tr h="228600">
                <a:tc>
                  <a:txBody>
                    <a:bodyPr/>
                    <a:lstStyle/>
                    <a:p>
                      <a:r>
                        <a:rPr lang="en-US" sz="1100" dirty="0"/>
                        <a:t>Sex, female</a:t>
                      </a:r>
                    </a:p>
                  </a:txBody>
                  <a:tcPr marL="68580" marR="68580" marT="34290" marB="34290"/>
                </a:tc>
                <a:tc>
                  <a:txBody>
                    <a:bodyPr/>
                    <a:lstStyle/>
                    <a:p>
                      <a:pPr algn="ctr"/>
                      <a:r>
                        <a:rPr lang="en-US" sz="1100" dirty="0"/>
                        <a:t>334 (41%)</a:t>
                      </a:r>
                    </a:p>
                  </a:txBody>
                  <a:tcPr marL="68580" marR="68580" marT="34290" marB="34290"/>
                </a:tc>
                <a:extLst>
                  <a:ext uri="{0D108BD9-81ED-4DB2-BD59-A6C34878D82A}">
                    <a16:rowId xmlns:a16="http://schemas.microsoft.com/office/drawing/2014/main" val="1310331767"/>
                  </a:ext>
                </a:extLst>
              </a:tr>
              <a:tr h="388620">
                <a:tc>
                  <a:txBody>
                    <a:bodyPr/>
                    <a:lstStyle/>
                    <a:p>
                      <a:r>
                        <a:rPr lang="en-US" sz="1100" dirty="0"/>
                        <a:t>Race, White</a:t>
                      </a:r>
                    </a:p>
                    <a:p>
                      <a:r>
                        <a:rPr lang="en-US" sz="1100" dirty="0"/>
                        <a:t>Race, Black</a:t>
                      </a:r>
                    </a:p>
                  </a:txBody>
                  <a:tcPr marL="68580" marR="68580" marT="34290" marB="34290"/>
                </a:tc>
                <a:tc>
                  <a:txBody>
                    <a:bodyPr/>
                    <a:lstStyle/>
                    <a:p>
                      <a:pPr algn="ctr"/>
                      <a:r>
                        <a:rPr lang="en-US" sz="1100" dirty="0"/>
                        <a:t>652 (79%)</a:t>
                      </a:r>
                    </a:p>
                    <a:p>
                      <a:pPr algn="ctr"/>
                      <a:r>
                        <a:rPr lang="en-US" sz="1100" dirty="0"/>
                        <a:t>120 (15%)</a:t>
                      </a:r>
                    </a:p>
                  </a:txBody>
                  <a:tcPr marL="68580" marR="68580" marT="34290" marB="34290"/>
                </a:tc>
                <a:extLst>
                  <a:ext uri="{0D108BD9-81ED-4DB2-BD59-A6C34878D82A}">
                    <a16:rowId xmlns:a16="http://schemas.microsoft.com/office/drawing/2014/main" val="2260646941"/>
                  </a:ext>
                </a:extLst>
              </a:tr>
              <a:tr h="228600">
                <a:tc>
                  <a:txBody>
                    <a:bodyPr/>
                    <a:lstStyle/>
                    <a:p>
                      <a:r>
                        <a:rPr lang="en-US" sz="1100" dirty="0"/>
                        <a:t>Ethnicity, Hispanic</a:t>
                      </a:r>
                    </a:p>
                  </a:txBody>
                  <a:tcPr marL="68580" marR="68580" marT="34290" marB="34290"/>
                </a:tc>
                <a:tc>
                  <a:txBody>
                    <a:bodyPr/>
                    <a:lstStyle/>
                    <a:p>
                      <a:pPr algn="ctr"/>
                      <a:r>
                        <a:rPr lang="en-US" sz="1100" dirty="0"/>
                        <a:t>55 (7%)</a:t>
                      </a:r>
                    </a:p>
                  </a:txBody>
                  <a:tcPr marL="68580" marR="68580" marT="34290" marB="34290"/>
                </a:tc>
                <a:extLst>
                  <a:ext uri="{0D108BD9-81ED-4DB2-BD59-A6C34878D82A}">
                    <a16:rowId xmlns:a16="http://schemas.microsoft.com/office/drawing/2014/main" val="218069942"/>
                  </a:ext>
                </a:extLst>
              </a:tr>
              <a:tr h="228600">
                <a:tc>
                  <a:txBody>
                    <a:bodyPr/>
                    <a:lstStyle/>
                    <a:p>
                      <a:r>
                        <a:rPr lang="en-US" sz="1100" dirty="0"/>
                        <a:t>ECOG Performance Status 0-1</a:t>
                      </a:r>
                    </a:p>
                  </a:txBody>
                  <a:tcPr marL="68580" marR="68580" marT="34290" marB="34290"/>
                </a:tc>
                <a:tc>
                  <a:txBody>
                    <a:bodyPr/>
                    <a:lstStyle/>
                    <a:p>
                      <a:pPr algn="ctr"/>
                      <a:r>
                        <a:rPr lang="en-US" sz="1100" dirty="0"/>
                        <a:t>728 (89%)</a:t>
                      </a:r>
                    </a:p>
                  </a:txBody>
                  <a:tcPr marL="68580" marR="68580" marT="34290" marB="34290"/>
                </a:tc>
                <a:extLst>
                  <a:ext uri="{0D108BD9-81ED-4DB2-BD59-A6C34878D82A}">
                    <a16:rowId xmlns:a16="http://schemas.microsoft.com/office/drawing/2014/main" val="615153227"/>
                  </a:ext>
                </a:extLst>
              </a:tr>
              <a:tr h="229826">
                <a:tc>
                  <a:txBody>
                    <a:bodyPr/>
                    <a:lstStyle/>
                    <a:p>
                      <a:r>
                        <a:rPr lang="en-US" sz="1100" b="0" dirty="0"/>
                        <a:t>Clinically significant co-morbidity</a:t>
                      </a:r>
                    </a:p>
                  </a:txBody>
                  <a:tcPr marL="68580" marR="68580" marT="34290" marB="34290"/>
                </a:tc>
                <a:tc>
                  <a:txBody>
                    <a:bodyPr/>
                    <a:lstStyle/>
                    <a:p>
                      <a:pPr algn="ctr"/>
                      <a:r>
                        <a:rPr lang="en-US" sz="1100" b="0" dirty="0"/>
                        <a:t>631 (77%)</a:t>
                      </a:r>
                    </a:p>
                  </a:txBody>
                  <a:tcPr marL="68580" marR="68580" marT="34290" marB="34290"/>
                </a:tc>
                <a:extLst>
                  <a:ext uri="{0D108BD9-81ED-4DB2-BD59-A6C34878D82A}">
                    <a16:rowId xmlns:a16="http://schemas.microsoft.com/office/drawing/2014/main" val="1096821831"/>
                  </a:ext>
                </a:extLst>
              </a:tr>
              <a:tr h="708660">
                <a:tc>
                  <a:txBody>
                    <a:bodyPr/>
                    <a:lstStyle/>
                    <a:p>
                      <a:pPr marL="0" indent="0">
                        <a:buFont typeface="Arial" panose="020B0604020202020204" pitchFamily="34" charset="0"/>
                        <a:buNone/>
                      </a:pPr>
                      <a:r>
                        <a:rPr lang="en-US" sz="1100" dirty="0"/>
                        <a:t>ISS Stage (N=420)</a:t>
                      </a:r>
                    </a:p>
                    <a:p>
                      <a:pPr marL="0" indent="0">
                        <a:buFont typeface="Arial" panose="020B0604020202020204" pitchFamily="34" charset="0"/>
                        <a:buNone/>
                      </a:pPr>
                      <a:r>
                        <a:rPr lang="en-US" sz="1100" dirty="0"/>
                        <a:t>Stage I</a:t>
                      </a:r>
                    </a:p>
                    <a:p>
                      <a:pPr marL="0" indent="0">
                        <a:buFont typeface="Arial" panose="020B0604020202020204" pitchFamily="34" charset="0"/>
                        <a:buNone/>
                      </a:pPr>
                      <a:r>
                        <a:rPr lang="en-US" sz="1100" dirty="0"/>
                        <a:t>Stage II</a:t>
                      </a:r>
                    </a:p>
                    <a:p>
                      <a:pPr marL="0" indent="0">
                        <a:buFont typeface="Arial" panose="020B0604020202020204" pitchFamily="34" charset="0"/>
                        <a:buNone/>
                      </a:pPr>
                      <a:r>
                        <a:rPr lang="en-US" sz="1100" dirty="0"/>
                        <a:t>Stage III</a:t>
                      </a:r>
                    </a:p>
                  </a:txBody>
                  <a:tcPr marL="68580" marR="68580" marT="34290" marB="34290"/>
                </a:tc>
                <a:tc>
                  <a:txBody>
                    <a:bodyPr/>
                    <a:lstStyle/>
                    <a:p>
                      <a:pPr algn="ctr"/>
                      <a:endParaRPr lang="en-US" sz="1100" dirty="0"/>
                    </a:p>
                    <a:p>
                      <a:pPr algn="ctr"/>
                      <a:r>
                        <a:rPr lang="en-US" sz="1100" dirty="0"/>
                        <a:t>210 (50%)</a:t>
                      </a:r>
                    </a:p>
                    <a:p>
                      <a:pPr algn="ctr"/>
                      <a:r>
                        <a:rPr lang="en-US" sz="1100" dirty="0"/>
                        <a:t>142 (34%)</a:t>
                      </a:r>
                    </a:p>
                    <a:p>
                      <a:pPr algn="ctr"/>
                      <a:r>
                        <a:rPr lang="en-US" sz="1100" dirty="0"/>
                        <a:t>68 (16%)</a:t>
                      </a:r>
                    </a:p>
                  </a:txBody>
                  <a:tcPr marL="68580" marR="68580" marT="34290" marB="34290"/>
                </a:tc>
                <a:extLst>
                  <a:ext uri="{0D108BD9-81ED-4DB2-BD59-A6C34878D82A}">
                    <a16:rowId xmlns:a16="http://schemas.microsoft.com/office/drawing/2014/main" val="1404030295"/>
                  </a:ext>
                </a:extLst>
              </a:tr>
              <a:tr h="228600">
                <a:tc>
                  <a:txBody>
                    <a:bodyPr/>
                    <a:lstStyle/>
                    <a:p>
                      <a:pPr marL="0" indent="0">
                        <a:buFont typeface="Arial" panose="020B0604020202020204" pitchFamily="34" charset="0"/>
                        <a:buNone/>
                      </a:pPr>
                      <a:r>
                        <a:rPr lang="en-US" sz="1100" dirty="0"/>
                        <a:t>Bone marrow plasma cells &gt; 50%</a:t>
                      </a:r>
                    </a:p>
                  </a:txBody>
                  <a:tcPr marL="68580" marR="68580" marT="34290" marB="34290"/>
                </a:tc>
                <a:tc>
                  <a:txBody>
                    <a:bodyPr/>
                    <a:lstStyle/>
                    <a:p>
                      <a:pPr algn="ctr"/>
                      <a:r>
                        <a:rPr lang="en-US" sz="1100" dirty="0"/>
                        <a:t>71/508 (14%)</a:t>
                      </a:r>
                    </a:p>
                  </a:txBody>
                  <a:tcPr marL="68580" marR="68580" marT="34290" marB="34290"/>
                </a:tc>
                <a:extLst>
                  <a:ext uri="{0D108BD9-81ED-4DB2-BD59-A6C34878D82A}">
                    <a16:rowId xmlns:a16="http://schemas.microsoft.com/office/drawing/2014/main" val="2966367967"/>
                  </a:ext>
                </a:extLst>
              </a:tr>
              <a:tr h="228600">
                <a:tc>
                  <a:txBody>
                    <a:bodyPr/>
                    <a:lstStyle/>
                    <a:p>
                      <a:r>
                        <a:rPr lang="en-US" sz="1100" dirty="0"/>
                        <a:t>Non-secretory disease</a:t>
                      </a:r>
                    </a:p>
                  </a:txBody>
                  <a:tcPr marL="68580" marR="68580" marT="34290" marB="34290"/>
                </a:tc>
                <a:tc>
                  <a:txBody>
                    <a:bodyPr/>
                    <a:lstStyle/>
                    <a:p>
                      <a:pPr algn="ctr"/>
                      <a:r>
                        <a:rPr lang="en-US" sz="1100" dirty="0"/>
                        <a:t>17 (2%)</a:t>
                      </a:r>
                    </a:p>
                  </a:txBody>
                  <a:tcPr marL="68580" marR="68580" marT="34290" marB="34290"/>
                </a:tc>
                <a:extLst>
                  <a:ext uri="{0D108BD9-81ED-4DB2-BD59-A6C34878D82A}">
                    <a16:rowId xmlns:a16="http://schemas.microsoft.com/office/drawing/2014/main" val="3662002474"/>
                  </a:ext>
                </a:extLst>
              </a:tr>
              <a:tr h="228600">
                <a:tc>
                  <a:txBody>
                    <a:bodyPr/>
                    <a:lstStyle/>
                    <a:p>
                      <a:r>
                        <a:rPr lang="en-US" sz="1100" dirty="0"/>
                        <a:t>High-risk cytogenetics</a:t>
                      </a:r>
                    </a:p>
                  </a:txBody>
                  <a:tcPr marL="68580" marR="68580" marT="34290" marB="34290"/>
                </a:tc>
                <a:tc>
                  <a:txBody>
                    <a:bodyPr/>
                    <a:lstStyle/>
                    <a:p>
                      <a:pPr algn="ctr"/>
                      <a:r>
                        <a:rPr lang="en-US" sz="1100" dirty="0"/>
                        <a:t>196/727 (27%)</a:t>
                      </a:r>
                    </a:p>
                  </a:txBody>
                  <a:tcPr marL="68580" marR="68580" marT="34290" marB="34290"/>
                </a:tc>
                <a:extLst>
                  <a:ext uri="{0D108BD9-81ED-4DB2-BD59-A6C34878D82A}">
                    <a16:rowId xmlns:a16="http://schemas.microsoft.com/office/drawing/2014/main" val="4130230765"/>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High-risk cytogenetics including 1q</a:t>
                      </a:r>
                    </a:p>
                  </a:txBody>
                  <a:tcPr marL="68580" marR="68580" marT="34290" marB="34290"/>
                </a:tc>
                <a:tc>
                  <a:txBody>
                    <a:bodyPr/>
                    <a:lstStyle/>
                    <a:p>
                      <a:pPr algn="ctr"/>
                      <a:r>
                        <a:rPr lang="en-US" sz="1100" dirty="0"/>
                        <a:t>381/727 (52%)</a:t>
                      </a:r>
                    </a:p>
                  </a:txBody>
                  <a:tcPr marL="68580" marR="68580" marT="34290" marB="34290"/>
                </a:tc>
                <a:extLst>
                  <a:ext uri="{0D108BD9-81ED-4DB2-BD59-A6C34878D82A}">
                    <a16:rowId xmlns:a16="http://schemas.microsoft.com/office/drawing/2014/main" val="3507741258"/>
                  </a:ext>
                </a:extLst>
              </a:tr>
              <a:tr h="228600">
                <a:tc>
                  <a:txBody>
                    <a:bodyPr/>
                    <a:lstStyle/>
                    <a:p>
                      <a:r>
                        <a:rPr lang="en-US" sz="1100" dirty="0"/>
                        <a:t>Extramedullary disease</a:t>
                      </a:r>
                    </a:p>
                  </a:txBody>
                  <a:tcPr marL="68580" marR="68580" marT="34290" marB="34290"/>
                </a:tc>
                <a:tc>
                  <a:txBody>
                    <a:bodyPr/>
                    <a:lstStyle/>
                    <a:p>
                      <a:pPr algn="ctr"/>
                      <a:r>
                        <a:rPr lang="en-US" sz="1100" dirty="0"/>
                        <a:t>85/488 (17%)</a:t>
                      </a:r>
                    </a:p>
                  </a:txBody>
                  <a:tcPr marL="68580" marR="68580" marT="34290" marB="34290"/>
                </a:tc>
                <a:extLst>
                  <a:ext uri="{0D108BD9-81ED-4DB2-BD59-A6C34878D82A}">
                    <a16:rowId xmlns:a16="http://schemas.microsoft.com/office/drawing/2014/main" val="657111357"/>
                  </a:ext>
                </a:extLst>
              </a:tr>
              <a:tr h="228600">
                <a:tc>
                  <a:txBody>
                    <a:bodyPr/>
                    <a:lstStyle/>
                    <a:p>
                      <a:r>
                        <a:rPr lang="en-US" sz="1100" dirty="0"/>
                        <a:t>Plasma cell leukemia</a:t>
                      </a:r>
                    </a:p>
                  </a:txBody>
                  <a:tcPr marL="68580" marR="68580" marT="34290" marB="34290"/>
                </a:tc>
                <a:tc>
                  <a:txBody>
                    <a:bodyPr/>
                    <a:lstStyle/>
                    <a:p>
                      <a:pPr algn="ctr"/>
                      <a:r>
                        <a:rPr lang="en-US" sz="1100" dirty="0"/>
                        <a:t>13 (1.6%)</a:t>
                      </a:r>
                    </a:p>
                  </a:txBody>
                  <a:tcPr marL="68580" marR="68580" marT="34290" marB="34290"/>
                </a:tc>
                <a:extLst>
                  <a:ext uri="{0D108BD9-81ED-4DB2-BD59-A6C34878D82A}">
                    <a16:rowId xmlns:a16="http://schemas.microsoft.com/office/drawing/2014/main" val="856900456"/>
                  </a:ext>
                </a:extLst>
              </a:tr>
            </a:tbl>
          </a:graphicData>
        </a:graphic>
      </p:graphicFrame>
      <p:graphicFrame>
        <p:nvGraphicFramePr>
          <p:cNvPr id="9" name="Content Placeholder 4">
            <a:extLst>
              <a:ext uri="{FF2B5EF4-FFF2-40B4-BE49-F238E27FC236}">
                <a16:creationId xmlns:a16="http://schemas.microsoft.com/office/drawing/2014/main" id="{AFF4CFF0-B06F-B2FD-D099-D221EF6BF9C3}"/>
              </a:ext>
            </a:extLst>
          </p:cNvPr>
          <p:cNvGraphicFramePr>
            <a:graphicFrameLocks/>
          </p:cNvGraphicFramePr>
          <p:nvPr/>
        </p:nvGraphicFramePr>
        <p:xfrm>
          <a:off x="4629150" y="641235"/>
          <a:ext cx="4057650" cy="3337560"/>
        </p:xfrm>
        <a:graphic>
          <a:graphicData uri="http://schemas.openxmlformats.org/drawingml/2006/table">
            <a:tbl>
              <a:tblPr firstRow="1" bandRow="1">
                <a:tableStyleId>{21E4AEA4-8DFA-4A89-87EB-49C32662AFE0}</a:tableStyleId>
              </a:tblPr>
              <a:tblGrid>
                <a:gridCol w="2286000">
                  <a:extLst>
                    <a:ext uri="{9D8B030D-6E8A-4147-A177-3AD203B41FA5}">
                      <a16:colId xmlns:a16="http://schemas.microsoft.com/office/drawing/2014/main" val="1526107056"/>
                    </a:ext>
                  </a:extLst>
                </a:gridCol>
                <a:gridCol w="1771650">
                  <a:extLst>
                    <a:ext uri="{9D8B030D-6E8A-4147-A177-3AD203B41FA5}">
                      <a16:colId xmlns:a16="http://schemas.microsoft.com/office/drawing/2014/main" val="3958904507"/>
                    </a:ext>
                  </a:extLst>
                </a:gridCol>
              </a:tblGrid>
              <a:tr h="228600">
                <a:tc>
                  <a:txBody>
                    <a:bodyPr/>
                    <a:lstStyle/>
                    <a:p>
                      <a:r>
                        <a:rPr lang="en-US" sz="1100" dirty="0"/>
                        <a:t>N=821</a:t>
                      </a:r>
                    </a:p>
                  </a:txBody>
                  <a:tcPr marL="68580" marR="68580" marT="34290" marB="34290"/>
                </a:tc>
                <a:tc>
                  <a:txBody>
                    <a:bodyPr/>
                    <a:lstStyle/>
                    <a:p>
                      <a:pPr algn="ctr"/>
                      <a:r>
                        <a:rPr lang="en-US" sz="1100" dirty="0"/>
                        <a:t>N (%) or Median (Range)</a:t>
                      </a:r>
                    </a:p>
                  </a:txBody>
                  <a:tcPr marL="68580" marR="68580" marT="34290" marB="34290"/>
                </a:tc>
                <a:extLst>
                  <a:ext uri="{0D108BD9-81ED-4DB2-BD59-A6C34878D82A}">
                    <a16:rowId xmlns:a16="http://schemas.microsoft.com/office/drawing/2014/main" val="2777880862"/>
                  </a:ext>
                </a:extLst>
              </a:tr>
              <a:tr h="228600">
                <a:tc>
                  <a:txBody>
                    <a:bodyPr/>
                    <a:lstStyle/>
                    <a:p>
                      <a:r>
                        <a:rPr lang="en-US" sz="1100" dirty="0">
                          <a:latin typeface="Arial" panose="020B0604020202020204" pitchFamily="34" charset="0"/>
                          <a:cs typeface="Arial" panose="020B0604020202020204" pitchFamily="34" charset="0"/>
                        </a:rPr>
                        <a:t>Prior lines of therapy</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7 (4-21)</a:t>
                      </a:r>
                    </a:p>
                  </a:txBody>
                  <a:tcPr marL="68580" marR="68580" marT="34290" marB="34290"/>
                </a:tc>
                <a:extLst>
                  <a:ext uri="{0D108BD9-81ED-4DB2-BD59-A6C34878D82A}">
                    <a16:rowId xmlns:a16="http://schemas.microsoft.com/office/drawing/2014/main" val="4077290197"/>
                  </a:ext>
                </a:extLst>
              </a:tr>
              <a:tr h="228600">
                <a:tc>
                  <a:txBody>
                    <a:bodyPr/>
                    <a:lstStyle/>
                    <a:p>
                      <a:r>
                        <a:rPr lang="en-US" sz="1100" dirty="0">
                          <a:latin typeface="Arial" panose="020B0604020202020204" pitchFamily="34" charset="0"/>
                          <a:cs typeface="Arial" panose="020B0604020202020204" pitchFamily="34" charset="0"/>
                        </a:rPr>
                        <a:t>Triple class exposed</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776 (97%)</a:t>
                      </a:r>
                    </a:p>
                  </a:txBody>
                  <a:tcPr marL="68580" marR="68580" marT="34290" marB="34290"/>
                </a:tc>
                <a:extLst>
                  <a:ext uri="{0D108BD9-81ED-4DB2-BD59-A6C34878D82A}">
                    <a16:rowId xmlns:a16="http://schemas.microsoft.com/office/drawing/2014/main" val="93286322"/>
                  </a:ext>
                </a:extLst>
              </a:tr>
              <a:tr h="228600">
                <a:tc>
                  <a:txBody>
                    <a:bodyPr/>
                    <a:lstStyle/>
                    <a:p>
                      <a:r>
                        <a:rPr lang="en-US" sz="1100" dirty="0">
                          <a:latin typeface="Arial" panose="020B0604020202020204" pitchFamily="34" charset="0"/>
                          <a:cs typeface="Arial" panose="020B0604020202020204" pitchFamily="34" charset="0"/>
                        </a:rPr>
                        <a:t>Penta class exposed</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490 (60%)</a:t>
                      </a:r>
                    </a:p>
                  </a:txBody>
                  <a:tcPr marL="68580" marR="68580" marT="34290" marB="34290"/>
                </a:tc>
                <a:extLst>
                  <a:ext uri="{0D108BD9-81ED-4DB2-BD59-A6C34878D82A}">
                    <a16:rowId xmlns:a16="http://schemas.microsoft.com/office/drawing/2014/main" val="3175772318"/>
                  </a:ext>
                </a:extLst>
              </a:tr>
              <a:tr h="708660">
                <a:tc>
                  <a:txBody>
                    <a:bodyPr/>
                    <a:lstStyle/>
                    <a:p>
                      <a:r>
                        <a:rPr lang="en-US" sz="1100" dirty="0">
                          <a:latin typeface="Arial" panose="020B0604020202020204" pitchFamily="34" charset="0"/>
                          <a:cs typeface="Arial" panose="020B0604020202020204" pitchFamily="34" charset="0"/>
                        </a:rPr>
                        <a:t>Prior BCMA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Prior </a:t>
                      </a:r>
                      <a:r>
                        <a:rPr lang="en-US" sz="1100" dirty="0">
                          <a:solidFill>
                            <a:schemeClr val="tx1"/>
                          </a:solidFill>
                          <a:latin typeface="Arial" panose="020B0604020202020204" pitchFamily="34" charset="0"/>
                          <a:cs typeface="Arial" panose="020B0604020202020204" pitchFamily="34" charset="0"/>
                        </a:rPr>
                        <a:t>ADC (</a:t>
                      </a:r>
                      <a:r>
                        <a:rPr lang="en-US" sz="1100" dirty="0" err="1">
                          <a:solidFill>
                            <a:schemeClr val="tx1"/>
                          </a:solidFill>
                          <a:latin typeface="Arial" panose="020B0604020202020204" pitchFamily="34" charset="0"/>
                          <a:cs typeface="Arial" panose="020B0604020202020204" pitchFamily="34" charset="0"/>
                        </a:rPr>
                        <a:t>Belantamab</a:t>
                      </a:r>
                      <a:r>
                        <a:rPr lang="en-US" sz="1100" dirty="0">
                          <a:solidFill>
                            <a:schemeClr val="tx1"/>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Prior CAR-T</a:t>
                      </a:r>
                      <a:endParaRPr lang="en-US" sz="11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Prior bispecific</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150 (18%)</a:t>
                      </a:r>
                    </a:p>
                    <a:p>
                      <a:pPr marL="171450" indent="-171450" algn="ctr">
                        <a:buFont typeface="Arial" panose="020B0604020202020204" pitchFamily="34" charset="0"/>
                        <a:buChar char="•"/>
                      </a:pPr>
                      <a:r>
                        <a:rPr lang="en-US" sz="1100" dirty="0">
                          <a:latin typeface="Arial" panose="020B0604020202020204" pitchFamily="34" charset="0"/>
                          <a:cs typeface="Arial" panose="020B0604020202020204" pitchFamily="34" charset="0"/>
                        </a:rPr>
                        <a:t>116 (14%)</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36 (4%)</a:t>
                      </a:r>
                    </a:p>
                    <a:p>
                      <a:pPr marL="171450" indent="-171450" algn="ctr">
                        <a:buFont typeface="Arial" panose="020B0604020202020204" pitchFamily="34" charset="0"/>
                        <a:buChar char="•"/>
                      </a:pPr>
                      <a:r>
                        <a:rPr lang="en-US" sz="1100" dirty="0">
                          <a:latin typeface="Arial" panose="020B0604020202020204" pitchFamily="34" charset="0"/>
                          <a:cs typeface="Arial" panose="020B0604020202020204" pitchFamily="34" charset="0"/>
                        </a:rPr>
                        <a:t>3 (0.4%)</a:t>
                      </a:r>
                    </a:p>
                  </a:txBody>
                  <a:tcPr marL="68580" marR="68580" marT="34290" marB="34290"/>
                </a:tc>
                <a:extLst>
                  <a:ext uri="{0D108BD9-81ED-4DB2-BD59-A6C34878D82A}">
                    <a16:rowId xmlns:a16="http://schemas.microsoft.com/office/drawing/2014/main" val="3944824715"/>
                  </a:ext>
                </a:extLst>
              </a:tr>
              <a:tr h="228600">
                <a:tc>
                  <a:txBody>
                    <a:bodyPr/>
                    <a:lstStyle/>
                    <a:p>
                      <a:r>
                        <a:rPr lang="en-US" sz="1100" dirty="0">
                          <a:latin typeface="Arial" panose="020B0604020202020204" pitchFamily="34" charset="0"/>
                          <a:cs typeface="Arial" panose="020B0604020202020204" pitchFamily="34" charset="0"/>
                        </a:rPr>
                        <a:t>Bridging therapy</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442/799 (54%)</a:t>
                      </a:r>
                    </a:p>
                  </a:txBody>
                  <a:tcPr marL="68580" marR="68580" marT="34290" marB="34290"/>
                </a:tc>
                <a:extLst>
                  <a:ext uri="{0D108BD9-81ED-4DB2-BD59-A6C34878D82A}">
                    <a16:rowId xmlns:a16="http://schemas.microsoft.com/office/drawing/2014/main" val="3805560639"/>
                  </a:ext>
                </a:extLst>
              </a:tr>
              <a:tr h="1028700">
                <a:tc>
                  <a:txBody>
                    <a:bodyPr/>
                    <a:lstStyle/>
                    <a:p>
                      <a:r>
                        <a:rPr lang="en-US" sz="1100" dirty="0">
                          <a:latin typeface="Arial" panose="020B0604020202020204" pitchFamily="34" charset="0"/>
                          <a:cs typeface="Arial" panose="020B0604020202020204" pitchFamily="34" charset="0"/>
                        </a:rPr>
                        <a:t>Lymphodepletion Chemotherapy</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Fludarabine/Cyclophosphamide</a:t>
                      </a:r>
                    </a:p>
                    <a:p>
                      <a:pPr marL="285750" indent="-285750">
                        <a:buFont typeface="Arial" panose="020B0604020202020204" pitchFamily="34" charset="0"/>
                        <a:buChar char="•"/>
                      </a:pPr>
                      <a:r>
                        <a:rPr lang="en-US" sz="1100" b="0" dirty="0" err="1">
                          <a:latin typeface="Arial" panose="020B0604020202020204" pitchFamily="34" charset="0"/>
                          <a:cs typeface="Arial" panose="020B0604020202020204" pitchFamily="34" charset="0"/>
                        </a:rPr>
                        <a:t>Bendamustine</a:t>
                      </a:r>
                      <a:endParaRPr lang="en-US" sz="11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Cyclophosphamide + Other</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Cyclophosphamide</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Other/unknown</a:t>
                      </a:r>
                    </a:p>
                  </a:txBody>
                  <a:tcPr marL="68580" marR="68580" marT="34290" marB="34290"/>
                </a:tc>
                <a:tc>
                  <a:txBody>
                    <a:bodyPr/>
                    <a:lstStyle/>
                    <a:p>
                      <a:pPr marL="0" marR="0" algn="ctr">
                        <a:lnSpc>
                          <a:spcPct val="115000"/>
                        </a:lnSpc>
                        <a:spcBef>
                          <a:spcPts val="100"/>
                        </a:spcBef>
                        <a:spcAft>
                          <a:spcPts val="100"/>
                        </a:spcAft>
                      </a:pPr>
                      <a:endPar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741 (90%)</a:t>
                      </a: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51 (6%)</a:t>
                      </a: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(2%)</a:t>
                      </a: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8 (1%)</a:t>
                      </a:r>
                    </a:p>
                    <a:p>
                      <a:pPr marL="0" marR="0" indent="0" algn="ctr">
                        <a:lnSpc>
                          <a:spcPct val="100000"/>
                        </a:lnSpc>
                        <a:spcBef>
                          <a:spcPts val="0"/>
                        </a:spcBef>
                        <a:spcAft>
                          <a:spcPts val="0"/>
                        </a:spcAft>
                        <a:buFont typeface="Arial" panose="020B0604020202020204" pitchFamily="34" charset="0"/>
                        <a:buNone/>
                      </a:pPr>
                      <a:r>
                        <a:rPr lang="en-US"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(0.3%)</a:t>
                      </a:r>
                    </a:p>
                  </a:txBody>
                  <a:tcPr marL="9525" marR="9525" marT="0" marB="0"/>
                </a:tc>
                <a:extLst>
                  <a:ext uri="{0D108BD9-81ED-4DB2-BD59-A6C34878D82A}">
                    <a16:rowId xmlns:a16="http://schemas.microsoft.com/office/drawing/2014/main" val="3247579301"/>
                  </a:ext>
                </a:extLst>
              </a:tr>
              <a:tr h="228600">
                <a:tc>
                  <a:txBody>
                    <a:bodyPr/>
                    <a:lstStyle/>
                    <a:p>
                      <a:r>
                        <a:rPr lang="en-US" sz="1100" dirty="0">
                          <a:latin typeface="Arial" panose="020B0604020202020204" pitchFamily="34" charset="0"/>
                          <a:cs typeface="Arial" panose="020B0604020202020204" pitchFamily="34" charset="0"/>
                        </a:rPr>
                        <a:t>CAR-T cell dose in million cells</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409 (307-460)</a:t>
                      </a:r>
                    </a:p>
                  </a:txBody>
                  <a:tcPr marL="68580" marR="68580" marT="34290" marB="34290"/>
                </a:tc>
                <a:extLst>
                  <a:ext uri="{0D108BD9-81ED-4DB2-BD59-A6C34878D82A}">
                    <a16:rowId xmlns:a16="http://schemas.microsoft.com/office/drawing/2014/main" val="3756488506"/>
                  </a:ext>
                </a:extLst>
              </a:tr>
              <a:tr h="228600">
                <a:tc>
                  <a:txBody>
                    <a:bodyPr/>
                    <a:lstStyle/>
                    <a:p>
                      <a:r>
                        <a:rPr lang="en-US" sz="1100" dirty="0">
                          <a:latin typeface="Arial" panose="020B0604020202020204" pitchFamily="34" charset="0"/>
                          <a:cs typeface="Arial" panose="020B0604020202020204" pitchFamily="34" charset="0"/>
                        </a:rPr>
                        <a:t>CAR-T cell dose &gt; 400 million</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475 (58%)</a:t>
                      </a:r>
                    </a:p>
                  </a:txBody>
                  <a:tcPr marL="68580" marR="68580" marT="34290" marB="34290"/>
                </a:tc>
                <a:extLst>
                  <a:ext uri="{0D108BD9-81ED-4DB2-BD59-A6C34878D82A}">
                    <a16:rowId xmlns:a16="http://schemas.microsoft.com/office/drawing/2014/main" val="4280491190"/>
                  </a:ext>
                </a:extLst>
              </a:tr>
            </a:tbl>
          </a:graphicData>
        </a:graphic>
      </p:graphicFrame>
      <p:sp>
        <p:nvSpPr>
          <p:cNvPr id="3" name="TextBox 2">
            <a:extLst>
              <a:ext uri="{FF2B5EF4-FFF2-40B4-BE49-F238E27FC236}">
                <a16:creationId xmlns:a16="http://schemas.microsoft.com/office/drawing/2014/main" id="{5A9C60C7-D01A-821C-72C6-AA0C4C5F93D0}"/>
              </a:ext>
            </a:extLst>
          </p:cNvPr>
          <p:cNvSpPr txBox="1"/>
          <p:nvPr/>
        </p:nvSpPr>
        <p:spPr>
          <a:xfrm>
            <a:off x="228600" y="4769644"/>
            <a:ext cx="3643946" cy="253916"/>
          </a:xfrm>
          <a:prstGeom prst="rect">
            <a:avLst/>
          </a:prstGeom>
          <a:noFill/>
        </p:spPr>
        <p:txBody>
          <a:bodyPr wrap="none" rtlCol="0">
            <a:spAutoFit/>
          </a:bodyPr>
          <a:lstStyle/>
          <a:p>
            <a:pPr defTabSz="685800" eaLnBrk="0" hangingPunct="0">
              <a:defRPr/>
            </a:pPr>
            <a:r>
              <a:rPr lang="en-US" sz="1050" dirty="0">
                <a:solidFill>
                  <a:srgbClr val="000000"/>
                </a:solidFill>
                <a:latin typeface="Arial" panose="020B0604020202020204" pitchFamily="34" charset="0"/>
                <a:ea typeface="+mn-ea"/>
                <a:cs typeface="+mn-cs"/>
              </a:rPr>
              <a:t>High-risk cytogenetics include del17p, t(4;14) and t(14;16)</a:t>
            </a:r>
          </a:p>
        </p:txBody>
      </p:sp>
      <p:sp>
        <p:nvSpPr>
          <p:cNvPr id="4" name="Rectangle 3">
            <a:extLst>
              <a:ext uri="{FF2B5EF4-FFF2-40B4-BE49-F238E27FC236}">
                <a16:creationId xmlns:a16="http://schemas.microsoft.com/office/drawing/2014/main" id="{125157DC-48C1-E6A5-D737-2CF2BBAEB145}"/>
              </a:ext>
            </a:extLst>
          </p:cNvPr>
          <p:cNvSpPr/>
          <p:nvPr/>
        </p:nvSpPr>
        <p:spPr>
          <a:xfrm>
            <a:off x="228600" y="3774281"/>
            <a:ext cx="4057650" cy="6858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dirty="0">
              <a:solidFill>
                <a:srgbClr val="FDFDFD"/>
              </a:solidFill>
              <a:latin typeface="Arial"/>
            </a:endParaRPr>
          </a:p>
        </p:txBody>
      </p:sp>
      <p:sp>
        <p:nvSpPr>
          <p:cNvPr id="7" name="Rectangle 6">
            <a:extLst>
              <a:ext uri="{FF2B5EF4-FFF2-40B4-BE49-F238E27FC236}">
                <a16:creationId xmlns:a16="http://schemas.microsoft.com/office/drawing/2014/main" id="{B5241225-BDD5-7C49-DF33-9225CC3BE03E}"/>
              </a:ext>
            </a:extLst>
          </p:cNvPr>
          <p:cNvSpPr/>
          <p:nvPr/>
        </p:nvSpPr>
        <p:spPr>
          <a:xfrm>
            <a:off x="4629150" y="859631"/>
            <a:ext cx="4057650" cy="48363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8" name="Rectangle 7">
            <a:extLst>
              <a:ext uri="{FF2B5EF4-FFF2-40B4-BE49-F238E27FC236}">
                <a16:creationId xmlns:a16="http://schemas.microsoft.com/office/drawing/2014/main" id="{DAD4080F-8357-90ED-7B44-5E4F3A83854C}"/>
              </a:ext>
            </a:extLst>
          </p:cNvPr>
          <p:cNvSpPr/>
          <p:nvPr/>
        </p:nvSpPr>
        <p:spPr>
          <a:xfrm>
            <a:off x="4629150" y="1545431"/>
            <a:ext cx="4057650" cy="74295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0" name="Rectangle 9">
            <a:extLst>
              <a:ext uri="{FF2B5EF4-FFF2-40B4-BE49-F238E27FC236}">
                <a16:creationId xmlns:a16="http://schemas.microsoft.com/office/drawing/2014/main" id="{824C2982-D6BC-6758-8FE2-85BE56DC0642}"/>
              </a:ext>
            </a:extLst>
          </p:cNvPr>
          <p:cNvSpPr/>
          <p:nvPr/>
        </p:nvSpPr>
        <p:spPr>
          <a:xfrm>
            <a:off x="228600" y="1092247"/>
            <a:ext cx="4057650" cy="2407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1" name="Rectangle 10">
            <a:extLst>
              <a:ext uri="{FF2B5EF4-FFF2-40B4-BE49-F238E27FC236}">
                <a16:creationId xmlns:a16="http://schemas.microsoft.com/office/drawing/2014/main" id="{8E223920-8241-2C0C-3728-7778D895E0C0}"/>
              </a:ext>
            </a:extLst>
          </p:cNvPr>
          <p:cNvSpPr/>
          <p:nvPr/>
        </p:nvSpPr>
        <p:spPr>
          <a:xfrm>
            <a:off x="4629150" y="2490546"/>
            <a:ext cx="4057650" cy="36933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2" name="Rectangle 11">
            <a:extLst>
              <a:ext uri="{FF2B5EF4-FFF2-40B4-BE49-F238E27FC236}">
                <a16:creationId xmlns:a16="http://schemas.microsoft.com/office/drawing/2014/main" id="{D547236F-934B-B9BF-15A3-E8AAB03CFDED}"/>
              </a:ext>
            </a:extLst>
          </p:cNvPr>
          <p:cNvSpPr/>
          <p:nvPr/>
        </p:nvSpPr>
        <p:spPr>
          <a:xfrm>
            <a:off x="228600" y="2402407"/>
            <a:ext cx="4057650" cy="24078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3" name="Rectangle 12">
            <a:extLst>
              <a:ext uri="{FF2B5EF4-FFF2-40B4-BE49-F238E27FC236}">
                <a16:creationId xmlns:a16="http://schemas.microsoft.com/office/drawing/2014/main" id="{31C2C5F1-4913-7714-AD67-44257123271C}"/>
              </a:ext>
            </a:extLst>
          </p:cNvPr>
          <p:cNvSpPr/>
          <p:nvPr/>
        </p:nvSpPr>
        <p:spPr>
          <a:xfrm>
            <a:off x="228600" y="1545432"/>
            <a:ext cx="4057650" cy="40004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5" name="TextBox 14">
            <a:extLst>
              <a:ext uri="{FF2B5EF4-FFF2-40B4-BE49-F238E27FC236}">
                <a16:creationId xmlns:a16="http://schemas.microsoft.com/office/drawing/2014/main" id="{0583175B-17E0-C87C-DC91-F127628431BA}"/>
              </a:ext>
            </a:extLst>
          </p:cNvPr>
          <p:cNvSpPr txBox="1"/>
          <p:nvPr/>
        </p:nvSpPr>
        <p:spPr>
          <a:xfrm>
            <a:off x="6459495" y="4816387"/>
            <a:ext cx="4652319" cy="253916"/>
          </a:xfrm>
          <a:prstGeom prst="rect">
            <a:avLst/>
          </a:prstGeom>
          <a:noFill/>
        </p:spPr>
        <p:txBody>
          <a:bodyPr wrap="square">
            <a:spAutoFit/>
          </a:bodyPr>
          <a:lstStyle/>
          <a:p>
            <a:pPr defTabSz="685800" fontAlgn="auto">
              <a:spcBef>
                <a:spcPts val="0"/>
              </a:spcBef>
              <a:spcAft>
                <a:spcPts val="0"/>
              </a:spcAft>
            </a:pPr>
            <a:r>
              <a:rPr lang="en-US" sz="1050" dirty="0" err="1">
                <a:solidFill>
                  <a:srgbClr val="000000"/>
                </a:solidFill>
                <a:latin typeface="Arial"/>
                <a:ea typeface="+mn-ea"/>
                <a:cs typeface="+mn-cs"/>
              </a:rPr>
              <a:t>Sidana</a:t>
            </a:r>
            <a:r>
              <a:rPr lang="en-US" sz="1050" dirty="0">
                <a:solidFill>
                  <a:srgbClr val="000000"/>
                </a:solidFill>
                <a:latin typeface="Arial"/>
                <a:ea typeface="+mn-ea"/>
                <a:cs typeface="+mn-cs"/>
              </a:rPr>
              <a:t> et al, ASH 2023</a:t>
            </a:r>
          </a:p>
        </p:txBody>
      </p:sp>
    </p:spTree>
    <p:extLst>
      <p:ext uri="{BB962C8B-B14F-4D97-AF65-F5344CB8AC3E}">
        <p14:creationId xmlns:p14="http://schemas.microsoft.com/office/powerpoint/2010/main" val="17988852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7417-CCC2-D253-4D52-AE6110A38C11}"/>
              </a:ext>
            </a:extLst>
          </p:cNvPr>
          <p:cNvSpPr>
            <a:spLocks noGrp="1"/>
          </p:cNvSpPr>
          <p:nvPr>
            <p:ph type="title"/>
          </p:nvPr>
        </p:nvSpPr>
        <p:spPr>
          <a:xfrm>
            <a:off x="457200" y="91416"/>
            <a:ext cx="8229600" cy="857250"/>
          </a:xfrm>
        </p:spPr>
        <p:txBody>
          <a:bodyPr/>
          <a:lstStyle/>
          <a:p>
            <a:r>
              <a:rPr lang="en-US" dirty="0">
                <a:solidFill>
                  <a:schemeClr val="bg1">
                    <a:lumMod val="50000"/>
                  </a:schemeClr>
                </a:solidFill>
              </a:rPr>
              <a:t>Effectiveness: Response Rate</a:t>
            </a:r>
          </a:p>
        </p:txBody>
      </p:sp>
      <p:graphicFrame>
        <p:nvGraphicFramePr>
          <p:cNvPr id="6" name="Content Placeholder 5">
            <a:extLst>
              <a:ext uri="{FF2B5EF4-FFF2-40B4-BE49-F238E27FC236}">
                <a16:creationId xmlns:a16="http://schemas.microsoft.com/office/drawing/2014/main" id="{AD97EFBB-9F4A-FBA1-5760-5EB112F81D7B}"/>
              </a:ext>
            </a:extLst>
          </p:cNvPr>
          <p:cNvGraphicFramePr>
            <a:graphicFrameLocks noGrp="1"/>
          </p:cNvGraphicFramePr>
          <p:nvPr>
            <p:ph idx="1"/>
          </p:nvPr>
        </p:nvGraphicFramePr>
        <p:xfrm>
          <a:off x="514350" y="1145381"/>
          <a:ext cx="2171700" cy="30861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D5C8C1BE-EDC0-C4A8-6201-BA7D526BDEC9}"/>
              </a:ext>
            </a:extLst>
          </p:cNvPr>
          <p:cNvSpPr>
            <a:spLocks noGrp="1"/>
          </p:cNvSpPr>
          <p:nvPr>
            <p:ph type="sldNum" sz="quarter" idx="11"/>
          </p:nvPr>
        </p:nvSpPr>
        <p:spPr/>
        <p:txBody>
          <a:bodyPr/>
          <a:lstStyle/>
          <a:p>
            <a:pPr defTabSz="685800">
              <a:defRPr/>
            </a:pPr>
            <a:fld id="{100A5761-1B3C-4150-A85D-55D21464807F}" type="slidenum">
              <a:rPr lang="en-US" altLang="en-US">
                <a:latin typeface="Arial" panose="020B0604020202020204" pitchFamily="34" charset="0"/>
                <a:ea typeface="+mn-ea"/>
                <a:cs typeface="+mn-cs"/>
              </a:rPr>
              <a:pPr defTabSz="685800">
                <a:defRPr/>
              </a:pPr>
              <a:t>88</a:t>
            </a:fld>
            <a:endParaRPr lang="en-US" altLang="en-US" dirty="0">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2519655-A3AB-7EC0-0E41-61367A3DD6B3}"/>
              </a:ext>
            </a:extLst>
          </p:cNvPr>
          <p:cNvSpPr txBox="1"/>
          <p:nvPr/>
        </p:nvSpPr>
        <p:spPr>
          <a:xfrm>
            <a:off x="1314450" y="1659731"/>
            <a:ext cx="1021433" cy="300082"/>
          </a:xfrm>
          <a:prstGeom prst="rect">
            <a:avLst/>
          </a:prstGeom>
          <a:noFill/>
        </p:spPr>
        <p:txBody>
          <a:bodyPr wrap="none" rtlCol="0">
            <a:spAutoFit/>
          </a:bodyPr>
          <a:lstStyle/>
          <a:p>
            <a:pPr defTabSz="685800" eaLnBrk="0" hangingPunct="0">
              <a:defRPr/>
            </a:pPr>
            <a:r>
              <a:rPr lang="en-US" sz="1350" b="1" dirty="0">
                <a:solidFill>
                  <a:srgbClr val="000000"/>
                </a:solidFill>
                <a:latin typeface="Arial" panose="020B0604020202020204" pitchFamily="34" charset="0"/>
                <a:ea typeface="+mn-ea"/>
                <a:cs typeface="+mn-cs"/>
              </a:rPr>
              <a:t>ORR: 73%</a:t>
            </a:r>
          </a:p>
        </p:txBody>
      </p:sp>
      <p:sp>
        <p:nvSpPr>
          <p:cNvPr id="8" name="TextBox 7">
            <a:extLst>
              <a:ext uri="{FF2B5EF4-FFF2-40B4-BE49-F238E27FC236}">
                <a16:creationId xmlns:a16="http://schemas.microsoft.com/office/drawing/2014/main" id="{A09C30C1-DAC3-D31E-86DB-9567E0CE3239}"/>
              </a:ext>
            </a:extLst>
          </p:cNvPr>
          <p:cNvSpPr txBox="1"/>
          <p:nvPr/>
        </p:nvSpPr>
        <p:spPr>
          <a:xfrm>
            <a:off x="2356509" y="2446057"/>
            <a:ext cx="1078183" cy="507831"/>
          </a:xfrm>
          <a:prstGeom prst="rect">
            <a:avLst/>
          </a:prstGeom>
          <a:noFill/>
        </p:spPr>
        <p:txBody>
          <a:bodyPr wrap="square" rtlCol="0">
            <a:spAutoFit/>
          </a:bodyPr>
          <a:lstStyle/>
          <a:p>
            <a:pPr defTabSz="685800" eaLnBrk="0" hangingPunct="0">
              <a:defRPr/>
            </a:pPr>
            <a:r>
              <a:rPr lang="en-US" sz="1350" b="1" u="sng" dirty="0">
                <a:solidFill>
                  <a:srgbClr val="000000"/>
                </a:solidFill>
                <a:latin typeface="Arial" panose="020B0604020202020204" pitchFamily="34" charset="0"/>
                <a:ea typeface="+mn-ea"/>
                <a:cs typeface="+mn-cs"/>
              </a:rPr>
              <a:t>&gt;</a:t>
            </a:r>
            <a:r>
              <a:rPr lang="en-US" sz="1350" b="1" dirty="0">
                <a:solidFill>
                  <a:srgbClr val="000000"/>
                </a:solidFill>
                <a:latin typeface="Arial" panose="020B0604020202020204" pitchFamily="34" charset="0"/>
                <a:ea typeface="+mn-ea"/>
                <a:cs typeface="+mn-cs"/>
              </a:rPr>
              <a:t> VGPR rate: 56%</a:t>
            </a:r>
          </a:p>
        </p:txBody>
      </p:sp>
      <p:sp>
        <p:nvSpPr>
          <p:cNvPr id="9" name="Right Brace 8">
            <a:extLst>
              <a:ext uri="{FF2B5EF4-FFF2-40B4-BE49-F238E27FC236}">
                <a16:creationId xmlns:a16="http://schemas.microsoft.com/office/drawing/2014/main" id="{F99ADF70-6324-0CD6-2806-2FE3F2ACBFFD}"/>
              </a:ext>
            </a:extLst>
          </p:cNvPr>
          <p:cNvSpPr/>
          <p:nvPr/>
        </p:nvSpPr>
        <p:spPr>
          <a:xfrm>
            <a:off x="2171701" y="1936730"/>
            <a:ext cx="184808" cy="138035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0" hangingPunct="0">
              <a:defRPr/>
            </a:pPr>
            <a:endParaRPr lang="en-US" sz="1350">
              <a:solidFill>
                <a:srgbClr val="000000"/>
              </a:solidFill>
              <a:latin typeface="Arial"/>
            </a:endParaRPr>
          </a:p>
        </p:txBody>
      </p:sp>
      <p:sp>
        <p:nvSpPr>
          <p:cNvPr id="10" name="TextBox 9">
            <a:extLst>
              <a:ext uri="{FF2B5EF4-FFF2-40B4-BE49-F238E27FC236}">
                <a16:creationId xmlns:a16="http://schemas.microsoft.com/office/drawing/2014/main" id="{0460D0BC-EF70-B0B5-2DE6-033F905991C7}"/>
              </a:ext>
            </a:extLst>
          </p:cNvPr>
          <p:cNvSpPr txBox="1"/>
          <p:nvPr/>
        </p:nvSpPr>
        <p:spPr>
          <a:xfrm>
            <a:off x="514350" y="4234570"/>
            <a:ext cx="2767477" cy="253916"/>
          </a:xfrm>
          <a:prstGeom prst="rect">
            <a:avLst/>
          </a:prstGeom>
          <a:noFill/>
        </p:spPr>
        <p:txBody>
          <a:bodyPr wrap="square" rtlCol="0">
            <a:spAutoFit/>
          </a:bodyPr>
          <a:lstStyle/>
          <a:p>
            <a:pPr algn="ctr" defTabSz="685800" eaLnBrk="0" hangingPunct="0">
              <a:defRPr/>
            </a:pPr>
            <a:r>
              <a:rPr lang="en-US" sz="1050" dirty="0">
                <a:solidFill>
                  <a:srgbClr val="000000"/>
                </a:solidFill>
                <a:latin typeface="Arial" panose="020B0604020202020204" pitchFamily="34" charset="0"/>
                <a:ea typeface="+mn-ea"/>
                <a:cs typeface="+mn-cs"/>
              </a:rPr>
              <a:t>Response data available in 810 patients. </a:t>
            </a:r>
          </a:p>
        </p:txBody>
      </p:sp>
      <p:graphicFrame>
        <p:nvGraphicFramePr>
          <p:cNvPr id="11" name="Content Placeholder 4">
            <a:extLst>
              <a:ext uri="{FF2B5EF4-FFF2-40B4-BE49-F238E27FC236}">
                <a16:creationId xmlns:a16="http://schemas.microsoft.com/office/drawing/2014/main" id="{B923A7A3-DD15-FCB4-1A4D-A44D2DAC4EDA}"/>
              </a:ext>
            </a:extLst>
          </p:cNvPr>
          <p:cNvGraphicFramePr>
            <a:graphicFrameLocks/>
          </p:cNvGraphicFramePr>
          <p:nvPr/>
        </p:nvGraphicFramePr>
        <p:xfrm>
          <a:off x="4464844" y="1066776"/>
          <a:ext cx="3879056" cy="3840480"/>
        </p:xfrm>
        <a:graphic>
          <a:graphicData uri="http://schemas.openxmlformats.org/drawingml/2006/table">
            <a:tbl>
              <a:tblPr firstRow="1" bandRow="1">
                <a:tableStyleId>{21E4AEA4-8DFA-4A89-87EB-49C32662AFE0}</a:tableStyleId>
              </a:tblPr>
              <a:tblGrid>
                <a:gridCol w="1943566">
                  <a:extLst>
                    <a:ext uri="{9D8B030D-6E8A-4147-A177-3AD203B41FA5}">
                      <a16:colId xmlns:a16="http://schemas.microsoft.com/office/drawing/2014/main" val="1526107056"/>
                    </a:ext>
                  </a:extLst>
                </a:gridCol>
                <a:gridCol w="1003744">
                  <a:extLst>
                    <a:ext uri="{9D8B030D-6E8A-4147-A177-3AD203B41FA5}">
                      <a16:colId xmlns:a16="http://schemas.microsoft.com/office/drawing/2014/main" val="3958904507"/>
                    </a:ext>
                  </a:extLst>
                </a:gridCol>
                <a:gridCol w="931747">
                  <a:extLst>
                    <a:ext uri="{9D8B030D-6E8A-4147-A177-3AD203B41FA5}">
                      <a16:colId xmlns:a16="http://schemas.microsoft.com/office/drawing/2014/main" val="3827766277"/>
                    </a:ext>
                  </a:extLst>
                </a:gridCol>
              </a:tblGrid>
              <a:tr h="228600">
                <a:tc>
                  <a:txBody>
                    <a:bodyPr/>
                    <a:lstStyle/>
                    <a:p>
                      <a:endParaRPr lang="en-US" sz="1100" dirty="0"/>
                    </a:p>
                  </a:txBody>
                  <a:tcPr marL="68580" marR="68580" marT="34290" marB="34290"/>
                </a:tc>
                <a:tc>
                  <a:txBody>
                    <a:bodyPr/>
                    <a:lstStyle/>
                    <a:p>
                      <a:pPr algn="ctr"/>
                      <a:r>
                        <a:rPr lang="en-US" sz="1100" dirty="0"/>
                        <a:t>ORR</a:t>
                      </a:r>
                    </a:p>
                  </a:txBody>
                  <a:tcPr marL="68580" marR="68580" marT="34290" marB="34290"/>
                </a:tc>
                <a:tc>
                  <a:txBody>
                    <a:bodyPr/>
                    <a:lstStyle/>
                    <a:p>
                      <a:pPr algn="ctr"/>
                      <a:r>
                        <a:rPr lang="en-US" sz="1100" dirty="0"/>
                        <a:t>CR rate</a:t>
                      </a:r>
                    </a:p>
                  </a:txBody>
                  <a:tcPr marL="68580" marR="68580" marT="34290" marB="34290"/>
                </a:tc>
                <a:extLst>
                  <a:ext uri="{0D108BD9-81ED-4DB2-BD59-A6C34878D82A}">
                    <a16:rowId xmlns:a16="http://schemas.microsoft.com/office/drawing/2014/main" val="2777880862"/>
                  </a:ext>
                </a:extLst>
              </a:tr>
              <a:tr h="548640">
                <a:tc>
                  <a:txBody>
                    <a:bodyPr/>
                    <a:lstStyle/>
                    <a:p>
                      <a:r>
                        <a:rPr lang="en-US" sz="1100" b="1" dirty="0"/>
                        <a:t>Age</a:t>
                      </a:r>
                      <a:r>
                        <a:rPr lang="en-US" sz="1100" dirty="0"/>
                        <a:t> </a:t>
                      </a:r>
                    </a:p>
                    <a:p>
                      <a:pPr marL="0" indent="174625">
                        <a:tabLst/>
                      </a:pPr>
                      <a:r>
                        <a:rPr lang="en-US" sz="1100" u="sng" dirty="0"/>
                        <a:t>&gt;</a:t>
                      </a:r>
                      <a:r>
                        <a:rPr lang="en-US" sz="1100" dirty="0"/>
                        <a:t> 70 years</a:t>
                      </a:r>
                    </a:p>
                    <a:p>
                      <a:pPr marL="0" indent="174625">
                        <a:tabLst/>
                      </a:pPr>
                      <a:r>
                        <a:rPr lang="en-US" sz="1100" dirty="0"/>
                        <a:t>&lt; 70 years</a:t>
                      </a:r>
                    </a:p>
                  </a:txBody>
                  <a:tcPr marL="68580" marR="68580" marT="34290" marB="34290"/>
                </a:tc>
                <a:tc>
                  <a:txBody>
                    <a:bodyPr/>
                    <a:lstStyle/>
                    <a:p>
                      <a:pPr algn="ctr"/>
                      <a:endParaRPr lang="en-US" sz="1100"/>
                    </a:p>
                    <a:p>
                      <a:pPr algn="ctr"/>
                      <a:r>
                        <a:rPr lang="en-US" sz="1100"/>
                        <a:t>77%</a:t>
                      </a:r>
                    </a:p>
                    <a:p>
                      <a:pPr algn="ctr"/>
                      <a:r>
                        <a:rPr lang="en-US" sz="1100"/>
                        <a:t>70%</a:t>
                      </a:r>
                    </a:p>
                  </a:txBody>
                  <a:tcPr marL="68580" marR="68580" marT="34290" marB="34290"/>
                </a:tc>
                <a:tc>
                  <a:txBody>
                    <a:bodyPr/>
                    <a:lstStyle/>
                    <a:p>
                      <a:pPr algn="ctr"/>
                      <a:endParaRPr lang="en-US" sz="1100" dirty="0"/>
                    </a:p>
                    <a:p>
                      <a:pPr algn="ctr"/>
                      <a:r>
                        <a:rPr lang="en-US" sz="1100" dirty="0"/>
                        <a:t>27%</a:t>
                      </a:r>
                    </a:p>
                    <a:p>
                      <a:pPr algn="ctr"/>
                      <a:r>
                        <a:rPr lang="en-US" sz="1100" dirty="0"/>
                        <a:t>23%</a:t>
                      </a:r>
                    </a:p>
                  </a:txBody>
                  <a:tcPr marL="68580" marR="68580" marT="34290" marB="34290"/>
                </a:tc>
                <a:extLst>
                  <a:ext uri="{0D108BD9-81ED-4DB2-BD59-A6C34878D82A}">
                    <a16:rowId xmlns:a16="http://schemas.microsoft.com/office/drawing/2014/main" val="1276449979"/>
                  </a:ext>
                </a:extLst>
              </a:tr>
              <a:tr h="548640">
                <a:tc>
                  <a:txBody>
                    <a:bodyPr/>
                    <a:lstStyle/>
                    <a:p>
                      <a:r>
                        <a:rPr lang="en-US" sz="1100" b="1" dirty="0"/>
                        <a:t>Cytogenetic Risk</a:t>
                      </a:r>
                    </a:p>
                    <a:p>
                      <a:pPr marL="174625" indent="0">
                        <a:tabLst/>
                      </a:pPr>
                      <a:r>
                        <a:rPr lang="en-US" sz="1100" dirty="0"/>
                        <a:t>High risk</a:t>
                      </a:r>
                    </a:p>
                    <a:p>
                      <a:pPr marL="174625" indent="0">
                        <a:tabLst/>
                      </a:pPr>
                      <a:r>
                        <a:rPr lang="en-US" sz="1100" dirty="0"/>
                        <a:t>Standard risk </a:t>
                      </a:r>
                    </a:p>
                  </a:txBody>
                  <a:tcPr marL="68580" marR="68580" marT="34290" marB="34290"/>
                </a:tc>
                <a:tc>
                  <a:txBody>
                    <a:bodyPr/>
                    <a:lstStyle/>
                    <a:p>
                      <a:pPr algn="ctr"/>
                      <a:endParaRPr lang="en-US" sz="1100" dirty="0"/>
                    </a:p>
                    <a:p>
                      <a:pPr algn="ctr"/>
                      <a:r>
                        <a:rPr lang="en-US" sz="1100" dirty="0"/>
                        <a:t>70%</a:t>
                      </a:r>
                    </a:p>
                    <a:p>
                      <a:pPr algn="ctr"/>
                      <a:r>
                        <a:rPr lang="en-US" sz="1100" dirty="0"/>
                        <a:t>74%</a:t>
                      </a:r>
                    </a:p>
                  </a:txBody>
                  <a:tcPr marL="68580" marR="68580" marT="34290" marB="34290"/>
                </a:tc>
                <a:tc>
                  <a:txBody>
                    <a:bodyPr/>
                    <a:lstStyle/>
                    <a:p>
                      <a:pPr algn="ctr"/>
                      <a:endParaRPr lang="en-US" sz="1100" dirty="0"/>
                    </a:p>
                    <a:p>
                      <a:pPr algn="ctr"/>
                      <a:r>
                        <a:rPr lang="en-US" sz="1100" dirty="0"/>
                        <a:t>25%</a:t>
                      </a:r>
                    </a:p>
                    <a:p>
                      <a:pPr algn="ctr"/>
                      <a:r>
                        <a:rPr lang="en-US" sz="1100" dirty="0"/>
                        <a:t>26%</a:t>
                      </a:r>
                    </a:p>
                  </a:txBody>
                  <a:tcPr marL="68580" marR="68580" marT="34290" marB="34290"/>
                </a:tc>
                <a:extLst>
                  <a:ext uri="{0D108BD9-81ED-4DB2-BD59-A6C34878D82A}">
                    <a16:rowId xmlns:a16="http://schemas.microsoft.com/office/drawing/2014/main" val="3986019581"/>
                  </a:ext>
                </a:extLst>
              </a:tr>
              <a:tr h="708660">
                <a:tc>
                  <a:txBody>
                    <a:bodyPr/>
                    <a:lstStyle/>
                    <a:p>
                      <a:r>
                        <a:rPr lang="en-US" sz="1100" b="1" dirty="0"/>
                        <a:t>ISS stage</a:t>
                      </a:r>
                    </a:p>
                    <a:p>
                      <a:pPr marL="174625" indent="0">
                        <a:tabLst/>
                      </a:pPr>
                      <a:r>
                        <a:rPr lang="en-US" sz="1100" dirty="0"/>
                        <a:t>Stage I</a:t>
                      </a:r>
                    </a:p>
                    <a:p>
                      <a:pPr marL="174625" indent="0">
                        <a:tabLst/>
                      </a:pPr>
                      <a:r>
                        <a:rPr lang="en-US" sz="1100" dirty="0"/>
                        <a:t>Stage II</a:t>
                      </a:r>
                    </a:p>
                    <a:p>
                      <a:pPr marL="174625" indent="0">
                        <a:tabLst/>
                      </a:pPr>
                      <a:r>
                        <a:rPr lang="en-US" sz="1100" dirty="0"/>
                        <a:t>Stage III</a:t>
                      </a:r>
                    </a:p>
                  </a:txBody>
                  <a:tcPr marL="68580" marR="68580" marT="34290" marB="34290"/>
                </a:tc>
                <a:tc>
                  <a:txBody>
                    <a:bodyPr/>
                    <a:lstStyle/>
                    <a:p>
                      <a:pPr algn="ctr"/>
                      <a:endParaRPr lang="en-US" sz="1100" dirty="0"/>
                    </a:p>
                    <a:p>
                      <a:pPr algn="ctr"/>
                      <a:r>
                        <a:rPr lang="en-US" sz="1100" dirty="0"/>
                        <a:t>81%</a:t>
                      </a:r>
                    </a:p>
                    <a:p>
                      <a:pPr algn="ctr"/>
                      <a:r>
                        <a:rPr lang="en-US" sz="1100" dirty="0"/>
                        <a:t>70%</a:t>
                      </a:r>
                    </a:p>
                    <a:p>
                      <a:pPr algn="ctr"/>
                      <a:r>
                        <a:rPr lang="en-US" sz="1100" dirty="0"/>
                        <a:t>62%</a:t>
                      </a:r>
                    </a:p>
                  </a:txBody>
                  <a:tcPr marL="68580" marR="68580" marT="34290" marB="34290"/>
                </a:tc>
                <a:tc>
                  <a:txBody>
                    <a:bodyPr/>
                    <a:lstStyle/>
                    <a:p>
                      <a:pPr algn="ctr"/>
                      <a:endParaRPr lang="en-US" sz="1100" dirty="0"/>
                    </a:p>
                    <a:p>
                      <a:pPr algn="ctr"/>
                      <a:r>
                        <a:rPr lang="en-US" sz="1100" dirty="0"/>
                        <a:t>36%</a:t>
                      </a:r>
                    </a:p>
                    <a:p>
                      <a:pPr algn="ctr"/>
                      <a:r>
                        <a:rPr lang="en-US" sz="1100" dirty="0"/>
                        <a:t>31%</a:t>
                      </a:r>
                    </a:p>
                    <a:p>
                      <a:pPr algn="ctr"/>
                      <a:r>
                        <a:rPr lang="en-US" sz="1100" dirty="0"/>
                        <a:t>13%</a:t>
                      </a:r>
                    </a:p>
                  </a:txBody>
                  <a:tcPr marL="68580" marR="68580" marT="34290" marB="34290"/>
                </a:tc>
                <a:extLst>
                  <a:ext uri="{0D108BD9-81ED-4DB2-BD59-A6C34878D82A}">
                    <a16:rowId xmlns:a16="http://schemas.microsoft.com/office/drawing/2014/main" val="41221960"/>
                  </a:ext>
                </a:extLst>
              </a:tr>
              <a:tr h="548640">
                <a:tc>
                  <a:txBody>
                    <a:bodyPr/>
                    <a:lstStyle/>
                    <a:p>
                      <a:r>
                        <a:rPr lang="en-US" sz="1100" b="1" dirty="0"/>
                        <a:t>ECOG PS</a:t>
                      </a:r>
                    </a:p>
                    <a:p>
                      <a:pPr marL="0" indent="174625">
                        <a:tabLst/>
                      </a:pPr>
                      <a:r>
                        <a:rPr lang="en-US" sz="1100" dirty="0"/>
                        <a:t>0-1</a:t>
                      </a:r>
                    </a:p>
                    <a:p>
                      <a:pPr marL="0" indent="174625">
                        <a:tabLst/>
                      </a:pPr>
                      <a:r>
                        <a:rPr lang="en-US" sz="1100" dirty="0"/>
                        <a:t>2 or more</a:t>
                      </a:r>
                    </a:p>
                  </a:txBody>
                  <a:tcPr marL="68580" marR="68580" marT="34290" marB="34290"/>
                </a:tc>
                <a:tc>
                  <a:txBody>
                    <a:bodyPr/>
                    <a:lstStyle/>
                    <a:p>
                      <a:pPr algn="ctr"/>
                      <a:endParaRPr lang="en-US" sz="1100" dirty="0"/>
                    </a:p>
                    <a:p>
                      <a:pPr algn="ctr"/>
                      <a:r>
                        <a:rPr lang="en-US" sz="1100" dirty="0"/>
                        <a:t>72%</a:t>
                      </a:r>
                    </a:p>
                    <a:p>
                      <a:pPr algn="ctr"/>
                      <a:r>
                        <a:rPr lang="en-US" sz="1100" dirty="0"/>
                        <a:t>60%</a:t>
                      </a:r>
                    </a:p>
                  </a:txBody>
                  <a:tcPr marL="68580" marR="68580" marT="34290" marB="34290"/>
                </a:tc>
                <a:tc>
                  <a:txBody>
                    <a:bodyPr/>
                    <a:lstStyle/>
                    <a:p>
                      <a:pPr algn="ctr"/>
                      <a:endParaRPr lang="en-US" sz="1100" dirty="0"/>
                    </a:p>
                    <a:p>
                      <a:pPr algn="ctr"/>
                      <a:r>
                        <a:rPr lang="en-US" sz="1100" dirty="0"/>
                        <a:t>26%</a:t>
                      </a:r>
                    </a:p>
                    <a:p>
                      <a:pPr algn="ctr"/>
                      <a:r>
                        <a:rPr lang="en-US" sz="1100" dirty="0"/>
                        <a:t>9.5%</a:t>
                      </a:r>
                    </a:p>
                  </a:txBody>
                  <a:tcPr marL="68580" marR="68580" marT="34290" marB="34290"/>
                </a:tc>
                <a:extLst>
                  <a:ext uri="{0D108BD9-81ED-4DB2-BD59-A6C34878D82A}">
                    <a16:rowId xmlns:a16="http://schemas.microsoft.com/office/drawing/2014/main" val="3731275893"/>
                  </a:ext>
                </a:extLst>
              </a:tr>
              <a:tr h="708660">
                <a:tc>
                  <a:txBody>
                    <a:bodyPr/>
                    <a:lstStyle/>
                    <a:p>
                      <a:pPr marL="0" indent="6350">
                        <a:tabLst/>
                      </a:pPr>
                      <a:r>
                        <a:rPr lang="en-US" sz="1100" b="1" dirty="0"/>
                        <a:t>Lymphodepletion Therapy</a:t>
                      </a:r>
                    </a:p>
                    <a:p>
                      <a:pPr marL="0" indent="174625">
                        <a:tabLst/>
                      </a:pPr>
                      <a:r>
                        <a:rPr lang="en-US" sz="1100" dirty="0"/>
                        <a:t>Flu/Cy</a:t>
                      </a:r>
                    </a:p>
                    <a:p>
                      <a:pPr marL="0" indent="174625">
                        <a:tabLst/>
                      </a:pPr>
                      <a:r>
                        <a:rPr lang="en-US" sz="1100" dirty="0" err="1"/>
                        <a:t>Bendamustine</a:t>
                      </a:r>
                      <a:endParaRPr lang="en-US" sz="1100" dirty="0"/>
                    </a:p>
                    <a:p>
                      <a:pPr marL="0" indent="174625">
                        <a:tabLst/>
                      </a:pPr>
                      <a:r>
                        <a:rPr lang="en-US" sz="1100" dirty="0"/>
                        <a:t>Others</a:t>
                      </a:r>
                    </a:p>
                  </a:txBody>
                  <a:tcPr marL="68580" marR="68580" marT="34290" marB="34290"/>
                </a:tc>
                <a:tc>
                  <a:txBody>
                    <a:bodyPr/>
                    <a:lstStyle/>
                    <a:p>
                      <a:pPr algn="ctr"/>
                      <a:endParaRPr lang="en-US" sz="1100" dirty="0"/>
                    </a:p>
                    <a:p>
                      <a:pPr algn="ctr"/>
                      <a:r>
                        <a:rPr lang="en-US" sz="1100" dirty="0"/>
                        <a:t>74%</a:t>
                      </a:r>
                    </a:p>
                    <a:p>
                      <a:pPr algn="ctr"/>
                      <a:r>
                        <a:rPr lang="en-US" sz="1100" dirty="0"/>
                        <a:t>43%</a:t>
                      </a:r>
                    </a:p>
                    <a:p>
                      <a:pPr algn="ctr"/>
                      <a:r>
                        <a:rPr lang="en-US" sz="1100" dirty="0"/>
                        <a:t>72%</a:t>
                      </a:r>
                    </a:p>
                  </a:txBody>
                  <a:tcPr marL="68580" marR="68580" marT="34290" marB="34290"/>
                </a:tc>
                <a:tc>
                  <a:txBody>
                    <a:bodyPr/>
                    <a:lstStyle/>
                    <a:p>
                      <a:pPr algn="ctr"/>
                      <a:endParaRPr lang="en-US" sz="1100" dirty="0"/>
                    </a:p>
                    <a:p>
                      <a:pPr algn="ctr"/>
                      <a:r>
                        <a:rPr lang="en-US" sz="1100" dirty="0"/>
                        <a:t>26%</a:t>
                      </a:r>
                    </a:p>
                    <a:p>
                      <a:pPr algn="ctr"/>
                      <a:r>
                        <a:rPr lang="en-US" sz="1100" dirty="0"/>
                        <a:t>10%</a:t>
                      </a:r>
                    </a:p>
                    <a:p>
                      <a:pPr algn="ctr"/>
                      <a:r>
                        <a:rPr lang="en-US" sz="1100" dirty="0"/>
                        <a:t>25%</a:t>
                      </a:r>
                    </a:p>
                  </a:txBody>
                  <a:tcPr marL="68580" marR="68580" marT="34290" marB="34290"/>
                </a:tc>
                <a:extLst>
                  <a:ext uri="{0D108BD9-81ED-4DB2-BD59-A6C34878D82A}">
                    <a16:rowId xmlns:a16="http://schemas.microsoft.com/office/drawing/2014/main" val="243510071"/>
                  </a:ext>
                </a:extLst>
              </a:tr>
              <a:tr h="548640">
                <a:tc>
                  <a:txBody>
                    <a:bodyPr/>
                    <a:lstStyle/>
                    <a:p>
                      <a:pPr marL="0" indent="0">
                        <a:tabLst/>
                      </a:pPr>
                      <a:r>
                        <a:rPr lang="en-US" sz="1100" b="1" dirty="0"/>
                        <a:t>Prior BCMA therapy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No Prior BCMA therapy</a:t>
                      </a:r>
                    </a:p>
                    <a:p>
                      <a:pPr marL="173038" indent="0">
                        <a:tabLst/>
                      </a:pPr>
                      <a:r>
                        <a:rPr lang="en-US" sz="1100" dirty="0"/>
                        <a:t>Prior BCMA therapy</a:t>
                      </a:r>
                    </a:p>
                  </a:txBody>
                  <a:tcPr marL="68580" marR="68580" marT="34290" marB="34290"/>
                </a:tc>
                <a:tc>
                  <a:txBody>
                    <a:bodyPr/>
                    <a:lstStyle/>
                    <a:p>
                      <a:pPr algn="ctr"/>
                      <a:endParaRPr lang="en-US" sz="1100" dirty="0"/>
                    </a:p>
                    <a:p>
                      <a:pPr algn="ctr"/>
                      <a:r>
                        <a:rPr lang="en-US" sz="1100" dirty="0"/>
                        <a:t>74%</a:t>
                      </a:r>
                    </a:p>
                    <a:p>
                      <a:pPr algn="ctr"/>
                      <a:r>
                        <a:rPr lang="en-US" sz="1100" dirty="0"/>
                        <a:t>58%</a:t>
                      </a:r>
                    </a:p>
                  </a:txBody>
                  <a:tcPr marL="68580" marR="68580" marT="34290" marB="34290"/>
                </a:tc>
                <a:tc>
                  <a:txBody>
                    <a:bodyPr/>
                    <a:lstStyle/>
                    <a:p>
                      <a:pPr algn="ctr"/>
                      <a:endParaRPr lang="en-US" sz="1100" dirty="0"/>
                    </a:p>
                    <a:p>
                      <a:pPr algn="ctr"/>
                      <a:r>
                        <a:rPr lang="en-US" sz="1100" dirty="0"/>
                        <a:t>26%</a:t>
                      </a:r>
                    </a:p>
                    <a:p>
                      <a:pPr algn="ctr"/>
                      <a:r>
                        <a:rPr lang="en-US" sz="1100" dirty="0"/>
                        <a:t>16%</a:t>
                      </a:r>
                    </a:p>
                  </a:txBody>
                  <a:tcPr marL="68580" marR="68580" marT="34290" marB="34290"/>
                </a:tc>
                <a:extLst>
                  <a:ext uri="{0D108BD9-81ED-4DB2-BD59-A6C34878D82A}">
                    <a16:rowId xmlns:a16="http://schemas.microsoft.com/office/drawing/2014/main" val="2756277140"/>
                  </a:ext>
                </a:extLst>
              </a:tr>
            </a:tbl>
          </a:graphicData>
        </a:graphic>
      </p:graphicFrame>
      <p:sp>
        <p:nvSpPr>
          <p:cNvPr id="12" name="Right Arrow 11">
            <a:extLst>
              <a:ext uri="{FF2B5EF4-FFF2-40B4-BE49-F238E27FC236}">
                <a16:creationId xmlns:a16="http://schemas.microsoft.com/office/drawing/2014/main" id="{CBBD02FE-100C-0217-74DB-A070ED05BBC9}"/>
              </a:ext>
            </a:extLst>
          </p:cNvPr>
          <p:cNvSpPr/>
          <p:nvPr/>
        </p:nvSpPr>
        <p:spPr>
          <a:xfrm>
            <a:off x="4013859" y="2930805"/>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3" name="Right Arrow 12">
            <a:extLst>
              <a:ext uri="{FF2B5EF4-FFF2-40B4-BE49-F238E27FC236}">
                <a16:creationId xmlns:a16="http://schemas.microsoft.com/office/drawing/2014/main" id="{2CCA00A1-47B5-E716-B6B7-F780DD5EF43B}"/>
              </a:ext>
            </a:extLst>
          </p:cNvPr>
          <p:cNvSpPr/>
          <p:nvPr/>
        </p:nvSpPr>
        <p:spPr>
          <a:xfrm>
            <a:off x="4008144" y="3464336"/>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4" name="Right Arrow 13">
            <a:extLst>
              <a:ext uri="{FF2B5EF4-FFF2-40B4-BE49-F238E27FC236}">
                <a16:creationId xmlns:a16="http://schemas.microsoft.com/office/drawing/2014/main" id="{BDDCDD1A-6A45-0974-7566-C4654060F69F}"/>
              </a:ext>
            </a:extLst>
          </p:cNvPr>
          <p:cNvSpPr/>
          <p:nvPr/>
        </p:nvSpPr>
        <p:spPr>
          <a:xfrm>
            <a:off x="4002429" y="3997868"/>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5" name="Right Arrow 14">
            <a:extLst>
              <a:ext uri="{FF2B5EF4-FFF2-40B4-BE49-F238E27FC236}">
                <a16:creationId xmlns:a16="http://schemas.microsoft.com/office/drawing/2014/main" id="{9248A518-D24C-CA36-0672-C21D63991437}"/>
              </a:ext>
            </a:extLst>
          </p:cNvPr>
          <p:cNvSpPr/>
          <p:nvPr/>
        </p:nvSpPr>
        <p:spPr>
          <a:xfrm>
            <a:off x="4013859" y="4718197"/>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3" name="TextBox 2">
            <a:extLst>
              <a:ext uri="{FF2B5EF4-FFF2-40B4-BE49-F238E27FC236}">
                <a16:creationId xmlns:a16="http://schemas.microsoft.com/office/drawing/2014/main" id="{EB2B9FCC-745D-23C0-D7CA-F398AC84343F}"/>
              </a:ext>
            </a:extLst>
          </p:cNvPr>
          <p:cNvSpPr txBox="1"/>
          <p:nvPr/>
        </p:nvSpPr>
        <p:spPr>
          <a:xfrm>
            <a:off x="1921994" y="4889647"/>
            <a:ext cx="1587294" cy="461665"/>
          </a:xfrm>
          <a:prstGeom prst="rect">
            <a:avLst/>
          </a:prstGeom>
          <a:noFill/>
        </p:spPr>
        <p:txBody>
          <a:bodyPr wrap="none" rtlCol="0">
            <a:spAutoFit/>
          </a:bodyPr>
          <a:lstStyle/>
          <a:p>
            <a:pPr defTabSz="685800" fontAlgn="auto">
              <a:spcBef>
                <a:spcPts val="0"/>
              </a:spcBef>
              <a:spcAft>
                <a:spcPts val="0"/>
              </a:spcAft>
            </a:pPr>
            <a:r>
              <a:rPr lang="en-US" sz="1050" dirty="0" err="1">
                <a:solidFill>
                  <a:srgbClr val="000000"/>
                </a:solidFill>
                <a:latin typeface="Arial"/>
                <a:ea typeface="+mn-ea"/>
                <a:cs typeface="+mn-cs"/>
              </a:rPr>
              <a:t>Sidana</a:t>
            </a:r>
            <a:r>
              <a:rPr lang="en-US" sz="1050" dirty="0">
                <a:solidFill>
                  <a:srgbClr val="000000"/>
                </a:solidFill>
                <a:latin typeface="Arial"/>
                <a:ea typeface="+mn-ea"/>
                <a:cs typeface="+mn-cs"/>
              </a:rPr>
              <a:t> et al, ASH 2023</a:t>
            </a:r>
          </a:p>
          <a:p>
            <a:pPr defTabSz="685800" fontAlgn="auto">
              <a:spcBef>
                <a:spcPts val="0"/>
              </a:spcBef>
              <a:spcAft>
                <a:spcPts val="0"/>
              </a:spcAft>
            </a:pPr>
            <a:endParaRPr lang="en-US" sz="1350" dirty="0">
              <a:solidFill>
                <a:srgbClr val="000000"/>
              </a:solidFill>
              <a:latin typeface="Arial"/>
              <a:ea typeface="+mn-ea"/>
              <a:cs typeface="+mn-cs"/>
            </a:endParaRPr>
          </a:p>
        </p:txBody>
      </p:sp>
    </p:spTree>
    <p:extLst>
      <p:ext uri="{BB962C8B-B14F-4D97-AF65-F5344CB8AC3E}">
        <p14:creationId xmlns:p14="http://schemas.microsoft.com/office/powerpoint/2010/main" val="2639604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7C54-7281-6508-621D-D900453EDF9E}"/>
              </a:ext>
            </a:extLst>
          </p:cNvPr>
          <p:cNvSpPr>
            <a:spLocks noGrp="1"/>
          </p:cNvSpPr>
          <p:nvPr>
            <p:ph type="title"/>
          </p:nvPr>
        </p:nvSpPr>
        <p:spPr>
          <a:xfrm>
            <a:off x="148526" y="104775"/>
            <a:ext cx="6457950" cy="857250"/>
          </a:xfrm>
        </p:spPr>
        <p:txBody>
          <a:bodyPr/>
          <a:lstStyle/>
          <a:p>
            <a:r>
              <a:rPr lang="en-US" sz="2700" dirty="0">
                <a:solidFill>
                  <a:schemeClr val="bg1">
                    <a:lumMod val="50000"/>
                  </a:schemeClr>
                </a:solidFill>
              </a:rPr>
              <a:t>Survival Outcomes after Ide-</a:t>
            </a:r>
            <a:r>
              <a:rPr lang="en-US" sz="2700" dirty="0" err="1">
                <a:solidFill>
                  <a:schemeClr val="bg1">
                    <a:lumMod val="50000"/>
                  </a:schemeClr>
                </a:solidFill>
              </a:rPr>
              <a:t>cel</a:t>
            </a:r>
            <a:endParaRPr lang="en-US" sz="2700" dirty="0">
              <a:solidFill>
                <a:schemeClr val="bg1">
                  <a:lumMod val="50000"/>
                </a:schemeClr>
              </a:solidFill>
            </a:endParaRPr>
          </a:p>
        </p:txBody>
      </p:sp>
      <p:sp>
        <p:nvSpPr>
          <p:cNvPr id="5" name="Slide Number Placeholder 4">
            <a:extLst>
              <a:ext uri="{FF2B5EF4-FFF2-40B4-BE49-F238E27FC236}">
                <a16:creationId xmlns:a16="http://schemas.microsoft.com/office/drawing/2014/main" id="{EF6AC62C-8FF9-2C6A-06E4-600A3FFE79FF}"/>
              </a:ext>
            </a:extLst>
          </p:cNvPr>
          <p:cNvSpPr>
            <a:spLocks noGrp="1"/>
          </p:cNvSpPr>
          <p:nvPr>
            <p:ph type="sldNum" sz="quarter" idx="11"/>
          </p:nvPr>
        </p:nvSpPr>
        <p:spPr/>
        <p:txBody>
          <a:bodyPr/>
          <a:lstStyle/>
          <a:p>
            <a:pPr defTabSz="685800">
              <a:defRPr/>
            </a:pPr>
            <a:fld id="{100A5761-1B3C-4150-A85D-55D21464807F}" type="slidenum">
              <a:rPr lang="en-US" altLang="en-US">
                <a:latin typeface="Arial" panose="020B0604020202020204" pitchFamily="34" charset="0"/>
                <a:ea typeface="+mn-ea"/>
                <a:cs typeface="+mn-cs"/>
              </a:rPr>
              <a:pPr defTabSz="685800">
                <a:defRPr/>
              </a:pPr>
              <a:t>89</a:t>
            </a:fld>
            <a:endParaRPr lang="en-US" altLang="en-US" dirty="0">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52B11469-2995-74A7-150D-3B02E431FEFE}"/>
              </a:ext>
            </a:extLst>
          </p:cNvPr>
          <p:cNvSpPr txBox="1"/>
          <p:nvPr/>
        </p:nvSpPr>
        <p:spPr>
          <a:xfrm>
            <a:off x="971550" y="2761776"/>
            <a:ext cx="1992853" cy="300082"/>
          </a:xfrm>
          <a:prstGeom prst="rect">
            <a:avLst/>
          </a:prstGeom>
          <a:noFill/>
        </p:spPr>
        <p:txBody>
          <a:bodyPr wrap="none" rtlCol="0">
            <a:spAutoFit/>
          </a:bodyPr>
          <a:lstStyle/>
          <a:p>
            <a:pPr defTabSz="685800" eaLnBrk="0" hangingPunct="0">
              <a:defRPr/>
            </a:pPr>
            <a:r>
              <a:rPr lang="en-US" sz="1350" dirty="0">
                <a:solidFill>
                  <a:srgbClr val="000000"/>
                </a:solidFill>
                <a:latin typeface="Arial" panose="020B0604020202020204" pitchFamily="34" charset="0"/>
                <a:ea typeface="+mn-ea"/>
                <a:cs typeface="+mn-cs"/>
              </a:rPr>
              <a:t>Median PFS: 9 months </a:t>
            </a:r>
          </a:p>
        </p:txBody>
      </p:sp>
      <p:sp>
        <p:nvSpPr>
          <p:cNvPr id="6" name="Title 5">
            <a:extLst>
              <a:ext uri="{FF2B5EF4-FFF2-40B4-BE49-F238E27FC236}">
                <a16:creationId xmlns:a16="http://schemas.microsoft.com/office/drawing/2014/main" id="{0956635A-BFBB-60D7-9914-0DCE809F7662}"/>
              </a:ext>
            </a:extLst>
          </p:cNvPr>
          <p:cNvSpPr txBox="1">
            <a:spLocks/>
          </p:cNvSpPr>
          <p:nvPr/>
        </p:nvSpPr>
        <p:spPr bwMode="auto">
          <a:xfrm>
            <a:off x="1534419" y="1140628"/>
            <a:ext cx="22860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defTabSz="685800">
              <a:defRPr/>
            </a:pPr>
            <a:r>
              <a:rPr lang="en-US" sz="1350" dirty="0">
                <a:solidFill>
                  <a:srgbClr val="63A70A"/>
                </a:solidFill>
                <a:latin typeface="Arial"/>
              </a:rPr>
              <a:t>Progression-free Survival	</a:t>
            </a:r>
          </a:p>
        </p:txBody>
      </p:sp>
      <p:pic>
        <p:nvPicPr>
          <p:cNvPr id="94" name="Picture 93">
            <a:extLst>
              <a:ext uri="{FF2B5EF4-FFF2-40B4-BE49-F238E27FC236}">
                <a16:creationId xmlns:a16="http://schemas.microsoft.com/office/drawing/2014/main" id="{1FA5D3C9-808B-04AA-AC5E-B86FFBE5A3A7}"/>
              </a:ext>
            </a:extLst>
          </p:cNvPr>
          <p:cNvPicPr>
            <a:picLocks noChangeAspect="1"/>
          </p:cNvPicPr>
          <p:nvPr/>
        </p:nvPicPr>
        <p:blipFill>
          <a:blip r:embed="rId2"/>
          <a:stretch>
            <a:fillRect/>
          </a:stretch>
        </p:blipFill>
        <p:spPr>
          <a:xfrm>
            <a:off x="162231" y="1388718"/>
            <a:ext cx="4314412" cy="2389612"/>
          </a:xfrm>
          <a:prstGeom prst="rect">
            <a:avLst/>
          </a:prstGeom>
        </p:spPr>
      </p:pic>
      <p:sp>
        <p:nvSpPr>
          <p:cNvPr id="7" name="Title 5">
            <a:extLst>
              <a:ext uri="{FF2B5EF4-FFF2-40B4-BE49-F238E27FC236}">
                <a16:creationId xmlns:a16="http://schemas.microsoft.com/office/drawing/2014/main" id="{03C9686A-675B-82FC-010F-A509448FD99F}"/>
              </a:ext>
            </a:extLst>
          </p:cNvPr>
          <p:cNvSpPr txBox="1">
            <a:spLocks/>
          </p:cNvSpPr>
          <p:nvPr/>
        </p:nvSpPr>
        <p:spPr bwMode="auto">
          <a:xfrm>
            <a:off x="5688106" y="1104576"/>
            <a:ext cx="29718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algn="ctr" defTabSz="685800">
              <a:defRPr/>
            </a:pPr>
            <a:r>
              <a:rPr lang="en-US" sz="1350" dirty="0">
                <a:solidFill>
                  <a:srgbClr val="63A70A"/>
                </a:solidFill>
                <a:latin typeface="Arial"/>
              </a:rPr>
              <a:t>Overall Survival	</a:t>
            </a:r>
          </a:p>
        </p:txBody>
      </p:sp>
      <p:pic>
        <p:nvPicPr>
          <p:cNvPr id="8" name="Picture 7">
            <a:extLst>
              <a:ext uri="{FF2B5EF4-FFF2-40B4-BE49-F238E27FC236}">
                <a16:creationId xmlns:a16="http://schemas.microsoft.com/office/drawing/2014/main" id="{8CC9AE2B-2D50-76DF-FF8D-C0B01EF3B4C3}"/>
              </a:ext>
            </a:extLst>
          </p:cNvPr>
          <p:cNvPicPr>
            <a:picLocks noChangeAspect="1"/>
          </p:cNvPicPr>
          <p:nvPr/>
        </p:nvPicPr>
        <p:blipFill>
          <a:blip r:embed="rId3"/>
          <a:stretch>
            <a:fillRect/>
          </a:stretch>
        </p:blipFill>
        <p:spPr>
          <a:xfrm>
            <a:off x="4547287" y="1386279"/>
            <a:ext cx="4324553" cy="2395229"/>
          </a:xfrm>
          <a:prstGeom prst="rect">
            <a:avLst/>
          </a:prstGeom>
        </p:spPr>
      </p:pic>
      <p:sp>
        <p:nvSpPr>
          <p:cNvPr id="9" name="TextBox 8">
            <a:extLst>
              <a:ext uri="{FF2B5EF4-FFF2-40B4-BE49-F238E27FC236}">
                <a16:creationId xmlns:a16="http://schemas.microsoft.com/office/drawing/2014/main" id="{94493F9D-149A-5904-4BDA-01ED2F7B295D}"/>
              </a:ext>
            </a:extLst>
          </p:cNvPr>
          <p:cNvSpPr txBox="1"/>
          <p:nvPr/>
        </p:nvSpPr>
        <p:spPr>
          <a:xfrm>
            <a:off x="514350" y="4079367"/>
            <a:ext cx="8115300" cy="415498"/>
          </a:xfrm>
          <a:prstGeom prst="rect">
            <a:avLst/>
          </a:prstGeom>
          <a:noFill/>
        </p:spPr>
        <p:txBody>
          <a:bodyPr wrap="square" rtlCol="0">
            <a:spAutoFit/>
          </a:bodyPr>
          <a:lstStyle/>
          <a:p>
            <a:pPr defTabSz="685800" eaLnBrk="0" hangingPunct="0">
              <a:defRPr/>
            </a:pPr>
            <a:r>
              <a:rPr lang="en-US" sz="1050" dirty="0">
                <a:solidFill>
                  <a:srgbClr val="000000"/>
                </a:solidFill>
                <a:latin typeface="Arial" panose="020B0604020202020204" pitchFamily="34" charset="0"/>
                <a:ea typeface="+mn-ea"/>
                <a:cs typeface="+mn-cs"/>
              </a:rPr>
              <a:t>*Total cohort included 821 patients; one patient was not included in the overall survival analysis due to missing survival status. </a:t>
            </a:r>
          </a:p>
          <a:p>
            <a:pPr defTabSz="685800" eaLnBrk="0" hangingPunct="0">
              <a:defRPr/>
            </a:pPr>
            <a:r>
              <a:rPr lang="en-US" sz="1050" dirty="0">
                <a:solidFill>
                  <a:srgbClr val="000000"/>
                </a:solidFill>
                <a:latin typeface="Arial" panose="020B0604020202020204" pitchFamily="34" charset="0"/>
                <a:ea typeface="+mn-ea"/>
                <a:cs typeface="+mn-cs"/>
              </a:rPr>
              <a:t>Progression data was only available in 801 patients</a:t>
            </a:r>
          </a:p>
        </p:txBody>
      </p:sp>
      <p:sp>
        <p:nvSpPr>
          <p:cNvPr id="10" name="TextBox 9">
            <a:extLst>
              <a:ext uri="{FF2B5EF4-FFF2-40B4-BE49-F238E27FC236}">
                <a16:creationId xmlns:a16="http://schemas.microsoft.com/office/drawing/2014/main" id="{C6293E92-FBD1-B406-2C9D-2ABAC9B3CD5E}"/>
              </a:ext>
            </a:extLst>
          </p:cNvPr>
          <p:cNvSpPr txBox="1"/>
          <p:nvPr/>
        </p:nvSpPr>
        <p:spPr>
          <a:xfrm>
            <a:off x="5406326" y="2680985"/>
            <a:ext cx="2400300" cy="461665"/>
          </a:xfrm>
          <a:prstGeom prst="rect">
            <a:avLst/>
          </a:prstGeom>
          <a:noFill/>
        </p:spPr>
        <p:txBody>
          <a:bodyPr wrap="square" rtlCol="0">
            <a:spAutoFit/>
          </a:bodyPr>
          <a:lstStyle/>
          <a:p>
            <a:pPr defTabSz="685800" eaLnBrk="0" hangingPunct="0">
              <a:defRPr/>
            </a:pPr>
            <a:r>
              <a:rPr lang="en-US" sz="1200" dirty="0">
                <a:solidFill>
                  <a:srgbClr val="000000"/>
                </a:solidFill>
                <a:latin typeface="Arial" panose="020B0604020202020204" pitchFamily="34" charset="0"/>
                <a:ea typeface="+mn-ea"/>
                <a:cs typeface="+mn-cs"/>
              </a:rPr>
              <a:t>Median OS not reached</a:t>
            </a:r>
          </a:p>
          <a:p>
            <a:pPr defTabSz="685800" eaLnBrk="0" hangingPunct="0">
              <a:defRPr/>
            </a:pPr>
            <a:r>
              <a:rPr lang="en-US" sz="1200" dirty="0">
                <a:solidFill>
                  <a:srgbClr val="000000"/>
                </a:solidFill>
                <a:latin typeface="Arial" panose="020B0604020202020204" pitchFamily="34" charset="0"/>
                <a:ea typeface="+mn-ea"/>
                <a:cs typeface="+mn-cs"/>
              </a:rPr>
              <a:t>1 year estimate: 67%</a:t>
            </a:r>
          </a:p>
        </p:txBody>
      </p:sp>
    </p:spTree>
    <p:extLst>
      <p:ext uri="{BB962C8B-B14F-4D97-AF65-F5344CB8AC3E}">
        <p14:creationId xmlns:p14="http://schemas.microsoft.com/office/powerpoint/2010/main" val="1232292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FADB31-0987-4B6E-9800-B391081C8043}"/>
              </a:ext>
            </a:extLst>
          </p:cNvPr>
          <p:cNvSpPr>
            <a:spLocks noGrp="1"/>
          </p:cNvSpPr>
          <p:nvPr>
            <p:ph type="title"/>
          </p:nvPr>
        </p:nvSpPr>
        <p:spPr>
          <a:xfrm>
            <a:off x="0" y="132080"/>
            <a:ext cx="9144000" cy="583537"/>
          </a:xfrm>
        </p:spPr>
        <p:txBody>
          <a:bodyPr/>
          <a:lstStyle/>
          <a:p>
            <a:r>
              <a:rPr lang="en-US" sz="2800" dirty="0">
                <a:solidFill>
                  <a:schemeClr val="accent6">
                    <a:lumMod val="75000"/>
                  </a:schemeClr>
                </a:solidFill>
              </a:rPr>
              <a:t>Mayo Clinic 20/2/20 Risk Stratification Model (2018)</a:t>
            </a:r>
          </a:p>
        </p:txBody>
      </p:sp>
      <p:pic>
        <p:nvPicPr>
          <p:cNvPr id="4" name="Picture 2">
            <a:extLst>
              <a:ext uri="{FF2B5EF4-FFF2-40B4-BE49-F238E27FC236}">
                <a16:creationId xmlns:a16="http://schemas.microsoft.com/office/drawing/2014/main" id="{AFDFBF0A-1BA4-E315-B09C-808AC5FB59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4" r="-170" b="59536"/>
          <a:stretch/>
        </p:blipFill>
        <p:spPr bwMode="auto">
          <a:xfrm>
            <a:off x="3673147" y="705425"/>
            <a:ext cx="5011974" cy="26346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13">
            <a:extLst>
              <a:ext uri="{FF2B5EF4-FFF2-40B4-BE49-F238E27FC236}">
                <a16:creationId xmlns:a16="http://schemas.microsoft.com/office/drawing/2014/main" id="{21FB0B5B-F433-7192-C536-43EDB94140D5}"/>
              </a:ext>
            </a:extLst>
          </p:cNvPr>
          <p:cNvGraphicFramePr>
            <a:graphicFrameLocks noGrp="1"/>
          </p:cNvGraphicFramePr>
          <p:nvPr>
            <p:extLst>
              <p:ext uri="{D42A27DB-BD31-4B8C-83A1-F6EECF244321}">
                <p14:modId xmlns:p14="http://schemas.microsoft.com/office/powerpoint/2010/main" val="2958935515"/>
              </p:ext>
            </p:extLst>
          </p:nvPr>
        </p:nvGraphicFramePr>
        <p:xfrm>
          <a:off x="3943847" y="3417680"/>
          <a:ext cx="4611755" cy="1127760"/>
        </p:xfrm>
        <a:graphic>
          <a:graphicData uri="http://schemas.openxmlformats.org/drawingml/2006/table">
            <a:tbl>
              <a:tblPr firstRow="1" bandRow="1">
                <a:tableStyleId>{EB344D84-9AFB-497E-A393-DC336BA19D2E}</a:tableStyleId>
              </a:tblPr>
              <a:tblGrid>
                <a:gridCol w="1687844">
                  <a:extLst>
                    <a:ext uri="{9D8B030D-6E8A-4147-A177-3AD203B41FA5}">
                      <a16:colId xmlns:a16="http://schemas.microsoft.com/office/drawing/2014/main" val="3918989600"/>
                    </a:ext>
                  </a:extLst>
                </a:gridCol>
                <a:gridCol w="1386659">
                  <a:extLst>
                    <a:ext uri="{9D8B030D-6E8A-4147-A177-3AD203B41FA5}">
                      <a16:colId xmlns:a16="http://schemas.microsoft.com/office/drawing/2014/main" val="2359699646"/>
                    </a:ext>
                  </a:extLst>
                </a:gridCol>
                <a:gridCol w="1537252">
                  <a:extLst>
                    <a:ext uri="{9D8B030D-6E8A-4147-A177-3AD203B41FA5}">
                      <a16:colId xmlns:a16="http://schemas.microsoft.com/office/drawing/2014/main" val="603262333"/>
                    </a:ext>
                  </a:extLst>
                </a:gridCol>
              </a:tblGrid>
              <a:tr h="314738">
                <a:tc>
                  <a:txBody>
                    <a:bodyPr/>
                    <a:lstStyle/>
                    <a:p>
                      <a:r>
                        <a:rPr lang="en-US" sz="1000" dirty="0">
                          <a:solidFill>
                            <a:schemeClr val="tx1"/>
                          </a:solidFill>
                        </a:rPr>
                        <a:t>Risk Stratification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solidFill>
                        </a:rPr>
                        <a:t>Number of Risk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solidFill>
                        </a:rPr>
                        <a:t>Risk of Progression at 2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7370017"/>
                  </a:ext>
                </a:extLst>
              </a:tr>
              <a:tr h="193685">
                <a:tc>
                  <a:txBody>
                    <a:bodyPr/>
                    <a:lstStyle/>
                    <a:p>
                      <a:r>
                        <a:rPr lang="en-US" sz="1000" dirty="0">
                          <a:solidFill>
                            <a:srgbClr val="FF0000"/>
                          </a:solidFill>
                        </a:rPr>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rgbClr val="FF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dirty="0">
                          <a:solidFill>
                            <a:srgbClr val="FF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8768603"/>
                  </a:ext>
                </a:extLst>
              </a:tr>
              <a:tr h="193685">
                <a:tc>
                  <a:txBody>
                    <a:bodyPr/>
                    <a:lstStyle/>
                    <a:p>
                      <a:r>
                        <a:rPr lang="en-US" sz="1000" dirty="0">
                          <a:solidFill>
                            <a:srgbClr val="0066FF"/>
                          </a:solidFill>
                        </a:rPr>
                        <a:t>Intermediate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rgbClr val="0066FF"/>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dirty="0">
                          <a:solidFill>
                            <a:srgbClr val="0066FF"/>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0311768"/>
                  </a:ext>
                </a:extLst>
              </a:tr>
              <a:tr h="193685">
                <a:tc>
                  <a:txBody>
                    <a:bodyPr/>
                    <a:lstStyle/>
                    <a:p>
                      <a:r>
                        <a:rPr lang="en-US" sz="1000" dirty="0">
                          <a:solidFill>
                            <a:srgbClr val="00C85A"/>
                          </a:solidFill>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rgbClr val="00C85A"/>
                          </a:solidFill>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1" dirty="0">
                          <a:solidFill>
                            <a:srgbClr val="00C85A"/>
                          </a:solidFill>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399845"/>
                  </a:ext>
                </a:extLst>
              </a:tr>
            </a:tbl>
          </a:graphicData>
        </a:graphic>
      </p:graphicFrame>
      <p:sp>
        <p:nvSpPr>
          <p:cNvPr id="6" name="TextBox 5">
            <a:extLst>
              <a:ext uri="{FF2B5EF4-FFF2-40B4-BE49-F238E27FC236}">
                <a16:creationId xmlns:a16="http://schemas.microsoft.com/office/drawing/2014/main" id="{6381CACF-37DE-D5C0-42E6-3B457EF9FF16}"/>
              </a:ext>
            </a:extLst>
          </p:cNvPr>
          <p:cNvSpPr txBox="1"/>
          <p:nvPr/>
        </p:nvSpPr>
        <p:spPr>
          <a:xfrm>
            <a:off x="218660" y="1076348"/>
            <a:ext cx="2985715" cy="1892826"/>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3 Risk Factors:</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BMPC &gt; </a:t>
            </a:r>
            <a:r>
              <a:rPr lang="en-US" sz="1800" b="1" dirty="0">
                <a:latin typeface="Arial" panose="020B0604020202020204" pitchFamily="34" charset="0"/>
                <a:cs typeface="Arial" panose="020B0604020202020204" pitchFamily="34" charset="0"/>
              </a:rPr>
              <a:t>20%</a:t>
            </a:r>
          </a:p>
          <a:p>
            <a:pPr marL="342900" indent="-342900">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M-spike &gt; </a:t>
            </a:r>
            <a:r>
              <a:rPr lang="en-US" sz="1800" b="1" dirty="0">
                <a:latin typeface="Arial" panose="020B0604020202020204" pitchFamily="34" charset="0"/>
                <a:cs typeface="Arial" panose="020B0604020202020204" pitchFamily="34" charset="0"/>
              </a:rPr>
              <a:t>2</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Involved to uninvolved SFLC ratio &gt; </a:t>
            </a:r>
            <a:r>
              <a:rPr lang="en-US" sz="1800" b="1" dirty="0">
                <a:latin typeface="Arial" panose="020B0604020202020204" pitchFamily="34" charset="0"/>
                <a:cs typeface="Arial" panose="020B0604020202020204" pitchFamily="34" charset="0"/>
              </a:rPr>
              <a:t>20</a:t>
            </a:r>
          </a:p>
        </p:txBody>
      </p:sp>
      <p:sp>
        <p:nvSpPr>
          <p:cNvPr id="8" name="TextBox 7">
            <a:extLst>
              <a:ext uri="{FF2B5EF4-FFF2-40B4-BE49-F238E27FC236}">
                <a16:creationId xmlns:a16="http://schemas.microsoft.com/office/drawing/2014/main" id="{C48AE478-91B1-F159-A288-3F5BBCD2AE89}"/>
              </a:ext>
            </a:extLst>
          </p:cNvPr>
          <p:cNvSpPr txBox="1"/>
          <p:nvPr/>
        </p:nvSpPr>
        <p:spPr>
          <a:xfrm>
            <a:off x="968070" y="4168990"/>
            <a:ext cx="4607780" cy="215444"/>
          </a:xfrm>
          <a:prstGeom prst="rect">
            <a:avLst/>
          </a:prstGeom>
          <a:noFill/>
        </p:spPr>
        <p:txBody>
          <a:bodyPr wrap="square">
            <a:spAutoFit/>
          </a:bodyPr>
          <a:lstStyle/>
          <a:p>
            <a:r>
              <a:rPr lang="en-US" sz="800" b="0" dirty="0" err="1">
                <a:solidFill>
                  <a:schemeClr val="tx2">
                    <a:lumMod val="50000"/>
                  </a:schemeClr>
                </a:solidFill>
                <a:effectLst/>
                <a:latin typeface="Arial" panose="020B0604020202020204" pitchFamily="34" charset="0"/>
                <a:cs typeface="Arial" panose="020B0604020202020204" pitchFamily="34" charset="0"/>
              </a:rPr>
              <a:t>Mateos</a:t>
            </a:r>
            <a:r>
              <a:rPr lang="en-US" sz="800" b="0" dirty="0">
                <a:solidFill>
                  <a:schemeClr val="tx2">
                    <a:lumMod val="50000"/>
                  </a:schemeClr>
                </a:solidFill>
                <a:effectLst/>
                <a:latin typeface="Arial" panose="020B0604020202020204" pitchFamily="34" charset="0"/>
                <a:cs typeface="Arial" panose="020B0604020202020204" pitchFamily="34" charset="0"/>
              </a:rPr>
              <a:t>, MV, et al. </a:t>
            </a:r>
            <a:r>
              <a:rPr lang="en-US" sz="800" b="0" i="1" dirty="0">
                <a:solidFill>
                  <a:schemeClr val="tx2">
                    <a:lumMod val="50000"/>
                  </a:schemeClr>
                </a:solidFill>
                <a:effectLst/>
                <a:latin typeface="Arial" panose="020B0604020202020204" pitchFamily="34" charset="0"/>
                <a:cs typeface="Arial" panose="020B0604020202020204" pitchFamily="34" charset="0"/>
              </a:rPr>
              <a:t>Blood Cancer J </a:t>
            </a:r>
            <a:r>
              <a:rPr lang="en-US" sz="800" b="0" dirty="0">
                <a:solidFill>
                  <a:schemeClr val="tx2">
                    <a:lumMod val="50000"/>
                  </a:schemeClr>
                </a:solidFill>
                <a:effectLst/>
                <a:latin typeface="Arial" panose="020B0604020202020204" pitchFamily="34" charset="0"/>
                <a:cs typeface="Arial" panose="020B0604020202020204" pitchFamily="34" charset="0"/>
              </a:rPr>
              <a:t>2020 </a:t>
            </a:r>
            <a:r>
              <a:rPr lang="en-US" sz="800" b="0" i="0" dirty="0">
                <a:solidFill>
                  <a:schemeClr val="tx2">
                    <a:lumMod val="50000"/>
                  </a:schemeClr>
                </a:solidFill>
                <a:effectLst/>
                <a:latin typeface="Arial" panose="020B0604020202020204" pitchFamily="34" charset="0"/>
                <a:cs typeface="Arial" panose="020B0604020202020204" pitchFamily="34" charset="0"/>
              </a:rPr>
              <a:t>Oct 16;10(10):102</a:t>
            </a:r>
          </a:p>
        </p:txBody>
      </p:sp>
    </p:spTree>
    <p:extLst>
      <p:ext uri="{BB962C8B-B14F-4D97-AF65-F5344CB8AC3E}">
        <p14:creationId xmlns:p14="http://schemas.microsoft.com/office/powerpoint/2010/main" val="12299730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942E-F5AC-11A0-B992-CF70A16C1F4C}"/>
              </a:ext>
            </a:extLst>
          </p:cNvPr>
          <p:cNvSpPr>
            <a:spLocks noGrp="1"/>
          </p:cNvSpPr>
          <p:nvPr>
            <p:ph type="title"/>
          </p:nvPr>
        </p:nvSpPr>
        <p:spPr/>
        <p:txBody>
          <a:bodyPr/>
          <a:lstStyle/>
          <a:p>
            <a:r>
              <a:rPr lang="en-US" dirty="0">
                <a:solidFill>
                  <a:schemeClr val="bg1">
                    <a:lumMod val="50000"/>
                  </a:schemeClr>
                </a:solidFill>
              </a:rPr>
              <a:t>Sub-group Analysis: Cytogenetic Risk</a:t>
            </a:r>
          </a:p>
        </p:txBody>
      </p:sp>
      <p:sp>
        <p:nvSpPr>
          <p:cNvPr id="5" name="Slide Number Placeholder 4">
            <a:extLst>
              <a:ext uri="{FF2B5EF4-FFF2-40B4-BE49-F238E27FC236}">
                <a16:creationId xmlns:a16="http://schemas.microsoft.com/office/drawing/2014/main" id="{2EC851EF-993C-3E1B-4955-FF8B9BCF84D9}"/>
              </a:ext>
            </a:extLst>
          </p:cNvPr>
          <p:cNvSpPr>
            <a:spLocks noGrp="1"/>
          </p:cNvSpPr>
          <p:nvPr>
            <p:ph type="sldNum" sz="quarter" idx="11"/>
          </p:nvPr>
        </p:nvSpPr>
        <p:spPr/>
        <p:txBody>
          <a:bodyPr/>
          <a:lstStyle/>
          <a:p>
            <a:pPr defTabSz="685800">
              <a:defRPr/>
            </a:pPr>
            <a:fld id="{100A5761-1B3C-4150-A85D-55D21464807F}" type="slidenum">
              <a:rPr lang="en-US" altLang="en-US">
                <a:latin typeface="Arial" panose="020B0604020202020204" pitchFamily="34" charset="0"/>
                <a:ea typeface="+mn-ea"/>
                <a:cs typeface="+mn-cs"/>
              </a:rPr>
              <a:pPr defTabSz="685800">
                <a:defRPr/>
              </a:pPr>
              <a:t>90</a:t>
            </a:fld>
            <a:endParaRPr lang="en-US" altLang="en-US">
              <a:latin typeface="Arial" panose="020B0604020202020204" pitchFamily="34" charset="0"/>
              <a:ea typeface="+mn-ea"/>
              <a:cs typeface="+mn-cs"/>
            </a:endParaRPr>
          </a:p>
        </p:txBody>
      </p:sp>
      <p:pic>
        <p:nvPicPr>
          <p:cNvPr id="51" name="Picture 50">
            <a:extLst>
              <a:ext uri="{FF2B5EF4-FFF2-40B4-BE49-F238E27FC236}">
                <a16:creationId xmlns:a16="http://schemas.microsoft.com/office/drawing/2014/main" id="{6017FB23-12F4-39FB-8DC8-087C822818E0}"/>
              </a:ext>
            </a:extLst>
          </p:cNvPr>
          <p:cNvPicPr>
            <a:picLocks noChangeAspect="1"/>
          </p:cNvPicPr>
          <p:nvPr/>
        </p:nvPicPr>
        <p:blipFill>
          <a:blip r:embed="rId2"/>
          <a:stretch>
            <a:fillRect/>
          </a:stretch>
        </p:blipFill>
        <p:spPr>
          <a:xfrm>
            <a:off x="4572004" y="1623642"/>
            <a:ext cx="4457700" cy="2610589"/>
          </a:xfrm>
          <a:prstGeom prst="rect">
            <a:avLst/>
          </a:prstGeom>
        </p:spPr>
      </p:pic>
      <p:pic>
        <p:nvPicPr>
          <p:cNvPr id="97" name="Picture 96">
            <a:extLst>
              <a:ext uri="{FF2B5EF4-FFF2-40B4-BE49-F238E27FC236}">
                <a16:creationId xmlns:a16="http://schemas.microsoft.com/office/drawing/2014/main" id="{DCBBD6C5-224E-C6DB-CCA1-ABEADF3FA8CE}"/>
              </a:ext>
            </a:extLst>
          </p:cNvPr>
          <p:cNvPicPr>
            <a:picLocks noChangeAspect="1"/>
          </p:cNvPicPr>
          <p:nvPr/>
        </p:nvPicPr>
        <p:blipFill>
          <a:blip r:embed="rId3"/>
          <a:stretch>
            <a:fillRect/>
          </a:stretch>
        </p:blipFill>
        <p:spPr>
          <a:xfrm>
            <a:off x="114297" y="1623642"/>
            <a:ext cx="4457704" cy="2610589"/>
          </a:xfrm>
          <a:prstGeom prst="rect">
            <a:avLst/>
          </a:prstGeom>
        </p:spPr>
      </p:pic>
      <p:sp>
        <p:nvSpPr>
          <p:cNvPr id="98" name="Title 5">
            <a:extLst>
              <a:ext uri="{FF2B5EF4-FFF2-40B4-BE49-F238E27FC236}">
                <a16:creationId xmlns:a16="http://schemas.microsoft.com/office/drawing/2014/main" id="{54349C50-3D7B-4A22-E3A7-55C688474C9A}"/>
              </a:ext>
            </a:extLst>
          </p:cNvPr>
          <p:cNvSpPr txBox="1">
            <a:spLocks/>
          </p:cNvSpPr>
          <p:nvPr/>
        </p:nvSpPr>
        <p:spPr bwMode="auto">
          <a:xfrm>
            <a:off x="5715000" y="1341940"/>
            <a:ext cx="29718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algn="ctr" defTabSz="685800">
              <a:defRPr/>
            </a:pPr>
            <a:r>
              <a:rPr lang="en-US" sz="1350" dirty="0">
                <a:solidFill>
                  <a:srgbClr val="63A70A"/>
                </a:solidFill>
                <a:latin typeface="Arial"/>
              </a:rPr>
              <a:t>Overall Survival	</a:t>
            </a:r>
          </a:p>
        </p:txBody>
      </p:sp>
      <p:sp>
        <p:nvSpPr>
          <p:cNvPr id="99" name="Title 5">
            <a:extLst>
              <a:ext uri="{FF2B5EF4-FFF2-40B4-BE49-F238E27FC236}">
                <a16:creationId xmlns:a16="http://schemas.microsoft.com/office/drawing/2014/main" id="{A9A7E1B8-8BB1-9B3F-9353-ED6230AFF39A}"/>
              </a:ext>
            </a:extLst>
          </p:cNvPr>
          <p:cNvSpPr txBox="1">
            <a:spLocks/>
          </p:cNvSpPr>
          <p:nvPr/>
        </p:nvSpPr>
        <p:spPr bwMode="auto">
          <a:xfrm>
            <a:off x="1028704" y="1341940"/>
            <a:ext cx="29718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algn="ctr" defTabSz="685800">
              <a:defRPr/>
            </a:pPr>
            <a:r>
              <a:rPr lang="en-US" sz="1350" dirty="0">
                <a:solidFill>
                  <a:srgbClr val="63A70A"/>
                </a:solidFill>
                <a:latin typeface="Arial"/>
              </a:rPr>
              <a:t>Progression-free Survival	</a:t>
            </a:r>
          </a:p>
        </p:txBody>
      </p:sp>
      <p:sp>
        <p:nvSpPr>
          <p:cNvPr id="3" name="TextBox 2">
            <a:extLst>
              <a:ext uri="{FF2B5EF4-FFF2-40B4-BE49-F238E27FC236}">
                <a16:creationId xmlns:a16="http://schemas.microsoft.com/office/drawing/2014/main" id="{4D1A5B5F-7324-F967-5E28-EACCA565B7CB}"/>
              </a:ext>
            </a:extLst>
          </p:cNvPr>
          <p:cNvSpPr txBox="1"/>
          <p:nvPr/>
        </p:nvSpPr>
        <p:spPr>
          <a:xfrm>
            <a:off x="2783530" y="4540345"/>
            <a:ext cx="3871573" cy="253916"/>
          </a:xfrm>
          <a:prstGeom prst="rect">
            <a:avLst/>
          </a:prstGeom>
          <a:noFill/>
        </p:spPr>
        <p:txBody>
          <a:bodyPr wrap="none" rtlCol="0">
            <a:spAutoFit/>
          </a:bodyPr>
          <a:lstStyle/>
          <a:p>
            <a:pPr defTabSz="685800" eaLnBrk="0" hangingPunct="0">
              <a:defRPr/>
            </a:pPr>
            <a:r>
              <a:rPr lang="en-US" sz="1050" b="1" dirty="0">
                <a:solidFill>
                  <a:srgbClr val="000000"/>
                </a:solidFill>
                <a:latin typeface="Arial" panose="020B0604020202020204" pitchFamily="34" charset="0"/>
                <a:ea typeface="+mn-ea"/>
                <a:cs typeface="+mn-cs"/>
              </a:rPr>
              <a:t>High-risk cytogenetics include del17p, t(4;14) and t(14;16)</a:t>
            </a:r>
          </a:p>
        </p:txBody>
      </p:sp>
    </p:spTree>
    <p:extLst>
      <p:ext uri="{BB962C8B-B14F-4D97-AF65-F5344CB8AC3E}">
        <p14:creationId xmlns:p14="http://schemas.microsoft.com/office/powerpoint/2010/main" val="34902004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942E-F5AC-11A0-B992-CF70A16C1F4C}"/>
              </a:ext>
            </a:extLst>
          </p:cNvPr>
          <p:cNvSpPr>
            <a:spLocks noGrp="1"/>
          </p:cNvSpPr>
          <p:nvPr>
            <p:ph type="title"/>
          </p:nvPr>
        </p:nvSpPr>
        <p:spPr/>
        <p:txBody>
          <a:bodyPr/>
          <a:lstStyle/>
          <a:p>
            <a:r>
              <a:rPr lang="en-US" dirty="0">
                <a:solidFill>
                  <a:schemeClr val="bg1">
                    <a:lumMod val="50000"/>
                  </a:schemeClr>
                </a:solidFill>
              </a:rPr>
              <a:t>Sub-group Analysis: Prior BCMA Therapy</a:t>
            </a:r>
          </a:p>
        </p:txBody>
      </p:sp>
      <p:sp>
        <p:nvSpPr>
          <p:cNvPr id="5" name="Slide Number Placeholder 4">
            <a:extLst>
              <a:ext uri="{FF2B5EF4-FFF2-40B4-BE49-F238E27FC236}">
                <a16:creationId xmlns:a16="http://schemas.microsoft.com/office/drawing/2014/main" id="{2EC851EF-993C-3E1B-4955-FF8B9BCF84D9}"/>
              </a:ext>
            </a:extLst>
          </p:cNvPr>
          <p:cNvSpPr>
            <a:spLocks noGrp="1"/>
          </p:cNvSpPr>
          <p:nvPr>
            <p:ph type="sldNum" sz="quarter" idx="11"/>
          </p:nvPr>
        </p:nvSpPr>
        <p:spPr/>
        <p:txBody>
          <a:bodyPr/>
          <a:lstStyle/>
          <a:p>
            <a:pPr defTabSz="685800">
              <a:defRPr/>
            </a:pPr>
            <a:fld id="{100A5761-1B3C-4150-A85D-55D21464807F}" type="slidenum">
              <a:rPr lang="en-US" altLang="en-US">
                <a:latin typeface="Arial" panose="020B0604020202020204" pitchFamily="34" charset="0"/>
                <a:ea typeface="+mn-ea"/>
                <a:cs typeface="+mn-cs"/>
              </a:rPr>
              <a:pPr defTabSz="685800">
                <a:defRPr/>
              </a:pPr>
              <a:t>91</a:t>
            </a:fld>
            <a:endParaRPr lang="en-US" altLang="en-US" dirty="0">
              <a:latin typeface="Arial" panose="020B0604020202020204" pitchFamily="34" charset="0"/>
              <a:ea typeface="+mn-ea"/>
              <a:cs typeface="+mn-cs"/>
            </a:endParaRPr>
          </a:p>
        </p:txBody>
      </p:sp>
      <p:pic>
        <p:nvPicPr>
          <p:cNvPr id="56" name="Picture 55">
            <a:extLst>
              <a:ext uri="{FF2B5EF4-FFF2-40B4-BE49-F238E27FC236}">
                <a16:creationId xmlns:a16="http://schemas.microsoft.com/office/drawing/2014/main" id="{F152CF4B-917B-BAF9-0C1F-00ED35CEC6A9}"/>
              </a:ext>
            </a:extLst>
          </p:cNvPr>
          <p:cNvPicPr>
            <a:picLocks noChangeAspect="1"/>
          </p:cNvPicPr>
          <p:nvPr/>
        </p:nvPicPr>
        <p:blipFill>
          <a:blip r:embed="rId2"/>
          <a:stretch>
            <a:fillRect/>
          </a:stretch>
        </p:blipFill>
        <p:spPr>
          <a:xfrm>
            <a:off x="4572000" y="1645464"/>
            <a:ext cx="4114800" cy="2632343"/>
          </a:xfrm>
          <a:prstGeom prst="rect">
            <a:avLst/>
          </a:prstGeom>
        </p:spPr>
      </p:pic>
      <p:pic>
        <p:nvPicPr>
          <p:cNvPr id="107" name="Picture 106">
            <a:extLst>
              <a:ext uri="{FF2B5EF4-FFF2-40B4-BE49-F238E27FC236}">
                <a16:creationId xmlns:a16="http://schemas.microsoft.com/office/drawing/2014/main" id="{D1263087-2247-1154-2D92-DF7C18CB954B}"/>
              </a:ext>
            </a:extLst>
          </p:cNvPr>
          <p:cNvPicPr>
            <a:picLocks noChangeAspect="1"/>
          </p:cNvPicPr>
          <p:nvPr/>
        </p:nvPicPr>
        <p:blipFill>
          <a:blip r:embed="rId3"/>
          <a:stretch>
            <a:fillRect/>
          </a:stretch>
        </p:blipFill>
        <p:spPr>
          <a:xfrm>
            <a:off x="285748" y="1623642"/>
            <a:ext cx="4114800" cy="2654165"/>
          </a:xfrm>
          <a:prstGeom prst="rect">
            <a:avLst/>
          </a:prstGeom>
        </p:spPr>
      </p:pic>
      <p:sp>
        <p:nvSpPr>
          <p:cNvPr id="108" name="Title 5">
            <a:extLst>
              <a:ext uri="{FF2B5EF4-FFF2-40B4-BE49-F238E27FC236}">
                <a16:creationId xmlns:a16="http://schemas.microsoft.com/office/drawing/2014/main" id="{5686CA03-273D-A307-CF45-5F45A549B76B}"/>
              </a:ext>
            </a:extLst>
          </p:cNvPr>
          <p:cNvSpPr txBox="1">
            <a:spLocks/>
          </p:cNvSpPr>
          <p:nvPr/>
        </p:nvSpPr>
        <p:spPr bwMode="auto">
          <a:xfrm>
            <a:off x="5314954" y="1341940"/>
            <a:ext cx="29718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algn="ctr" defTabSz="685800">
              <a:defRPr/>
            </a:pPr>
            <a:r>
              <a:rPr lang="en-US" sz="1350" dirty="0">
                <a:solidFill>
                  <a:srgbClr val="63A70A"/>
                </a:solidFill>
                <a:latin typeface="Arial"/>
              </a:rPr>
              <a:t>Overall Survival	</a:t>
            </a:r>
          </a:p>
        </p:txBody>
      </p:sp>
      <p:sp>
        <p:nvSpPr>
          <p:cNvPr id="109" name="Title 5">
            <a:extLst>
              <a:ext uri="{FF2B5EF4-FFF2-40B4-BE49-F238E27FC236}">
                <a16:creationId xmlns:a16="http://schemas.microsoft.com/office/drawing/2014/main" id="{D4FA5AD9-7D48-ED6E-038E-F997F793461D}"/>
              </a:ext>
            </a:extLst>
          </p:cNvPr>
          <p:cNvSpPr txBox="1">
            <a:spLocks/>
          </p:cNvSpPr>
          <p:nvPr/>
        </p:nvSpPr>
        <p:spPr bwMode="auto">
          <a:xfrm>
            <a:off x="857248" y="1341940"/>
            <a:ext cx="2971800" cy="28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rtl="0" eaLnBrk="0" fontAlgn="base" hangingPunct="0">
              <a:spcBef>
                <a:spcPct val="0"/>
              </a:spcBef>
              <a:spcAft>
                <a:spcPct val="0"/>
              </a:spcAft>
              <a:defRPr sz="3800" kern="1200">
                <a:solidFill>
                  <a:schemeClr val="accent2"/>
                </a:solidFill>
                <a:latin typeface="+mn-lt"/>
                <a:ea typeface="+mj-ea"/>
                <a:cs typeface="Arial" pitchFamily="34" charset="0"/>
              </a:defRPr>
            </a:lvl1pPr>
            <a:lvl2pPr algn="l" rtl="0" eaLnBrk="0" fontAlgn="base" hangingPunct="0">
              <a:spcBef>
                <a:spcPct val="0"/>
              </a:spcBef>
              <a:spcAft>
                <a:spcPct val="0"/>
              </a:spcAft>
              <a:defRPr sz="3800">
                <a:solidFill>
                  <a:schemeClr val="accent2"/>
                </a:solidFill>
                <a:latin typeface="Arial" charset="0"/>
                <a:cs typeface="Arial" charset="0"/>
              </a:defRPr>
            </a:lvl2pPr>
            <a:lvl3pPr algn="l" rtl="0" eaLnBrk="0" fontAlgn="base" hangingPunct="0">
              <a:spcBef>
                <a:spcPct val="0"/>
              </a:spcBef>
              <a:spcAft>
                <a:spcPct val="0"/>
              </a:spcAft>
              <a:defRPr sz="3800">
                <a:solidFill>
                  <a:schemeClr val="accent2"/>
                </a:solidFill>
                <a:latin typeface="Arial" charset="0"/>
                <a:cs typeface="Arial" charset="0"/>
              </a:defRPr>
            </a:lvl3pPr>
            <a:lvl4pPr algn="l" rtl="0" eaLnBrk="0" fontAlgn="base" hangingPunct="0">
              <a:spcBef>
                <a:spcPct val="0"/>
              </a:spcBef>
              <a:spcAft>
                <a:spcPct val="0"/>
              </a:spcAft>
              <a:defRPr sz="3800">
                <a:solidFill>
                  <a:schemeClr val="accent2"/>
                </a:solidFill>
                <a:latin typeface="Arial" charset="0"/>
                <a:cs typeface="Arial" charset="0"/>
              </a:defRPr>
            </a:lvl4pPr>
            <a:lvl5pPr algn="l" rtl="0" eaLnBrk="0" fontAlgn="base" hangingPunct="0">
              <a:spcBef>
                <a:spcPct val="0"/>
              </a:spcBef>
              <a:spcAft>
                <a:spcPct val="0"/>
              </a:spcAft>
              <a:defRPr sz="3800">
                <a:solidFill>
                  <a:schemeClr val="accent2"/>
                </a:solidFill>
                <a:latin typeface="Arial" charset="0"/>
                <a:cs typeface="Arial" charset="0"/>
              </a:defRPr>
            </a:lvl5pPr>
            <a:lvl6pPr marL="457200" algn="l" rtl="0" fontAlgn="base">
              <a:spcBef>
                <a:spcPct val="0"/>
              </a:spcBef>
              <a:spcAft>
                <a:spcPct val="0"/>
              </a:spcAft>
              <a:defRPr sz="3800">
                <a:solidFill>
                  <a:schemeClr val="accent2"/>
                </a:solidFill>
                <a:latin typeface="Arial" charset="0"/>
                <a:cs typeface="Arial" charset="0"/>
              </a:defRPr>
            </a:lvl6pPr>
            <a:lvl7pPr marL="914400" algn="l" rtl="0" fontAlgn="base">
              <a:spcBef>
                <a:spcPct val="0"/>
              </a:spcBef>
              <a:spcAft>
                <a:spcPct val="0"/>
              </a:spcAft>
              <a:defRPr sz="3800">
                <a:solidFill>
                  <a:schemeClr val="accent2"/>
                </a:solidFill>
                <a:latin typeface="Arial" charset="0"/>
                <a:cs typeface="Arial" charset="0"/>
              </a:defRPr>
            </a:lvl7pPr>
            <a:lvl8pPr marL="1371600" algn="l" rtl="0" fontAlgn="base">
              <a:spcBef>
                <a:spcPct val="0"/>
              </a:spcBef>
              <a:spcAft>
                <a:spcPct val="0"/>
              </a:spcAft>
              <a:defRPr sz="3800">
                <a:solidFill>
                  <a:schemeClr val="accent2"/>
                </a:solidFill>
                <a:latin typeface="Arial" charset="0"/>
                <a:cs typeface="Arial" charset="0"/>
              </a:defRPr>
            </a:lvl8pPr>
            <a:lvl9pPr marL="1828800" algn="l" rtl="0" fontAlgn="base">
              <a:spcBef>
                <a:spcPct val="0"/>
              </a:spcBef>
              <a:spcAft>
                <a:spcPct val="0"/>
              </a:spcAft>
              <a:defRPr sz="3800">
                <a:solidFill>
                  <a:schemeClr val="accent2"/>
                </a:solidFill>
                <a:latin typeface="Arial" charset="0"/>
                <a:cs typeface="Arial" charset="0"/>
              </a:defRPr>
            </a:lvl9pPr>
          </a:lstStyle>
          <a:p>
            <a:pPr algn="ctr" defTabSz="685800">
              <a:defRPr/>
            </a:pPr>
            <a:r>
              <a:rPr lang="en-US" sz="1350" dirty="0">
                <a:solidFill>
                  <a:srgbClr val="63A70A"/>
                </a:solidFill>
                <a:latin typeface="Arial"/>
              </a:rPr>
              <a:t>Progression-free Survival	</a:t>
            </a:r>
          </a:p>
        </p:txBody>
      </p:sp>
      <p:sp>
        <p:nvSpPr>
          <p:cNvPr id="3" name="TextBox 2">
            <a:extLst>
              <a:ext uri="{FF2B5EF4-FFF2-40B4-BE49-F238E27FC236}">
                <a16:creationId xmlns:a16="http://schemas.microsoft.com/office/drawing/2014/main" id="{CE945930-EA82-368D-24C0-47C7E6E8998B}"/>
              </a:ext>
            </a:extLst>
          </p:cNvPr>
          <p:cNvSpPr txBox="1"/>
          <p:nvPr/>
        </p:nvSpPr>
        <p:spPr>
          <a:xfrm>
            <a:off x="2376516" y="4442770"/>
            <a:ext cx="4564071" cy="507831"/>
          </a:xfrm>
          <a:prstGeom prst="rect">
            <a:avLst/>
          </a:prstGeom>
          <a:noFill/>
        </p:spPr>
        <p:txBody>
          <a:bodyPr wrap="none" rtlCol="0">
            <a:spAutoFit/>
          </a:bodyPr>
          <a:lstStyle/>
          <a:p>
            <a:pPr algn="ctr" defTabSz="685800" eaLnBrk="0" hangingPunct="0">
              <a:defRPr/>
            </a:pPr>
            <a:r>
              <a:rPr lang="en-US" sz="1350" b="1" dirty="0">
                <a:solidFill>
                  <a:srgbClr val="000000"/>
                </a:solidFill>
                <a:latin typeface="Arial" panose="020B0604020202020204" pitchFamily="34" charset="0"/>
                <a:ea typeface="+mn-ea"/>
                <a:cs typeface="+mn-cs"/>
              </a:rPr>
              <a:t>Prior BCMA therapy: Primarily </a:t>
            </a:r>
            <a:r>
              <a:rPr lang="en-US" sz="1350" b="1" dirty="0" err="1">
                <a:solidFill>
                  <a:srgbClr val="000000"/>
                </a:solidFill>
                <a:latin typeface="Arial" panose="020B0604020202020204" pitchFamily="34" charset="0"/>
                <a:ea typeface="+mn-ea"/>
                <a:cs typeface="+mn-cs"/>
              </a:rPr>
              <a:t>belantamab</a:t>
            </a:r>
            <a:r>
              <a:rPr lang="en-US" sz="1350" b="1" dirty="0">
                <a:solidFill>
                  <a:srgbClr val="000000"/>
                </a:solidFill>
                <a:latin typeface="Arial" panose="020B0604020202020204" pitchFamily="34" charset="0"/>
                <a:ea typeface="+mn-ea"/>
                <a:cs typeface="+mn-cs"/>
              </a:rPr>
              <a:t> </a:t>
            </a:r>
            <a:r>
              <a:rPr lang="en-US" sz="1350" b="1" dirty="0" err="1">
                <a:solidFill>
                  <a:srgbClr val="000000"/>
                </a:solidFill>
                <a:latin typeface="Arial" panose="020B0604020202020204" pitchFamily="34" charset="0"/>
                <a:ea typeface="+mn-ea"/>
                <a:cs typeface="+mn-cs"/>
              </a:rPr>
              <a:t>mafodotin</a:t>
            </a:r>
            <a:endParaRPr lang="en-US" sz="1350" b="1" dirty="0">
              <a:solidFill>
                <a:srgbClr val="000000"/>
              </a:solidFill>
              <a:latin typeface="Arial" panose="020B0604020202020204" pitchFamily="34" charset="0"/>
              <a:ea typeface="+mn-ea"/>
              <a:cs typeface="+mn-cs"/>
            </a:endParaRPr>
          </a:p>
          <a:p>
            <a:pPr algn="ctr" defTabSz="685800" eaLnBrk="0" hangingPunct="0">
              <a:defRPr/>
            </a:pPr>
            <a:r>
              <a:rPr lang="en-US" sz="1350" b="1" dirty="0">
                <a:solidFill>
                  <a:srgbClr val="000000"/>
                </a:solidFill>
                <a:latin typeface="Arial" panose="020B0604020202020204" pitchFamily="34" charset="0"/>
                <a:ea typeface="+mn-ea"/>
                <a:cs typeface="+mn-cs"/>
              </a:rPr>
              <a:t>This analysis excludes prior CAR-T therapy</a:t>
            </a:r>
          </a:p>
        </p:txBody>
      </p:sp>
    </p:spTree>
    <p:extLst>
      <p:ext uri="{BB962C8B-B14F-4D97-AF65-F5344CB8AC3E}">
        <p14:creationId xmlns:p14="http://schemas.microsoft.com/office/powerpoint/2010/main" val="37722616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5B78-32CC-1538-6DCD-500E297DD782}"/>
              </a:ext>
            </a:extLst>
          </p:cNvPr>
          <p:cNvSpPr>
            <a:spLocks noGrp="1"/>
          </p:cNvSpPr>
          <p:nvPr>
            <p:ph type="title"/>
          </p:nvPr>
        </p:nvSpPr>
        <p:spPr>
          <a:xfrm>
            <a:off x="171450" y="533"/>
            <a:ext cx="8229600" cy="571500"/>
          </a:xfrm>
        </p:spPr>
        <p:txBody>
          <a:bodyPr/>
          <a:lstStyle/>
          <a:p>
            <a:r>
              <a:rPr lang="en-US" dirty="0">
                <a:solidFill>
                  <a:schemeClr val="bg1">
                    <a:lumMod val="50000"/>
                  </a:schemeClr>
                </a:solidFill>
              </a:rPr>
              <a:t>Safety</a:t>
            </a:r>
          </a:p>
        </p:txBody>
      </p:sp>
      <p:sp>
        <p:nvSpPr>
          <p:cNvPr id="5" name="Slide Number Placeholder 4">
            <a:extLst>
              <a:ext uri="{FF2B5EF4-FFF2-40B4-BE49-F238E27FC236}">
                <a16:creationId xmlns:a16="http://schemas.microsoft.com/office/drawing/2014/main" id="{C493E148-B742-C4C8-96B3-D690D8F718EA}"/>
              </a:ext>
            </a:extLst>
          </p:cNvPr>
          <p:cNvSpPr>
            <a:spLocks noGrp="1"/>
          </p:cNvSpPr>
          <p:nvPr>
            <p:ph type="sldNum" sz="quarter" idx="11"/>
          </p:nvPr>
        </p:nvSpPr>
        <p:spPr/>
        <p:txBody>
          <a:bodyPr/>
          <a:lstStyle/>
          <a:p>
            <a:pPr defTabSz="685800">
              <a:defRPr/>
            </a:pPr>
            <a:fld id="{100A5761-1B3C-4150-A85D-55D21464807F}" type="slidenum">
              <a:rPr lang="en-US" altLang="en-US">
                <a:latin typeface="Arial" panose="020B0604020202020204" pitchFamily="34" charset="0"/>
                <a:ea typeface="+mn-ea"/>
                <a:cs typeface="+mn-cs"/>
              </a:rPr>
              <a:pPr defTabSz="685800">
                <a:defRPr/>
              </a:pPr>
              <a:t>92</a:t>
            </a:fld>
            <a:endParaRPr lang="en-US" altLang="en-US" dirty="0">
              <a:latin typeface="Arial" panose="020B0604020202020204" pitchFamily="34" charset="0"/>
              <a:ea typeface="+mn-ea"/>
              <a:cs typeface="+mn-cs"/>
            </a:endParaRPr>
          </a:p>
        </p:txBody>
      </p:sp>
      <p:graphicFrame>
        <p:nvGraphicFramePr>
          <p:cNvPr id="6" name="Content Placeholder 4">
            <a:extLst>
              <a:ext uri="{FF2B5EF4-FFF2-40B4-BE49-F238E27FC236}">
                <a16:creationId xmlns:a16="http://schemas.microsoft.com/office/drawing/2014/main" id="{02932635-3E16-E234-FC16-2AEEA047766B}"/>
              </a:ext>
            </a:extLst>
          </p:cNvPr>
          <p:cNvGraphicFramePr>
            <a:graphicFrameLocks/>
          </p:cNvGraphicFramePr>
          <p:nvPr/>
        </p:nvGraphicFramePr>
        <p:xfrm>
          <a:off x="503214" y="572033"/>
          <a:ext cx="3725886" cy="4299528"/>
        </p:xfrm>
        <a:graphic>
          <a:graphicData uri="http://schemas.openxmlformats.org/drawingml/2006/table">
            <a:tbl>
              <a:tblPr firstRow="1" bandRow="1">
                <a:tableStyleId>{21E4AEA4-8DFA-4A89-87EB-49C32662AFE0}</a:tableStyleId>
              </a:tblPr>
              <a:tblGrid>
                <a:gridCol w="2286000">
                  <a:extLst>
                    <a:ext uri="{9D8B030D-6E8A-4147-A177-3AD203B41FA5}">
                      <a16:colId xmlns:a16="http://schemas.microsoft.com/office/drawing/2014/main" val="1526107056"/>
                    </a:ext>
                  </a:extLst>
                </a:gridCol>
                <a:gridCol w="1439886">
                  <a:extLst>
                    <a:ext uri="{9D8B030D-6E8A-4147-A177-3AD203B41FA5}">
                      <a16:colId xmlns:a16="http://schemas.microsoft.com/office/drawing/2014/main" val="3958904507"/>
                    </a:ext>
                  </a:extLst>
                </a:gridCol>
              </a:tblGrid>
              <a:tr h="230448">
                <a:tc>
                  <a:txBody>
                    <a:bodyPr/>
                    <a:lstStyle/>
                    <a:p>
                      <a:r>
                        <a:rPr lang="en-US" sz="1100" dirty="0"/>
                        <a:t>N=821</a:t>
                      </a:r>
                    </a:p>
                  </a:txBody>
                  <a:tcPr marL="68580" marR="68580" marT="34290" marB="34290"/>
                </a:tc>
                <a:tc>
                  <a:txBody>
                    <a:bodyPr/>
                    <a:lstStyle/>
                    <a:p>
                      <a:pPr algn="ctr"/>
                      <a:r>
                        <a:rPr lang="en-US" sz="1100" dirty="0"/>
                        <a:t>N (%) or Median </a:t>
                      </a:r>
                    </a:p>
                  </a:txBody>
                  <a:tcPr marL="68580" marR="68580" marT="34290" marB="34290"/>
                </a:tc>
                <a:extLst>
                  <a:ext uri="{0D108BD9-81ED-4DB2-BD59-A6C34878D82A}">
                    <a16:rowId xmlns:a16="http://schemas.microsoft.com/office/drawing/2014/main" val="2777880862"/>
                  </a:ext>
                </a:extLst>
              </a:tr>
              <a:tr h="388620">
                <a:tc>
                  <a:txBody>
                    <a:bodyPr/>
                    <a:lstStyle/>
                    <a:p>
                      <a:r>
                        <a:rPr lang="en-US" sz="1100" dirty="0"/>
                        <a:t>CRS, Any grade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Grade </a:t>
                      </a:r>
                      <a:r>
                        <a:rPr lang="en-US" sz="1100" kern="1200" dirty="0">
                          <a:solidFill>
                            <a:schemeClr val="dk1"/>
                          </a:solidFill>
                          <a:effectLst/>
                          <a:latin typeface="+mn-lt"/>
                          <a:ea typeface="+mn-ea"/>
                          <a:cs typeface="+mn-cs"/>
                          <a:sym typeface="Symbol" pitchFamily="2" charset="2"/>
                        </a:rPr>
                        <a:t></a:t>
                      </a:r>
                      <a:r>
                        <a:rPr lang="en-US" sz="1100" dirty="0"/>
                        <a:t> 3</a:t>
                      </a:r>
                    </a:p>
                  </a:txBody>
                  <a:tcPr marL="68580" marR="68580" marT="34290" marB="34290"/>
                </a:tc>
                <a:tc>
                  <a:txBody>
                    <a:bodyPr/>
                    <a:lstStyle/>
                    <a:p>
                      <a:pPr algn="ctr"/>
                      <a:r>
                        <a:rPr lang="en-US" sz="1100" dirty="0"/>
                        <a:t>657 (80%)</a:t>
                      </a:r>
                    </a:p>
                    <a:p>
                      <a:pPr algn="ctr"/>
                      <a:r>
                        <a:rPr lang="en-US" sz="1100" dirty="0"/>
                        <a:t>24 (3%)</a:t>
                      </a:r>
                    </a:p>
                  </a:txBody>
                  <a:tcPr marL="68580" marR="68580" marT="34290" marB="34290"/>
                </a:tc>
                <a:extLst>
                  <a:ext uri="{0D108BD9-81ED-4DB2-BD59-A6C34878D82A}">
                    <a16:rowId xmlns:a16="http://schemas.microsoft.com/office/drawing/2014/main" val="2556751243"/>
                  </a:ext>
                </a:extLst>
              </a:tr>
              <a:tr h="1188720">
                <a:tc>
                  <a:txBody>
                    <a:bodyPr/>
                    <a:lstStyle/>
                    <a:p>
                      <a:r>
                        <a:rPr lang="en-US" sz="1100" dirty="0"/>
                        <a:t>CRS Grades</a:t>
                      </a:r>
                    </a:p>
                    <a:p>
                      <a:pPr marL="0" indent="233363">
                        <a:tabLst/>
                      </a:pPr>
                      <a:r>
                        <a:rPr lang="en-US" sz="1100" dirty="0"/>
                        <a:t>1</a:t>
                      </a:r>
                    </a:p>
                    <a:p>
                      <a:pPr marL="0" indent="233363">
                        <a:tabLst/>
                      </a:pPr>
                      <a:r>
                        <a:rPr lang="en-US" sz="1100" dirty="0"/>
                        <a:t>2 </a:t>
                      </a:r>
                    </a:p>
                    <a:p>
                      <a:pPr marL="0" indent="233363">
                        <a:tabLst/>
                      </a:pPr>
                      <a:r>
                        <a:rPr lang="en-US" sz="1100" dirty="0"/>
                        <a:t>3</a:t>
                      </a:r>
                    </a:p>
                    <a:p>
                      <a:pPr marL="0" indent="233363">
                        <a:tabLst/>
                      </a:pPr>
                      <a:r>
                        <a:rPr lang="en-US" sz="1100" dirty="0"/>
                        <a:t>4</a:t>
                      </a:r>
                    </a:p>
                    <a:p>
                      <a:pPr marL="0" indent="233363">
                        <a:tabLst/>
                      </a:pPr>
                      <a:r>
                        <a:rPr lang="en-US" sz="1100" dirty="0"/>
                        <a:t>5</a:t>
                      </a:r>
                    </a:p>
                    <a:p>
                      <a:pPr marL="0" indent="233363">
                        <a:tabLst/>
                      </a:pPr>
                      <a:r>
                        <a:rPr lang="en-US" sz="1100" dirty="0"/>
                        <a:t>Not reported</a:t>
                      </a:r>
                    </a:p>
                  </a:txBody>
                  <a:tcPr marL="68580" marR="68580" marT="34290" marB="34290"/>
                </a:tc>
                <a:tc>
                  <a:txBody>
                    <a:bodyPr/>
                    <a:lstStyle/>
                    <a:p>
                      <a:pPr algn="ctr"/>
                      <a:endParaRPr lang="en-US" sz="1100" dirty="0"/>
                    </a:p>
                    <a:p>
                      <a:pPr algn="ctr"/>
                      <a:r>
                        <a:rPr lang="en-US" sz="1100" dirty="0"/>
                        <a:t>470 (57%)</a:t>
                      </a:r>
                    </a:p>
                    <a:p>
                      <a:pPr algn="ctr"/>
                      <a:r>
                        <a:rPr lang="en-US" sz="1100" dirty="0"/>
                        <a:t>155 (19%)</a:t>
                      </a:r>
                    </a:p>
                    <a:p>
                      <a:pPr algn="ctr"/>
                      <a:r>
                        <a:rPr lang="en-US" sz="1100" dirty="0"/>
                        <a:t>9 (1%)</a:t>
                      </a:r>
                    </a:p>
                    <a:p>
                      <a:pPr algn="ctr"/>
                      <a:r>
                        <a:rPr lang="en-US" sz="1100" dirty="0"/>
                        <a:t>11 (1%)</a:t>
                      </a:r>
                    </a:p>
                    <a:p>
                      <a:pPr algn="ctr"/>
                      <a:r>
                        <a:rPr lang="en-US" sz="1100" dirty="0">
                          <a:solidFill>
                            <a:schemeClr val="bg1">
                              <a:lumMod val="10000"/>
                            </a:schemeClr>
                          </a:solidFill>
                        </a:rPr>
                        <a:t>4</a:t>
                      </a:r>
                      <a:r>
                        <a:rPr lang="en-US" sz="1100" dirty="0">
                          <a:solidFill>
                            <a:srgbClr val="FF0000"/>
                          </a:solidFill>
                        </a:rPr>
                        <a:t> </a:t>
                      </a:r>
                      <a:r>
                        <a:rPr lang="en-US" sz="1100" dirty="0"/>
                        <a:t>(0.5%)</a:t>
                      </a:r>
                    </a:p>
                    <a:p>
                      <a:pPr algn="ctr"/>
                      <a:r>
                        <a:rPr lang="en-US" sz="1100" dirty="0"/>
                        <a:t>8 (1%)</a:t>
                      </a:r>
                    </a:p>
                  </a:txBody>
                  <a:tcPr marL="68580" marR="68580" marT="34290" marB="34290"/>
                </a:tc>
                <a:extLst>
                  <a:ext uri="{0D108BD9-81ED-4DB2-BD59-A6C34878D82A}">
                    <a16:rowId xmlns:a16="http://schemas.microsoft.com/office/drawing/2014/main" val="1936268404"/>
                  </a:ext>
                </a:extLst>
              </a:tr>
              <a:tr h="228600">
                <a:tc>
                  <a:txBody>
                    <a:bodyPr/>
                    <a:lstStyle/>
                    <a:p>
                      <a:r>
                        <a:rPr lang="en-US" sz="1100" dirty="0">
                          <a:solidFill>
                            <a:schemeClr val="tx1"/>
                          </a:solidFill>
                        </a:rPr>
                        <a:t>Time to CRS onset, median</a:t>
                      </a:r>
                    </a:p>
                  </a:txBody>
                  <a:tcPr marL="68580" marR="68580" marT="34290" marB="34290"/>
                </a:tc>
                <a:tc>
                  <a:txBody>
                    <a:bodyPr/>
                    <a:lstStyle/>
                    <a:p>
                      <a:pPr algn="ctr"/>
                      <a:r>
                        <a:rPr lang="en-US" sz="1100">
                          <a:solidFill>
                            <a:schemeClr val="tx1"/>
                          </a:solidFill>
                        </a:rPr>
                        <a:t>2 days (1-26)</a:t>
                      </a:r>
                    </a:p>
                  </a:txBody>
                  <a:tcPr marL="68580" marR="68580" marT="34290" marB="34290"/>
                </a:tc>
                <a:extLst>
                  <a:ext uri="{0D108BD9-81ED-4DB2-BD59-A6C34878D82A}">
                    <a16:rowId xmlns:a16="http://schemas.microsoft.com/office/drawing/2014/main" val="4029348293"/>
                  </a:ext>
                </a:extLst>
              </a:tr>
              <a:tr h="228600">
                <a:tc>
                  <a:txBody>
                    <a:bodyPr/>
                    <a:lstStyle/>
                    <a:p>
                      <a:r>
                        <a:rPr lang="en-US" sz="1100" dirty="0">
                          <a:solidFill>
                            <a:schemeClr val="tx1"/>
                          </a:solidFill>
                        </a:rPr>
                        <a:t>Time to resolution of CRS</a:t>
                      </a:r>
                    </a:p>
                  </a:txBody>
                  <a:tcPr marL="68580" marR="68580" marT="34290" marB="34290"/>
                </a:tc>
                <a:tc>
                  <a:txBody>
                    <a:bodyPr/>
                    <a:lstStyle/>
                    <a:p>
                      <a:pPr algn="ctr"/>
                      <a:r>
                        <a:rPr lang="en-US" sz="1100" dirty="0">
                          <a:solidFill>
                            <a:schemeClr val="tx1"/>
                          </a:solidFill>
                        </a:rPr>
                        <a:t>3 days</a:t>
                      </a:r>
                    </a:p>
                  </a:txBody>
                  <a:tcPr marL="68580" marR="68580" marT="34290" marB="34290"/>
                </a:tc>
                <a:extLst>
                  <a:ext uri="{0D108BD9-81ED-4DB2-BD59-A6C34878D82A}">
                    <a16:rowId xmlns:a16="http://schemas.microsoft.com/office/drawing/2014/main" val="3951226736"/>
                  </a:ext>
                </a:extLst>
              </a:tr>
              <a:tr h="388620">
                <a:tc>
                  <a:txBody>
                    <a:bodyPr/>
                    <a:lstStyle/>
                    <a:p>
                      <a:r>
                        <a:rPr lang="en-US" sz="1100" dirty="0">
                          <a:solidFill>
                            <a:schemeClr val="tx1"/>
                          </a:solidFill>
                        </a:rPr>
                        <a:t>ICANS, Any grade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Grade </a:t>
                      </a:r>
                      <a:r>
                        <a:rPr lang="en-US" sz="1100" kern="1200" dirty="0">
                          <a:solidFill>
                            <a:schemeClr val="tx1"/>
                          </a:solidFill>
                          <a:effectLst/>
                          <a:latin typeface="+mn-lt"/>
                          <a:ea typeface="+mn-ea"/>
                          <a:cs typeface="+mn-cs"/>
                          <a:sym typeface="Symbol" pitchFamily="2" charset="2"/>
                        </a:rPr>
                        <a:t></a:t>
                      </a:r>
                      <a:r>
                        <a:rPr lang="en-US" sz="1100" dirty="0">
                          <a:solidFill>
                            <a:schemeClr val="tx1"/>
                          </a:solidFill>
                        </a:rPr>
                        <a:t> 3</a:t>
                      </a:r>
                    </a:p>
                  </a:txBody>
                  <a:tcPr marL="68580" marR="68580" marT="34290" marB="34290"/>
                </a:tc>
                <a:tc>
                  <a:txBody>
                    <a:bodyPr/>
                    <a:lstStyle/>
                    <a:p>
                      <a:pPr algn="ctr"/>
                      <a:r>
                        <a:rPr lang="en-US" sz="1100" dirty="0">
                          <a:solidFill>
                            <a:schemeClr val="tx1"/>
                          </a:solidFill>
                        </a:rPr>
                        <a:t>231 (28%)</a:t>
                      </a:r>
                    </a:p>
                    <a:p>
                      <a:pPr algn="ctr"/>
                      <a:r>
                        <a:rPr lang="en-US" sz="1100" dirty="0">
                          <a:solidFill>
                            <a:schemeClr val="tx1"/>
                          </a:solidFill>
                        </a:rPr>
                        <a:t>39 (5%)</a:t>
                      </a:r>
                    </a:p>
                  </a:txBody>
                  <a:tcPr marL="68580" marR="68580" marT="34290" marB="34290"/>
                </a:tc>
                <a:extLst>
                  <a:ext uri="{0D108BD9-81ED-4DB2-BD59-A6C34878D82A}">
                    <a16:rowId xmlns:a16="http://schemas.microsoft.com/office/drawing/2014/main" val="2323865985"/>
                  </a:ext>
                </a:extLst>
              </a:tr>
              <a:tr h="1188720">
                <a:tc>
                  <a:txBody>
                    <a:bodyPr/>
                    <a:lstStyle/>
                    <a:p>
                      <a:r>
                        <a:rPr lang="en-US" sz="1100" dirty="0">
                          <a:solidFill>
                            <a:schemeClr val="tx1"/>
                          </a:solidFill>
                        </a:rPr>
                        <a:t>ICANS Grades</a:t>
                      </a:r>
                    </a:p>
                    <a:p>
                      <a:pPr marL="0" indent="233363">
                        <a:tabLst/>
                      </a:pPr>
                      <a:r>
                        <a:rPr lang="en-US" sz="1100" dirty="0">
                          <a:solidFill>
                            <a:schemeClr val="tx1"/>
                          </a:solidFill>
                        </a:rPr>
                        <a:t>1</a:t>
                      </a:r>
                    </a:p>
                    <a:p>
                      <a:pPr marL="0" indent="233363">
                        <a:tabLst/>
                      </a:pPr>
                      <a:r>
                        <a:rPr lang="en-US" sz="1100" dirty="0">
                          <a:solidFill>
                            <a:schemeClr val="tx1"/>
                          </a:solidFill>
                        </a:rPr>
                        <a:t>2 </a:t>
                      </a:r>
                    </a:p>
                    <a:p>
                      <a:pPr marL="0" indent="233363">
                        <a:tabLst/>
                      </a:pPr>
                      <a:r>
                        <a:rPr lang="en-US" sz="1100" dirty="0">
                          <a:solidFill>
                            <a:schemeClr val="tx1"/>
                          </a:solidFill>
                        </a:rPr>
                        <a:t>3</a:t>
                      </a:r>
                    </a:p>
                    <a:p>
                      <a:pPr marL="0" indent="233363">
                        <a:tabLst/>
                      </a:pPr>
                      <a:r>
                        <a:rPr lang="en-US" sz="1100" dirty="0">
                          <a:solidFill>
                            <a:schemeClr val="tx1"/>
                          </a:solidFill>
                        </a:rPr>
                        <a:t>4</a:t>
                      </a:r>
                    </a:p>
                    <a:p>
                      <a:pPr marL="0" indent="233363">
                        <a:tabLst/>
                      </a:pPr>
                      <a:r>
                        <a:rPr lang="en-US" sz="1100" dirty="0">
                          <a:solidFill>
                            <a:schemeClr val="tx1"/>
                          </a:solidFill>
                        </a:rPr>
                        <a:t>5</a:t>
                      </a:r>
                    </a:p>
                    <a:p>
                      <a:pPr marL="0" indent="233363">
                        <a:tabLst/>
                      </a:pPr>
                      <a:r>
                        <a:rPr lang="en-US" sz="1100" dirty="0">
                          <a:solidFill>
                            <a:schemeClr val="tx1"/>
                          </a:solidFill>
                        </a:rPr>
                        <a:t>Not reported</a:t>
                      </a:r>
                    </a:p>
                  </a:txBody>
                  <a:tcPr marL="68580" marR="68580" marT="34290" marB="34290"/>
                </a:tc>
                <a:tc>
                  <a:txBody>
                    <a:bodyPr/>
                    <a:lstStyle/>
                    <a:p>
                      <a:pPr algn="ctr"/>
                      <a:endParaRPr lang="en-US" sz="1100" dirty="0">
                        <a:solidFill>
                          <a:schemeClr val="tx1"/>
                        </a:solidFill>
                      </a:endParaRPr>
                    </a:p>
                    <a:p>
                      <a:pPr algn="ctr"/>
                      <a:r>
                        <a:rPr lang="en-US" sz="1100" dirty="0">
                          <a:solidFill>
                            <a:schemeClr val="tx1"/>
                          </a:solidFill>
                        </a:rPr>
                        <a:t>104 (13%)</a:t>
                      </a:r>
                    </a:p>
                    <a:p>
                      <a:pPr algn="ctr"/>
                      <a:r>
                        <a:rPr lang="en-US" sz="1100" dirty="0">
                          <a:solidFill>
                            <a:schemeClr val="tx1"/>
                          </a:solidFill>
                        </a:rPr>
                        <a:t>43 (5%)</a:t>
                      </a:r>
                    </a:p>
                    <a:p>
                      <a:pPr algn="ctr"/>
                      <a:r>
                        <a:rPr lang="en-US" sz="1100" dirty="0">
                          <a:solidFill>
                            <a:schemeClr val="tx1"/>
                          </a:solidFill>
                        </a:rPr>
                        <a:t>26 (3%)</a:t>
                      </a:r>
                    </a:p>
                    <a:p>
                      <a:pPr algn="ctr"/>
                      <a:r>
                        <a:rPr lang="en-US" sz="1100" dirty="0">
                          <a:solidFill>
                            <a:schemeClr val="tx1"/>
                          </a:solidFill>
                        </a:rPr>
                        <a:t>12 (1.5%)</a:t>
                      </a:r>
                    </a:p>
                    <a:p>
                      <a:pPr algn="ctr"/>
                      <a:r>
                        <a:rPr lang="en-US" sz="1100" dirty="0">
                          <a:solidFill>
                            <a:schemeClr val="tx1"/>
                          </a:solidFill>
                        </a:rPr>
                        <a:t>1 (0.1%)</a:t>
                      </a:r>
                    </a:p>
                    <a:p>
                      <a:pPr algn="ctr"/>
                      <a:r>
                        <a:rPr lang="en-US" sz="1100" dirty="0">
                          <a:solidFill>
                            <a:schemeClr val="tx1"/>
                          </a:solidFill>
                        </a:rPr>
                        <a:t>45 (5.5%)</a:t>
                      </a:r>
                    </a:p>
                  </a:txBody>
                  <a:tcPr marL="68580" marR="68580" marT="34290" marB="34290"/>
                </a:tc>
                <a:extLst>
                  <a:ext uri="{0D108BD9-81ED-4DB2-BD59-A6C34878D82A}">
                    <a16:rowId xmlns:a16="http://schemas.microsoft.com/office/drawing/2014/main" val="1785791323"/>
                  </a:ext>
                </a:extLst>
              </a:tr>
              <a:tr h="228600">
                <a:tc>
                  <a:txBody>
                    <a:bodyPr/>
                    <a:lstStyle/>
                    <a:p>
                      <a:r>
                        <a:rPr lang="en-US" sz="1100" dirty="0">
                          <a:solidFill>
                            <a:schemeClr val="tx1"/>
                          </a:solidFill>
                        </a:rPr>
                        <a:t>Time to ICANS onset</a:t>
                      </a:r>
                    </a:p>
                  </a:txBody>
                  <a:tcPr marL="68580" marR="68580" marT="34290" marB="34290"/>
                </a:tc>
                <a:tc>
                  <a:txBody>
                    <a:bodyPr/>
                    <a:lstStyle/>
                    <a:p>
                      <a:pPr algn="ctr"/>
                      <a:r>
                        <a:rPr lang="en-US" sz="1100" dirty="0">
                          <a:solidFill>
                            <a:schemeClr val="tx1"/>
                          </a:solidFill>
                        </a:rPr>
                        <a:t>3 days (1-33)</a:t>
                      </a:r>
                    </a:p>
                  </a:txBody>
                  <a:tcPr marL="68580" marR="68580" marT="34290" marB="34290"/>
                </a:tc>
                <a:extLst>
                  <a:ext uri="{0D108BD9-81ED-4DB2-BD59-A6C34878D82A}">
                    <a16:rowId xmlns:a16="http://schemas.microsoft.com/office/drawing/2014/main" val="3857869311"/>
                  </a:ext>
                </a:extLst>
              </a:tr>
              <a:tr h="228600">
                <a:tc>
                  <a:txBody>
                    <a:bodyPr/>
                    <a:lstStyle/>
                    <a:p>
                      <a:r>
                        <a:rPr lang="en-US" sz="1100" dirty="0">
                          <a:solidFill>
                            <a:schemeClr val="tx1"/>
                          </a:solidFill>
                        </a:rPr>
                        <a:t>Time to resolution of  ICANS</a:t>
                      </a:r>
                    </a:p>
                  </a:txBody>
                  <a:tcPr marL="68580" marR="68580" marT="34290" marB="34290"/>
                </a:tc>
                <a:tc>
                  <a:txBody>
                    <a:bodyPr/>
                    <a:lstStyle/>
                    <a:p>
                      <a:pPr algn="ctr"/>
                      <a:r>
                        <a:rPr lang="en-US" sz="1100" dirty="0">
                          <a:solidFill>
                            <a:schemeClr val="tx1"/>
                          </a:solidFill>
                        </a:rPr>
                        <a:t>4 days (1-61)</a:t>
                      </a:r>
                    </a:p>
                  </a:txBody>
                  <a:tcPr marL="68580" marR="68580" marT="34290" marB="34290"/>
                </a:tc>
                <a:extLst>
                  <a:ext uri="{0D108BD9-81ED-4DB2-BD59-A6C34878D82A}">
                    <a16:rowId xmlns:a16="http://schemas.microsoft.com/office/drawing/2014/main" val="2246864999"/>
                  </a:ext>
                </a:extLst>
              </a:tr>
            </a:tbl>
          </a:graphicData>
        </a:graphic>
      </p:graphicFrame>
      <p:graphicFrame>
        <p:nvGraphicFramePr>
          <p:cNvPr id="7" name="Content Placeholder 4">
            <a:extLst>
              <a:ext uri="{FF2B5EF4-FFF2-40B4-BE49-F238E27FC236}">
                <a16:creationId xmlns:a16="http://schemas.microsoft.com/office/drawing/2014/main" id="{73B28D21-04A6-B6C1-C954-9E0D908350E1}"/>
              </a:ext>
            </a:extLst>
          </p:cNvPr>
          <p:cNvGraphicFramePr>
            <a:graphicFrameLocks/>
          </p:cNvGraphicFramePr>
          <p:nvPr/>
        </p:nvGraphicFramePr>
        <p:xfrm>
          <a:off x="4846778" y="564472"/>
          <a:ext cx="3725647" cy="2491740"/>
        </p:xfrm>
        <a:graphic>
          <a:graphicData uri="http://schemas.openxmlformats.org/drawingml/2006/table">
            <a:tbl>
              <a:tblPr firstRow="1" bandRow="1">
                <a:tableStyleId>{21E4AEA4-8DFA-4A89-87EB-49C32662AFE0}</a:tableStyleId>
              </a:tblPr>
              <a:tblGrid>
                <a:gridCol w="2302346">
                  <a:extLst>
                    <a:ext uri="{9D8B030D-6E8A-4147-A177-3AD203B41FA5}">
                      <a16:colId xmlns:a16="http://schemas.microsoft.com/office/drawing/2014/main" val="1526107056"/>
                    </a:ext>
                  </a:extLst>
                </a:gridCol>
                <a:gridCol w="1423301">
                  <a:extLst>
                    <a:ext uri="{9D8B030D-6E8A-4147-A177-3AD203B41FA5}">
                      <a16:colId xmlns:a16="http://schemas.microsoft.com/office/drawing/2014/main" val="3958904507"/>
                    </a:ext>
                  </a:extLst>
                </a:gridCol>
              </a:tblGrid>
              <a:tr h="228600">
                <a:tc>
                  <a:txBody>
                    <a:bodyPr/>
                    <a:lstStyle/>
                    <a:p>
                      <a:r>
                        <a:rPr lang="en-US" sz="1100" dirty="0"/>
                        <a:t>N=821</a:t>
                      </a:r>
                    </a:p>
                  </a:txBody>
                  <a:tcPr marL="68580" marR="68580" marT="34290" marB="34290"/>
                </a:tc>
                <a:tc>
                  <a:txBody>
                    <a:bodyPr/>
                    <a:lstStyle/>
                    <a:p>
                      <a:pPr algn="ctr"/>
                      <a:r>
                        <a:rPr lang="en-US" sz="1100" dirty="0"/>
                        <a:t>N (%) or Median </a:t>
                      </a:r>
                    </a:p>
                  </a:txBody>
                  <a:tcPr marL="68580" marR="68580" marT="34290" marB="34290"/>
                </a:tc>
                <a:extLst>
                  <a:ext uri="{0D108BD9-81ED-4DB2-BD59-A6C34878D82A}">
                    <a16:rowId xmlns:a16="http://schemas.microsoft.com/office/drawing/2014/main" val="2777880862"/>
                  </a:ext>
                </a:extLst>
              </a:tr>
              <a:tr h="228600">
                <a:tc>
                  <a:txBody>
                    <a:bodyPr/>
                    <a:lstStyle/>
                    <a:p>
                      <a:r>
                        <a:rPr lang="en-US" sz="1100" dirty="0"/>
                        <a:t>IEC-HS/HLH</a:t>
                      </a:r>
                    </a:p>
                  </a:txBody>
                  <a:tcPr marL="68580" marR="68580" marT="34290" marB="34290"/>
                </a:tc>
                <a:tc>
                  <a:txBody>
                    <a:bodyPr/>
                    <a:lstStyle/>
                    <a:p>
                      <a:pPr algn="ctr"/>
                      <a:r>
                        <a:rPr lang="en-US" sz="1100" dirty="0"/>
                        <a:t>9 (1%)</a:t>
                      </a:r>
                    </a:p>
                  </a:txBody>
                  <a:tcPr marL="68580" marR="68580" marT="34290" marB="34290"/>
                </a:tc>
                <a:extLst>
                  <a:ext uri="{0D108BD9-81ED-4DB2-BD59-A6C34878D82A}">
                    <a16:rowId xmlns:a16="http://schemas.microsoft.com/office/drawing/2014/main" val="2264069756"/>
                  </a:ext>
                </a:extLst>
              </a:tr>
              <a:tr h="228600">
                <a:tc>
                  <a:txBody>
                    <a:bodyPr/>
                    <a:lstStyle/>
                    <a:p>
                      <a:r>
                        <a:rPr lang="en-US" sz="1100" dirty="0"/>
                        <a:t>Tumor Lysis Syndrome</a:t>
                      </a:r>
                    </a:p>
                  </a:txBody>
                  <a:tcPr marL="68580" marR="68580" marT="34290" marB="34290"/>
                </a:tc>
                <a:tc>
                  <a:txBody>
                    <a:bodyPr/>
                    <a:lstStyle/>
                    <a:p>
                      <a:pPr algn="ctr"/>
                      <a:r>
                        <a:rPr lang="en-US" sz="1100" dirty="0"/>
                        <a:t>8 (1%)</a:t>
                      </a:r>
                    </a:p>
                  </a:txBody>
                  <a:tcPr marL="68580" marR="68580" marT="34290" marB="34290"/>
                </a:tc>
                <a:extLst>
                  <a:ext uri="{0D108BD9-81ED-4DB2-BD59-A6C34878D82A}">
                    <a16:rowId xmlns:a16="http://schemas.microsoft.com/office/drawing/2014/main" val="1996076518"/>
                  </a:ext>
                </a:extLst>
              </a:tr>
              <a:tr h="868680">
                <a:tc>
                  <a:txBody>
                    <a:bodyPr/>
                    <a:lstStyle/>
                    <a:p>
                      <a:r>
                        <a:rPr lang="en-US" sz="1100" b="1" dirty="0"/>
                        <a:t>Clinically significant infections</a:t>
                      </a:r>
                    </a:p>
                    <a:p>
                      <a:pPr marL="0" indent="233363">
                        <a:tabLst/>
                      </a:pPr>
                      <a:r>
                        <a:rPr lang="en-US" sz="1100" dirty="0"/>
                        <a:t>Bacterial</a:t>
                      </a:r>
                    </a:p>
                    <a:p>
                      <a:pPr marL="0" indent="233363">
                        <a:tabLst/>
                      </a:pPr>
                      <a:r>
                        <a:rPr lang="en-US" sz="1100" dirty="0"/>
                        <a:t>Fungal </a:t>
                      </a:r>
                    </a:p>
                    <a:p>
                      <a:pPr marL="0" indent="233363">
                        <a:tabLst/>
                      </a:pPr>
                      <a:r>
                        <a:rPr lang="en-US" sz="1100" dirty="0"/>
                        <a:t>Viral </a:t>
                      </a:r>
                    </a:p>
                    <a:p>
                      <a:pPr marL="0" indent="233363">
                        <a:tabLst/>
                      </a:pPr>
                      <a:r>
                        <a:rPr lang="en-US" sz="1100" dirty="0"/>
                        <a:t>Not Specified</a:t>
                      </a:r>
                    </a:p>
                  </a:txBody>
                  <a:tcPr marL="68580" marR="68580" marT="34290" marB="34290"/>
                </a:tc>
                <a:tc>
                  <a:txBody>
                    <a:bodyPr/>
                    <a:lstStyle/>
                    <a:p>
                      <a:pPr algn="ctr"/>
                      <a:r>
                        <a:rPr lang="en-US" sz="1100" dirty="0"/>
                        <a:t>367 (45%)</a:t>
                      </a:r>
                    </a:p>
                    <a:p>
                      <a:pPr algn="ctr"/>
                      <a:r>
                        <a:rPr lang="en-US" sz="1100" dirty="0"/>
                        <a:t>189 (23%)</a:t>
                      </a:r>
                    </a:p>
                    <a:p>
                      <a:pPr algn="ctr"/>
                      <a:r>
                        <a:rPr lang="en-US" sz="1100" dirty="0"/>
                        <a:t>20 (2%)</a:t>
                      </a:r>
                    </a:p>
                    <a:p>
                      <a:pPr algn="ctr"/>
                      <a:r>
                        <a:rPr lang="en-US" sz="1100" dirty="0"/>
                        <a:t>215 (26%)</a:t>
                      </a:r>
                    </a:p>
                    <a:p>
                      <a:pPr algn="ctr"/>
                      <a:r>
                        <a:rPr lang="en-US" sz="1100" dirty="0"/>
                        <a:t>78 (10%)</a:t>
                      </a:r>
                    </a:p>
                  </a:txBody>
                  <a:tcPr marL="68580" marR="68580" marT="34290" marB="34290"/>
                </a:tc>
                <a:extLst>
                  <a:ext uri="{0D108BD9-81ED-4DB2-BD59-A6C34878D82A}">
                    <a16:rowId xmlns:a16="http://schemas.microsoft.com/office/drawing/2014/main" val="2013880960"/>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Prolonged cytopenia</a:t>
                      </a:r>
                    </a:p>
                    <a:p>
                      <a:pPr marL="0" indent="233363">
                        <a:tabLst/>
                      </a:pPr>
                      <a:r>
                        <a:rPr lang="en-US" sz="1100" dirty="0"/>
                        <a:t>Neutropenia</a:t>
                      </a:r>
                    </a:p>
                    <a:p>
                      <a:pPr marL="0" indent="233363">
                        <a:tabLst/>
                      </a:pPr>
                      <a:r>
                        <a:rPr lang="en-US" sz="1100" dirty="0"/>
                        <a:t>Thrombocytopenia</a:t>
                      </a:r>
                    </a:p>
                  </a:txBody>
                  <a:tcPr marL="68580" marR="68580" marT="34290" marB="34290"/>
                </a:tc>
                <a:tc>
                  <a:txBody>
                    <a:bodyPr/>
                    <a:lstStyle/>
                    <a:p>
                      <a:pPr algn="ctr"/>
                      <a:r>
                        <a:rPr lang="en-US" sz="1100" dirty="0"/>
                        <a:t>228 (28%)</a:t>
                      </a:r>
                    </a:p>
                    <a:p>
                      <a:pPr algn="ctr"/>
                      <a:r>
                        <a:rPr lang="en-US" sz="1100" dirty="0"/>
                        <a:t>92 (11%)</a:t>
                      </a:r>
                    </a:p>
                    <a:p>
                      <a:pPr algn="ctr"/>
                      <a:r>
                        <a:rPr lang="en-US" sz="1100" dirty="0"/>
                        <a:t>197 (24%)</a:t>
                      </a:r>
                    </a:p>
                  </a:txBody>
                  <a:tcPr marL="68580" marR="68580" marT="34290" marB="34290"/>
                </a:tc>
                <a:extLst>
                  <a:ext uri="{0D108BD9-81ED-4DB2-BD59-A6C34878D82A}">
                    <a16:rowId xmlns:a16="http://schemas.microsoft.com/office/drawing/2014/main" val="363523108"/>
                  </a:ext>
                </a:extLst>
              </a:tr>
              <a:tr h="388620">
                <a:tc>
                  <a:txBody>
                    <a:bodyPr/>
                    <a:lstStyle/>
                    <a:p>
                      <a:pPr marL="0" indent="6350">
                        <a:tabLst/>
                      </a:pPr>
                      <a:r>
                        <a:rPr lang="en-US" sz="1100" dirty="0"/>
                        <a:t>Second primary malignancies</a:t>
                      </a:r>
                    </a:p>
                    <a:p>
                      <a:pPr marL="0" indent="6350">
                        <a:tabLst/>
                      </a:pPr>
                      <a:r>
                        <a:rPr lang="en-US" sz="1100" dirty="0"/>
                        <a:t>Myeloid neoplasms/acute leukemia</a:t>
                      </a:r>
                    </a:p>
                  </a:txBody>
                  <a:tcPr marL="68580" marR="68580" marT="34290" marB="34290"/>
                </a:tc>
                <a:tc>
                  <a:txBody>
                    <a:bodyPr/>
                    <a:lstStyle/>
                    <a:p>
                      <a:pPr algn="ctr"/>
                      <a:r>
                        <a:rPr lang="en-US" sz="1100" dirty="0"/>
                        <a:t>33 (4%)</a:t>
                      </a:r>
                    </a:p>
                    <a:p>
                      <a:pPr algn="ctr"/>
                      <a:r>
                        <a:rPr lang="en-US" sz="1100" dirty="0"/>
                        <a:t>8 (1%)</a:t>
                      </a:r>
                    </a:p>
                  </a:txBody>
                  <a:tcPr marL="68580" marR="68580" marT="34290" marB="34290"/>
                </a:tc>
                <a:extLst>
                  <a:ext uri="{0D108BD9-81ED-4DB2-BD59-A6C34878D82A}">
                    <a16:rowId xmlns:a16="http://schemas.microsoft.com/office/drawing/2014/main" val="436964823"/>
                  </a:ext>
                </a:extLst>
              </a:tr>
            </a:tbl>
          </a:graphicData>
        </a:graphic>
      </p:graphicFrame>
      <p:sp>
        <p:nvSpPr>
          <p:cNvPr id="8" name="TextBox 7">
            <a:extLst>
              <a:ext uri="{FF2B5EF4-FFF2-40B4-BE49-F238E27FC236}">
                <a16:creationId xmlns:a16="http://schemas.microsoft.com/office/drawing/2014/main" id="{20B94BDA-999E-5F97-A6D8-4C583169BD94}"/>
              </a:ext>
            </a:extLst>
          </p:cNvPr>
          <p:cNvSpPr txBox="1"/>
          <p:nvPr/>
        </p:nvSpPr>
        <p:spPr>
          <a:xfrm>
            <a:off x="4767225" y="3473129"/>
            <a:ext cx="3919576" cy="1338828"/>
          </a:xfrm>
          <a:prstGeom prst="rect">
            <a:avLst/>
          </a:prstGeom>
          <a:noFill/>
        </p:spPr>
        <p:txBody>
          <a:bodyPr wrap="square" rtlCol="0">
            <a:spAutoFit/>
          </a:bodyPr>
          <a:lstStyle/>
          <a:p>
            <a:pPr defTabSz="685800" eaLnBrk="0" hangingPunct="0">
              <a:defRPr/>
            </a:pPr>
            <a:r>
              <a:rPr lang="en-US" sz="900" b="1" dirty="0">
                <a:solidFill>
                  <a:srgbClr val="000000"/>
                </a:solidFill>
                <a:latin typeface="Arial"/>
                <a:ea typeface="+mn-ea"/>
                <a:cs typeface="+mn-cs"/>
              </a:rPr>
              <a:t>Prolonged </a:t>
            </a:r>
            <a:r>
              <a:rPr lang="en-US" sz="900" b="1" dirty="0" err="1">
                <a:solidFill>
                  <a:srgbClr val="000000"/>
                </a:solidFill>
                <a:latin typeface="Arial"/>
                <a:ea typeface="+mn-ea"/>
                <a:cs typeface="+mn-cs"/>
              </a:rPr>
              <a:t>Cytopenias</a:t>
            </a:r>
            <a:r>
              <a:rPr lang="en-US" sz="900" b="1" dirty="0">
                <a:solidFill>
                  <a:srgbClr val="000000"/>
                </a:solidFill>
                <a:latin typeface="Arial"/>
                <a:ea typeface="+mn-ea"/>
                <a:cs typeface="+mn-cs"/>
              </a:rPr>
              <a:t>: </a:t>
            </a:r>
            <a:r>
              <a:rPr lang="en-US" sz="900" dirty="0">
                <a:solidFill>
                  <a:srgbClr val="000000"/>
                </a:solidFill>
                <a:latin typeface="Arial"/>
                <a:ea typeface="+mn-ea"/>
                <a:cs typeface="+mn-cs"/>
              </a:rPr>
              <a:t>Defined as non-recovery of counts by day 30 to the following threshold among alive patients</a:t>
            </a:r>
          </a:p>
          <a:p>
            <a:pPr defTabSz="685800" eaLnBrk="0" hangingPunct="0">
              <a:defRPr/>
            </a:pPr>
            <a:endParaRPr lang="en-US" sz="900" dirty="0">
              <a:solidFill>
                <a:srgbClr val="000000"/>
              </a:solidFill>
              <a:latin typeface="Arial"/>
              <a:ea typeface="+mn-ea"/>
              <a:cs typeface="+mn-cs"/>
            </a:endParaRPr>
          </a:p>
          <a:p>
            <a:pPr marL="214313" indent="-214313" defTabSz="685800" eaLnBrk="0" hangingPunct="0">
              <a:buFont typeface="Arial" panose="020B0604020202020204" pitchFamily="34" charset="0"/>
              <a:buChar char="•"/>
              <a:defRPr/>
            </a:pPr>
            <a:r>
              <a:rPr lang="en-US" sz="900" b="1" dirty="0">
                <a:solidFill>
                  <a:srgbClr val="000000"/>
                </a:solidFill>
                <a:latin typeface="Arial"/>
                <a:ea typeface="+mn-ea"/>
                <a:cs typeface="+mn-cs"/>
              </a:rPr>
              <a:t>Neutrophil recovery: </a:t>
            </a:r>
            <a:r>
              <a:rPr lang="en-US" sz="900" dirty="0">
                <a:solidFill>
                  <a:srgbClr val="000000"/>
                </a:solidFill>
                <a:latin typeface="Arial"/>
                <a:ea typeface="+mn-ea"/>
                <a:cs typeface="+mn-cs"/>
              </a:rPr>
              <a:t>Neutrophil count recovery is defined as achieving a neutrophil count of &gt;500/µL for 3 consecutive days and the first day is the recovery day</a:t>
            </a:r>
          </a:p>
          <a:p>
            <a:pPr defTabSz="685800" eaLnBrk="0" hangingPunct="0">
              <a:defRPr/>
            </a:pPr>
            <a:endParaRPr lang="en-US" sz="900" dirty="0">
              <a:solidFill>
                <a:srgbClr val="000000"/>
              </a:solidFill>
              <a:latin typeface="Arial"/>
              <a:ea typeface="+mn-ea"/>
              <a:cs typeface="+mn-cs"/>
            </a:endParaRPr>
          </a:p>
          <a:p>
            <a:pPr marL="214313" indent="-214313" defTabSz="685800" eaLnBrk="0" hangingPunct="0">
              <a:buFont typeface="Arial" panose="020B0604020202020204" pitchFamily="34" charset="0"/>
              <a:buChar char="•"/>
              <a:defRPr/>
            </a:pPr>
            <a:r>
              <a:rPr lang="en-US" sz="900" b="1" dirty="0">
                <a:solidFill>
                  <a:srgbClr val="000000"/>
                </a:solidFill>
                <a:latin typeface="Arial"/>
                <a:ea typeface="Calibri" panose="020F0502020204030204" pitchFamily="34" charset="0"/>
                <a:cs typeface="+mn-cs"/>
              </a:rPr>
              <a:t>Platelet recovery: </a:t>
            </a:r>
            <a:r>
              <a:rPr lang="en-US" sz="900" dirty="0">
                <a:solidFill>
                  <a:srgbClr val="000000"/>
                </a:solidFill>
                <a:latin typeface="Arial"/>
                <a:ea typeface="Calibri" panose="020F0502020204030204" pitchFamily="34" charset="0"/>
                <a:cs typeface="+mn-cs"/>
              </a:rPr>
              <a:t>Platelets of 20,000/µL without platelet transfusion in the last 7 days</a:t>
            </a:r>
            <a:r>
              <a:rPr lang="en-US" sz="900" dirty="0">
                <a:solidFill>
                  <a:srgbClr val="000000"/>
                </a:solidFill>
                <a:latin typeface="Arial"/>
                <a:ea typeface="+mn-ea"/>
                <a:cs typeface="+mn-cs"/>
              </a:rPr>
              <a:t> </a:t>
            </a:r>
          </a:p>
        </p:txBody>
      </p:sp>
      <p:sp>
        <p:nvSpPr>
          <p:cNvPr id="3" name="Rectangle 2">
            <a:extLst>
              <a:ext uri="{FF2B5EF4-FFF2-40B4-BE49-F238E27FC236}">
                <a16:creationId xmlns:a16="http://schemas.microsoft.com/office/drawing/2014/main" id="{91227F5E-F098-FC2C-2DEC-3CCE45F644D4}"/>
              </a:ext>
            </a:extLst>
          </p:cNvPr>
          <p:cNvSpPr/>
          <p:nvPr/>
        </p:nvSpPr>
        <p:spPr>
          <a:xfrm>
            <a:off x="4846778" y="3133278"/>
            <a:ext cx="3725647" cy="2511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r>
              <a:rPr lang="en-US" sz="1350" dirty="0">
                <a:solidFill>
                  <a:srgbClr val="FDFDFD"/>
                </a:solidFill>
                <a:latin typeface="Arial"/>
              </a:rPr>
              <a:t>No cases of any T cell malignancies</a:t>
            </a:r>
          </a:p>
        </p:txBody>
      </p:sp>
      <p:sp>
        <p:nvSpPr>
          <p:cNvPr id="4" name="TextBox 3">
            <a:extLst>
              <a:ext uri="{FF2B5EF4-FFF2-40B4-BE49-F238E27FC236}">
                <a16:creationId xmlns:a16="http://schemas.microsoft.com/office/drawing/2014/main" id="{19CB247F-977F-C16E-79C0-D97496904AFB}"/>
              </a:ext>
            </a:extLst>
          </p:cNvPr>
          <p:cNvSpPr txBox="1"/>
          <p:nvPr/>
        </p:nvSpPr>
        <p:spPr>
          <a:xfrm>
            <a:off x="190479" y="4887676"/>
            <a:ext cx="4182555" cy="334835"/>
          </a:xfrm>
          <a:prstGeom prst="rect">
            <a:avLst/>
          </a:prstGeom>
          <a:noFill/>
        </p:spPr>
        <p:txBody>
          <a:bodyPr wrap="none" rtlCol="0">
            <a:spAutoFit/>
          </a:bodyPr>
          <a:lstStyle/>
          <a:p>
            <a:pPr defTabSz="685800" eaLnBrk="0" hangingPunct="0">
              <a:defRPr/>
            </a:pPr>
            <a:r>
              <a:rPr lang="en-US" sz="788" dirty="0">
                <a:solidFill>
                  <a:srgbClr val="000000"/>
                </a:solidFill>
                <a:latin typeface="Arial"/>
                <a:ea typeface="+mn-ea"/>
                <a:cs typeface="+mn-cs"/>
              </a:rPr>
              <a:t>Time to resolution of CRS, ICANS only reported in patients where these events resolved.</a:t>
            </a:r>
          </a:p>
          <a:p>
            <a:pPr defTabSz="685800" eaLnBrk="0" hangingPunct="0">
              <a:defRPr/>
            </a:pPr>
            <a:endParaRPr lang="en-US" sz="788" dirty="0">
              <a:solidFill>
                <a:srgbClr val="000000"/>
              </a:solidFill>
              <a:latin typeface="Arial" panose="020B0604020202020204" pitchFamily="34" charset="0"/>
              <a:ea typeface="+mn-ea"/>
              <a:cs typeface="+mn-cs"/>
            </a:endParaRPr>
          </a:p>
        </p:txBody>
      </p:sp>
      <p:sp>
        <p:nvSpPr>
          <p:cNvPr id="9" name="Right Arrow 8">
            <a:extLst>
              <a:ext uri="{FF2B5EF4-FFF2-40B4-BE49-F238E27FC236}">
                <a16:creationId xmlns:a16="http://schemas.microsoft.com/office/drawing/2014/main" id="{5F4977D0-74FB-DBCA-F347-4301BD7F487C}"/>
              </a:ext>
            </a:extLst>
          </p:cNvPr>
          <p:cNvSpPr/>
          <p:nvPr/>
        </p:nvSpPr>
        <p:spPr>
          <a:xfrm>
            <a:off x="54908" y="916781"/>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0" name="Right Arrow 9">
            <a:extLst>
              <a:ext uri="{FF2B5EF4-FFF2-40B4-BE49-F238E27FC236}">
                <a16:creationId xmlns:a16="http://schemas.microsoft.com/office/drawing/2014/main" id="{F887AE22-7635-B17B-36F8-E51490682BB9}"/>
              </a:ext>
            </a:extLst>
          </p:cNvPr>
          <p:cNvSpPr/>
          <p:nvPr/>
        </p:nvSpPr>
        <p:spPr>
          <a:xfrm>
            <a:off x="52230" y="2970487"/>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1" name="Right Arrow 10">
            <a:extLst>
              <a:ext uri="{FF2B5EF4-FFF2-40B4-BE49-F238E27FC236}">
                <a16:creationId xmlns:a16="http://schemas.microsoft.com/office/drawing/2014/main" id="{944315FD-4FFE-4900-CDB5-15FF72C9767B}"/>
              </a:ext>
            </a:extLst>
          </p:cNvPr>
          <p:cNvSpPr/>
          <p:nvPr/>
        </p:nvSpPr>
        <p:spPr>
          <a:xfrm>
            <a:off x="52230" y="2404100"/>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2" name="Right Arrow 11">
            <a:extLst>
              <a:ext uri="{FF2B5EF4-FFF2-40B4-BE49-F238E27FC236}">
                <a16:creationId xmlns:a16="http://schemas.microsoft.com/office/drawing/2014/main" id="{48F5CA16-0114-FBD8-1BF9-2F3598868990}"/>
              </a:ext>
            </a:extLst>
          </p:cNvPr>
          <p:cNvSpPr/>
          <p:nvPr/>
        </p:nvSpPr>
        <p:spPr>
          <a:xfrm>
            <a:off x="52230" y="4429690"/>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3" name="Right Arrow 12">
            <a:extLst>
              <a:ext uri="{FF2B5EF4-FFF2-40B4-BE49-F238E27FC236}">
                <a16:creationId xmlns:a16="http://schemas.microsoft.com/office/drawing/2014/main" id="{CDE5ED48-FC3D-3F92-EF3F-29903ADD3FDF}"/>
              </a:ext>
            </a:extLst>
          </p:cNvPr>
          <p:cNvSpPr/>
          <p:nvPr/>
        </p:nvSpPr>
        <p:spPr>
          <a:xfrm>
            <a:off x="4403691" y="1231079"/>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4" name="Right Arrow 13">
            <a:extLst>
              <a:ext uri="{FF2B5EF4-FFF2-40B4-BE49-F238E27FC236}">
                <a16:creationId xmlns:a16="http://schemas.microsoft.com/office/drawing/2014/main" id="{431CBEBA-AFC1-287F-57D4-1B0BD6F1484C}"/>
              </a:ext>
            </a:extLst>
          </p:cNvPr>
          <p:cNvSpPr/>
          <p:nvPr/>
        </p:nvSpPr>
        <p:spPr>
          <a:xfrm>
            <a:off x="4403691" y="2185720"/>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
        <p:nvSpPr>
          <p:cNvPr id="15" name="Right Arrow 14">
            <a:extLst>
              <a:ext uri="{FF2B5EF4-FFF2-40B4-BE49-F238E27FC236}">
                <a16:creationId xmlns:a16="http://schemas.microsoft.com/office/drawing/2014/main" id="{0AEA0594-69D4-275D-FF8F-BA7B10AB2164}"/>
              </a:ext>
            </a:extLst>
          </p:cNvPr>
          <p:cNvSpPr/>
          <p:nvPr/>
        </p:nvSpPr>
        <p:spPr>
          <a:xfrm>
            <a:off x="4403691" y="2792875"/>
            <a:ext cx="450985" cy="1714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a:solidFill>
                <a:srgbClr val="FDFDFD"/>
              </a:solidFill>
              <a:latin typeface="Arial"/>
            </a:endParaRPr>
          </a:p>
        </p:txBody>
      </p:sp>
    </p:spTree>
    <p:extLst>
      <p:ext uri="{BB962C8B-B14F-4D97-AF65-F5344CB8AC3E}">
        <p14:creationId xmlns:p14="http://schemas.microsoft.com/office/powerpoint/2010/main" val="13637992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593C-CEDF-BED3-3B20-3B47E13F02D6}"/>
              </a:ext>
            </a:extLst>
          </p:cNvPr>
          <p:cNvSpPr>
            <a:spLocks noGrp="1"/>
          </p:cNvSpPr>
          <p:nvPr>
            <p:ph type="title"/>
          </p:nvPr>
        </p:nvSpPr>
        <p:spPr>
          <a:xfrm>
            <a:off x="195103" y="319532"/>
            <a:ext cx="8753795" cy="537968"/>
          </a:xfrm>
        </p:spPr>
        <p:txBody>
          <a:bodyPr/>
          <a:lstStyle/>
          <a:p>
            <a:pPr algn="ctr"/>
            <a:r>
              <a:rPr lang="en-US" b="1" dirty="0">
                <a:solidFill>
                  <a:schemeClr val="bg1">
                    <a:lumMod val="50000"/>
                  </a:schemeClr>
                </a:solidFill>
              </a:rPr>
              <a:t>Ide-</a:t>
            </a:r>
            <a:r>
              <a:rPr lang="en-US" b="1" dirty="0" err="1">
                <a:solidFill>
                  <a:schemeClr val="bg1">
                    <a:lumMod val="50000"/>
                  </a:schemeClr>
                </a:solidFill>
              </a:rPr>
              <a:t>cel</a:t>
            </a:r>
            <a:r>
              <a:rPr lang="en-US" b="1" dirty="0">
                <a:solidFill>
                  <a:schemeClr val="bg1">
                    <a:lumMod val="50000"/>
                  </a:schemeClr>
                </a:solidFill>
              </a:rPr>
              <a:t> in MM: Real World Evidence and Trial Data</a:t>
            </a:r>
          </a:p>
        </p:txBody>
      </p:sp>
      <p:sp>
        <p:nvSpPr>
          <p:cNvPr id="30" name="TextBox 29">
            <a:extLst>
              <a:ext uri="{FF2B5EF4-FFF2-40B4-BE49-F238E27FC236}">
                <a16:creationId xmlns:a16="http://schemas.microsoft.com/office/drawing/2014/main" id="{6106FD97-FE15-492A-490A-B96BE4D09AA3}"/>
              </a:ext>
            </a:extLst>
          </p:cNvPr>
          <p:cNvSpPr txBox="1"/>
          <p:nvPr/>
        </p:nvSpPr>
        <p:spPr>
          <a:xfrm>
            <a:off x="166996" y="4951982"/>
            <a:ext cx="5859296" cy="216982"/>
          </a:xfrm>
          <a:prstGeom prst="rect">
            <a:avLst/>
          </a:prstGeom>
          <a:noFill/>
        </p:spPr>
        <p:txBody>
          <a:bodyPr wrap="none" rtlCol="0">
            <a:spAutoFit/>
          </a:bodyPr>
          <a:lstStyle/>
          <a:p>
            <a:pPr defTabSz="685800" eaLnBrk="0" hangingPunct="0">
              <a:lnSpc>
                <a:spcPct val="90000"/>
              </a:lnSpc>
              <a:defRPr/>
            </a:pPr>
            <a:r>
              <a:rPr lang="en-US" sz="900" dirty="0">
                <a:solidFill>
                  <a:srgbClr val="000000"/>
                </a:solidFill>
                <a:latin typeface="Arial" panose="020B0604020202020204" pitchFamily="34" charset="0"/>
                <a:ea typeface="+mn-ea"/>
                <a:cs typeface="Arial" panose="020B0604020202020204" pitchFamily="34" charset="0"/>
              </a:rPr>
              <a:t>1. Munshi et al. NEJM 2021;384(8):705-716 ; 2. Hansen, Sidana et al. JCO 2023 DOI: 10.1200/JCO.22.01365. </a:t>
            </a:r>
          </a:p>
        </p:txBody>
      </p:sp>
      <p:graphicFrame>
        <p:nvGraphicFramePr>
          <p:cNvPr id="4" name="Table 5">
            <a:extLst>
              <a:ext uri="{FF2B5EF4-FFF2-40B4-BE49-F238E27FC236}">
                <a16:creationId xmlns:a16="http://schemas.microsoft.com/office/drawing/2014/main" id="{7EFE4110-B544-2B6C-59BF-97BBB2D01D60}"/>
              </a:ext>
            </a:extLst>
          </p:cNvPr>
          <p:cNvGraphicFramePr>
            <a:graphicFrameLocks/>
          </p:cNvGraphicFramePr>
          <p:nvPr/>
        </p:nvGraphicFramePr>
        <p:xfrm>
          <a:off x="986180" y="882525"/>
          <a:ext cx="6900519" cy="3397364"/>
        </p:xfrm>
        <a:graphic>
          <a:graphicData uri="http://schemas.openxmlformats.org/drawingml/2006/table">
            <a:tbl>
              <a:tblPr firstRow="1" bandRow="1">
                <a:tableStyleId>{5C22544A-7EE6-4342-B048-85BDC9FD1C3A}</a:tableStyleId>
              </a:tblPr>
              <a:tblGrid>
                <a:gridCol w="3111517">
                  <a:extLst>
                    <a:ext uri="{9D8B030D-6E8A-4147-A177-3AD203B41FA5}">
                      <a16:colId xmlns:a16="http://schemas.microsoft.com/office/drawing/2014/main" val="3659320496"/>
                    </a:ext>
                  </a:extLst>
                </a:gridCol>
                <a:gridCol w="1206302">
                  <a:extLst>
                    <a:ext uri="{9D8B030D-6E8A-4147-A177-3AD203B41FA5}">
                      <a16:colId xmlns:a16="http://schemas.microsoft.com/office/drawing/2014/main" val="1619084250"/>
                    </a:ext>
                  </a:extLst>
                </a:gridCol>
                <a:gridCol w="1206302">
                  <a:extLst>
                    <a:ext uri="{9D8B030D-6E8A-4147-A177-3AD203B41FA5}">
                      <a16:colId xmlns:a16="http://schemas.microsoft.com/office/drawing/2014/main" val="1053832400"/>
                    </a:ext>
                  </a:extLst>
                </a:gridCol>
                <a:gridCol w="1376398">
                  <a:extLst>
                    <a:ext uri="{9D8B030D-6E8A-4147-A177-3AD203B41FA5}">
                      <a16:colId xmlns:a16="http://schemas.microsoft.com/office/drawing/2014/main" val="2728126715"/>
                    </a:ext>
                  </a:extLst>
                </a:gridCol>
              </a:tblGrid>
              <a:tr h="553487">
                <a:tc>
                  <a:txBody>
                    <a:bodyPr/>
                    <a:lstStyle/>
                    <a:p>
                      <a:endParaRPr lang="en-US" sz="1400" dirty="0">
                        <a:solidFill>
                          <a:schemeClr val="bg1"/>
                        </a:solidFill>
                      </a:endParaRPr>
                    </a:p>
                  </a:txBody>
                  <a:tcPr/>
                </a:tc>
                <a:tc>
                  <a:txBody>
                    <a:bodyPr/>
                    <a:lstStyle/>
                    <a:p>
                      <a:pPr algn="ctr"/>
                      <a:r>
                        <a:rPr lang="en-US" sz="1400" dirty="0">
                          <a:solidFill>
                            <a:schemeClr val="bg1"/>
                          </a:solidFill>
                        </a:rPr>
                        <a:t>CIBMTR</a:t>
                      </a:r>
                    </a:p>
                    <a:p>
                      <a:pPr algn="ctr"/>
                      <a:r>
                        <a:rPr lang="en-US" sz="1400" dirty="0">
                          <a:solidFill>
                            <a:schemeClr val="bg1"/>
                          </a:solidFill>
                        </a:rPr>
                        <a:t>N=821</a:t>
                      </a:r>
                    </a:p>
                  </a:txBody>
                  <a:tcPr/>
                </a:tc>
                <a:tc>
                  <a:txBody>
                    <a:bodyPr/>
                    <a:lstStyle/>
                    <a:p>
                      <a:pPr algn="ctr"/>
                      <a:r>
                        <a:rPr lang="en-US" sz="1400" dirty="0">
                          <a:solidFill>
                            <a:schemeClr val="bg1"/>
                          </a:solidFill>
                        </a:rPr>
                        <a:t>KarMMa</a:t>
                      </a:r>
                      <a:r>
                        <a:rPr lang="en-US" sz="1400" baseline="30000" dirty="0">
                          <a:solidFill>
                            <a:schemeClr val="bg1"/>
                          </a:solidFill>
                        </a:rPr>
                        <a:t>1</a:t>
                      </a:r>
                    </a:p>
                    <a:p>
                      <a:pPr algn="ctr"/>
                      <a:r>
                        <a:rPr lang="en-US" sz="1400" dirty="0">
                          <a:solidFill>
                            <a:schemeClr val="bg1"/>
                          </a:solidFill>
                        </a:rPr>
                        <a:t>N=128</a:t>
                      </a:r>
                    </a:p>
                  </a:txBody>
                  <a:tcPr/>
                </a:tc>
                <a:tc>
                  <a:txBody>
                    <a:bodyPr/>
                    <a:lstStyle/>
                    <a:p>
                      <a:pPr algn="ctr"/>
                      <a:r>
                        <a:rPr lang="en-US" sz="1400" baseline="0" dirty="0">
                          <a:solidFill>
                            <a:schemeClr val="bg1"/>
                          </a:solidFill>
                        </a:rPr>
                        <a:t>US RWE</a:t>
                      </a:r>
                      <a:r>
                        <a:rPr lang="en-US" sz="1400" baseline="30000" dirty="0">
                          <a:solidFill>
                            <a:schemeClr val="bg1"/>
                          </a:solidFill>
                        </a:rPr>
                        <a:t>2</a:t>
                      </a:r>
                    </a:p>
                    <a:p>
                      <a:pPr algn="ctr"/>
                      <a:r>
                        <a:rPr lang="en-US" sz="1400" dirty="0">
                          <a:solidFill>
                            <a:schemeClr val="bg1"/>
                          </a:solidFill>
                        </a:rPr>
                        <a:t>N=159</a:t>
                      </a:r>
                    </a:p>
                  </a:txBody>
                  <a:tcPr/>
                </a:tc>
                <a:extLst>
                  <a:ext uri="{0D108BD9-81ED-4DB2-BD59-A6C34878D82A}">
                    <a16:rowId xmlns:a16="http://schemas.microsoft.com/office/drawing/2014/main" val="668931309"/>
                  </a:ext>
                </a:extLst>
              </a:tr>
              <a:tr h="525780">
                <a:tc>
                  <a:txBody>
                    <a:bodyPr/>
                    <a:lstStyle/>
                    <a:p>
                      <a:r>
                        <a:rPr lang="en-US" sz="1400" dirty="0">
                          <a:solidFill>
                            <a:schemeClr val="tx2"/>
                          </a:solidFill>
                        </a:rPr>
                        <a:t>CRS -  Any grade</a:t>
                      </a:r>
                    </a:p>
                    <a:p>
                      <a:r>
                        <a:rPr lang="en-US" sz="1400" dirty="0">
                          <a:solidFill>
                            <a:schemeClr val="tx2"/>
                          </a:solidFill>
                        </a:rPr>
                        <a:t>Grade 3 or higher</a:t>
                      </a:r>
                    </a:p>
                  </a:txBody>
                  <a:tcPr/>
                </a:tc>
                <a:tc>
                  <a:txBody>
                    <a:bodyPr/>
                    <a:lstStyle/>
                    <a:p>
                      <a:pPr algn="ctr"/>
                      <a:r>
                        <a:rPr lang="en-US" sz="1400" dirty="0">
                          <a:solidFill>
                            <a:schemeClr val="tx2"/>
                          </a:solidFill>
                        </a:rPr>
                        <a:t>80%</a:t>
                      </a:r>
                    </a:p>
                    <a:p>
                      <a:pPr algn="ctr"/>
                      <a:r>
                        <a:rPr lang="en-US" sz="1400" dirty="0">
                          <a:solidFill>
                            <a:schemeClr val="tx2"/>
                          </a:solidFill>
                        </a:rPr>
                        <a:t>3%</a:t>
                      </a:r>
                    </a:p>
                  </a:txBody>
                  <a:tcPr/>
                </a:tc>
                <a:tc>
                  <a:txBody>
                    <a:bodyPr/>
                    <a:lstStyle/>
                    <a:p>
                      <a:pPr algn="ctr"/>
                      <a:r>
                        <a:rPr lang="en-US" sz="1400" dirty="0">
                          <a:solidFill>
                            <a:schemeClr val="tx2"/>
                          </a:solidFill>
                        </a:rPr>
                        <a:t>84%</a:t>
                      </a:r>
                    </a:p>
                    <a:p>
                      <a:pPr algn="ctr"/>
                      <a:r>
                        <a:rPr lang="en-US" sz="1400" dirty="0">
                          <a:solidFill>
                            <a:schemeClr val="tx2"/>
                          </a:solidFill>
                        </a:rPr>
                        <a:t>5%</a:t>
                      </a:r>
                    </a:p>
                  </a:txBody>
                  <a:tcPr/>
                </a:tc>
                <a:tc>
                  <a:txBody>
                    <a:bodyPr/>
                    <a:lstStyle/>
                    <a:p>
                      <a:pPr algn="ctr"/>
                      <a:r>
                        <a:rPr lang="en-US" sz="1400" dirty="0">
                          <a:solidFill>
                            <a:schemeClr val="tx2"/>
                          </a:solidFill>
                        </a:rPr>
                        <a:t>82%</a:t>
                      </a:r>
                    </a:p>
                    <a:p>
                      <a:pPr algn="ctr"/>
                      <a:r>
                        <a:rPr lang="en-US" sz="1400" dirty="0">
                          <a:solidFill>
                            <a:schemeClr val="tx2"/>
                          </a:solidFill>
                        </a:rPr>
                        <a:t>3%</a:t>
                      </a:r>
                    </a:p>
                  </a:txBody>
                  <a:tcPr/>
                </a:tc>
                <a:extLst>
                  <a:ext uri="{0D108BD9-81ED-4DB2-BD59-A6C34878D82A}">
                    <a16:rowId xmlns:a16="http://schemas.microsoft.com/office/drawing/2014/main" val="673604278"/>
                  </a:ext>
                </a:extLst>
              </a:tr>
              <a:tr h="525780">
                <a:tc>
                  <a:txBody>
                    <a:bodyPr/>
                    <a:lstStyle/>
                    <a:p>
                      <a:r>
                        <a:rPr lang="en-US" sz="1400" dirty="0">
                          <a:solidFill>
                            <a:schemeClr val="tx2"/>
                          </a:solidFill>
                        </a:rPr>
                        <a:t>ICANS– Any grade</a:t>
                      </a:r>
                    </a:p>
                    <a:p>
                      <a:r>
                        <a:rPr lang="en-US" sz="1400" dirty="0">
                          <a:solidFill>
                            <a:schemeClr val="tx2"/>
                          </a:solidFill>
                        </a:rPr>
                        <a:t>Grade 3 or higher</a:t>
                      </a:r>
                    </a:p>
                  </a:txBody>
                  <a:tcPr/>
                </a:tc>
                <a:tc>
                  <a:txBody>
                    <a:bodyPr/>
                    <a:lstStyle/>
                    <a:p>
                      <a:pPr algn="ctr"/>
                      <a:r>
                        <a:rPr lang="en-US" sz="1400" dirty="0">
                          <a:solidFill>
                            <a:schemeClr val="tx2"/>
                          </a:solidFill>
                        </a:rPr>
                        <a:t>28%</a:t>
                      </a:r>
                    </a:p>
                    <a:p>
                      <a:pPr algn="ctr"/>
                      <a:r>
                        <a:rPr lang="en-US" sz="1400" dirty="0">
                          <a:solidFill>
                            <a:schemeClr val="tx2"/>
                          </a:solidFill>
                        </a:rPr>
                        <a:t>5%</a:t>
                      </a:r>
                    </a:p>
                  </a:txBody>
                  <a:tcPr/>
                </a:tc>
                <a:tc>
                  <a:txBody>
                    <a:bodyPr/>
                    <a:lstStyle/>
                    <a:p>
                      <a:pPr algn="ctr"/>
                      <a:r>
                        <a:rPr lang="en-US" sz="1400" dirty="0">
                          <a:solidFill>
                            <a:schemeClr val="tx2"/>
                          </a:solidFill>
                        </a:rPr>
                        <a:t>18%</a:t>
                      </a:r>
                    </a:p>
                    <a:p>
                      <a:pPr algn="ctr"/>
                      <a:r>
                        <a:rPr lang="en-US" sz="1400" dirty="0">
                          <a:solidFill>
                            <a:schemeClr val="tx2"/>
                          </a:solidFill>
                        </a:rPr>
                        <a:t>3%</a:t>
                      </a:r>
                    </a:p>
                  </a:txBody>
                  <a:tcPr/>
                </a:tc>
                <a:tc>
                  <a:txBody>
                    <a:bodyPr/>
                    <a:lstStyle/>
                    <a:p>
                      <a:pPr algn="ctr"/>
                      <a:r>
                        <a:rPr lang="en-US" sz="1400" dirty="0">
                          <a:solidFill>
                            <a:schemeClr val="tx2"/>
                          </a:solidFill>
                        </a:rPr>
                        <a:t>18%</a:t>
                      </a:r>
                    </a:p>
                    <a:p>
                      <a:pPr algn="ctr"/>
                      <a:r>
                        <a:rPr lang="en-US" sz="1400" dirty="0">
                          <a:solidFill>
                            <a:schemeClr val="tx2"/>
                          </a:solidFill>
                        </a:rPr>
                        <a:t>6%</a:t>
                      </a:r>
                    </a:p>
                  </a:txBody>
                  <a:tcPr/>
                </a:tc>
                <a:extLst>
                  <a:ext uri="{0D108BD9-81ED-4DB2-BD59-A6C34878D82A}">
                    <a16:rowId xmlns:a16="http://schemas.microsoft.com/office/drawing/2014/main" val="3978584445"/>
                  </a:ext>
                </a:extLst>
              </a:tr>
              <a:tr h="308610">
                <a:tc>
                  <a:txBody>
                    <a:bodyPr/>
                    <a:lstStyle/>
                    <a:p>
                      <a:r>
                        <a:rPr lang="en-US" sz="1400" dirty="0">
                          <a:solidFill>
                            <a:schemeClr val="tx2"/>
                          </a:solidFill>
                        </a:rPr>
                        <a:t>Overall response rate</a:t>
                      </a:r>
                    </a:p>
                  </a:txBody>
                  <a:tcPr/>
                </a:tc>
                <a:tc>
                  <a:txBody>
                    <a:bodyPr/>
                    <a:lstStyle/>
                    <a:p>
                      <a:pPr algn="ctr"/>
                      <a:r>
                        <a:rPr lang="en-US" sz="1400" dirty="0">
                          <a:solidFill>
                            <a:schemeClr val="tx2"/>
                          </a:solidFill>
                        </a:rPr>
                        <a:t>73%</a:t>
                      </a:r>
                    </a:p>
                  </a:txBody>
                  <a:tcPr/>
                </a:tc>
                <a:tc>
                  <a:txBody>
                    <a:bodyPr/>
                    <a:lstStyle/>
                    <a:p>
                      <a:pPr algn="ctr"/>
                      <a:r>
                        <a:rPr lang="en-US" sz="1400" dirty="0">
                          <a:solidFill>
                            <a:schemeClr val="tx2"/>
                          </a:solidFill>
                        </a:rPr>
                        <a:t>73%</a:t>
                      </a:r>
                    </a:p>
                  </a:txBody>
                  <a:tcPr/>
                </a:tc>
                <a:tc>
                  <a:txBody>
                    <a:bodyPr/>
                    <a:lstStyle/>
                    <a:p>
                      <a:pPr algn="ctr"/>
                      <a:r>
                        <a:rPr lang="en-US" sz="1400" dirty="0">
                          <a:solidFill>
                            <a:schemeClr val="tx2"/>
                          </a:solidFill>
                        </a:rPr>
                        <a:t>84%</a:t>
                      </a:r>
                    </a:p>
                  </a:txBody>
                  <a:tcPr/>
                </a:tc>
                <a:extLst>
                  <a:ext uri="{0D108BD9-81ED-4DB2-BD59-A6C34878D82A}">
                    <a16:rowId xmlns:a16="http://schemas.microsoft.com/office/drawing/2014/main" val="1035580344"/>
                  </a:ext>
                </a:extLst>
              </a:tr>
              <a:tr h="391699">
                <a:tc>
                  <a:txBody>
                    <a:bodyPr/>
                    <a:lstStyle/>
                    <a:p>
                      <a:r>
                        <a:rPr lang="en-US" sz="1400" dirty="0">
                          <a:solidFill>
                            <a:schemeClr val="tx2"/>
                          </a:solidFill>
                        </a:rPr>
                        <a:t>Very good partial response rate</a:t>
                      </a:r>
                    </a:p>
                  </a:txBody>
                  <a:tcPr/>
                </a:tc>
                <a:tc>
                  <a:txBody>
                    <a:bodyPr/>
                    <a:lstStyle/>
                    <a:p>
                      <a:pPr algn="ctr"/>
                      <a:r>
                        <a:rPr lang="en-US" sz="1400" dirty="0">
                          <a:solidFill>
                            <a:schemeClr val="tx2"/>
                          </a:solidFill>
                        </a:rPr>
                        <a:t>56%</a:t>
                      </a:r>
                    </a:p>
                  </a:txBody>
                  <a:tcPr/>
                </a:tc>
                <a:tc>
                  <a:txBody>
                    <a:bodyPr/>
                    <a:lstStyle/>
                    <a:p>
                      <a:pPr algn="ctr"/>
                      <a:r>
                        <a:rPr lang="en-US" sz="1400" dirty="0">
                          <a:solidFill>
                            <a:schemeClr val="tx2"/>
                          </a:solidFill>
                        </a:rPr>
                        <a:t>52%</a:t>
                      </a:r>
                    </a:p>
                  </a:txBody>
                  <a:tcPr/>
                </a:tc>
                <a:tc>
                  <a:txBody>
                    <a:bodyPr/>
                    <a:lstStyle/>
                    <a:p>
                      <a:pPr algn="ctr"/>
                      <a:r>
                        <a:rPr lang="en-US" sz="1400" dirty="0">
                          <a:solidFill>
                            <a:schemeClr val="tx2"/>
                          </a:solidFill>
                        </a:rPr>
                        <a:t>62%</a:t>
                      </a:r>
                    </a:p>
                  </a:txBody>
                  <a:tcPr/>
                </a:tc>
                <a:extLst>
                  <a:ext uri="{0D108BD9-81ED-4DB2-BD59-A6C34878D82A}">
                    <a16:rowId xmlns:a16="http://schemas.microsoft.com/office/drawing/2014/main" val="2800536283"/>
                  </a:ext>
                </a:extLst>
              </a:tr>
              <a:tr h="308610">
                <a:tc>
                  <a:txBody>
                    <a:bodyPr/>
                    <a:lstStyle/>
                    <a:p>
                      <a:r>
                        <a:rPr lang="en-US" sz="1400" dirty="0">
                          <a:solidFill>
                            <a:schemeClr val="tx2"/>
                          </a:solidFill>
                        </a:rPr>
                        <a:t>Complete response rate</a:t>
                      </a:r>
                    </a:p>
                  </a:txBody>
                  <a:tcPr/>
                </a:tc>
                <a:tc>
                  <a:txBody>
                    <a:bodyPr/>
                    <a:lstStyle/>
                    <a:p>
                      <a:pPr algn="ctr"/>
                      <a:r>
                        <a:rPr lang="en-US" sz="1400" dirty="0">
                          <a:solidFill>
                            <a:schemeClr val="tx2"/>
                          </a:solidFill>
                        </a:rPr>
                        <a:t>25%</a:t>
                      </a:r>
                    </a:p>
                  </a:txBody>
                  <a:tcPr/>
                </a:tc>
                <a:tc>
                  <a:txBody>
                    <a:bodyPr/>
                    <a:lstStyle/>
                    <a:p>
                      <a:pPr algn="ctr"/>
                      <a:r>
                        <a:rPr lang="en-US" sz="1400" dirty="0">
                          <a:solidFill>
                            <a:schemeClr val="tx2"/>
                          </a:solidFill>
                        </a:rPr>
                        <a:t>33%</a:t>
                      </a:r>
                    </a:p>
                  </a:txBody>
                  <a:tcPr/>
                </a:tc>
                <a:tc>
                  <a:txBody>
                    <a:bodyPr/>
                    <a:lstStyle/>
                    <a:p>
                      <a:pPr algn="ctr"/>
                      <a:r>
                        <a:rPr lang="en-US" sz="1400" dirty="0">
                          <a:solidFill>
                            <a:schemeClr val="tx2"/>
                          </a:solidFill>
                        </a:rPr>
                        <a:t>42%</a:t>
                      </a:r>
                    </a:p>
                  </a:txBody>
                  <a:tcPr/>
                </a:tc>
                <a:extLst>
                  <a:ext uri="{0D108BD9-81ED-4DB2-BD59-A6C34878D82A}">
                    <a16:rowId xmlns:a16="http://schemas.microsoft.com/office/drawing/2014/main" val="965062448"/>
                  </a:ext>
                </a:extLst>
              </a:tr>
              <a:tr h="391699">
                <a:tc>
                  <a:txBody>
                    <a:bodyPr/>
                    <a:lstStyle/>
                    <a:p>
                      <a:r>
                        <a:rPr lang="en-US" sz="1400" dirty="0">
                          <a:solidFill>
                            <a:schemeClr val="tx2"/>
                          </a:solidFill>
                        </a:rPr>
                        <a:t>Progression free survival, median</a:t>
                      </a:r>
                    </a:p>
                  </a:txBody>
                  <a:tcPr/>
                </a:tc>
                <a:tc>
                  <a:txBody>
                    <a:bodyPr/>
                    <a:lstStyle/>
                    <a:p>
                      <a:pPr algn="ctr"/>
                      <a:r>
                        <a:rPr lang="en-US" sz="1400" dirty="0">
                          <a:solidFill>
                            <a:schemeClr val="tx2"/>
                          </a:solidFill>
                        </a:rPr>
                        <a:t>9.0 months</a:t>
                      </a:r>
                    </a:p>
                  </a:txBody>
                  <a:tcPr/>
                </a:tc>
                <a:tc>
                  <a:txBody>
                    <a:bodyPr/>
                    <a:lstStyle/>
                    <a:p>
                      <a:pPr algn="ctr"/>
                      <a:r>
                        <a:rPr lang="en-US" sz="1400" dirty="0">
                          <a:solidFill>
                            <a:schemeClr val="tx2"/>
                          </a:solidFill>
                        </a:rPr>
                        <a:t>8.8 months</a:t>
                      </a:r>
                    </a:p>
                  </a:txBody>
                  <a:tcPr/>
                </a:tc>
                <a:tc>
                  <a:txBody>
                    <a:bodyPr/>
                    <a:lstStyle/>
                    <a:p>
                      <a:pPr algn="ctr"/>
                      <a:r>
                        <a:rPr lang="en-US" sz="1400" dirty="0">
                          <a:solidFill>
                            <a:schemeClr val="tx2"/>
                          </a:solidFill>
                        </a:rPr>
                        <a:t>8.5 months</a:t>
                      </a:r>
                    </a:p>
                  </a:txBody>
                  <a:tcPr/>
                </a:tc>
                <a:extLst>
                  <a:ext uri="{0D108BD9-81ED-4DB2-BD59-A6C34878D82A}">
                    <a16:rowId xmlns:a16="http://schemas.microsoft.com/office/drawing/2014/main" val="935588064"/>
                  </a:ext>
                </a:extLst>
              </a:tr>
              <a:tr h="391699">
                <a:tc>
                  <a:txBody>
                    <a:bodyPr/>
                    <a:lstStyle/>
                    <a:p>
                      <a:r>
                        <a:rPr lang="en-US" sz="1400" dirty="0">
                          <a:solidFill>
                            <a:schemeClr val="tx2"/>
                          </a:solidFill>
                        </a:rPr>
                        <a:t>Median follow-up</a:t>
                      </a:r>
                    </a:p>
                  </a:txBody>
                  <a:tcPr/>
                </a:tc>
                <a:tc>
                  <a:txBody>
                    <a:bodyPr/>
                    <a:lstStyle/>
                    <a:p>
                      <a:pPr algn="ctr"/>
                      <a:r>
                        <a:rPr lang="en-US" sz="1400" dirty="0">
                          <a:solidFill>
                            <a:schemeClr val="tx2"/>
                          </a:solidFill>
                        </a:rPr>
                        <a:t>11.6 months</a:t>
                      </a:r>
                    </a:p>
                  </a:txBody>
                  <a:tcPr/>
                </a:tc>
                <a:tc>
                  <a:txBody>
                    <a:bodyPr/>
                    <a:lstStyle/>
                    <a:p>
                      <a:pPr algn="ctr"/>
                      <a:r>
                        <a:rPr lang="en-US" sz="1400" dirty="0">
                          <a:solidFill>
                            <a:schemeClr val="tx2"/>
                          </a:solidFill>
                        </a:rPr>
                        <a:t>13.3 months</a:t>
                      </a:r>
                    </a:p>
                  </a:txBody>
                  <a:tcPr/>
                </a:tc>
                <a:tc>
                  <a:txBody>
                    <a:bodyPr/>
                    <a:lstStyle/>
                    <a:p>
                      <a:pPr algn="ctr"/>
                      <a:r>
                        <a:rPr lang="en-US" sz="1400" dirty="0">
                          <a:solidFill>
                            <a:schemeClr val="tx2"/>
                          </a:solidFill>
                        </a:rPr>
                        <a:t>6.1 months</a:t>
                      </a:r>
                    </a:p>
                  </a:txBody>
                  <a:tcPr/>
                </a:tc>
                <a:extLst>
                  <a:ext uri="{0D108BD9-81ED-4DB2-BD59-A6C34878D82A}">
                    <a16:rowId xmlns:a16="http://schemas.microsoft.com/office/drawing/2014/main" val="1805082133"/>
                  </a:ext>
                </a:extLst>
              </a:tr>
            </a:tbl>
          </a:graphicData>
        </a:graphic>
      </p:graphicFrame>
      <p:sp>
        <p:nvSpPr>
          <p:cNvPr id="8" name="Rectangle 7">
            <a:extLst>
              <a:ext uri="{FF2B5EF4-FFF2-40B4-BE49-F238E27FC236}">
                <a16:creationId xmlns:a16="http://schemas.microsoft.com/office/drawing/2014/main" id="{E41F47DF-4C16-37B1-B01A-4830EED14B29}"/>
              </a:ext>
            </a:extLst>
          </p:cNvPr>
          <p:cNvSpPr/>
          <p:nvPr/>
        </p:nvSpPr>
        <p:spPr>
          <a:xfrm>
            <a:off x="986181" y="2460298"/>
            <a:ext cx="6900519" cy="142875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defRPr/>
            </a:pPr>
            <a:endParaRPr lang="en-US" sz="1350" dirty="0">
              <a:solidFill>
                <a:srgbClr val="FDFDFD"/>
              </a:solidFill>
              <a:latin typeface="Arial"/>
            </a:endParaRPr>
          </a:p>
        </p:txBody>
      </p:sp>
      <p:sp>
        <p:nvSpPr>
          <p:cNvPr id="3" name="TextBox 2">
            <a:extLst>
              <a:ext uri="{FF2B5EF4-FFF2-40B4-BE49-F238E27FC236}">
                <a16:creationId xmlns:a16="http://schemas.microsoft.com/office/drawing/2014/main" id="{B25F5A52-4B21-9E48-E5D0-C501CBE6400B}"/>
              </a:ext>
            </a:extLst>
          </p:cNvPr>
          <p:cNvSpPr txBox="1"/>
          <p:nvPr/>
        </p:nvSpPr>
        <p:spPr>
          <a:xfrm>
            <a:off x="986181" y="4287696"/>
            <a:ext cx="5013039" cy="300082"/>
          </a:xfrm>
          <a:prstGeom prst="rect">
            <a:avLst/>
          </a:prstGeom>
          <a:noFill/>
        </p:spPr>
        <p:txBody>
          <a:bodyPr wrap="none" rtlCol="0">
            <a:spAutoFit/>
          </a:bodyPr>
          <a:lstStyle/>
          <a:p>
            <a:pPr defTabSz="685800" eaLnBrk="0" hangingPunct="0">
              <a:defRPr/>
            </a:pPr>
            <a:r>
              <a:rPr lang="en-US" sz="1350" dirty="0">
                <a:solidFill>
                  <a:srgbClr val="000000"/>
                </a:solidFill>
                <a:latin typeface="Arial" panose="020B0604020202020204" pitchFamily="34" charset="0"/>
                <a:ea typeface="+mn-ea"/>
                <a:cs typeface="+mn-cs"/>
              </a:rPr>
              <a:t>US RWE: United States MM Consortium Real-World Evidence</a:t>
            </a:r>
            <a:r>
              <a:rPr lang="en-US" sz="1350" baseline="30000" dirty="0">
                <a:solidFill>
                  <a:srgbClr val="000000"/>
                </a:solidFill>
                <a:latin typeface="Arial" panose="020B0604020202020204" pitchFamily="34" charset="0"/>
                <a:ea typeface="+mn-ea"/>
                <a:cs typeface="+mn-cs"/>
              </a:rPr>
              <a:t>2</a:t>
            </a:r>
          </a:p>
        </p:txBody>
      </p:sp>
    </p:spTree>
    <p:extLst>
      <p:ext uri="{BB962C8B-B14F-4D97-AF65-F5344CB8AC3E}">
        <p14:creationId xmlns:p14="http://schemas.microsoft.com/office/powerpoint/2010/main" val="2668566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BA900-A16E-C509-5752-ABBA0D207C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658770-AB07-D42E-39E2-7F7682109A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D62A05-95FA-561F-D410-85982422F878}"/>
              </a:ext>
            </a:extLst>
          </p:cNvPr>
          <p:cNvPicPr>
            <a:picLocks noChangeAspect="1"/>
          </p:cNvPicPr>
          <p:nvPr/>
        </p:nvPicPr>
        <p:blipFill>
          <a:blip r:embed="rId2"/>
          <a:stretch>
            <a:fillRect/>
          </a:stretch>
        </p:blipFill>
        <p:spPr>
          <a:xfrm>
            <a:off x="0" y="276225"/>
            <a:ext cx="9073056" cy="5081423"/>
          </a:xfrm>
          <a:prstGeom prst="rect">
            <a:avLst/>
          </a:prstGeom>
        </p:spPr>
      </p:pic>
    </p:spTree>
    <p:extLst>
      <p:ext uri="{BB962C8B-B14F-4D97-AF65-F5344CB8AC3E}">
        <p14:creationId xmlns:p14="http://schemas.microsoft.com/office/powerpoint/2010/main" val="651001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96287A-C195-636B-8878-46C35E4275D3}"/>
              </a:ext>
            </a:extLst>
          </p:cNvPr>
          <p:cNvPicPr>
            <a:picLocks noChangeAspect="1"/>
          </p:cNvPicPr>
          <p:nvPr/>
        </p:nvPicPr>
        <p:blipFill>
          <a:blip r:embed="rId2"/>
          <a:stretch>
            <a:fillRect/>
          </a:stretch>
        </p:blipFill>
        <p:spPr>
          <a:xfrm>
            <a:off x="0" y="2381"/>
            <a:ext cx="9144001" cy="5143501"/>
          </a:xfrm>
          <a:prstGeom prst="rect">
            <a:avLst/>
          </a:prstGeom>
        </p:spPr>
      </p:pic>
    </p:spTree>
    <p:extLst>
      <p:ext uri="{BB962C8B-B14F-4D97-AF65-F5344CB8AC3E}">
        <p14:creationId xmlns:p14="http://schemas.microsoft.com/office/powerpoint/2010/main" val="30538655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B1AB3-8582-50A6-00FC-50EB41526350}"/>
              </a:ext>
            </a:extLst>
          </p:cNvPr>
          <p:cNvPicPr>
            <a:picLocks noChangeAspect="1"/>
          </p:cNvPicPr>
          <p:nvPr/>
        </p:nvPicPr>
        <p:blipFill>
          <a:blip r:embed="rId2"/>
          <a:stretch>
            <a:fillRect/>
          </a:stretch>
        </p:blipFill>
        <p:spPr>
          <a:xfrm>
            <a:off x="0" y="2381"/>
            <a:ext cx="9143999" cy="5143500"/>
          </a:xfrm>
          <a:prstGeom prst="rect">
            <a:avLst/>
          </a:prstGeom>
        </p:spPr>
      </p:pic>
    </p:spTree>
    <p:extLst>
      <p:ext uri="{BB962C8B-B14F-4D97-AF65-F5344CB8AC3E}">
        <p14:creationId xmlns:p14="http://schemas.microsoft.com/office/powerpoint/2010/main" val="3249707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7A3C6-90EF-C604-78B2-EC2F0652D1B2}"/>
              </a:ext>
            </a:extLst>
          </p:cNvPr>
          <p:cNvPicPr>
            <a:picLocks noChangeAspect="1"/>
          </p:cNvPicPr>
          <p:nvPr/>
        </p:nvPicPr>
        <p:blipFill>
          <a:blip r:embed="rId2"/>
          <a:stretch>
            <a:fillRect/>
          </a:stretch>
        </p:blipFill>
        <p:spPr>
          <a:xfrm>
            <a:off x="0" y="2381"/>
            <a:ext cx="9144000" cy="5143501"/>
          </a:xfrm>
          <a:prstGeom prst="rect">
            <a:avLst/>
          </a:prstGeom>
        </p:spPr>
      </p:pic>
    </p:spTree>
    <p:extLst>
      <p:ext uri="{BB962C8B-B14F-4D97-AF65-F5344CB8AC3E}">
        <p14:creationId xmlns:p14="http://schemas.microsoft.com/office/powerpoint/2010/main" val="27439945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50817F-64E9-0076-CD99-D5892C352E5F}"/>
              </a:ext>
            </a:extLst>
          </p:cNvPr>
          <p:cNvPicPr>
            <a:picLocks noChangeAspect="1"/>
          </p:cNvPicPr>
          <p:nvPr/>
        </p:nvPicPr>
        <p:blipFill>
          <a:blip r:embed="rId2"/>
          <a:stretch>
            <a:fillRect/>
          </a:stretch>
        </p:blipFill>
        <p:spPr>
          <a:xfrm>
            <a:off x="0" y="2381"/>
            <a:ext cx="9041525" cy="5085858"/>
          </a:xfrm>
          <a:prstGeom prst="rect">
            <a:avLst/>
          </a:prstGeom>
        </p:spPr>
      </p:pic>
    </p:spTree>
    <p:extLst>
      <p:ext uri="{BB962C8B-B14F-4D97-AF65-F5344CB8AC3E}">
        <p14:creationId xmlns:p14="http://schemas.microsoft.com/office/powerpoint/2010/main" val="13044024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6080029" y="4838557"/>
            <a:ext cx="1691471" cy="261821"/>
          </a:xfrm>
          <a:prstGeom prst="rect">
            <a:avLst/>
          </a:prstGeom>
          <a:ln>
            <a:noFill/>
          </a:ln>
        </p:spPr>
      </p:pic>
      <p:pic>
        <p:nvPicPr>
          <p:cNvPr id="46" name="Picture 45"/>
          <p:cNvPicPr/>
          <p:nvPr/>
        </p:nvPicPr>
        <p:blipFill>
          <a:blip r:embed="rId4"/>
          <a:stretch/>
        </p:blipFill>
        <p:spPr>
          <a:xfrm>
            <a:off x="1024360" y="929282"/>
            <a:ext cx="3682550" cy="1977451"/>
          </a:xfrm>
          <a:prstGeom prst="rect">
            <a:avLst/>
          </a:prstGeom>
          <a:ln>
            <a:noFill/>
          </a:ln>
        </p:spPr>
      </p:pic>
      <p:sp>
        <p:nvSpPr>
          <p:cNvPr id="47" name="CustomShape 2"/>
          <p:cNvSpPr/>
          <p:nvPr/>
        </p:nvSpPr>
        <p:spPr>
          <a:xfrm>
            <a:off x="293435" y="93813"/>
            <a:ext cx="8826948" cy="484094"/>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pPr defTabSz="685800" fontAlgn="auto">
              <a:spcBef>
                <a:spcPts val="0"/>
              </a:spcBef>
              <a:spcAft>
                <a:spcPts val="0"/>
              </a:spcAft>
            </a:pPr>
            <a:r>
              <a:rPr lang="en-US" sz="2100" spc="-1" dirty="0">
                <a:solidFill>
                  <a:srgbClr val="44546A"/>
                </a:solidFill>
                <a:latin typeface="Arial"/>
              </a:rPr>
              <a:t>KARMMA-3 and CARTITUDE-4, CAR-T outperforms SOC  </a:t>
            </a:r>
          </a:p>
        </p:txBody>
      </p:sp>
      <p:pic>
        <p:nvPicPr>
          <p:cNvPr id="2" name="Picture 1">
            <a:extLst>
              <a:ext uri="{FF2B5EF4-FFF2-40B4-BE49-F238E27FC236}">
                <a16:creationId xmlns:a16="http://schemas.microsoft.com/office/drawing/2014/main" id="{AF3A3BF0-12A2-7C84-DD79-A18BC78AFA81}"/>
              </a:ext>
            </a:extLst>
          </p:cNvPr>
          <p:cNvPicPr/>
          <p:nvPr/>
        </p:nvPicPr>
        <p:blipFill>
          <a:blip r:embed="rId5"/>
          <a:stretch/>
        </p:blipFill>
        <p:spPr>
          <a:xfrm>
            <a:off x="4706910" y="932709"/>
            <a:ext cx="3875608" cy="1977451"/>
          </a:xfrm>
          <a:prstGeom prst="rect">
            <a:avLst/>
          </a:prstGeom>
          <a:ln>
            <a:noFill/>
          </a:ln>
        </p:spPr>
      </p:pic>
      <p:sp>
        <p:nvSpPr>
          <p:cNvPr id="45" name="TextShape 1"/>
          <p:cNvSpPr txBox="1"/>
          <p:nvPr/>
        </p:nvSpPr>
        <p:spPr>
          <a:xfrm>
            <a:off x="1117038" y="625236"/>
            <a:ext cx="4645589" cy="354971"/>
          </a:xfrm>
          <a:prstGeom prst="rect">
            <a:avLst/>
          </a:prstGeom>
          <a:noFill/>
          <a:ln>
            <a:noFill/>
          </a:ln>
        </p:spPr>
        <p:txBody>
          <a:bodyPr lIns="0" tIns="0" rIns="0" bIns="0" anchor="ctr"/>
          <a:lstStyle/>
          <a:p>
            <a:pPr defTabSz="685800" fontAlgn="auto">
              <a:lnSpc>
                <a:spcPct val="97000"/>
              </a:lnSpc>
              <a:spcBef>
                <a:spcPts val="0"/>
              </a:spcBef>
              <a:spcAft>
                <a:spcPts val="0"/>
              </a:spcAft>
            </a:pPr>
            <a:r>
              <a:rPr lang="en-US" sz="794" b="1" spc="-1" dirty="0">
                <a:solidFill>
                  <a:prstClr val="black"/>
                </a:solidFill>
                <a:latin typeface="Arial"/>
                <a:ea typeface="Arial Unicode MS"/>
                <a:cs typeface="+mn-cs"/>
              </a:rPr>
              <a:t>P Rodriguez-Otero et al. N </a:t>
            </a:r>
            <a:r>
              <a:rPr lang="en-US" sz="794" b="1" spc="-1" dirty="0" err="1">
                <a:solidFill>
                  <a:prstClr val="black"/>
                </a:solidFill>
                <a:latin typeface="Arial"/>
                <a:ea typeface="Arial Unicode MS"/>
                <a:cs typeface="+mn-cs"/>
              </a:rPr>
              <a:t>Engl</a:t>
            </a:r>
            <a:r>
              <a:rPr lang="en-US" sz="794" b="1" spc="-1" dirty="0">
                <a:solidFill>
                  <a:prstClr val="black"/>
                </a:solidFill>
                <a:latin typeface="Arial"/>
                <a:ea typeface="Arial Unicode MS"/>
                <a:cs typeface="+mn-cs"/>
              </a:rPr>
              <a:t> J Med 2023;388:1002-1014.</a:t>
            </a:r>
            <a:endParaRPr lang="en-US" sz="794" spc="-1" dirty="0">
              <a:solidFill>
                <a:prstClr val="black"/>
              </a:solidFill>
              <a:latin typeface="Arial"/>
              <a:ea typeface="+mn-ea"/>
              <a:cs typeface="+mn-cs"/>
            </a:endParaRPr>
          </a:p>
        </p:txBody>
      </p:sp>
      <p:sp>
        <p:nvSpPr>
          <p:cNvPr id="3" name="TextShape 1">
            <a:extLst>
              <a:ext uri="{FF2B5EF4-FFF2-40B4-BE49-F238E27FC236}">
                <a16:creationId xmlns:a16="http://schemas.microsoft.com/office/drawing/2014/main" id="{BEAA7316-AC3F-EE45-8878-C6B21E929415}"/>
              </a:ext>
            </a:extLst>
          </p:cNvPr>
          <p:cNvSpPr txBox="1"/>
          <p:nvPr/>
        </p:nvSpPr>
        <p:spPr>
          <a:xfrm>
            <a:off x="4712930" y="625237"/>
            <a:ext cx="5265000" cy="402300"/>
          </a:xfrm>
          <a:prstGeom prst="rect">
            <a:avLst/>
          </a:prstGeom>
          <a:noFill/>
          <a:ln>
            <a:noFill/>
          </a:ln>
        </p:spPr>
        <p:txBody>
          <a:bodyPr lIns="0" tIns="0" rIns="0" bIns="0" anchor="ctr"/>
          <a:lstStyle/>
          <a:p>
            <a:pPr defTabSz="685800" fontAlgn="auto">
              <a:lnSpc>
                <a:spcPct val="97000"/>
              </a:lnSpc>
              <a:spcBef>
                <a:spcPts val="0"/>
              </a:spcBef>
              <a:spcAft>
                <a:spcPts val="0"/>
              </a:spcAft>
            </a:pPr>
            <a:r>
              <a:rPr lang="en-US" sz="900" b="1" spc="-1" dirty="0">
                <a:solidFill>
                  <a:prstClr val="black"/>
                </a:solidFill>
                <a:latin typeface="Arial"/>
                <a:ea typeface="Arial Unicode MS"/>
                <a:cs typeface="+mn-cs"/>
              </a:rPr>
              <a:t>J San-Miguel et al. N </a:t>
            </a:r>
            <a:r>
              <a:rPr lang="en-US" sz="900" b="1" spc="-1" dirty="0" err="1">
                <a:solidFill>
                  <a:prstClr val="black"/>
                </a:solidFill>
                <a:latin typeface="Arial"/>
                <a:ea typeface="Arial Unicode MS"/>
                <a:cs typeface="+mn-cs"/>
              </a:rPr>
              <a:t>Engl</a:t>
            </a:r>
            <a:r>
              <a:rPr lang="en-US" sz="900" b="1" spc="-1" dirty="0">
                <a:solidFill>
                  <a:prstClr val="black"/>
                </a:solidFill>
                <a:latin typeface="Arial"/>
                <a:ea typeface="Arial Unicode MS"/>
                <a:cs typeface="+mn-cs"/>
              </a:rPr>
              <a:t> J Med 2023;389:335-347.</a:t>
            </a:r>
            <a:endParaRPr lang="en-US" sz="900" spc="-1" dirty="0">
              <a:solidFill>
                <a:prstClr val="black"/>
              </a:solidFill>
              <a:latin typeface="Arial"/>
              <a:ea typeface="+mn-ea"/>
              <a:cs typeface="+mn-cs"/>
            </a:endParaRPr>
          </a:p>
        </p:txBody>
      </p:sp>
      <p:graphicFrame>
        <p:nvGraphicFramePr>
          <p:cNvPr id="9" name="Table 8">
            <a:extLst>
              <a:ext uri="{FF2B5EF4-FFF2-40B4-BE49-F238E27FC236}">
                <a16:creationId xmlns:a16="http://schemas.microsoft.com/office/drawing/2014/main" id="{6FAE508E-0176-98FF-D8D8-91D2B59097DD}"/>
              </a:ext>
            </a:extLst>
          </p:cNvPr>
          <p:cNvGraphicFramePr>
            <a:graphicFrameLocks noGrp="1"/>
          </p:cNvGraphicFramePr>
          <p:nvPr/>
        </p:nvGraphicFramePr>
        <p:xfrm>
          <a:off x="200564" y="2971426"/>
          <a:ext cx="8381953" cy="2118480"/>
        </p:xfrm>
        <a:graphic>
          <a:graphicData uri="http://schemas.openxmlformats.org/drawingml/2006/table">
            <a:tbl>
              <a:tblPr firstRow="1" firstCol="1" lastRow="1" lastCol="1" bandRow="1" bandCol="1"/>
              <a:tblGrid>
                <a:gridCol w="2148113">
                  <a:extLst>
                    <a:ext uri="{9D8B030D-6E8A-4147-A177-3AD203B41FA5}">
                      <a16:colId xmlns:a16="http://schemas.microsoft.com/office/drawing/2014/main" val="691941801"/>
                    </a:ext>
                  </a:extLst>
                </a:gridCol>
                <a:gridCol w="1217198">
                  <a:extLst>
                    <a:ext uri="{9D8B030D-6E8A-4147-A177-3AD203B41FA5}">
                      <a16:colId xmlns:a16="http://schemas.microsoft.com/office/drawing/2014/main" val="2051418555"/>
                    </a:ext>
                  </a:extLst>
                </a:gridCol>
                <a:gridCol w="1139234">
                  <a:extLst>
                    <a:ext uri="{9D8B030D-6E8A-4147-A177-3AD203B41FA5}">
                      <a16:colId xmlns:a16="http://schemas.microsoft.com/office/drawing/2014/main" val="2452623900"/>
                    </a:ext>
                  </a:extLst>
                </a:gridCol>
                <a:gridCol w="1815618">
                  <a:extLst>
                    <a:ext uri="{9D8B030D-6E8A-4147-A177-3AD203B41FA5}">
                      <a16:colId xmlns:a16="http://schemas.microsoft.com/office/drawing/2014/main" val="108392202"/>
                    </a:ext>
                  </a:extLst>
                </a:gridCol>
                <a:gridCol w="685694">
                  <a:extLst>
                    <a:ext uri="{9D8B030D-6E8A-4147-A177-3AD203B41FA5}">
                      <a16:colId xmlns:a16="http://schemas.microsoft.com/office/drawing/2014/main" val="3802771126"/>
                    </a:ext>
                  </a:extLst>
                </a:gridCol>
                <a:gridCol w="1376096">
                  <a:extLst>
                    <a:ext uri="{9D8B030D-6E8A-4147-A177-3AD203B41FA5}">
                      <a16:colId xmlns:a16="http://schemas.microsoft.com/office/drawing/2014/main" val="1322119538"/>
                    </a:ext>
                  </a:extLst>
                </a:gridCol>
              </a:tblGrid>
              <a:tr h="163951">
                <a:tc rowSpan="2">
                  <a:txBody>
                    <a:bodyPr/>
                    <a:lstStyle/>
                    <a:p>
                      <a:pPr marL="78740" marR="0">
                        <a:lnSpc>
                          <a:spcPts val="1680"/>
                        </a:lnSpc>
                        <a:spcBef>
                          <a:spcPts val="0"/>
                        </a:spcBef>
                        <a:spcAft>
                          <a:spcPts val="0"/>
                        </a:spcAft>
                      </a:pPr>
                      <a:r>
                        <a:rPr lang="en-US" sz="800" b="1" spc="-10">
                          <a:effectLst/>
                          <a:latin typeface="Arial" panose="020B0604020202020204" pitchFamily="34" charset="0"/>
                          <a:ea typeface="Century" panose="02040604050505020304" pitchFamily="18" charset="0"/>
                          <a:cs typeface="Century" panose="02040604050505020304" pitchFamily="18" charset="0"/>
                        </a:rPr>
                        <a:t>Parameter</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74295" algn="ctr">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KarMMa-3</a:t>
                      </a:r>
                      <a:r>
                        <a:rPr lang="en-US" sz="800" b="1" spc="-20">
                          <a:effectLst/>
                          <a:latin typeface="Arial" panose="020B0604020202020204" pitchFamily="34" charset="0"/>
                          <a:ea typeface="Century" panose="02040604050505020304" pitchFamily="18" charset="0"/>
                          <a:cs typeface="Century" panose="02040604050505020304" pitchFamily="18" charset="0"/>
                        </a:rPr>
                        <a:t> </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5715" marR="0" algn="ctr">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CARTITUDE-4</a:t>
                      </a:r>
                      <a:r>
                        <a:rPr lang="en-US" sz="800" b="1" spc="35">
                          <a:effectLst/>
                          <a:latin typeface="Arial" panose="020B0604020202020204" pitchFamily="34" charset="0"/>
                          <a:ea typeface="Century" panose="02040604050505020304" pitchFamily="18" charset="0"/>
                          <a:cs typeface="Century" panose="02040604050505020304" pitchFamily="18" charset="0"/>
                        </a:rPr>
                        <a:t> </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0185062"/>
                  </a:ext>
                </a:extLst>
              </a:tr>
              <a:tr h="165959">
                <a:tc vMerge="1">
                  <a:txBody>
                    <a:bodyPr/>
                    <a:lstStyle/>
                    <a:p>
                      <a:endParaRPr lang="en-US"/>
                    </a:p>
                  </a:txBody>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Ide-</a:t>
                      </a:r>
                      <a:r>
                        <a:rPr lang="en-US" sz="800" b="1" spc="-25">
                          <a:effectLst/>
                          <a:latin typeface="Arial" panose="020B0604020202020204" pitchFamily="34" charset="0"/>
                          <a:ea typeface="Century" panose="02040604050505020304" pitchFamily="18" charset="0"/>
                          <a:cs typeface="Century" panose="02040604050505020304" pitchFamily="18" charset="0"/>
                        </a:rPr>
                        <a:t>Cel</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spc="-25" dirty="0">
                          <a:effectLst/>
                          <a:latin typeface="Arial" panose="020B0604020202020204" pitchFamily="34" charset="0"/>
                          <a:ea typeface="Century" panose="02040604050505020304" pitchFamily="18" charset="0"/>
                          <a:cs typeface="Century" panose="02040604050505020304" pitchFamily="18" charset="0"/>
                        </a:rPr>
                        <a:t>SOC</a:t>
                      </a:r>
                      <a:endParaRPr lang="en-US" sz="14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spc="-20" dirty="0" err="1">
                          <a:effectLst/>
                          <a:latin typeface="Arial" panose="020B0604020202020204" pitchFamily="34" charset="0"/>
                          <a:ea typeface="Century" panose="02040604050505020304" pitchFamily="18" charset="0"/>
                          <a:cs typeface="Century" panose="02040604050505020304" pitchFamily="18" charset="0"/>
                        </a:rPr>
                        <a:t>Cilta-</a:t>
                      </a:r>
                      <a:r>
                        <a:rPr lang="en-US" sz="800" b="1" spc="-25" dirty="0" err="1">
                          <a:effectLst/>
                          <a:latin typeface="Arial" panose="020B0604020202020204" pitchFamily="34" charset="0"/>
                          <a:ea typeface="Century" panose="02040604050505020304" pitchFamily="18" charset="0"/>
                          <a:cs typeface="Century" panose="02040604050505020304" pitchFamily="18" charset="0"/>
                        </a:rPr>
                        <a:t>Cel</a:t>
                      </a:r>
                      <a:endParaRPr lang="en-US" sz="14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6835" marR="0">
                        <a:lnSpc>
                          <a:spcPts val="1680"/>
                        </a:lnSpc>
                        <a:spcBef>
                          <a:spcPts val="0"/>
                        </a:spcBef>
                        <a:spcAft>
                          <a:spcPts val="0"/>
                        </a:spcAft>
                      </a:pP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740" marR="0">
                        <a:lnSpc>
                          <a:spcPts val="1680"/>
                        </a:lnSpc>
                        <a:spcBef>
                          <a:spcPts val="0"/>
                        </a:spcBef>
                        <a:spcAft>
                          <a:spcPts val="0"/>
                        </a:spcAft>
                      </a:pPr>
                      <a:r>
                        <a:rPr lang="en-US" sz="800" b="1" spc="-25">
                          <a:effectLst/>
                          <a:latin typeface="Arial" panose="020B0604020202020204" pitchFamily="34" charset="0"/>
                          <a:ea typeface="Century" panose="02040604050505020304" pitchFamily="18" charset="0"/>
                          <a:cs typeface="Century" panose="02040604050505020304" pitchFamily="18" charset="0"/>
                        </a:rPr>
                        <a:t>SOC</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114337"/>
                  </a:ext>
                </a:extLst>
              </a:tr>
              <a:tr h="163951">
                <a:tc>
                  <a:txBody>
                    <a:bodyPr/>
                    <a:lstStyle/>
                    <a:p>
                      <a:pPr marL="18478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Inclusion</a:t>
                      </a:r>
                      <a:r>
                        <a:rPr lang="en-US" sz="800" b="1" spc="10">
                          <a:effectLst/>
                          <a:latin typeface="Arial" panose="020B0604020202020204" pitchFamily="34" charset="0"/>
                          <a:ea typeface="Century" panose="02040604050505020304" pitchFamily="18" charset="0"/>
                          <a:cs typeface="Century" panose="02040604050505020304" pitchFamily="18" charset="0"/>
                        </a:rPr>
                        <a:t> </a:t>
                      </a:r>
                      <a:r>
                        <a:rPr lang="en-US" sz="800" b="1" spc="-10">
                          <a:effectLst/>
                          <a:latin typeface="Arial" panose="020B0604020202020204" pitchFamily="34" charset="0"/>
                          <a:ea typeface="Century" panose="02040604050505020304" pitchFamily="18" charset="0"/>
                          <a:cs typeface="Century" panose="02040604050505020304" pitchFamily="18" charset="0"/>
                        </a:rPr>
                        <a:t>criteria</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474980"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2-4</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prior</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lines</a:t>
                      </a:r>
                      <a:r>
                        <a:rPr lang="en-US" sz="800" b="1" spc="-2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including</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PI</a:t>
                      </a:r>
                      <a:r>
                        <a:rPr lang="en-US" sz="800" b="1" spc="-2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IMiD</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a:t>
                      </a:r>
                      <a:r>
                        <a:rPr lang="en-US" sz="800" b="1" spc="-20">
                          <a:effectLst/>
                          <a:latin typeface="Arial" panose="020B0604020202020204" pitchFamily="34" charset="0"/>
                          <a:ea typeface="Century" panose="02040604050505020304" pitchFamily="18" charset="0"/>
                          <a:cs typeface="Century" panose="02040604050505020304" pitchFamily="18" charset="0"/>
                        </a:rPr>
                        <a:t> Dara</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770890" marR="0">
                        <a:lnSpc>
                          <a:spcPts val="1680"/>
                        </a:lnSpc>
                        <a:spcBef>
                          <a:spcPts val="0"/>
                        </a:spcBef>
                        <a:spcAft>
                          <a:spcPts val="0"/>
                        </a:spcAft>
                      </a:pPr>
                      <a:r>
                        <a:rPr lang="en-US" sz="800" b="1" dirty="0">
                          <a:effectLst/>
                          <a:latin typeface="Arial" panose="020B0604020202020204" pitchFamily="34" charset="0"/>
                          <a:ea typeface="Century" panose="02040604050505020304" pitchFamily="18" charset="0"/>
                          <a:cs typeface="Century" panose="02040604050505020304" pitchFamily="18" charset="0"/>
                        </a:rPr>
                        <a:t>1-3</a:t>
                      </a:r>
                      <a:r>
                        <a:rPr lang="en-US" sz="800" b="1" spc="40" dirty="0">
                          <a:effectLst/>
                          <a:latin typeface="Arial" panose="020B0604020202020204" pitchFamily="34" charset="0"/>
                          <a:ea typeface="Century" panose="02040604050505020304" pitchFamily="18" charset="0"/>
                          <a:cs typeface="Century" panose="02040604050505020304" pitchFamily="18" charset="0"/>
                        </a:rPr>
                        <a:t> </a:t>
                      </a:r>
                      <a:r>
                        <a:rPr lang="en-US" sz="800" b="1" dirty="0">
                          <a:effectLst/>
                          <a:latin typeface="Arial" panose="020B0604020202020204" pitchFamily="34" charset="0"/>
                          <a:ea typeface="Century" panose="02040604050505020304" pitchFamily="18" charset="0"/>
                          <a:cs typeface="Century" panose="02040604050505020304" pitchFamily="18" charset="0"/>
                        </a:rPr>
                        <a:t>prior</a:t>
                      </a:r>
                      <a:r>
                        <a:rPr lang="en-US" sz="800" b="1" spc="50" dirty="0">
                          <a:effectLst/>
                          <a:latin typeface="Arial" panose="020B0604020202020204" pitchFamily="34" charset="0"/>
                          <a:ea typeface="Century" panose="02040604050505020304" pitchFamily="18" charset="0"/>
                          <a:cs typeface="Century" panose="02040604050505020304" pitchFamily="18" charset="0"/>
                        </a:rPr>
                        <a:t> </a:t>
                      </a:r>
                      <a:r>
                        <a:rPr lang="en-US" sz="800" b="1" dirty="0">
                          <a:effectLst/>
                          <a:latin typeface="Arial" panose="020B0604020202020204" pitchFamily="34" charset="0"/>
                          <a:ea typeface="Century" panose="02040604050505020304" pitchFamily="18" charset="0"/>
                          <a:cs typeface="Century" panose="02040604050505020304" pitchFamily="18" charset="0"/>
                        </a:rPr>
                        <a:t>lines,</a:t>
                      </a:r>
                      <a:r>
                        <a:rPr lang="en-US" sz="800" b="1" spc="55" dirty="0">
                          <a:effectLst/>
                          <a:latin typeface="Arial" panose="020B0604020202020204" pitchFamily="34" charset="0"/>
                          <a:ea typeface="Century" panose="02040604050505020304" pitchFamily="18" charset="0"/>
                          <a:cs typeface="Century" panose="02040604050505020304" pitchFamily="18" charset="0"/>
                        </a:rPr>
                        <a:t> </a:t>
                      </a:r>
                      <a:r>
                        <a:rPr lang="en-US" sz="800" b="1" dirty="0">
                          <a:effectLst/>
                          <a:latin typeface="Arial" panose="020B0604020202020204" pitchFamily="34" charset="0"/>
                          <a:ea typeface="Century" panose="02040604050505020304" pitchFamily="18" charset="0"/>
                          <a:cs typeface="Century" panose="02040604050505020304" pitchFamily="18" charset="0"/>
                        </a:rPr>
                        <a:t>Len-</a:t>
                      </a:r>
                      <a:r>
                        <a:rPr lang="en-US" sz="800" b="1" spc="-10" dirty="0">
                          <a:effectLst/>
                          <a:latin typeface="Arial" panose="020B0604020202020204" pitchFamily="34" charset="0"/>
                          <a:ea typeface="Century" panose="02040604050505020304" pitchFamily="18" charset="0"/>
                          <a:cs typeface="Century" panose="02040604050505020304" pitchFamily="18" charset="0"/>
                        </a:rPr>
                        <a:t>refractory</a:t>
                      </a:r>
                      <a:endParaRPr lang="en-US" sz="14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4415963"/>
                  </a:ext>
                </a:extLst>
              </a:tr>
              <a:tr h="165959">
                <a:tc>
                  <a:txBody>
                    <a:bodyPr/>
                    <a:lstStyle/>
                    <a:p>
                      <a:pPr marL="184785" marR="0">
                        <a:lnSpc>
                          <a:spcPts val="1680"/>
                        </a:lnSpc>
                        <a:spcBef>
                          <a:spcPts val="0"/>
                        </a:spcBef>
                        <a:spcAft>
                          <a:spcPts val="0"/>
                        </a:spcAft>
                      </a:pP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Prior</a:t>
                      </a:r>
                      <a:r>
                        <a:rPr lang="en-US" sz="800" b="1" spc="10">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lines of</a:t>
                      </a:r>
                      <a:r>
                        <a:rPr lang="en-US" sz="800" b="1" spc="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therapy,</a:t>
                      </a:r>
                      <a:r>
                        <a:rPr lang="en-US" sz="800" b="1" spc="10">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n,</a:t>
                      </a:r>
                      <a:r>
                        <a:rPr lang="en-US" sz="800" b="1" spc="10">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median</a:t>
                      </a:r>
                      <a:r>
                        <a:rPr lang="en-US" sz="800" b="1" spc="1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spc="-10">
                          <a:solidFill>
                            <a:srgbClr val="FF0000"/>
                          </a:solidFill>
                          <a:effectLst/>
                          <a:latin typeface="Arial" panose="020B0604020202020204" pitchFamily="34" charset="0"/>
                          <a:ea typeface="Century" panose="02040604050505020304" pitchFamily="18" charset="0"/>
                          <a:cs typeface="Century" panose="02040604050505020304" pitchFamily="18" charset="0"/>
                        </a:rPr>
                        <a:t>(range)</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3</a:t>
                      </a:r>
                      <a:r>
                        <a:rPr lang="en-US" sz="800" b="1" spc="-4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800" b="1" spc="-25">
                          <a:solidFill>
                            <a:srgbClr val="FF0000"/>
                          </a:solidFill>
                          <a:effectLst/>
                          <a:latin typeface="Arial" panose="020B0604020202020204" pitchFamily="34" charset="0"/>
                          <a:ea typeface="Century" panose="02040604050505020304" pitchFamily="18" charset="0"/>
                          <a:cs typeface="Century" panose="02040604050505020304" pitchFamily="18" charset="0"/>
                        </a:rPr>
                        <a:t>4)</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3</a:t>
                      </a:r>
                      <a:r>
                        <a:rPr lang="en-US" sz="800" b="1" spc="-4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800" b="1" spc="-25">
                          <a:solidFill>
                            <a:srgbClr val="FF0000"/>
                          </a:solidFill>
                          <a:effectLst/>
                          <a:latin typeface="Arial" panose="020B0604020202020204" pitchFamily="34" charset="0"/>
                          <a:ea typeface="Century" panose="02040604050505020304" pitchFamily="18" charset="0"/>
                          <a:cs typeface="Century" panose="02040604050505020304" pitchFamily="18" charset="0"/>
                        </a:rPr>
                        <a:t>4)</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800" b="1" spc="-4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a:solidFill>
                            <a:srgbClr val="FF0000"/>
                          </a:solidFill>
                          <a:effectLst/>
                          <a:latin typeface="Arial" panose="020B0604020202020204" pitchFamily="34" charset="0"/>
                          <a:ea typeface="Century" panose="02040604050505020304" pitchFamily="18" charset="0"/>
                          <a:cs typeface="Century" panose="02040604050505020304" pitchFamily="18" charset="0"/>
                        </a:rPr>
                        <a:t>(1-</a:t>
                      </a:r>
                      <a:r>
                        <a:rPr lang="en-US" sz="800" b="1" spc="-25">
                          <a:solidFill>
                            <a:srgbClr val="FF0000"/>
                          </a:solidFill>
                          <a:effectLst/>
                          <a:latin typeface="Arial" panose="020B0604020202020204" pitchFamily="34" charset="0"/>
                          <a:ea typeface="Century" panose="02040604050505020304" pitchFamily="18" charset="0"/>
                          <a:cs typeface="Century" panose="02040604050505020304" pitchFamily="18" charset="0"/>
                        </a:rPr>
                        <a:t>3)</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dirty="0">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800" b="1" spc="-45" dirty="0">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800" b="1" dirty="0">
                          <a:solidFill>
                            <a:srgbClr val="FF0000"/>
                          </a:solidFill>
                          <a:effectLst/>
                          <a:latin typeface="Arial" panose="020B0604020202020204" pitchFamily="34" charset="0"/>
                          <a:ea typeface="Century" panose="02040604050505020304" pitchFamily="18" charset="0"/>
                          <a:cs typeface="Century" panose="02040604050505020304" pitchFamily="18" charset="0"/>
                        </a:rPr>
                        <a:t>(1-</a:t>
                      </a:r>
                      <a:r>
                        <a:rPr lang="en-US" sz="800" b="1" spc="-25" dirty="0">
                          <a:solidFill>
                            <a:srgbClr val="FF0000"/>
                          </a:solidFill>
                          <a:effectLst/>
                          <a:latin typeface="Arial" panose="020B0604020202020204" pitchFamily="34" charset="0"/>
                          <a:ea typeface="Century" panose="02040604050505020304" pitchFamily="18" charset="0"/>
                          <a:cs typeface="Century" panose="02040604050505020304" pitchFamily="18" charset="0"/>
                        </a:rPr>
                        <a:t>3)</a:t>
                      </a:r>
                      <a:endParaRPr lang="en-US" sz="14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b="1">
                          <a:solidFill>
                            <a:srgbClr val="FF0000"/>
                          </a:solidFill>
                          <a:effectLst/>
                          <a:latin typeface="Arial" panose="020B0604020202020204" pitchFamily="34" charset="0"/>
                          <a:ea typeface="Century" panose="02040604050505020304" pitchFamily="18" charset="0"/>
                          <a:cs typeface="Century" panose="02040604050505020304" pitchFamily="18" charset="0"/>
                        </a:rPr>
                        <a:t>2</a:t>
                      </a:r>
                      <a:r>
                        <a:rPr lang="en-US" sz="1050" b="1" spc="-45">
                          <a:solidFill>
                            <a:srgbClr val="FF0000"/>
                          </a:solidFill>
                          <a:effectLst/>
                          <a:latin typeface="Arial" panose="020B0604020202020204" pitchFamily="34" charset="0"/>
                          <a:ea typeface="Century" panose="02040604050505020304" pitchFamily="18" charset="0"/>
                          <a:cs typeface="Century" panose="02040604050505020304" pitchFamily="18" charset="0"/>
                        </a:rPr>
                        <a:t> </a:t>
                      </a:r>
                      <a:r>
                        <a:rPr lang="en-US" sz="1050" b="1">
                          <a:solidFill>
                            <a:srgbClr val="FF0000"/>
                          </a:solidFill>
                          <a:effectLst/>
                          <a:latin typeface="Arial" panose="020B0604020202020204" pitchFamily="34" charset="0"/>
                          <a:ea typeface="Century" panose="02040604050505020304" pitchFamily="18" charset="0"/>
                          <a:cs typeface="Century" panose="02040604050505020304" pitchFamily="18" charset="0"/>
                        </a:rPr>
                        <a:t>(1-</a:t>
                      </a:r>
                      <a:r>
                        <a:rPr lang="en-US" sz="1050" b="1" spc="-25">
                          <a:solidFill>
                            <a:srgbClr val="FF0000"/>
                          </a:solidFill>
                          <a:effectLst/>
                          <a:latin typeface="Arial" panose="020B0604020202020204" pitchFamily="34" charset="0"/>
                          <a:ea typeface="Century" panose="02040604050505020304" pitchFamily="18" charset="0"/>
                          <a:cs typeface="Century" panose="02040604050505020304" pitchFamily="18" charset="0"/>
                        </a:rPr>
                        <a:t>3)</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3277332"/>
                  </a:ext>
                </a:extLst>
              </a:tr>
              <a:tr h="306991">
                <a:tc>
                  <a:txBody>
                    <a:bodyPr/>
                    <a:lstStyle/>
                    <a:p>
                      <a:pPr marL="18478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Refractory</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to</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anti-CD38</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antibodies,</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n</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242</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(95)</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123</a:t>
                      </a:r>
                      <a:r>
                        <a:rPr lang="en-US" sz="800" b="1" spc="70">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(93)</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50</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(24)</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dirty="0">
                          <a:effectLst/>
                          <a:latin typeface="Arial" panose="020B0604020202020204" pitchFamily="34" charset="0"/>
                          <a:ea typeface="Century" panose="02040604050505020304" pitchFamily="18" charset="0"/>
                          <a:cs typeface="Century" panose="02040604050505020304" pitchFamily="18" charset="0"/>
                        </a:rPr>
                        <a:t>46</a:t>
                      </a:r>
                      <a:r>
                        <a:rPr lang="en-US" sz="800" b="1" spc="-20" dirty="0">
                          <a:effectLst/>
                          <a:latin typeface="Arial" panose="020B0604020202020204" pitchFamily="34" charset="0"/>
                          <a:ea typeface="Century" panose="02040604050505020304" pitchFamily="18" charset="0"/>
                          <a:cs typeface="Century" panose="02040604050505020304" pitchFamily="18" charset="0"/>
                        </a:rPr>
                        <a:t> (22)</a:t>
                      </a:r>
                      <a:endParaRPr lang="en-US" sz="14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46</a:t>
                      </a:r>
                      <a:r>
                        <a:rPr lang="en-US" sz="1050" spc="-20">
                          <a:effectLst/>
                          <a:latin typeface="Arial" panose="020B0604020202020204" pitchFamily="34" charset="0"/>
                          <a:ea typeface="Century" panose="02040604050505020304" pitchFamily="18" charset="0"/>
                          <a:cs typeface="Century" panose="02040604050505020304" pitchFamily="18" charset="0"/>
                        </a:rPr>
                        <a:t> (22)</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717448"/>
                  </a:ext>
                </a:extLst>
              </a:tr>
              <a:tr h="163951">
                <a:tc>
                  <a:txBody>
                    <a:bodyPr/>
                    <a:lstStyle/>
                    <a:p>
                      <a:pPr marL="18478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Triple-class refractory, n</a:t>
                      </a:r>
                      <a:r>
                        <a:rPr lang="en-US" sz="800" b="1" spc="-10">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164</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(65)</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89</a:t>
                      </a:r>
                      <a:r>
                        <a:rPr lang="en-US" sz="800" b="1" spc="-20">
                          <a:effectLst/>
                          <a:latin typeface="Arial" panose="020B0604020202020204" pitchFamily="34" charset="0"/>
                          <a:ea typeface="Century" panose="02040604050505020304" pitchFamily="18" charset="0"/>
                          <a:cs typeface="Century" panose="02040604050505020304" pitchFamily="18" charset="0"/>
                        </a:rPr>
                        <a:t> (67)</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30</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(14)</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33</a:t>
                      </a:r>
                      <a:r>
                        <a:rPr lang="en-US" sz="800" b="1" spc="-20">
                          <a:effectLst/>
                          <a:latin typeface="Arial" panose="020B0604020202020204" pitchFamily="34" charset="0"/>
                          <a:ea typeface="Century" panose="02040604050505020304" pitchFamily="18" charset="0"/>
                          <a:cs typeface="Century" panose="02040604050505020304" pitchFamily="18" charset="0"/>
                        </a:rPr>
                        <a:t> (16)</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33</a:t>
                      </a:r>
                      <a:r>
                        <a:rPr lang="en-US" sz="1050" spc="-20">
                          <a:effectLst/>
                          <a:latin typeface="Arial" panose="020B0604020202020204" pitchFamily="34" charset="0"/>
                          <a:ea typeface="Century" panose="02040604050505020304" pitchFamily="18" charset="0"/>
                          <a:cs typeface="Century" panose="02040604050505020304" pitchFamily="18" charset="0"/>
                        </a:rPr>
                        <a:t> (16)</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912889"/>
                  </a:ext>
                </a:extLst>
              </a:tr>
              <a:tr h="165959">
                <a:tc>
                  <a:txBody>
                    <a:bodyPr/>
                    <a:lstStyle/>
                    <a:p>
                      <a:pPr marL="184785" marR="0">
                        <a:lnSpc>
                          <a:spcPts val="1680"/>
                        </a:lnSpc>
                        <a:spcBef>
                          <a:spcPts val="0"/>
                        </a:spcBef>
                        <a:spcAft>
                          <a:spcPts val="0"/>
                        </a:spcAft>
                      </a:pPr>
                      <a:r>
                        <a:rPr lang="en-US" sz="800" b="1" spc="-40">
                          <a:effectLst/>
                          <a:latin typeface="Arial" panose="020B0604020202020204" pitchFamily="34" charset="0"/>
                          <a:ea typeface="Century" panose="02040604050505020304" pitchFamily="18" charset="0"/>
                          <a:cs typeface="Century" panose="02040604050505020304" pitchFamily="18" charset="0"/>
                        </a:rPr>
                        <a:t>ORR,</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40">
                          <a:effectLst/>
                          <a:latin typeface="Arial" panose="020B0604020202020204" pitchFamily="34" charset="0"/>
                          <a:ea typeface="Century" panose="02040604050505020304" pitchFamily="18" charset="0"/>
                          <a:cs typeface="Century" panose="02040604050505020304" pitchFamily="18" charset="0"/>
                        </a:rPr>
                        <a:t>n</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spc="-40">
                          <a:effectLst/>
                          <a:latin typeface="Arial" panose="020B0604020202020204" pitchFamily="34" charset="0"/>
                          <a:ea typeface="Century" panose="02040604050505020304" pitchFamily="18" charset="0"/>
                          <a:cs typeface="Century" panose="02040604050505020304" pitchFamily="18" charset="0"/>
                        </a:rPr>
                        <a:t>(%)</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181</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(71)</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55</a:t>
                      </a:r>
                      <a:r>
                        <a:rPr lang="en-US" sz="800" b="1" spc="-20">
                          <a:effectLst/>
                          <a:latin typeface="Arial" panose="020B0604020202020204" pitchFamily="34" charset="0"/>
                          <a:ea typeface="Century" panose="02040604050505020304" pitchFamily="18" charset="0"/>
                          <a:cs typeface="Century" panose="02040604050505020304" pitchFamily="18" charset="0"/>
                        </a:rPr>
                        <a:t> (42)</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176</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(85)</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142</a:t>
                      </a:r>
                      <a:r>
                        <a:rPr lang="en-US" sz="800" b="1" spc="70">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(67)</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142</a:t>
                      </a:r>
                      <a:r>
                        <a:rPr lang="en-US" sz="1050" spc="70">
                          <a:effectLst/>
                          <a:latin typeface="Arial" panose="020B0604020202020204" pitchFamily="34" charset="0"/>
                          <a:ea typeface="Century" panose="02040604050505020304" pitchFamily="18" charset="0"/>
                          <a:cs typeface="Century" panose="02040604050505020304" pitchFamily="18" charset="0"/>
                        </a:rPr>
                        <a:t> </a:t>
                      </a:r>
                      <a:r>
                        <a:rPr lang="en-US" sz="1050" spc="-20">
                          <a:effectLst/>
                          <a:latin typeface="Arial" panose="020B0604020202020204" pitchFamily="34" charset="0"/>
                          <a:ea typeface="Century" panose="02040604050505020304" pitchFamily="18" charset="0"/>
                          <a:cs typeface="Century" panose="02040604050505020304" pitchFamily="18" charset="0"/>
                        </a:rPr>
                        <a:t>(67)</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45937"/>
                  </a:ext>
                </a:extLst>
              </a:tr>
              <a:tr h="165959">
                <a:tc>
                  <a:txBody>
                    <a:bodyPr/>
                    <a:lstStyle/>
                    <a:p>
                      <a:pPr marL="18478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a:t>
                      </a:r>
                      <a:r>
                        <a:rPr lang="en-US" sz="800" b="1" spc="-2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CR,</a:t>
                      </a:r>
                      <a:r>
                        <a:rPr lang="en-US" sz="800" b="1" spc="-1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n</a:t>
                      </a:r>
                      <a:r>
                        <a:rPr lang="en-US" sz="800" b="1" spc="-35">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98</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(39)</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7</a:t>
                      </a:r>
                      <a:r>
                        <a:rPr lang="en-US" sz="800" b="1" spc="-65">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(5)</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152</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(73)</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46</a:t>
                      </a:r>
                      <a:r>
                        <a:rPr lang="en-US" sz="800" b="1" spc="-20">
                          <a:effectLst/>
                          <a:latin typeface="Arial" panose="020B0604020202020204" pitchFamily="34" charset="0"/>
                          <a:ea typeface="Century" panose="02040604050505020304" pitchFamily="18" charset="0"/>
                          <a:cs typeface="Century" panose="02040604050505020304" pitchFamily="18" charset="0"/>
                        </a:rPr>
                        <a:t> (22)</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b="1">
                          <a:effectLst/>
                          <a:latin typeface="Arial" panose="020B0604020202020204" pitchFamily="34" charset="0"/>
                          <a:ea typeface="Century" panose="02040604050505020304" pitchFamily="18" charset="0"/>
                          <a:cs typeface="Century" panose="02040604050505020304" pitchFamily="18" charset="0"/>
                        </a:rPr>
                        <a:t>46</a:t>
                      </a:r>
                      <a:r>
                        <a:rPr lang="en-US" sz="1050" b="1" spc="-20">
                          <a:effectLst/>
                          <a:latin typeface="Arial" panose="020B0604020202020204" pitchFamily="34" charset="0"/>
                          <a:ea typeface="Century" panose="02040604050505020304" pitchFamily="18" charset="0"/>
                          <a:cs typeface="Century" panose="02040604050505020304" pitchFamily="18" charset="0"/>
                        </a:rPr>
                        <a:t> (22)</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75144"/>
                  </a:ext>
                </a:extLst>
              </a:tr>
              <a:tr h="163951">
                <a:tc>
                  <a:txBody>
                    <a:bodyPr/>
                    <a:lstStyle/>
                    <a:p>
                      <a:pPr marL="18478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a:t>
                      </a:r>
                      <a:r>
                        <a:rPr lang="en-US" sz="800" b="1" spc="-4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VGPR,</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n</a:t>
                      </a:r>
                      <a:r>
                        <a:rPr lang="en-US" sz="800" b="1" spc="-25">
                          <a:effectLst/>
                          <a:latin typeface="Arial" panose="020B0604020202020204" pitchFamily="34" charset="0"/>
                          <a:ea typeface="Century" panose="02040604050505020304" pitchFamily="18" charset="0"/>
                          <a:cs typeface="Century" panose="02040604050505020304" pitchFamily="18" charset="0"/>
                        </a:rPr>
                        <a:t> (%)</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153</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(60)</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20</a:t>
                      </a:r>
                      <a:r>
                        <a:rPr lang="en-US" sz="800" b="1" spc="-20">
                          <a:effectLst/>
                          <a:latin typeface="Arial" panose="020B0604020202020204" pitchFamily="34" charset="0"/>
                          <a:ea typeface="Century" panose="02040604050505020304" pitchFamily="18" charset="0"/>
                          <a:cs typeface="Century" panose="02040604050505020304" pitchFamily="18" charset="0"/>
                        </a:rPr>
                        <a:t> (16)</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169</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(81)</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96</a:t>
                      </a:r>
                      <a:r>
                        <a:rPr lang="en-US" sz="800" b="1" spc="-20">
                          <a:effectLst/>
                          <a:latin typeface="Arial" panose="020B0604020202020204" pitchFamily="34" charset="0"/>
                          <a:ea typeface="Century" panose="02040604050505020304" pitchFamily="18" charset="0"/>
                          <a:cs typeface="Century" panose="02040604050505020304" pitchFamily="18" charset="0"/>
                        </a:rPr>
                        <a:t> (46)</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96</a:t>
                      </a:r>
                      <a:r>
                        <a:rPr lang="en-US" sz="1050" spc="-20">
                          <a:effectLst/>
                          <a:latin typeface="Arial" panose="020B0604020202020204" pitchFamily="34" charset="0"/>
                          <a:ea typeface="Century" panose="02040604050505020304" pitchFamily="18" charset="0"/>
                          <a:cs typeface="Century" panose="02040604050505020304" pitchFamily="18" charset="0"/>
                        </a:rPr>
                        <a:t> (46)</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2044286"/>
                  </a:ext>
                </a:extLst>
              </a:tr>
              <a:tr h="163951">
                <a:tc>
                  <a:txBody>
                    <a:bodyPr/>
                    <a:lstStyle/>
                    <a:p>
                      <a:pPr marL="18478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MRD-negative</a:t>
                      </a:r>
                      <a:r>
                        <a:rPr lang="en-US" sz="800" b="1" spc="-3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10</a:t>
                      </a:r>
                      <a:r>
                        <a:rPr lang="en-US" sz="800" b="1" baseline="30000">
                          <a:effectLst/>
                          <a:latin typeface="Arial" panose="020B0604020202020204" pitchFamily="34" charset="0"/>
                          <a:ea typeface="Century" panose="02040604050505020304" pitchFamily="18" charset="0"/>
                          <a:cs typeface="Century" panose="02040604050505020304" pitchFamily="18" charset="0"/>
                        </a:rPr>
                        <a:t>-5</a:t>
                      </a:r>
                      <a:r>
                        <a:rPr lang="en-US" sz="800" b="1">
                          <a:effectLst/>
                          <a:latin typeface="Arial" panose="020B0604020202020204" pitchFamily="34" charset="0"/>
                          <a:ea typeface="Century" panose="02040604050505020304" pitchFamily="18" charset="0"/>
                          <a:cs typeface="Century" panose="02040604050505020304" pitchFamily="18" charset="0"/>
                        </a:rPr>
                        <a:t>,</a:t>
                      </a:r>
                      <a:r>
                        <a:rPr lang="en-US" sz="800" b="1" spc="-3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n</a:t>
                      </a:r>
                      <a:r>
                        <a:rPr lang="en-US" sz="800" b="1" spc="-30">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51/254</a:t>
                      </a:r>
                      <a:r>
                        <a:rPr lang="en-US" sz="800" b="1" spc="5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(20)</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a:t>
                      </a:r>
                      <a:r>
                        <a:rPr lang="en-US" sz="800" b="1" spc="-65">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(1)</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126/144</a:t>
                      </a:r>
                      <a:r>
                        <a:rPr lang="en-US" sz="800" b="1" spc="7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(88)</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33/101</a:t>
                      </a:r>
                      <a:r>
                        <a:rPr lang="en-US" sz="800" b="1" spc="55">
                          <a:effectLst/>
                          <a:latin typeface="Arial" panose="020B0604020202020204" pitchFamily="34" charset="0"/>
                          <a:ea typeface="Century" panose="02040604050505020304" pitchFamily="18" charset="0"/>
                          <a:cs typeface="Century" panose="02040604050505020304" pitchFamily="18" charset="0"/>
                        </a:rPr>
                        <a:t> </a:t>
                      </a:r>
                      <a:r>
                        <a:rPr lang="en-US" sz="800" b="1" spc="-20">
                          <a:effectLst/>
                          <a:latin typeface="Arial" panose="020B0604020202020204" pitchFamily="34" charset="0"/>
                          <a:ea typeface="Century" panose="02040604050505020304" pitchFamily="18" charset="0"/>
                          <a:cs typeface="Century" panose="02040604050505020304" pitchFamily="18" charset="0"/>
                        </a:rPr>
                        <a:t>(33)</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33/101</a:t>
                      </a:r>
                      <a:r>
                        <a:rPr lang="en-US" sz="1050" spc="55">
                          <a:effectLst/>
                          <a:latin typeface="Arial" panose="020B0604020202020204" pitchFamily="34" charset="0"/>
                          <a:ea typeface="Century" panose="02040604050505020304" pitchFamily="18" charset="0"/>
                          <a:cs typeface="Century" panose="02040604050505020304" pitchFamily="18" charset="0"/>
                        </a:rPr>
                        <a:t> </a:t>
                      </a:r>
                      <a:r>
                        <a:rPr lang="en-US" sz="1050" spc="-20">
                          <a:effectLst/>
                          <a:latin typeface="Arial" panose="020B0604020202020204" pitchFamily="34" charset="0"/>
                          <a:ea typeface="Century" panose="02040604050505020304" pitchFamily="18" charset="0"/>
                          <a:cs typeface="Century" panose="02040604050505020304" pitchFamily="18" charset="0"/>
                        </a:rPr>
                        <a:t>(33)</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463376"/>
                  </a:ext>
                </a:extLst>
              </a:tr>
              <a:tr h="163951">
                <a:tc>
                  <a:txBody>
                    <a:bodyPr/>
                    <a:lstStyle/>
                    <a:p>
                      <a:pPr marL="184785" marR="0">
                        <a:lnSpc>
                          <a:spcPts val="1680"/>
                        </a:lnSpc>
                        <a:spcBef>
                          <a:spcPts val="0"/>
                        </a:spcBef>
                        <a:spcAft>
                          <a:spcPts val="0"/>
                        </a:spcAft>
                      </a:pPr>
                      <a:r>
                        <a:rPr lang="en-US" sz="800" b="1" spc="-10" dirty="0">
                          <a:effectLst/>
                          <a:latin typeface="Arial" panose="020B0604020202020204" pitchFamily="34" charset="0"/>
                          <a:ea typeface="Century" panose="02040604050505020304" pitchFamily="18" charset="0"/>
                          <a:cs typeface="Century" panose="02040604050505020304" pitchFamily="18" charset="0"/>
                        </a:rPr>
                        <a:t>DOR,</a:t>
                      </a:r>
                      <a:r>
                        <a:rPr lang="en-US" sz="800" b="1" spc="-25" dirty="0">
                          <a:effectLst/>
                          <a:latin typeface="Arial" panose="020B0604020202020204" pitchFamily="34" charset="0"/>
                          <a:ea typeface="Century" panose="02040604050505020304" pitchFamily="18" charset="0"/>
                          <a:cs typeface="Century" panose="02040604050505020304" pitchFamily="18" charset="0"/>
                        </a:rPr>
                        <a:t> </a:t>
                      </a:r>
                      <a:r>
                        <a:rPr lang="en-US" sz="800" b="1" spc="-10" dirty="0" err="1">
                          <a:effectLst/>
                          <a:latin typeface="Arial" panose="020B0604020202020204" pitchFamily="34" charset="0"/>
                          <a:ea typeface="Century" panose="02040604050505020304" pitchFamily="18" charset="0"/>
                          <a:cs typeface="Century" panose="02040604050505020304" pitchFamily="18" charset="0"/>
                        </a:rPr>
                        <a:t>mo</a:t>
                      </a:r>
                      <a:r>
                        <a:rPr lang="en-US" sz="800" b="1" spc="-10" dirty="0">
                          <a:effectLst/>
                          <a:latin typeface="Arial" panose="020B0604020202020204" pitchFamily="34" charset="0"/>
                          <a:ea typeface="Century" panose="02040604050505020304" pitchFamily="18" charset="0"/>
                          <a:cs typeface="Century" panose="02040604050505020304" pitchFamily="18" charset="0"/>
                        </a:rPr>
                        <a:t>,</a:t>
                      </a:r>
                      <a:r>
                        <a:rPr lang="en-US" sz="800" b="1" spc="-25" dirty="0">
                          <a:effectLst/>
                          <a:latin typeface="Arial" panose="020B0604020202020204" pitchFamily="34" charset="0"/>
                          <a:ea typeface="Century" panose="02040604050505020304" pitchFamily="18" charset="0"/>
                          <a:cs typeface="Century" panose="02040604050505020304" pitchFamily="18" charset="0"/>
                        </a:rPr>
                        <a:t> </a:t>
                      </a:r>
                      <a:r>
                        <a:rPr lang="en-US" sz="800" b="1" spc="-10" dirty="0">
                          <a:effectLst/>
                          <a:latin typeface="Arial" panose="020B0604020202020204" pitchFamily="34" charset="0"/>
                          <a:ea typeface="Century" panose="02040604050505020304" pitchFamily="18" charset="0"/>
                          <a:cs typeface="Century" panose="02040604050505020304" pitchFamily="18" charset="0"/>
                        </a:rPr>
                        <a:t>median</a:t>
                      </a:r>
                      <a:endParaRPr lang="en-US" sz="14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spc="-20">
                          <a:effectLst/>
                          <a:latin typeface="Arial" panose="020B0604020202020204" pitchFamily="34" charset="0"/>
                          <a:ea typeface="Century" panose="02040604050505020304" pitchFamily="18" charset="0"/>
                          <a:cs typeface="Century" panose="02040604050505020304" pitchFamily="18" charset="0"/>
                        </a:rPr>
                        <a:t>14.8</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spc="-25">
                          <a:effectLst/>
                          <a:latin typeface="Arial" panose="020B0604020202020204" pitchFamily="34" charset="0"/>
                          <a:ea typeface="Century" panose="02040604050505020304" pitchFamily="18" charset="0"/>
                          <a:cs typeface="Century" panose="02040604050505020304" pitchFamily="18" charset="0"/>
                        </a:rPr>
                        <a:t>9.7</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Not</a:t>
                      </a:r>
                      <a:r>
                        <a:rPr lang="en-US" sz="800" b="1" spc="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reached;</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85% at</a:t>
                      </a:r>
                      <a:r>
                        <a:rPr lang="en-US" sz="800" b="1" spc="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12</a:t>
                      </a:r>
                      <a:r>
                        <a:rPr lang="en-US" sz="800" b="1" spc="5">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mo</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Not</a:t>
                      </a:r>
                      <a:r>
                        <a:rPr lang="en-US" sz="800" b="1" spc="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reached;</a:t>
                      </a:r>
                      <a:r>
                        <a:rPr lang="en-US" sz="800" b="1" spc="1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63% at</a:t>
                      </a:r>
                      <a:r>
                        <a:rPr lang="en-US" sz="800" b="1" spc="10">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12</a:t>
                      </a:r>
                      <a:r>
                        <a:rPr lang="en-US" sz="800" b="1" spc="5">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mo</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a:effectLst/>
                          <a:latin typeface="Arial" panose="020B0604020202020204" pitchFamily="34" charset="0"/>
                          <a:ea typeface="Century" panose="02040604050505020304" pitchFamily="18" charset="0"/>
                          <a:cs typeface="Century" panose="02040604050505020304" pitchFamily="18" charset="0"/>
                        </a:rPr>
                        <a:t>Not</a:t>
                      </a:r>
                      <a:r>
                        <a:rPr lang="en-US" sz="1050" spc="5">
                          <a:effectLst/>
                          <a:latin typeface="Arial" panose="020B0604020202020204" pitchFamily="34" charset="0"/>
                          <a:ea typeface="Century" panose="02040604050505020304" pitchFamily="18" charset="0"/>
                          <a:cs typeface="Century" panose="02040604050505020304" pitchFamily="18" charset="0"/>
                        </a:rPr>
                        <a:t> </a:t>
                      </a:r>
                      <a:r>
                        <a:rPr lang="en-US" sz="1050">
                          <a:effectLst/>
                          <a:latin typeface="Arial" panose="020B0604020202020204" pitchFamily="34" charset="0"/>
                          <a:ea typeface="Century" panose="02040604050505020304" pitchFamily="18" charset="0"/>
                          <a:cs typeface="Century" panose="02040604050505020304" pitchFamily="18" charset="0"/>
                        </a:rPr>
                        <a:t>reached;</a:t>
                      </a:r>
                      <a:r>
                        <a:rPr lang="en-US" sz="1050" spc="10">
                          <a:effectLst/>
                          <a:latin typeface="Arial" panose="020B0604020202020204" pitchFamily="34" charset="0"/>
                          <a:ea typeface="Century" panose="02040604050505020304" pitchFamily="18" charset="0"/>
                          <a:cs typeface="Century" panose="02040604050505020304" pitchFamily="18" charset="0"/>
                        </a:rPr>
                        <a:t> </a:t>
                      </a:r>
                      <a:r>
                        <a:rPr lang="en-US" sz="1050">
                          <a:effectLst/>
                          <a:latin typeface="Arial" panose="020B0604020202020204" pitchFamily="34" charset="0"/>
                          <a:ea typeface="Century" panose="02040604050505020304" pitchFamily="18" charset="0"/>
                          <a:cs typeface="Century" panose="02040604050505020304" pitchFamily="18" charset="0"/>
                        </a:rPr>
                        <a:t>63% at</a:t>
                      </a:r>
                      <a:r>
                        <a:rPr lang="en-US" sz="1050" spc="10">
                          <a:effectLst/>
                          <a:latin typeface="Arial" panose="020B0604020202020204" pitchFamily="34" charset="0"/>
                          <a:ea typeface="Century" panose="02040604050505020304" pitchFamily="18" charset="0"/>
                          <a:cs typeface="Century" panose="02040604050505020304" pitchFamily="18" charset="0"/>
                        </a:rPr>
                        <a:t> </a:t>
                      </a:r>
                      <a:r>
                        <a:rPr lang="en-US" sz="1050">
                          <a:effectLst/>
                          <a:latin typeface="Arial" panose="020B0604020202020204" pitchFamily="34" charset="0"/>
                          <a:ea typeface="Century" panose="02040604050505020304" pitchFamily="18" charset="0"/>
                          <a:cs typeface="Century" panose="02040604050505020304" pitchFamily="18" charset="0"/>
                        </a:rPr>
                        <a:t>12</a:t>
                      </a:r>
                      <a:r>
                        <a:rPr lang="en-US" sz="1050" spc="5">
                          <a:effectLst/>
                          <a:latin typeface="Arial" panose="020B0604020202020204" pitchFamily="34" charset="0"/>
                          <a:ea typeface="Century" panose="02040604050505020304" pitchFamily="18" charset="0"/>
                          <a:cs typeface="Century" panose="02040604050505020304" pitchFamily="18" charset="0"/>
                        </a:rPr>
                        <a:t> </a:t>
                      </a:r>
                      <a:r>
                        <a:rPr lang="en-US" sz="1050" spc="-25">
                          <a:effectLst/>
                          <a:latin typeface="Arial" panose="020B0604020202020204" pitchFamily="34" charset="0"/>
                          <a:ea typeface="Century" panose="02040604050505020304" pitchFamily="18" charset="0"/>
                          <a:cs typeface="Century" panose="02040604050505020304" pitchFamily="18" charset="0"/>
                        </a:rPr>
                        <a:t>mo</a:t>
                      </a:r>
                      <a:endParaRPr lang="en-US" sz="160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412184"/>
                  </a:ext>
                </a:extLst>
              </a:tr>
              <a:tr h="163951">
                <a:tc>
                  <a:txBody>
                    <a:bodyPr/>
                    <a:lstStyle/>
                    <a:p>
                      <a:pPr marL="184785" marR="0">
                        <a:lnSpc>
                          <a:spcPts val="1680"/>
                        </a:lnSpc>
                        <a:spcBef>
                          <a:spcPts val="0"/>
                        </a:spcBef>
                        <a:spcAft>
                          <a:spcPts val="0"/>
                        </a:spcAft>
                      </a:pPr>
                      <a:r>
                        <a:rPr lang="en-US" sz="800" b="1" spc="-30">
                          <a:effectLst/>
                          <a:latin typeface="Arial" panose="020B0604020202020204" pitchFamily="34" charset="0"/>
                          <a:ea typeface="Century" panose="02040604050505020304" pitchFamily="18" charset="0"/>
                          <a:cs typeface="Century" panose="02040604050505020304" pitchFamily="18" charset="0"/>
                        </a:rPr>
                        <a:t>PFS,</a:t>
                      </a:r>
                      <a:r>
                        <a:rPr lang="en-US" sz="800" b="1" spc="-20">
                          <a:effectLst/>
                          <a:latin typeface="Arial" panose="020B0604020202020204" pitchFamily="34" charset="0"/>
                          <a:ea typeface="Century" panose="02040604050505020304" pitchFamily="18" charset="0"/>
                          <a:cs typeface="Century" panose="02040604050505020304" pitchFamily="18" charset="0"/>
                        </a:rPr>
                        <a:t> </a:t>
                      </a:r>
                      <a:r>
                        <a:rPr lang="en-US" sz="800" b="1" spc="-30">
                          <a:effectLst/>
                          <a:latin typeface="Arial" panose="020B0604020202020204" pitchFamily="34" charset="0"/>
                          <a:ea typeface="Century" panose="02040604050505020304" pitchFamily="18" charset="0"/>
                          <a:cs typeface="Century" panose="02040604050505020304" pitchFamily="18" charset="0"/>
                        </a:rPr>
                        <a:t>mo,</a:t>
                      </a:r>
                      <a:r>
                        <a:rPr lang="en-US" sz="800" b="1" spc="-10">
                          <a:effectLst/>
                          <a:latin typeface="Arial" panose="020B0604020202020204" pitchFamily="34" charset="0"/>
                          <a:ea typeface="Century" panose="02040604050505020304" pitchFamily="18" charset="0"/>
                          <a:cs typeface="Century" panose="02040604050505020304" pitchFamily="18" charset="0"/>
                        </a:rPr>
                        <a:t> </a:t>
                      </a:r>
                      <a:r>
                        <a:rPr lang="en-US" sz="800" b="1" spc="-30">
                          <a:effectLst/>
                          <a:latin typeface="Arial" panose="020B0604020202020204" pitchFamily="34" charset="0"/>
                          <a:ea typeface="Century" panose="02040604050505020304" pitchFamily="18" charset="0"/>
                          <a:cs typeface="Century" panose="02040604050505020304" pitchFamily="18" charset="0"/>
                        </a:rPr>
                        <a:t>median</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spc="-20">
                          <a:effectLst/>
                          <a:latin typeface="Arial" panose="020B0604020202020204" pitchFamily="34" charset="0"/>
                          <a:ea typeface="Century" panose="02040604050505020304" pitchFamily="18" charset="0"/>
                          <a:cs typeface="Century" panose="02040604050505020304" pitchFamily="18" charset="0"/>
                        </a:rPr>
                        <a:t>13.3</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spc="-25" dirty="0">
                          <a:effectLst/>
                          <a:latin typeface="Arial" panose="020B0604020202020204" pitchFamily="34" charset="0"/>
                          <a:ea typeface="Century" panose="02040604050505020304" pitchFamily="18" charset="0"/>
                          <a:cs typeface="Century" panose="02040604050505020304" pitchFamily="18" charset="0"/>
                        </a:rPr>
                        <a:t>4.4</a:t>
                      </a:r>
                      <a:endParaRPr lang="en-US" sz="14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835" marR="0">
                        <a:lnSpc>
                          <a:spcPts val="1680"/>
                        </a:lnSpc>
                        <a:spcBef>
                          <a:spcPts val="0"/>
                        </a:spcBef>
                        <a:spcAft>
                          <a:spcPts val="0"/>
                        </a:spcAft>
                      </a:pPr>
                      <a:r>
                        <a:rPr lang="en-US" sz="800" b="1">
                          <a:effectLst/>
                          <a:latin typeface="Arial" panose="020B0604020202020204" pitchFamily="34" charset="0"/>
                          <a:ea typeface="Century" panose="02040604050505020304" pitchFamily="18" charset="0"/>
                          <a:cs typeface="Century" panose="02040604050505020304" pitchFamily="18" charset="0"/>
                        </a:rPr>
                        <a:t>Not</a:t>
                      </a:r>
                      <a:r>
                        <a:rPr lang="en-US" sz="800" b="1" spc="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reached;</a:t>
                      </a:r>
                      <a:r>
                        <a:rPr lang="en-US" sz="800" b="1" spc="1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76% at</a:t>
                      </a:r>
                      <a:r>
                        <a:rPr lang="en-US" sz="800" b="1" spc="5">
                          <a:effectLst/>
                          <a:latin typeface="Arial" panose="020B0604020202020204" pitchFamily="34" charset="0"/>
                          <a:ea typeface="Century" panose="02040604050505020304" pitchFamily="18" charset="0"/>
                          <a:cs typeface="Century" panose="02040604050505020304" pitchFamily="18" charset="0"/>
                        </a:rPr>
                        <a:t> </a:t>
                      </a:r>
                      <a:r>
                        <a:rPr lang="en-US" sz="800" b="1">
                          <a:effectLst/>
                          <a:latin typeface="Arial" panose="020B0604020202020204" pitchFamily="34" charset="0"/>
                          <a:ea typeface="Century" panose="02040604050505020304" pitchFamily="18" charset="0"/>
                          <a:cs typeface="Century" panose="02040604050505020304" pitchFamily="18" charset="0"/>
                        </a:rPr>
                        <a:t>12</a:t>
                      </a:r>
                      <a:r>
                        <a:rPr lang="en-US" sz="800" b="1" spc="5">
                          <a:effectLst/>
                          <a:latin typeface="Arial" panose="020B0604020202020204" pitchFamily="34" charset="0"/>
                          <a:ea typeface="Century" panose="02040604050505020304" pitchFamily="18" charset="0"/>
                          <a:cs typeface="Century" panose="02040604050505020304" pitchFamily="18" charset="0"/>
                        </a:rPr>
                        <a:t> </a:t>
                      </a:r>
                      <a:r>
                        <a:rPr lang="en-US" sz="800" b="1" spc="-25">
                          <a:effectLst/>
                          <a:latin typeface="Arial" panose="020B0604020202020204" pitchFamily="34" charset="0"/>
                          <a:ea typeface="Century" panose="02040604050505020304" pitchFamily="18" charset="0"/>
                          <a:cs typeface="Century" panose="02040604050505020304" pitchFamily="18" charset="0"/>
                        </a:rPr>
                        <a:t>mo</a:t>
                      </a:r>
                      <a:endParaRPr lang="en-US" sz="1400" b="1">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6835" marR="0">
                        <a:lnSpc>
                          <a:spcPts val="1680"/>
                        </a:lnSpc>
                        <a:spcBef>
                          <a:spcPts val="0"/>
                        </a:spcBef>
                        <a:spcAft>
                          <a:spcPts val="0"/>
                        </a:spcAft>
                      </a:pPr>
                      <a:r>
                        <a:rPr lang="en-US" sz="800" b="1" dirty="0">
                          <a:effectLst/>
                          <a:latin typeface="Arial" panose="020B0604020202020204" pitchFamily="34" charset="0"/>
                          <a:ea typeface="Century" panose="02040604050505020304" pitchFamily="18" charset="0"/>
                          <a:cs typeface="Century" panose="02040604050505020304" pitchFamily="18" charset="0"/>
                        </a:rPr>
                        <a:t>11.8</a:t>
                      </a:r>
                      <a:r>
                        <a:rPr lang="en-US" sz="800" b="1" spc="-20" dirty="0">
                          <a:effectLst/>
                          <a:latin typeface="Arial" panose="020B0604020202020204" pitchFamily="34" charset="0"/>
                          <a:ea typeface="Century" panose="02040604050505020304" pitchFamily="18" charset="0"/>
                          <a:cs typeface="Century" panose="02040604050505020304" pitchFamily="18" charset="0"/>
                        </a:rPr>
                        <a:t> </a:t>
                      </a:r>
                      <a:r>
                        <a:rPr lang="en-US" sz="800" b="1" dirty="0">
                          <a:effectLst/>
                          <a:latin typeface="Arial" panose="020B0604020202020204" pitchFamily="34" charset="0"/>
                          <a:ea typeface="Century" panose="02040604050505020304" pitchFamily="18" charset="0"/>
                          <a:cs typeface="Century" panose="02040604050505020304" pitchFamily="18" charset="0"/>
                        </a:rPr>
                        <a:t>49%</a:t>
                      </a:r>
                      <a:r>
                        <a:rPr lang="en-US" sz="800" b="1" spc="-25" dirty="0">
                          <a:effectLst/>
                          <a:latin typeface="Arial" panose="020B0604020202020204" pitchFamily="34" charset="0"/>
                          <a:ea typeface="Century" panose="02040604050505020304" pitchFamily="18" charset="0"/>
                          <a:cs typeface="Century" panose="02040604050505020304" pitchFamily="18" charset="0"/>
                        </a:rPr>
                        <a:t> </a:t>
                      </a:r>
                      <a:r>
                        <a:rPr lang="en-US" sz="800" b="1" dirty="0">
                          <a:effectLst/>
                          <a:latin typeface="Arial" panose="020B0604020202020204" pitchFamily="34" charset="0"/>
                          <a:ea typeface="Century" panose="02040604050505020304" pitchFamily="18" charset="0"/>
                          <a:cs typeface="Century" panose="02040604050505020304" pitchFamily="18" charset="0"/>
                        </a:rPr>
                        <a:t>at</a:t>
                      </a:r>
                      <a:r>
                        <a:rPr lang="en-US" sz="800" b="1" spc="-20" dirty="0">
                          <a:effectLst/>
                          <a:latin typeface="Arial" panose="020B0604020202020204" pitchFamily="34" charset="0"/>
                          <a:ea typeface="Century" panose="02040604050505020304" pitchFamily="18" charset="0"/>
                          <a:cs typeface="Century" panose="02040604050505020304" pitchFamily="18" charset="0"/>
                        </a:rPr>
                        <a:t> </a:t>
                      </a:r>
                      <a:r>
                        <a:rPr lang="en-US" sz="800" b="1" dirty="0">
                          <a:effectLst/>
                          <a:latin typeface="Arial" panose="020B0604020202020204" pitchFamily="34" charset="0"/>
                          <a:ea typeface="Century" panose="02040604050505020304" pitchFamily="18" charset="0"/>
                          <a:cs typeface="Century" panose="02040604050505020304" pitchFamily="18" charset="0"/>
                        </a:rPr>
                        <a:t>12</a:t>
                      </a:r>
                      <a:r>
                        <a:rPr lang="en-US" sz="800" b="1" spc="-25" dirty="0">
                          <a:effectLst/>
                          <a:latin typeface="Arial" panose="020B0604020202020204" pitchFamily="34" charset="0"/>
                          <a:ea typeface="Century" panose="02040604050505020304" pitchFamily="18" charset="0"/>
                          <a:cs typeface="Century" panose="02040604050505020304" pitchFamily="18" charset="0"/>
                        </a:rPr>
                        <a:t> </a:t>
                      </a:r>
                      <a:r>
                        <a:rPr lang="en-US" sz="800" b="1" spc="-25" dirty="0" err="1">
                          <a:effectLst/>
                          <a:latin typeface="Arial" panose="020B0604020202020204" pitchFamily="34" charset="0"/>
                          <a:ea typeface="Century" panose="02040604050505020304" pitchFamily="18" charset="0"/>
                          <a:cs typeface="Century" panose="02040604050505020304" pitchFamily="18" charset="0"/>
                        </a:rPr>
                        <a:t>mo</a:t>
                      </a:r>
                      <a:endParaRPr lang="en-US" sz="1400" b="1"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8740" marR="0">
                        <a:lnSpc>
                          <a:spcPts val="1680"/>
                        </a:lnSpc>
                        <a:spcBef>
                          <a:spcPts val="0"/>
                        </a:spcBef>
                        <a:spcAft>
                          <a:spcPts val="0"/>
                        </a:spcAft>
                      </a:pPr>
                      <a:r>
                        <a:rPr lang="en-US" sz="1050" dirty="0">
                          <a:effectLst/>
                          <a:latin typeface="Arial" panose="020B0604020202020204" pitchFamily="34" charset="0"/>
                          <a:ea typeface="Century" panose="02040604050505020304" pitchFamily="18" charset="0"/>
                          <a:cs typeface="Century" panose="02040604050505020304" pitchFamily="18" charset="0"/>
                        </a:rPr>
                        <a:t>11.8</a:t>
                      </a:r>
                      <a:r>
                        <a:rPr lang="en-US" sz="1050" spc="-20" dirty="0">
                          <a:effectLst/>
                          <a:latin typeface="Arial" panose="020B0604020202020204" pitchFamily="34" charset="0"/>
                          <a:ea typeface="Century" panose="02040604050505020304" pitchFamily="18" charset="0"/>
                          <a:cs typeface="Century" panose="02040604050505020304" pitchFamily="18" charset="0"/>
                        </a:rPr>
                        <a:t> </a:t>
                      </a:r>
                      <a:r>
                        <a:rPr lang="en-US" sz="1050" dirty="0">
                          <a:effectLst/>
                          <a:latin typeface="Arial" panose="020B0604020202020204" pitchFamily="34" charset="0"/>
                          <a:ea typeface="Century" panose="02040604050505020304" pitchFamily="18" charset="0"/>
                          <a:cs typeface="Century" panose="02040604050505020304" pitchFamily="18" charset="0"/>
                        </a:rPr>
                        <a:t>49%</a:t>
                      </a:r>
                      <a:r>
                        <a:rPr lang="en-US" sz="1050" spc="-25" dirty="0">
                          <a:effectLst/>
                          <a:latin typeface="Arial" panose="020B0604020202020204" pitchFamily="34" charset="0"/>
                          <a:ea typeface="Century" panose="02040604050505020304" pitchFamily="18" charset="0"/>
                          <a:cs typeface="Century" panose="02040604050505020304" pitchFamily="18" charset="0"/>
                        </a:rPr>
                        <a:t> </a:t>
                      </a:r>
                      <a:r>
                        <a:rPr lang="en-US" sz="1050" dirty="0">
                          <a:effectLst/>
                          <a:latin typeface="Arial" panose="020B0604020202020204" pitchFamily="34" charset="0"/>
                          <a:ea typeface="Century" panose="02040604050505020304" pitchFamily="18" charset="0"/>
                          <a:cs typeface="Century" panose="02040604050505020304" pitchFamily="18" charset="0"/>
                        </a:rPr>
                        <a:t>at</a:t>
                      </a:r>
                      <a:r>
                        <a:rPr lang="en-US" sz="1050" spc="-20" dirty="0">
                          <a:effectLst/>
                          <a:latin typeface="Arial" panose="020B0604020202020204" pitchFamily="34" charset="0"/>
                          <a:ea typeface="Century" panose="02040604050505020304" pitchFamily="18" charset="0"/>
                          <a:cs typeface="Century" panose="02040604050505020304" pitchFamily="18" charset="0"/>
                        </a:rPr>
                        <a:t> </a:t>
                      </a:r>
                      <a:r>
                        <a:rPr lang="en-US" sz="1050" dirty="0">
                          <a:effectLst/>
                          <a:latin typeface="Arial" panose="020B0604020202020204" pitchFamily="34" charset="0"/>
                          <a:ea typeface="Century" panose="02040604050505020304" pitchFamily="18" charset="0"/>
                          <a:cs typeface="Century" panose="02040604050505020304" pitchFamily="18" charset="0"/>
                        </a:rPr>
                        <a:t>12</a:t>
                      </a:r>
                      <a:r>
                        <a:rPr lang="en-US" sz="1050" spc="-25" dirty="0">
                          <a:effectLst/>
                          <a:latin typeface="Arial" panose="020B0604020202020204" pitchFamily="34" charset="0"/>
                          <a:ea typeface="Century" panose="02040604050505020304" pitchFamily="18" charset="0"/>
                          <a:cs typeface="Century" panose="02040604050505020304" pitchFamily="18" charset="0"/>
                        </a:rPr>
                        <a:t> </a:t>
                      </a:r>
                      <a:r>
                        <a:rPr lang="en-US" sz="1050" spc="-25" dirty="0" err="1">
                          <a:effectLst/>
                          <a:latin typeface="Arial" panose="020B0604020202020204" pitchFamily="34" charset="0"/>
                          <a:ea typeface="Century" panose="02040604050505020304" pitchFamily="18" charset="0"/>
                          <a:cs typeface="Century" panose="02040604050505020304" pitchFamily="18" charset="0"/>
                        </a:rPr>
                        <a:t>mo</a:t>
                      </a:r>
                      <a:endParaRPr lang="en-US" sz="1600" dirty="0">
                        <a:effectLst/>
                        <a:latin typeface="Century" panose="02040604050505020304" pitchFamily="18" charset="0"/>
                        <a:ea typeface="Century" panose="02040604050505020304" pitchFamily="18" charset="0"/>
                        <a:cs typeface="Century" panose="020406040505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03599"/>
                  </a:ext>
                </a:extLst>
              </a:tr>
            </a:tbl>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RNRSTYLE" val="Footno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S_UNIQUEID" val="550"/>
</p:tagLst>
</file>

<file path=ppt/tags/tag7.xml><?xml version="1.0" encoding="utf-8"?>
<p:tagLst xmlns:a="http://schemas.openxmlformats.org/drawingml/2006/main" xmlns:r="http://schemas.openxmlformats.org/officeDocument/2006/relationships" xmlns:p="http://schemas.openxmlformats.org/presentationml/2006/main">
  <p:tag name="AS_UNIQUEID" val="550"/>
</p:tagLst>
</file>

<file path=ppt/tags/tag8.xml><?xml version="1.0" encoding="utf-8"?>
<p:tagLst xmlns:a="http://schemas.openxmlformats.org/drawingml/2006/main" xmlns:r="http://schemas.openxmlformats.org/officeDocument/2006/relationships" xmlns:p="http://schemas.openxmlformats.org/presentationml/2006/main">
  <p:tag name="AS_UNIQUEID" val="546"/>
</p:tagLst>
</file>

<file path=ppt/tags/tag9.xml><?xml version="1.0" encoding="utf-8"?>
<p:tagLst xmlns:a="http://schemas.openxmlformats.org/drawingml/2006/main" xmlns:r="http://schemas.openxmlformats.org/officeDocument/2006/relationships" xmlns:p="http://schemas.openxmlformats.org/presentationml/2006/main">
  <p:tag name="AS_UNIQUEID" val="550"/>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rgbClr val="000000"/>
      </a:dk1>
      <a:lt1>
        <a:srgbClr val="FDFDFD"/>
      </a:lt1>
      <a:dk2>
        <a:srgbClr val="000000"/>
      </a:dk2>
      <a:lt2>
        <a:srgbClr val="959699"/>
      </a:lt2>
      <a:accent1>
        <a:srgbClr val="0079C1"/>
      </a:accent1>
      <a:accent2>
        <a:srgbClr val="63A70A"/>
      </a:accent2>
      <a:accent3>
        <a:srgbClr val="EA7200"/>
      </a:accent3>
      <a:accent4>
        <a:srgbClr val="00A0DD"/>
      </a:accent4>
      <a:accent5>
        <a:srgbClr val="BDCC2A"/>
      </a:accent5>
      <a:accent6>
        <a:srgbClr val="F6B331"/>
      </a:accent6>
      <a:hlink>
        <a:srgbClr val="0079C1"/>
      </a:hlink>
      <a:folHlink>
        <a:srgbClr val="00A1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J&amp;J">
      <a:majorFont>
        <a:latin typeface="Johnson Display"/>
        <a:ea typeface=""/>
        <a:cs typeface=""/>
      </a:majorFont>
      <a:minorFont>
        <a:latin typeface="Johnson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Custom 2">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BE2C02"/>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Johnson Text"/>
      <a:font script="Hebr" typeface="Johnson Text"/>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Johnson Text"/>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Johnson Text"/>
      <a:font script="Hebr" typeface="Johnson Tex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Johnson Text"/>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6BEC0C9A-B742-4687-A9CB-8B149E7DD7A8}">
  <ds:schemaRefs>
    <ds:schemaRef ds:uri="http://purl.org/dc/dcmitype/"/>
    <ds:schemaRef ds:uri="http://purl.org/dc/elements/1.1/"/>
    <ds:schemaRef ds:uri="bd2a530d-6ddd-4962-a7b9-5fc3be46eaed"/>
    <ds:schemaRef ds:uri="5d185315-3185-4f85-882e-9624ef9185a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12300</TotalTime>
  <Words>19760</Words>
  <Application>Microsoft Office PowerPoint</Application>
  <PresentationFormat>Custom</PresentationFormat>
  <Paragraphs>3502</Paragraphs>
  <Slides>156</Slides>
  <Notes>49</Notes>
  <HiddenSlides>2</HiddenSlides>
  <MMClips>0</MMClips>
  <ScaleCrop>false</ScaleCrop>
  <HeadingPairs>
    <vt:vector size="6" baseType="variant">
      <vt:variant>
        <vt:lpstr>Fonts Used</vt:lpstr>
      </vt:variant>
      <vt:variant>
        <vt:i4>30</vt:i4>
      </vt:variant>
      <vt:variant>
        <vt:lpstr>Theme</vt:lpstr>
      </vt:variant>
      <vt:variant>
        <vt:i4>9</vt:i4>
      </vt:variant>
      <vt:variant>
        <vt:lpstr>Slide Titles</vt:lpstr>
      </vt:variant>
      <vt:variant>
        <vt:i4>156</vt:i4>
      </vt:variant>
    </vt:vector>
  </HeadingPairs>
  <TitlesOfParts>
    <vt:vector size="195" baseType="lpstr">
      <vt:lpstr>ＭＳ Ｐゴシック</vt:lpstr>
      <vt:lpstr>acumin-pro</vt:lpstr>
      <vt:lpstr>-apple-system</vt:lpstr>
      <vt:lpstr>Aptos</vt:lpstr>
      <vt:lpstr>Aptos Display</vt:lpstr>
      <vt:lpstr>Arial</vt:lpstr>
      <vt:lpstr>Arial Black</vt:lpstr>
      <vt:lpstr>Arial Nova Light</vt:lpstr>
      <vt:lpstr>Arial Unicode MS</vt:lpstr>
      <vt:lpstr>BlinkMacSystemFont</vt:lpstr>
      <vt:lpstr>Calibri</vt:lpstr>
      <vt:lpstr>Calibri Light</vt:lpstr>
      <vt:lpstr>Century</vt:lpstr>
      <vt:lpstr>Corporate A Medium</vt:lpstr>
      <vt:lpstr>Corporate S</vt:lpstr>
      <vt:lpstr>Corporate S Demi</vt:lpstr>
      <vt:lpstr>Courier New</vt:lpstr>
      <vt:lpstr>Georgia</vt:lpstr>
      <vt:lpstr>Helvetica</vt:lpstr>
      <vt:lpstr>Johnson Display</vt:lpstr>
      <vt:lpstr>Johnson Text</vt:lpstr>
      <vt:lpstr>Merriweather</vt:lpstr>
      <vt:lpstr>Noto Sans Symbols</vt:lpstr>
      <vt:lpstr>Roboto</vt:lpstr>
      <vt:lpstr>StarSymbol</vt:lpstr>
      <vt:lpstr>Symbol</vt:lpstr>
      <vt:lpstr>Times</vt:lpstr>
      <vt:lpstr>Times New Roman</vt:lpstr>
      <vt:lpstr>Trebuchet MS</vt:lpstr>
      <vt:lpstr>Wingdings</vt:lpstr>
      <vt:lpstr>MLC2015_PPT_Slides</vt:lpstr>
      <vt:lpstr>Custom Design</vt:lpstr>
      <vt:lpstr>1_MLC2015_PPT_Slides</vt:lpstr>
      <vt:lpstr>Office Theme</vt:lpstr>
      <vt:lpstr>2_Office Theme</vt:lpstr>
      <vt:lpstr>3_Office Theme</vt:lpstr>
      <vt:lpstr>1_Office Theme</vt:lpstr>
      <vt:lpstr>2_MLC2015_PPT_Slides</vt:lpstr>
      <vt:lpstr>4_Office Theme</vt:lpstr>
      <vt:lpstr>PowerPoint Presentation</vt:lpstr>
      <vt:lpstr>Myeloma Precursor Conditions Monoclonal Gammopathy of Undetermined Significance (MGUS)  and Smoldering Myeloma (SMM) </vt:lpstr>
      <vt:lpstr>PowerPoint Presentation</vt:lpstr>
      <vt:lpstr>How Common is MGUS?</vt:lpstr>
      <vt:lpstr>PowerPoint Presentation</vt:lpstr>
      <vt:lpstr>Management of MGUS</vt:lpstr>
      <vt:lpstr>Probability of Progression in Asymptomatic Myeloma</vt:lpstr>
      <vt:lpstr>Management of Smoldering Myeloma</vt:lpstr>
      <vt:lpstr>Mayo Clinic 20/2/20 Risk Stratification Model (2018)</vt:lpstr>
      <vt:lpstr>Myeloma Spectrum</vt:lpstr>
      <vt:lpstr>PowerPoint Presentation</vt:lpstr>
      <vt:lpstr>E3A06: Phase III Randomized Trial of Lenalidomide vs. Observation in High-Risk Smoldering Myeloma </vt:lpstr>
      <vt:lpstr>   Phase III Randomized Spanish trial comparing LenDex to Observation</vt:lpstr>
      <vt:lpstr>PowerPoint Presentation</vt:lpstr>
      <vt:lpstr>Clinical Trials</vt:lpstr>
      <vt:lpstr>GEM-CESAR </vt:lpstr>
      <vt:lpstr>   - Using whole gene sequencing to identify progressive vs. stable precursor states.  - Examining the immune microenvironment to determine best type of treatment and identify markers of response and resistance.</vt:lpstr>
      <vt:lpstr>Which trajectory will your patient take?</vt:lpstr>
      <vt:lpstr>Case Study</vt:lpstr>
      <vt:lpstr>Risk Stratification</vt:lpstr>
      <vt:lpstr>The patient was referred to us 1 month later and labs showed: </vt:lpstr>
      <vt:lpstr>PowerPoint Presentation</vt:lpstr>
      <vt:lpstr>PowerPoint Presentation</vt:lpstr>
      <vt:lpstr>  Anti-CD38 Monoclonal Antibodies in the First Line Setting for Multiple Myeloma   </vt:lpstr>
      <vt:lpstr>Objectives</vt:lpstr>
      <vt:lpstr>PowerPoint Presentation</vt:lpstr>
      <vt:lpstr>PowerPoint Presentation</vt:lpstr>
      <vt:lpstr>Daratumumab vs. Isatuximab</vt:lpstr>
      <vt:lpstr>Transplant Eligible </vt:lpstr>
      <vt:lpstr>Phase III CASSIOPEIA Trial: D-VTd vs. VTd</vt:lpstr>
      <vt:lpstr>Phase III CASSIOPEIA: &gt;6-Year Update</vt:lpstr>
      <vt:lpstr>Phase III PERSEUS Trial: D-VRd vs. VRd  </vt:lpstr>
      <vt:lpstr>ASCO 2024 PERSEUS UPDATE</vt:lpstr>
      <vt:lpstr>EHA 2024 PERSEUS UPDATE</vt:lpstr>
      <vt:lpstr>Phase III GMMG-HD7 Trial: Isa-VRd vs. VRd </vt:lpstr>
      <vt:lpstr>Phase III ISKIA Trial: D-KRd vs. KRd</vt:lpstr>
      <vt:lpstr>PowerPoint Presentation</vt:lpstr>
      <vt:lpstr>Transplant Ineligible </vt:lpstr>
      <vt:lpstr>Phase III MAIA Trial: DRd vs. Rd</vt:lpstr>
      <vt:lpstr>EHA 2024 Final Analysis of MAIA Trial </vt:lpstr>
      <vt:lpstr>GEM2017FIT Trial: Dara-KRd vs. KRd vs. VMP + Rd </vt:lpstr>
      <vt:lpstr>Phase III IMROZ Trial: Isa-VRd vs. VRd</vt:lpstr>
      <vt:lpstr>Phase III BENEFIT Trial: Isa-VRd vs. Isa-Rd</vt:lpstr>
      <vt:lpstr>CD-38 MoAb in First Line, Transplant Ineligible Setting </vt:lpstr>
      <vt:lpstr>Dara-Based Quadruplets in High-Risk Disease</vt:lpstr>
      <vt:lpstr>Conclusions and Unanswered Questions </vt:lpstr>
      <vt:lpstr>PowerPoint Presentation</vt:lpstr>
      <vt:lpstr>PowerPoint Presentation</vt:lpstr>
      <vt:lpstr>Use of Ninlaro, Selinexor and Blenrep in Myeloma Practice</vt:lpstr>
      <vt:lpstr>Myeloma Targets</vt:lpstr>
      <vt:lpstr>Ixazomib: In-class Transition</vt:lpstr>
      <vt:lpstr>Tourmaline-MM4: Ixa v Placebo maintenance</vt:lpstr>
      <vt:lpstr>Belantumab: BCMA-ADC</vt:lpstr>
      <vt:lpstr>DREAMM-7: study design</vt:lpstr>
      <vt:lpstr>DREAMM-7: ITT population (responders only) Longer DOR with BVd vs DVd</vt:lpstr>
      <vt:lpstr>DREAMM-7: subgroup by lenalidomide refractory status MRD negativity rates</vt:lpstr>
      <vt:lpstr>DREAMM-7: grade ≥3 AEs of special interest by lenalidomide refractory status</vt:lpstr>
      <vt:lpstr>DREAMM-7: subgroup by cytogenetic risk  Progression-free survival (high risk and standard risk)</vt:lpstr>
      <vt:lpstr>Mechanisms of Action</vt:lpstr>
      <vt:lpstr>Treatment Schedule and Dose Levels with SPd</vt:lpstr>
      <vt:lpstr>Selinexor Exposure and Dose Modifications with SPd Arm</vt:lpstr>
      <vt:lpstr>Treatment Response With SPd</vt:lpstr>
      <vt:lpstr>Median Progression-Free Survival with SPd</vt:lpstr>
      <vt:lpstr>Impact of Selinexor on CD8 Marker Expression</vt:lpstr>
      <vt:lpstr>Sequential Administration Of Selinexor Prior To CAR-T In Mice</vt:lpstr>
      <vt:lpstr>Conclusions</vt:lpstr>
      <vt:lpstr>PowerPoint Presentation</vt:lpstr>
      <vt:lpstr>Bispecifics in Relapsed/Refractory Myeloma</vt:lpstr>
      <vt:lpstr>PowerPoint Presentation</vt:lpstr>
      <vt:lpstr>Myeloma Bispecifics</vt:lpstr>
      <vt:lpstr>Talquetamab: GPRC5D</vt:lpstr>
      <vt:lpstr>Teclistamab: BCMA</vt:lpstr>
      <vt:lpstr>Elranatamab: BCMA</vt:lpstr>
      <vt:lpstr>Elra: Subgroup Efficacy in Therapy Naïve Cohort</vt:lpstr>
      <vt:lpstr>Elra: Prior BCMA Treatment</vt:lpstr>
      <vt:lpstr>Impact of hypogammaglobulinemia on infections</vt:lpstr>
      <vt:lpstr>Impact of BiAbs on Infections</vt:lpstr>
      <vt:lpstr>Impact of IVIG on Infections</vt:lpstr>
      <vt:lpstr>PowerPoint Presentation</vt:lpstr>
      <vt:lpstr>Infection Prevention for BiAbs</vt:lpstr>
      <vt:lpstr>Conclusions</vt:lpstr>
      <vt:lpstr>PowerPoint Presentation</vt:lpstr>
      <vt:lpstr>CAR-T cell therapy for relapsed myeloma</vt:lpstr>
      <vt:lpstr>Milestones in Multiple Myeloma Drug Approvals</vt:lpstr>
      <vt:lpstr>FDA approved CAR-T for Relapsed/Refractory Myeloma</vt:lpstr>
      <vt:lpstr>Real World Outcomes with Idecabtagene Vicleucel (Ide-cel) CAR-T cell Therapy for Relapsed/Refractory Multiple Myeloma </vt:lpstr>
      <vt:lpstr>Baseline Characteristics and Treatment History</vt:lpstr>
      <vt:lpstr>Effectiveness: Response Rate</vt:lpstr>
      <vt:lpstr>Survival Outcomes after Ide-cel</vt:lpstr>
      <vt:lpstr>Sub-group Analysis: Cytogenetic Risk</vt:lpstr>
      <vt:lpstr>Sub-group Analysis: Prior BCMA Therapy</vt:lpstr>
      <vt:lpstr>Safety</vt:lpstr>
      <vt:lpstr>Ide-cel in MM: Real World Evidence and Trial Data</vt:lpstr>
      <vt:lpstr>PowerPoint Presentation</vt:lpstr>
      <vt:lpstr>PowerPoint Presentation</vt:lpstr>
      <vt:lpstr>PowerPoint Presentation</vt:lpstr>
      <vt:lpstr>PowerPoint Presentation</vt:lpstr>
      <vt:lpstr>PowerPoint Presentation</vt:lpstr>
      <vt:lpstr>PowerPoint Presentation</vt:lpstr>
      <vt:lpstr>Revised indications for CAR-T in relapsed MM</vt:lpstr>
      <vt:lpstr>KarMMa-3 study design (NCT03651128)-Updated Analysis</vt:lpstr>
      <vt:lpstr>Overall response rate (ITT population)</vt:lpstr>
      <vt:lpstr>Final PFS (ITT population)</vt:lpstr>
      <vt:lpstr>PFS2 and TTNT (ITT population)</vt:lpstr>
      <vt:lpstr>Interim overall survival analyses (ITT population)</vt:lpstr>
      <vt:lpstr>CARTITUDE-4 Subgroup Analysis: Patient Population</vt:lpstr>
      <vt:lpstr>CARTITUDE-4 Subgroup Analysis:  Baseline Disease Characteristics Were Generally Balanced Between Treatment Arms in Patients With 1 Prior LOT and Those With 1 Prior LOT and Functionally High-Risk MM</vt:lpstr>
      <vt:lpstr>CARTITUDE-4 Subgroup Analysis:  Consistently Deeper Responses Achieved With Cilta-cel vs SOC in Patients With 1 Prior LOT and Those With 1 Prior LOT and Functionally High-Risk MM</vt:lpstr>
      <vt:lpstr>CARTITUDE-4 Subgroup Analysis:  Consistently Improved PFS Observed With Cilta-cel vs SOC in Patients With 1 Prior LOT and Those With 1 Prior LOT and Functionally High-Risk MM</vt:lpstr>
      <vt:lpstr>CARTITUDE-4 Subgroup Analysis:  AEs of Special Interest Were Consistent With the Known Safety Profile of Cilta-cel in Patients With 1 Prior LOT and Those With 1 Prior LOT and Functionally High-Risk MM</vt:lpstr>
      <vt:lpstr>KarMMa-2 cohort 2c: efficacy and safety of idecabtagene vicleucel in patients with clinical high-risk multiple myeloma due to inadequate response to frontline autologous stem cell transplantation</vt:lpstr>
      <vt:lpstr>Future of CAR-T in MM</vt:lpstr>
      <vt:lpstr>melissa.alsina@moffitt.org</vt:lpstr>
      <vt:lpstr>PowerPoint Presentation</vt:lpstr>
      <vt:lpstr>AL Amyloidosis &amp; Friends</vt:lpstr>
      <vt:lpstr>PowerPoint Presentation</vt:lpstr>
      <vt:lpstr>Three steps to diagnose systemic AL Amyloidosis</vt:lpstr>
      <vt:lpstr>Three steps for the diagnosis of AL Amyloidosis</vt:lpstr>
      <vt:lpstr>Three steps for the diagnosis of AL Amyloidosis</vt:lpstr>
      <vt:lpstr>Cardiac amyloid involvement</vt:lpstr>
      <vt:lpstr>So what if you start with heart failure?</vt:lpstr>
      <vt:lpstr>When the monoclonal is the problem (MGCS)</vt:lpstr>
      <vt:lpstr>Monoclonal gammopathy of renal significance (MGRS)</vt:lpstr>
      <vt:lpstr>Pathologic monoclonal protein  Pathologic cells</vt:lpstr>
      <vt:lpstr>AL Amyloid Diagnosis Remains Challenging</vt:lpstr>
      <vt:lpstr>Revised IMWG Diagnostic Criteria</vt:lpstr>
      <vt:lpstr>PowerPoint Presentation</vt:lpstr>
      <vt:lpstr>PowerPoint Presentation</vt:lpstr>
      <vt:lpstr>PowerPoint Presentation</vt:lpstr>
      <vt:lpstr>Diagnosis games for plasma cell disorders</vt:lpstr>
      <vt:lpstr>Diagnosis games for plasma cell disorders</vt:lpstr>
      <vt:lpstr>Diagnosis games for plasma cell disorders</vt:lpstr>
      <vt:lpstr>The presence of a monoclonal protein does not guarantee a diagnosis of AL Amyloidosis</vt:lpstr>
      <vt:lpstr>AL Amyloidosis Staging is Focused on the Heart</vt:lpstr>
      <vt:lpstr>Response assessment in AL Amyloidosis</vt:lpstr>
      <vt:lpstr>AL Amyloidosis Treatment</vt:lpstr>
      <vt:lpstr>It started with melphalan + dexamethasone</vt:lpstr>
      <vt:lpstr>Then we added bortezomib to the mix, albeit not well</vt:lpstr>
      <vt:lpstr>Andromeda: Design</vt:lpstr>
      <vt:lpstr>Andromeda: Hematologic Response</vt:lpstr>
      <vt:lpstr>Andromeda: Major Organ Dysfunction-PFS</vt:lpstr>
      <vt:lpstr>AL Amyloidosis &amp; Autologous Stem Cell Transplant</vt:lpstr>
      <vt:lpstr>Delayed organ response despite hematologic response</vt:lpstr>
      <vt:lpstr>Localized vs Systemic Amyloidosis</vt:lpstr>
      <vt:lpstr>PowerPoint Presentation</vt:lpstr>
      <vt:lpstr>PowerPoint Presentation</vt:lpstr>
      <vt:lpstr>Case Presentation</vt:lpstr>
      <vt:lpstr>PowerPoint Presentation</vt:lpstr>
      <vt:lpstr>PowerPoint Presentation</vt:lpstr>
      <vt:lpstr>PowerPoint Presentation</vt:lpstr>
      <vt:lpstr>What to do next?</vt:lpstr>
      <vt:lpstr>PowerPoint Presentation</vt:lpstr>
      <vt:lpstr>PowerPoint Presentation</vt:lpstr>
      <vt:lpstr>Role of Venetoclax in t(11;14) Myeloma</vt:lpstr>
      <vt:lpstr>Phase I/II trial of Venetoclax/Dara/Dex (VenDd) vs Bortezomib/Dara/Dex (DaraVd) in t(11;14) R/R MM:          </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Ashley Greer</cp:lastModifiedBy>
  <cp:revision>186</cp:revision>
  <dcterms:modified xsi:type="dcterms:W3CDTF">2024-06-28T14:18:59Z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