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  <p:sldMasterId id="2147483668" r:id="rId5"/>
    <p:sldMasterId id="2147483680" r:id="rId6"/>
    <p:sldMasterId id="2147483692" r:id="rId7"/>
    <p:sldMasterId id="2147483746" r:id="rId8"/>
    <p:sldMasterId id="2147483766" r:id="rId9"/>
    <p:sldMasterId id="2147483767" r:id="rId10"/>
  </p:sldMasterIdLst>
  <p:notesMasterIdLst>
    <p:notesMasterId r:id="rId182"/>
  </p:notesMasterIdLst>
  <p:handoutMasterIdLst>
    <p:handoutMasterId r:id="rId183"/>
  </p:handoutMasterIdLst>
  <p:sldIdLst>
    <p:sldId id="269" r:id="rId11"/>
    <p:sldId id="2134958656" r:id="rId12"/>
    <p:sldId id="2134958655" r:id="rId13"/>
    <p:sldId id="2134958654" r:id="rId14"/>
    <p:sldId id="2134958652" r:id="rId15"/>
    <p:sldId id="2134958646" r:id="rId16"/>
    <p:sldId id="2134958650" r:id="rId17"/>
    <p:sldId id="2134958649" r:id="rId18"/>
    <p:sldId id="2134958657" r:id="rId19"/>
    <p:sldId id="265" r:id="rId20"/>
    <p:sldId id="266" r:id="rId21"/>
    <p:sldId id="272" r:id="rId22"/>
    <p:sldId id="650" r:id="rId23"/>
    <p:sldId id="1747256520" r:id="rId24"/>
    <p:sldId id="1747256507" r:id="rId25"/>
    <p:sldId id="1747256509" r:id="rId26"/>
    <p:sldId id="1747256510" r:id="rId27"/>
    <p:sldId id="1747256505" r:id="rId28"/>
    <p:sldId id="1747256538" r:id="rId29"/>
    <p:sldId id="651" r:id="rId30"/>
    <p:sldId id="1747256512" r:id="rId31"/>
    <p:sldId id="1747256513" r:id="rId32"/>
    <p:sldId id="640" r:id="rId33"/>
    <p:sldId id="1747256514" r:id="rId34"/>
    <p:sldId id="1747256515" r:id="rId35"/>
    <p:sldId id="1747256516" r:id="rId36"/>
    <p:sldId id="1747256518" r:id="rId37"/>
    <p:sldId id="1747256517" r:id="rId38"/>
    <p:sldId id="1747256519" r:id="rId39"/>
    <p:sldId id="1747256540" r:id="rId40"/>
    <p:sldId id="1747256526" r:id="rId41"/>
    <p:sldId id="1747256492" r:id="rId42"/>
    <p:sldId id="1747256493" r:id="rId43"/>
    <p:sldId id="1747256539" r:id="rId44"/>
    <p:sldId id="644" r:id="rId45"/>
    <p:sldId id="608" r:id="rId46"/>
    <p:sldId id="2134958658" r:id="rId47"/>
    <p:sldId id="2134958659" r:id="rId48"/>
    <p:sldId id="308" r:id="rId49"/>
    <p:sldId id="2134958660" r:id="rId50"/>
    <p:sldId id="302" r:id="rId51"/>
    <p:sldId id="301" r:id="rId52"/>
    <p:sldId id="299" r:id="rId53"/>
    <p:sldId id="303" r:id="rId54"/>
    <p:sldId id="304" r:id="rId55"/>
    <p:sldId id="270" r:id="rId56"/>
    <p:sldId id="292" r:id="rId57"/>
    <p:sldId id="293" r:id="rId58"/>
    <p:sldId id="295" r:id="rId59"/>
    <p:sldId id="271" r:id="rId60"/>
    <p:sldId id="2134958661" r:id="rId61"/>
    <p:sldId id="307" r:id="rId62"/>
    <p:sldId id="305" r:id="rId63"/>
    <p:sldId id="282" r:id="rId64"/>
    <p:sldId id="306" r:id="rId65"/>
    <p:sldId id="290" r:id="rId66"/>
    <p:sldId id="287" r:id="rId67"/>
    <p:sldId id="2134958662" r:id="rId68"/>
    <p:sldId id="2134958663" r:id="rId69"/>
    <p:sldId id="2134958664" r:id="rId70"/>
    <p:sldId id="2134958665" r:id="rId71"/>
    <p:sldId id="1106" r:id="rId72"/>
    <p:sldId id="1172" r:id="rId73"/>
    <p:sldId id="1165" r:id="rId74"/>
    <p:sldId id="1160" r:id="rId75"/>
    <p:sldId id="2134958666" r:id="rId76"/>
    <p:sldId id="1117" r:id="rId77"/>
    <p:sldId id="1175" r:id="rId78"/>
    <p:sldId id="2147473974" r:id="rId79"/>
    <p:sldId id="1170" r:id="rId80"/>
    <p:sldId id="1171" r:id="rId81"/>
    <p:sldId id="2147473976" r:id="rId82"/>
    <p:sldId id="2147473963" r:id="rId83"/>
    <p:sldId id="2147473977" r:id="rId84"/>
    <p:sldId id="2147473972" r:id="rId85"/>
    <p:sldId id="2147473978" r:id="rId86"/>
    <p:sldId id="2147473979" r:id="rId87"/>
    <p:sldId id="277" r:id="rId88"/>
    <p:sldId id="298" r:id="rId89"/>
    <p:sldId id="2147473980" r:id="rId90"/>
    <p:sldId id="288" r:id="rId91"/>
    <p:sldId id="289" r:id="rId92"/>
    <p:sldId id="300" r:id="rId93"/>
    <p:sldId id="2147473981" r:id="rId94"/>
    <p:sldId id="2147473982" r:id="rId95"/>
    <p:sldId id="291" r:id="rId96"/>
    <p:sldId id="2147473983" r:id="rId97"/>
    <p:sldId id="2147473984" r:id="rId98"/>
    <p:sldId id="2147473985" r:id="rId99"/>
    <p:sldId id="2147473986" r:id="rId100"/>
    <p:sldId id="294" r:id="rId101"/>
    <p:sldId id="296" r:id="rId102"/>
    <p:sldId id="297" r:id="rId103"/>
    <p:sldId id="2147473987" r:id="rId104"/>
    <p:sldId id="2147473988" r:id="rId105"/>
    <p:sldId id="2147473989" r:id="rId106"/>
    <p:sldId id="2147473990" r:id="rId107"/>
    <p:sldId id="2147473991" r:id="rId108"/>
    <p:sldId id="2147473992" r:id="rId109"/>
    <p:sldId id="309" r:id="rId110"/>
    <p:sldId id="284" r:id="rId111"/>
    <p:sldId id="285" r:id="rId112"/>
    <p:sldId id="286" r:id="rId113"/>
    <p:sldId id="312" r:id="rId114"/>
    <p:sldId id="313" r:id="rId115"/>
    <p:sldId id="278" r:id="rId116"/>
    <p:sldId id="2147473993" r:id="rId117"/>
    <p:sldId id="279" r:id="rId118"/>
    <p:sldId id="2147473994" r:id="rId119"/>
    <p:sldId id="311" r:id="rId120"/>
    <p:sldId id="274" r:id="rId121"/>
    <p:sldId id="273" r:id="rId122"/>
    <p:sldId id="2147473995" r:id="rId123"/>
    <p:sldId id="280" r:id="rId124"/>
    <p:sldId id="2147473996" r:id="rId125"/>
    <p:sldId id="283" r:id="rId126"/>
    <p:sldId id="310" r:id="rId127"/>
    <p:sldId id="275" r:id="rId128"/>
    <p:sldId id="2147473997" r:id="rId129"/>
    <p:sldId id="2147473998" r:id="rId130"/>
    <p:sldId id="2147473999" r:id="rId131"/>
    <p:sldId id="2147474000" r:id="rId132"/>
    <p:sldId id="2147474001" r:id="rId133"/>
    <p:sldId id="2147474002" r:id="rId134"/>
    <p:sldId id="2147474003" r:id="rId135"/>
    <p:sldId id="2147474004" r:id="rId136"/>
    <p:sldId id="2147474005" r:id="rId137"/>
    <p:sldId id="2147474006" r:id="rId138"/>
    <p:sldId id="2147474007" r:id="rId139"/>
    <p:sldId id="2147474008" r:id="rId140"/>
    <p:sldId id="2147474009" r:id="rId141"/>
    <p:sldId id="2147474010" r:id="rId142"/>
    <p:sldId id="2147474011" r:id="rId143"/>
    <p:sldId id="2147474012" r:id="rId144"/>
    <p:sldId id="2147474013" r:id="rId145"/>
    <p:sldId id="2147474014" r:id="rId146"/>
    <p:sldId id="314" r:id="rId147"/>
    <p:sldId id="2147474015" r:id="rId148"/>
    <p:sldId id="315" r:id="rId149"/>
    <p:sldId id="316" r:id="rId150"/>
    <p:sldId id="317" r:id="rId151"/>
    <p:sldId id="2147474016" r:id="rId152"/>
    <p:sldId id="2147474017" r:id="rId153"/>
    <p:sldId id="2147474018" r:id="rId154"/>
    <p:sldId id="2147474019" r:id="rId155"/>
    <p:sldId id="2147474020" r:id="rId156"/>
    <p:sldId id="2147474021" r:id="rId157"/>
    <p:sldId id="319" r:id="rId158"/>
    <p:sldId id="2147474022" r:id="rId159"/>
    <p:sldId id="2147474023" r:id="rId160"/>
    <p:sldId id="2147474024" r:id="rId161"/>
    <p:sldId id="2147474025" r:id="rId162"/>
    <p:sldId id="2147474026" r:id="rId163"/>
    <p:sldId id="2147474027" r:id="rId164"/>
    <p:sldId id="2147474028" r:id="rId165"/>
    <p:sldId id="2147474029" r:id="rId166"/>
    <p:sldId id="2147474030" r:id="rId167"/>
    <p:sldId id="2147474031" r:id="rId168"/>
    <p:sldId id="2147474032" r:id="rId169"/>
    <p:sldId id="276" r:id="rId170"/>
    <p:sldId id="2147474033" r:id="rId171"/>
    <p:sldId id="2147474034" r:id="rId172"/>
    <p:sldId id="2147474035" r:id="rId173"/>
    <p:sldId id="2147474036" r:id="rId174"/>
    <p:sldId id="2147474037" r:id="rId175"/>
    <p:sldId id="2147474038" r:id="rId176"/>
    <p:sldId id="2147474039" r:id="rId177"/>
    <p:sldId id="281" r:id="rId178"/>
    <p:sldId id="2147474040" r:id="rId179"/>
    <p:sldId id="2147474041" r:id="rId180"/>
    <p:sldId id="2147474042" r:id="rId181"/>
  </p:sldIdLst>
  <p:sldSz cx="9144000" cy="514826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82C"/>
    <a:srgbClr val="FFC92A"/>
    <a:srgbClr val="002E51"/>
    <a:srgbClr val="003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2E4D31-4DC2-4548-A8B9-7578AADE490E}" v="6" dt="2023-11-21T15:10:42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94694"/>
  </p:normalViewPr>
  <p:slideViewPr>
    <p:cSldViewPr snapToGrid="0" snapToObjects="1">
      <p:cViewPr varScale="1">
        <p:scale>
          <a:sx n="138" d="100"/>
          <a:sy n="138" d="100"/>
        </p:scale>
        <p:origin x="618" y="102"/>
      </p:cViewPr>
      <p:guideLst>
        <p:guide orient="horz" pos="162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7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63" Type="http://schemas.openxmlformats.org/officeDocument/2006/relationships/slide" Target="slides/slide53.xml"/><Relationship Id="rId84" Type="http://schemas.openxmlformats.org/officeDocument/2006/relationships/slide" Target="slides/slide74.xml"/><Relationship Id="rId138" Type="http://schemas.openxmlformats.org/officeDocument/2006/relationships/slide" Target="slides/slide128.xml"/><Relationship Id="rId159" Type="http://schemas.openxmlformats.org/officeDocument/2006/relationships/slide" Target="slides/slide149.xml"/><Relationship Id="rId170" Type="http://schemas.openxmlformats.org/officeDocument/2006/relationships/slide" Target="slides/slide160.xml"/><Relationship Id="rId107" Type="http://schemas.openxmlformats.org/officeDocument/2006/relationships/slide" Target="slides/slide97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53" Type="http://schemas.openxmlformats.org/officeDocument/2006/relationships/slide" Target="slides/slide43.xml"/><Relationship Id="rId74" Type="http://schemas.openxmlformats.org/officeDocument/2006/relationships/slide" Target="slides/slide64.xml"/><Relationship Id="rId128" Type="http://schemas.openxmlformats.org/officeDocument/2006/relationships/slide" Target="slides/slide118.xml"/><Relationship Id="rId149" Type="http://schemas.openxmlformats.org/officeDocument/2006/relationships/slide" Target="slides/slide139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5.xml"/><Relationship Id="rId160" Type="http://schemas.openxmlformats.org/officeDocument/2006/relationships/slide" Target="slides/slide150.xml"/><Relationship Id="rId181" Type="http://schemas.openxmlformats.org/officeDocument/2006/relationships/slide" Target="slides/slide171.xml"/><Relationship Id="rId22" Type="http://schemas.openxmlformats.org/officeDocument/2006/relationships/slide" Target="slides/slide12.xml"/><Relationship Id="rId43" Type="http://schemas.openxmlformats.org/officeDocument/2006/relationships/slide" Target="slides/slide33.xml"/><Relationship Id="rId64" Type="http://schemas.openxmlformats.org/officeDocument/2006/relationships/slide" Target="slides/slide54.xml"/><Relationship Id="rId118" Type="http://schemas.openxmlformats.org/officeDocument/2006/relationships/slide" Target="slides/slide108.xml"/><Relationship Id="rId139" Type="http://schemas.openxmlformats.org/officeDocument/2006/relationships/slide" Target="slides/slide129.xml"/><Relationship Id="rId85" Type="http://schemas.openxmlformats.org/officeDocument/2006/relationships/slide" Target="slides/slide75.xml"/><Relationship Id="rId150" Type="http://schemas.openxmlformats.org/officeDocument/2006/relationships/slide" Target="slides/slide140.xml"/><Relationship Id="rId171" Type="http://schemas.openxmlformats.org/officeDocument/2006/relationships/slide" Target="slides/slide161.xml"/><Relationship Id="rId12" Type="http://schemas.openxmlformats.org/officeDocument/2006/relationships/slide" Target="slides/slide2.xml"/><Relationship Id="rId33" Type="http://schemas.openxmlformats.org/officeDocument/2006/relationships/slide" Target="slides/slide23.xml"/><Relationship Id="rId108" Type="http://schemas.openxmlformats.org/officeDocument/2006/relationships/slide" Target="slides/slide98.xml"/><Relationship Id="rId129" Type="http://schemas.openxmlformats.org/officeDocument/2006/relationships/slide" Target="slides/slide119.xml"/><Relationship Id="rId54" Type="http://schemas.openxmlformats.org/officeDocument/2006/relationships/slide" Target="slides/slide44.xml"/><Relationship Id="rId75" Type="http://schemas.openxmlformats.org/officeDocument/2006/relationships/slide" Target="slides/slide65.xml"/><Relationship Id="rId96" Type="http://schemas.openxmlformats.org/officeDocument/2006/relationships/slide" Target="slides/slide86.xml"/><Relationship Id="rId140" Type="http://schemas.openxmlformats.org/officeDocument/2006/relationships/slide" Target="slides/slide130.xml"/><Relationship Id="rId161" Type="http://schemas.openxmlformats.org/officeDocument/2006/relationships/slide" Target="slides/slide151.xml"/><Relationship Id="rId182" Type="http://schemas.openxmlformats.org/officeDocument/2006/relationships/notesMaster" Target="notesMasters/notesMaster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3.xml"/><Relationship Id="rId119" Type="http://schemas.openxmlformats.org/officeDocument/2006/relationships/slide" Target="slides/slide109.xml"/><Relationship Id="rId44" Type="http://schemas.openxmlformats.org/officeDocument/2006/relationships/slide" Target="slides/slide34.xml"/><Relationship Id="rId65" Type="http://schemas.openxmlformats.org/officeDocument/2006/relationships/slide" Target="slides/slide55.xml"/><Relationship Id="rId86" Type="http://schemas.openxmlformats.org/officeDocument/2006/relationships/slide" Target="slides/slide76.xml"/><Relationship Id="rId130" Type="http://schemas.openxmlformats.org/officeDocument/2006/relationships/slide" Target="slides/slide120.xml"/><Relationship Id="rId151" Type="http://schemas.openxmlformats.org/officeDocument/2006/relationships/slide" Target="slides/slide141.xml"/><Relationship Id="rId172" Type="http://schemas.openxmlformats.org/officeDocument/2006/relationships/slide" Target="slides/slide162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slide" Target="slides/slide9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slide" Target="slides/slide87.xml"/><Relationship Id="rId104" Type="http://schemas.openxmlformats.org/officeDocument/2006/relationships/slide" Target="slides/slide94.xml"/><Relationship Id="rId120" Type="http://schemas.openxmlformats.org/officeDocument/2006/relationships/slide" Target="slides/slide110.xml"/><Relationship Id="rId125" Type="http://schemas.openxmlformats.org/officeDocument/2006/relationships/slide" Target="slides/slide115.xml"/><Relationship Id="rId141" Type="http://schemas.openxmlformats.org/officeDocument/2006/relationships/slide" Target="slides/slide131.xml"/><Relationship Id="rId146" Type="http://schemas.openxmlformats.org/officeDocument/2006/relationships/slide" Target="slides/slide136.xml"/><Relationship Id="rId167" Type="http://schemas.openxmlformats.org/officeDocument/2006/relationships/slide" Target="slides/slide157.xml"/><Relationship Id="rId188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162" Type="http://schemas.openxmlformats.org/officeDocument/2006/relationships/slide" Target="slides/slide152.xml"/><Relationship Id="rId18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110" Type="http://schemas.openxmlformats.org/officeDocument/2006/relationships/slide" Target="slides/slide100.xml"/><Relationship Id="rId115" Type="http://schemas.openxmlformats.org/officeDocument/2006/relationships/slide" Target="slides/slide105.xml"/><Relationship Id="rId131" Type="http://schemas.openxmlformats.org/officeDocument/2006/relationships/slide" Target="slides/slide121.xml"/><Relationship Id="rId136" Type="http://schemas.openxmlformats.org/officeDocument/2006/relationships/slide" Target="slides/slide126.xml"/><Relationship Id="rId157" Type="http://schemas.openxmlformats.org/officeDocument/2006/relationships/slide" Target="slides/slide147.xml"/><Relationship Id="rId178" Type="http://schemas.openxmlformats.org/officeDocument/2006/relationships/slide" Target="slides/slide168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52" Type="http://schemas.openxmlformats.org/officeDocument/2006/relationships/slide" Target="slides/slide142.xml"/><Relationship Id="rId173" Type="http://schemas.openxmlformats.org/officeDocument/2006/relationships/slide" Target="slides/slide163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slide" Target="slides/slide90.xml"/><Relationship Id="rId105" Type="http://schemas.openxmlformats.org/officeDocument/2006/relationships/slide" Target="slides/slide95.xml"/><Relationship Id="rId126" Type="http://schemas.openxmlformats.org/officeDocument/2006/relationships/slide" Target="slides/slide116.xml"/><Relationship Id="rId147" Type="http://schemas.openxmlformats.org/officeDocument/2006/relationships/slide" Target="slides/slide137.xml"/><Relationship Id="rId168" Type="http://schemas.openxmlformats.org/officeDocument/2006/relationships/slide" Target="slides/slide158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slide" Target="slides/slide88.xml"/><Relationship Id="rId121" Type="http://schemas.openxmlformats.org/officeDocument/2006/relationships/slide" Target="slides/slide111.xml"/><Relationship Id="rId142" Type="http://schemas.openxmlformats.org/officeDocument/2006/relationships/slide" Target="slides/slide132.xml"/><Relationship Id="rId163" Type="http://schemas.openxmlformats.org/officeDocument/2006/relationships/slide" Target="slides/slide153.xml"/><Relationship Id="rId184" Type="http://schemas.openxmlformats.org/officeDocument/2006/relationships/presProps" Target="presProps.xml"/><Relationship Id="rId189" Type="http://schemas.microsoft.com/office/2015/10/relationships/revisionInfo" Target="revisionInfo.xml"/><Relationship Id="rId3" Type="http://schemas.openxmlformats.org/officeDocument/2006/relationships/customXml" Target="../customXml/item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116" Type="http://schemas.openxmlformats.org/officeDocument/2006/relationships/slide" Target="slides/slide106.xml"/><Relationship Id="rId137" Type="http://schemas.openxmlformats.org/officeDocument/2006/relationships/slide" Target="slides/slide127.xml"/><Relationship Id="rId158" Type="http://schemas.openxmlformats.org/officeDocument/2006/relationships/slide" Target="slides/slide148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111" Type="http://schemas.openxmlformats.org/officeDocument/2006/relationships/slide" Target="slides/slide101.xml"/><Relationship Id="rId132" Type="http://schemas.openxmlformats.org/officeDocument/2006/relationships/slide" Target="slides/slide122.xml"/><Relationship Id="rId153" Type="http://schemas.openxmlformats.org/officeDocument/2006/relationships/slide" Target="slides/slide143.xml"/><Relationship Id="rId174" Type="http://schemas.openxmlformats.org/officeDocument/2006/relationships/slide" Target="slides/slide164.xml"/><Relationship Id="rId179" Type="http://schemas.openxmlformats.org/officeDocument/2006/relationships/slide" Target="slides/slide169.xml"/><Relationship Id="rId15" Type="http://schemas.openxmlformats.org/officeDocument/2006/relationships/slide" Target="slides/slide5.xml"/><Relationship Id="rId36" Type="http://schemas.openxmlformats.org/officeDocument/2006/relationships/slide" Target="slides/slide26.xml"/><Relationship Id="rId57" Type="http://schemas.openxmlformats.org/officeDocument/2006/relationships/slide" Target="slides/slide47.xml"/><Relationship Id="rId106" Type="http://schemas.openxmlformats.org/officeDocument/2006/relationships/slide" Target="slides/slide96.xml"/><Relationship Id="rId127" Type="http://schemas.openxmlformats.org/officeDocument/2006/relationships/slide" Target="slides/slide11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52" Type="http://schemas.openxmlformats.org/officeDocument/2006/relationships/slide" Target="slides/slide42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94" Type="http://schemas.openxmlformats.org/officeDocument/2006/relationships/slide" Target="slides/slide84.xml"/><Relationship Id="rId99" Type="http://schemas.openxmlformats.org/officeDocument/2006/relationships/slide" Target="slides/slide89.xml"/><Relationship Id="rId101" Type="http://schemas.openxmlformats.org/officeDocument/2006/relationships/slide" Target="slides/slide91.xml"/><Relationship Id="rId122" Type="http://schemas.openxmlformats.org/officeDocument/2006/relationships/slide" Target="slides/slide112.xml"/><Relationship Id="rId143" Type="http://schemas.openxmlformats.org/officeDocument/2006/relationships/slide" Target="slides/slide133.xml"/><Relationship Id="rId148" Type="http://schemas.openxmlformats.org/officeDocument/2006/relationships/slide" Target="slides/slide138.xml"/><Relationship Id="rId164" Type="http://schemas.openxmlformats.org/officeDocument/2006/relationships/slide" Target="slides/slide154.xml"/><Relationship Id="rId169" Type="http://schemas.openxmlformats.org/officeDocument/2006/relationships/slide" Target="slides/slide159.xml"/><Relationship Id="rId18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70.xml"/><Relationship Id="rId26" Type="http://schemas.openxmlformats.org/officeDocument/2006/relationships/slide" Target="slides/slide16.xml"/><Relationship Id="rId47" Type="http://schemas.openxmlformats.org/officeDocument/2006/relationships/slide" Target="slides/slide37.xml"/><Relationship Id="rId68" Type="http://schemas.openxmlformats.org/officeDocument/2006/relationships/slide" Target="slides/slide58.xml"/><Relationship Id="rId89" Type="http://schemas.openxmlformats.org/officeDocument/2006/relationships/slide" Target="slides/slide79.xml"/><Relationship Id="rId112" Type="http://schemas.openxmlformats.org/officeDocument/2006/relationships/slide" Target="slides/slide102.xml"/><Relationship Id="rId133" Type="http://schemas.openxmlformats.org/officeDocument/2006/relationships/slide" Target="slides/slide123.xml"/><Relationship Id="rId154" Type="http://schemas.openxmlformats.org/officeDocument/2006/relationships/slide" Target="slides/slide144.xml"/><Relationship Id="rId175" Type="http://schemas.openxmlformats.org/officeDocument/2006/relationships/slide" Target="slides/slide165.xml"/><Relationship Id="rId16" Type="http://schemas.openxmlformats.org/officeDocument/2006/relationships/slide" Target="slides/slide6.xml"/><Relationship Id="rId37" Type="http://schemas.openxmlformats.org/officeDocument/2006/relationships/slide" Target="slides/slide27.xml"/><Relationship Id="rId58" Type="http://schemas.openxmlformats.org/officeDocument/2006/relationships/slide" Target="slides/slide48.xml"/><Relationship Id="rId79" Type="http://schemas.openxmlformats.org/officeDocument/2006/relationships/slide" Target="slides/slide69.xml"/><Relationship Id="rId102" Type="http://schemas.openxmlformats.org/officeDocument/2006/relationships/slide" Target="slides/slide92.xml"/><Relationship Id="rId123" Type="http://schemas.openxmlformats.org/officeDocument/2006/relationships/slide" Target="slides/slide113.xml"/><Relationship Id="rId144" Type="http://schemas.openxmlformats.org/officeDocument/2006/relationships/slide" Target="slides/slide134.xml"/><Relationship Id="rId90" Type="http://schemas.openxmlformats.org/officeDocument/2006/relationships/slide" Target="slides/slide80.xml"/><Relationship Id="rId165" Type="http://schemas.openxmlformats.org/officeDocument/2006/relationships/slide" Target="slides/slide155.xml"/><Relationship Id="rId186" Type="http://schemas.openxmlformats.org/officeDocument/2006/relationships/theme" Target="theme/theme1.xml"/><Relationship Id="rId27" Type="http://schemas.openxmlformats.org/officeDocument/2006/relationships/slide" Target="slides/slide17.xml"/><Relationship Id="rId48" Type="http://schemas.openxmlformats.org/officeDocument/2006/relationships/slide" Target="slides/slide38.xml"/><Relationship Id="rId69" Type="http://schemas.openxmlformats.org/officeDocument/2006/relationships/slide" Target="slides/slide59.xml"/><Relationship Id="rId113" Type="http://schemas.openxmlformats.org/officeDocument/2006/relationships/slide" Target="slides/slide103.xml"/><Relationship Id="rId134" Type="http://schemas.openxmlformats.org/officeDocument/2006/relationships/slide" Target="slides/slide124.xml"/><Relationship Id="rId80" Type="http://schemas.openxmlformats.org/officeDocument/2006/relationships/slide" Target="slides/slide70.xml"/><Relationship Id="rId155" Type="http://schemas.openxmlformats.org/officeDocument/2006/relationships/slide" Target="slides/slide145.xml"/><Relationship Id="rId176" Type="http://schemas.openxmlformats.org/officeDocument/2006/relationships/slide" Target="slides/slide166.xml"/><Relationship Id="rId17" Type="http://schemas.openxmlformats.org/officeDocument/2006/relationships/slide" Target="slides/slide7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slide" Target="slides/slide93.xml"/><Relationship Id="rId124" Type="http://schemas.openxmlformats.org/officeDocument/2006/relationships/slide" Target="slides/slide114.xml"/><Relationship Id="rId70" Type="http://schemas.openxmlformats.org/officeDocument/2006/relationships/slide" Target="slides/slide60.xml"/><Relationship Id="rId91" Type="http://schemas.openxmlformats.org/officeDocument/2006/relationships/slide" Target="slides/slide81.xml"/><Relationship Id="rId145" Type="http://schemas.openxmlformats.org/officeDocument/2006/relationships/slide" Target="slides/slide135.xml"/><Relationship Id="rId166" Type="http://schemas.openxmlformats.org/officeDocument/2006/relationships/slide" Target="slides/slide156.xml"/><Relationship Id="rId187" Type="http://schemas.openxmlformats.org/officeDocument/2006/relationships/tableStyles" Target="tableStyles.xml"/><Relationship Id="rId1" Type="http://schemas.openxmlformats.org/officeDocument/2006/relationships/customXml" Target="../customXml/item1.xml"/><Relationship Id="rId28" Type="http://schemas.openxmlformats.org/officeDocument/2006/relationships/slide" Target="slides/slide18.xml"/><Relationship Id="rId49" Type="http://schemas.openxmlformats.org/officeDocument/2006/relationships/slide" Target="slides/slide39.xml"/><Relationship Id="rId114" Type="http://schemas.openxmlformats.org/officeDocument/2006/relationships/slide" Target="slides/slide104.xml"/><Relationship Id="rId60" Type="http://schemas.openxmlformats.org/officeDocument/2006/relationships/slide" Target="slides/slide50.xml"/><Relationship Id="rId81" Type="http://schemas.openxmlformats.org/officeDocument/2006/relationships/slide" Target="slides/slide71.xml"/><Relationship Id="rId135" Type="http://schemas.openxmlformats.org/officeDocument/2006/relationships/slide" Target="slides/slide125.xml"/><Relationship Id="rId156" Type="http://schemas.openxmlformats.org/officeDocument/2006/relationships/slide" Target="slides/slide146.xml"/><Relationship Id="rId177" Type="http://schemas.openxmlformats.org/officeDocument/2006/relationships/slide" Target="slides/slide16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Gallagher" userId="577446c3-45ae-4097-b8f0-9d862fa3a0df" providerId="ADAL" clId="{8A2E4D31-4DC2-4548-A8B9-7578AADE490E}"/>
    <pc:docChg chg="custSel addSld modSld">
      <pc:chgData name="Sean Gallagher" userId="577446c3-45ae-4097-b8f0-9d862fa3a0df" providerId="ADAL" clId="{8A2E4D31-4DC2-4548-A8B9-7578AADE490E}" dt="2023-11-21T15:10:42.738" v="10"/>
      <pc:docMkLst>
        <pc:docMk/>
      </pc:docMkLst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643160523" sldId="265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249712676" sldId="266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1037678653" sldId="270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269061342" sldId="271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604573131" sldId="272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755836260" sldId="273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1676597323" sldId="274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1588854845" sldId="275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2289972166" sldId="276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3374595706" sldId="277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4160926323" sldId="278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3659133123" sldId="279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00711922" sldId="280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2491149336" sldId="281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1359602167" sldId="282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786407469" sldId="283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165096943" sldId="284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517797640" sldId="285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1240027649" sldId="286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1377935812" sldId="287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575989475" sldId="288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3491583184" sldId="289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1736083224" sldId="290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909535351" sldId="291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1577437844" sldId="292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1036534873" sldId="293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609212870" sldId="294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3450540137" sldId="295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707205934" sldId="296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956610927" sldId="297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548659857" sldId="298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2528631790" sldId="299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925377330" sldId="300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1084550600" sldId="301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3891688744" sldId="302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3963248428" sldId="303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2450683882" sldId="304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2867958355" sldId="305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2579134289" sldId="306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4252531858" sldId="307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268501211" sldId="308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964302251" sldId="309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3105243224" sldId="310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3440290978" sldId="311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3215555761" sldId="312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811481532" sldId="313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258154780" sldId="314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319437432" sldId="315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027922432" sldId="316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1343271760" sldId="317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4167400264" sldId="319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3954259607" sldId="608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3885014805" sldId="640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2528011840" sldId="644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3266077726" sldId="650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3629112275" sldId="651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4171012740" sldId="1106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2747995455" sldId="1117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700394231" sldId="1160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1486366791" sldId="1165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1161060677" sldId="1170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3261081879" sldId="1171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3878816093" sldId="1172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851144571" sldId="1175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3801066305" sldId="1747256492"/>
        </pc:sldMkLst>
      </pc:sldChg>
      <pc:sldChg chg="modSp add mod">
        <pc:chgData name="Sean Gallagher" userId="577446c3-45ae-4097-b8f0-9d862fa3a0df" providerId="ADAL" clId="{8A2E4D31-4DC2-4548-A8B9-7578AADE490E}" dt="2023-11-21T15:04:20.541" v="5" actId="27636"/>
        <pc:sldMkLst>
          <pc:docMk/>
          <pc:sldMk cId="611247902" sldId="1747256493"/>
        </pc:sldMkLst>
        <pc:spChg chg="mod">
          <ac:chgData name="Sean Gallagher" userId="577446c3-45ae-4097-b8f0-9d862fa3a0df" providerId="ADAL" clId="{8A2E4D31-4DC2-4548-A8B9-7578AADE490E}" dt="2023-11-21T15:04:20.541" v="5" actId="27636"/>
          <ac:spMkLst>
            <pc:docMk/>
            <pc:sldMk cId="611247902" sldId="1747256493"/>
            <ac:spMk id="3" creationId="{C407266B-4301-4701-B23C-5B7C04D9E554}"/>
          </ac:spMkLst>
        </pc:spChg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097200468" sldId="1747256505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237767070" sldId="1747256507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229385720" sldId="1747256509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2821469091" sldId="1747256510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147280256" sldId="1747256512"/>
        </pc:sldMkLst>
      </pc:sldChg>
      <pc:sldChg chg="modSp add mod">
        <pc:chgData name="Sean Gallagher" userId="577446c3-45ae-4097-b8f0-9d862fa3a0df" providerId="ADAL" clId="{8A2E4D31-4DC2-4548-A8B9-7578AADE490E}" dt="2023-11-21T15:04:20.525" v="4" actId="27636"/>
        <pc:sldMkLst>
          <pc:docMk/>
          <pc:sldMk cId="19933325" sldId="1747256513"/>
        </pc:sldMkLst>
        <pc:spChg chg="mod">
          <ac:chgData name="Sean Gallagher" userId="577446c3-45ae-4097-b8f0-9d862fa3a0df" providerId="ADAL" clId="{8A2E4D31-4DC2-4548-A8B9-7578AADE490E}" dt="2023-11-21T15:04:20.525" v="4" actId="27636"/>
          <ac:spMkLst>
            <pc:docMk/>
            <pc:sldMk cId="19933325" sldId="1747256513"/>
            <ac:spMk id="3" creationId="{20F4D05B-DA58-ADB2-9E3C-9BBD22EF838D}"/>
          </ac:spMkLst>
        </pc:spChg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04518051" sldId="1747256514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053186569" sldId="1747256515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4038118324" sldId="1747256516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4219566108" sldId="1747256517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2312334407" sldId="1747256518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157945652" sldId="1747256519"/>
        </pc:sldMkLst>
      </pc:sldChg>
      <pc:sldChg chg="modSp add mod">
        <pc:chgData name="Sean Gallagher" userId="577446c3-45ae-4097-b8f0-9d862fa3a0df" providerId="ADAL" clId="{8A2E4D31-4DC2-4548-A8B9-7578AADE490E}" dt="2023-11-21T15:04:20.507" v="3" actId="27636"/>
        <pc:sldMkLst>
          <pc:docMk/>
          <pc:sldMk cId="982919272" sldId="1747256520"/>
        </pc:sldMkLst>
        <pc:spChg chg="mod">
          <ac:chgData name="Sean Gallagher" userId="577446c3-45ae-4097-b8f0-9d862fa3a0df" providerId="ADAL" clId="{8A2E4D31-4DC2-4548-A8B9-7578AADE490E}" dt="2023-11-21T15:04:20.501" v="1" actId="27636"/>
          <ac:spMkLst>
            <pc:docMk/>
            <pc:sldMk cId="982919272" sldId="1747256520"/>
            <ac:spMk id="4" creationId="{C3C6E9C8-D1FC-CED5-98E7-D06E5ABB5A20}"/>
          </ac:spMkLst>
        </pc:spChg>
        <pc:spChg chg="mod">
          <ac:chgData name="Sean Gallagher" userId="577446c3-45ae-4097-b8f0-9d862fa3a0df" providerId="ADAL" clId="{8A2E4D31-4DC2-4548-A8B9-7578AADE490E}" dt="2023-11-21T15:04:20.507" v="3" actId="27636"/>
          <ac:spMkLst>
            <pc:docMk/>
            <pc:sldMk cId="982919272" sldId="1747256520"/>
            <ac:spMk id="5" creationId="{1069E103-1FD0-BFE5-EAF8-281F6A394A21}"/>
          </ac:spMkLst>
        </pc:spChg>
        <pc:spChg chg="mod">
          <ac:chgData name="Sean Gallagher" userId="577446c3-45ae-4097-b8f0-9d862fa3a0df" providerId="ADAL" clId="{8A2E4D31-4DC2-4548-A8B9-7578AADE490E}" dt="2023-11-21T15:04:20.507" v="2" actId="27636"/>
          <ac:spMkLst>
            <pc:docMk/>
            <pc:sldMk cId="982919272" sldId="1747256520"/>
            <ac:spMk id="7" creationId="{820251DE-E077-D28C-1EE2-2885692CD704}"/>
          </ac:spMkLst>
        </pc:spChg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030395159" sldId="1747256526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422598350" sldId="1747256538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1294188743" sldId="1747256539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2952798597" sldId="1747256540"/>
        </pc:sldMkLst>
      </pc:sldChg>
      <pc:sldChg chg="add">
        <pc:chgData name="Sean Gallagher" userId="577446c3-45ae-4097-b8f0-9d862fa3a0df" providerId="ADAL" clId="{8A2E4D31-4DC2-4548-A8B9-7578AADE490E}" dt="2023-11-21T15:04:19.721" v="0"/>
        <pc:sldMkLst>
          <pc:docMk/>
          <pc:sldMk cId="393882423" sldId="2134958657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3571827860" sldId="2134958658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698190533" sldId="2134958659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1011017225" sldId="2134958660"/>
        </pc:sldMkLst>
      </pc:sldChg>
      <pc:sldChg chg="add">
        <pc:chgData name="Sean Gallagher" userId="577446c3-45ae-4097-b8f0-9d862fa3a0df" providerId="ADAL" clId="{8A2E4D31-4DC2-4548-A8B9-7578AADE490E}" dt="2023-11-21T15:06:26.782" v="6"/>
        <pc:sldMkLst>
          <pc:docMk/>
          <pc:sldMk cId="840931839" sldId="2134958661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2310713245" sldId="2134958662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1325594872" sldId="2134958663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157648374" sldId="2134958664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2712107177" sldId="2134958665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3162379048" sldId="2134958666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2423720118" sldId="2147473963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1482437367" sldId="2147473972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2579730491" sldId="2147473974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3748097526" sldId="2147473976"/>
        </pc:sldMkLst>
      </pc:sldChg>
      <pc:sldChg chg="add">
        <pc:chgData name="Sean Gallagher" userId="577446c3-45ae-4097-b8f0-9d862fa3a0df" providerId="ADAL" clId="{8A2E4D31-4DC2-4548-A8B9-7578AADE490E}" dt="2023-11-21T15:08:44.298" v="7"/>
        <pc:sldMkLst>
          <pc:docMk/>
          <pc:sldMk cId="92319999" sldId="2147473977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914892912" sldId="2147473978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281187071" sldId="2147473979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723663441" sldId="2147473980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893798268" sldId="2147473981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1318806858" sldId="2147473982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4135915751" sldId="2147473983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915021949" sldId="2147473984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60411720" sldId="2147473985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3145458120" sldId="2147473986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806228627" sldId="2147473987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053217805" sldId="2147473988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468761814" sldId="2147473989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708095471" sldId="2147473990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1711303728" sldId="2147473991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2700836453" sldId="2147473992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940844466" sldId="2147473993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671014964" sldId="2147473994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3093102719" sldId="2147473995"/>
        </pc:sldMkLst>
      </pc:sldChg>
      <pc:sldChg chg="add">
        <pc:chgData name="Sean Gallagher" userId="577446c3-45ae-4097-b8f0-9d862fa3a0df" providerId="ADAL" clId="{8A2E4D31-4DC2-4548-A8B9-7578AADE490E}" dt="2023-11-21T15:09:51" v="8"/>
        <pc:sldMkLst>
          <pc:docMk/>
          <pc:sldMk cId="1355313223" sldId="2147473996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3555947382" sldId="2147473997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3321760653" sldId="2147473998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938925576" sldId="2147473999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3398946639" sldId="2147474000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25017026" sldId="2147474001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3412846484" sldId="2147474002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3866158055" sldId="2147474003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1122174354" sldId="2147474004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1422929441" sldId="2147474005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324391166" sldId="2147474006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1339579951" sldId="2147474007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1443910344" sldId="2147474008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657504413" sldId="2147474009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826102261" sldId="2147474010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832586190" sldId="2147474011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1509575471" sldId="2147474012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3926372828" sldId="2147474013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3372319019" sldId="2147474014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733926720" sldId="2147474015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4138276347" sldId="2147474016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3198327180" sldId="2147474017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1997311127" sldId="2147474018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285767526" sldId="2147474019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3188693774" sldId="2147474020"/>
        </pc:sldMkLst>
      </pc:sldChg>
      <pc:sldChg chg="add">
        <pc:chgData name="Sean Gallagher" userId="577446c3-45ae-4097-b8f0-9d862fa3a0df" providerId="ADAL" clId="{8A2E4D31-4DC2-4548-A8B9-7578AADE490E}" dt="2023-11-21T15:10:20.803" v="9"/>
        <pc:sldMkLst>
          <pc:docMk/>
          <pc:sldMk cId="2075113493" sldId="2147474021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2038558616" sldId="2147474022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1754545867" sldId="2147474023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1974074723" sldId="2147474024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465057703" sldId="2147474025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1281484081" sldId="2147474026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4151090962" sldId="2147474027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3410584351" sldId="2147474028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3228253968" sldId="2147474029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694012484" sldId="2147474030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1442363949" sldId="2147474031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1581932406" sldId="2147474032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3716116076" sldId="2147474033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2912224399" sldId="2147474034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347622805" sldId="2147474035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3690914593" sldId="2147474036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2949454755" sldId="2147474037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3495886814" sldId="2147474038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1721532606" sldId="2147474039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1025064404" sldId="2147474040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2693204055" sldId="2147474041"/>
        </pc:sldMkLst>
      </pc:sldChg>
      <pc:sldChg chg="add">
        <pc:chgData name="Sean Gallagher" userId="577446c3-45ae-4097-b8f0-9d862fa3a0df" providerId="ADAL" clId="{8A2E4D31-4DC2-4548-A8B9-7578AADE490E}" dt="2023-11-21T15:10:42.738" v="10"/>
        <pc:sldMkLst>
          <pc:docMk/>
          <pc:sldMk cId="3484281282" sldId="2147474042"/>
        </pc:sldMkLst>
      </pc:sldChg>
    </pc:docChg>
  </pc:docChgLst>
  <pc:docChgLst>
    <pc:chgData name="Sean Gallagher" userId="577446c3-45ae-4097-b8f0-9d862fa3a0df" providerId="ADAL" clId="{DAFDA841-9028-4C06-AD0D-BD3CBFFB1AEA}"/>
    <pc:docChg chg="custSel addSld delSld modSld sldOrd modMainMaster">
      <pc:chgData name="Sean Gallagher" userId="577446c3-45ae-4097-b8f0-9d862fa3a0df" providerId="ADAL" clId="{DAFDA841-9028-4C06-AD0D-BD3CBFFB1AEA}" dt="2023-11-16T14:28:44.375" v="26" actId="113"/>
      <pc:docMkLst>
        <pc:docMk/>
      </pc:docMkLst>
      <pc:sldChg chg="add del ord">
        <pc:chgData name="Sean Gallagher" userId="577446c3-45ae-4097-b8f0-9d862fa3a0df" providerId="ADAL" clId="{DAFDA841-9028-4C06-AD0D-BD3CBFFB1AEA}" dt="2023-11-16T14:23:52.785" v="3"/>
        <pc:sldMkLst>
          <pc:docMk/>
          <pc:sldMk cId="1770905082" sldId="269"/>
        </pc:sldMkLst>
      </pc:sldChg>
      <pc:sldChg chg="modSp mod">
        <pc:chgData name="Sean Gallagher" userId="577446c3-45ae-4097-b8f0-9d862fa3a0df" providerId="ADAL" clId="{DAFDA841-9028-4C06-AD0D-BD3CBFFB1AEA}" dt="2023-11-16T14:28:44.375" v="26" actId="113"/>
        <pc:sldMkLst>
          <pc:docMk/>
          <pc:sldMk cId="3111996064" sldId="2134958649"/>
        </pc:sldMkLst>
        <pc:spChg chg="mod">
          <ac:chgData name="Sean Gallagher" userId="577446c3-45ae-4097-b8f0-9d862fa3a0df" providerId="ADAL" clId="{DAFDA841-9028-4C06-AD0D-BD3CBFFB1AEA}" dt="2023-11-16T14:28:44.375" v="26" actId="113"/>
          <ac:spMkLst>
            <pc:docMk/>
            <pc:sldMk cId="3111996064" sldId="2134958649"/>
            <ac:spMk id="3" creationId="{AE7567E0-9FB4-E2D0-F57B-56251EA6FA1C}"/>
          </ac:spMkLst>
        </pc:spChg>
      </pc:sldChg>
      <pc:sldChg chg="del">
        <pc:chgData name="Sean Gallagher" userId="577446c3-45ae-4097-b8f0-9d862fa3a0df" providerId="ADAL" clId="{DAFDA841-9028-4C06-AD0D-BD3CBFFB1AEA}" dt="2023-11-16T14:27:40.243" v="23" actId="2696"/>
        <pc:sldMkLst>
          <pc:docMk/>
          <pc:sldMk cId="486879857" sldId="2134958653"/>
        </pc:sldMkLst>
      </pc:sldChg>
      <pc:sldChg chg="addSp delSp modSp mod">
        <pc:chgData name="Sean Gallagher" userId="577446c3-45ae-4097-b8f0-9d862fa3a0df" providerId="ADAL" clId="{DAFDA841-9028-4C06-AD0D-BD3CBFFB1AEA}" dt="2023-11-16T14:27:32.858" v="22" actId="1076"/>
        <pc:sldMkLst>
          <pc:docMk/>
          <pc:sldMk cId="4281471524" sldId="2134958655"/>
        </pc:sldMkLst>
        <pc:picChg chg="add mod">
          <ac:chgData name="Sean Gallagher" userId="577446c3-45ae-4097-b8f0-9d862fa3a0df" providerId="ADAL" clId="{DAFDA841-9028-4C06-AD0D-BD3CBFFB1AEA}" dt="2023-11-16T14:27:08.568" v="20" actId="1076"/>
          <ac:picMkLst>
            <pc:docMk/>
            <pc:sldMk cId="4281471524" sldId="2134958655"/>
            <ac:picMk id="3" creationId="{ED02AC07-F3D1-86B8-DC81-70A99996243D}"/>
          </ac:picMkLst>
        </pc:picChg>
        <pc:picChg chg="del">
          <ac:chgData name="Sean Gallagher" userId="577446c3-45ae-4097-b8f0-9d862fa3a0df" providerId="ADAL" clId="{DAFDA841-9028-4C06-AD0D-BD3CBFFB1AEA}" dt="2023-11-16T14:26:03.347" v="13" actId="478"/>
          <ac:picMkLst>
            <pc:docMk/>
            <pc:sldMk cId="4281471524" sldId="2134958655"/>
            <ac:picMk id="5" creationId="{B6DC9DF2-A34A-6251-9DEF-C03E95784EC0}"/>
          </ac:picMkLst>
        </pc:picChg>
        <pc:picChg chg="add mod">
          <ac:chgData name="Sean Gallagher" userId="577446c3-45ae-4097-b8f0-9d862fa3a0df" providerId="ADAL" clId="{DAFDA841-9028-4C06-AD0D-BD3CBFFB1AEA}" dt="2023-11-16T14:27:32.858" v="22" actId="1076"/>
          <ac:picMkLst>
            <pc:docMk/>
            <pc:sldMk cId="4281471524" sldId="2134958655"/>
            <ac:picMk id="7" creationId="{8CD9A6B2-6DCE-B52D-867E-9F515BD2D776}"/>
          </ac:picMkLst>
        </pc:picChg>
        <pc:picChg chg="del">
          <ac:chgData name="Sean Gallagher" userId="577446c3-45ae-4097-b8f0-9d862fa3a0df" providerId="ADAL" clId="{DAFDA841-9028-4C06-AD0D-BD3CBFFB1AEA}" dt="2023-11-16T14:26:03.973" v="14" actId="478"/>
          <ac:picMkLst>
            <pc:docMk/>
            <pc:sldMk cId="4281471524" sldId="2134958655"/>
            <ac:picMk id="10" creationId="{FF1CA5D2-3F0F-4E39-8E73-66DAA69BC1A7}"/>
          </ac:picMkLst>
        </pc:picChg>
      </pc:sldChg>
      <pc:sldChg chg="modSp mod">
        <pc:chgData name="Sean Gallagher" userId="577446c3-45ae-4097-b8f0-9d862fa3a0df" providerId="ADAL" clId="{DAFDA841-9028-4C06-AD0D-BD3CBFFB1AEA}" dt="2023-11-16T14:25:52.359" v="12" actId="113"/>
        <pc:sldMkLst>
          <pc:docMk/>
          <pc:sldMk cId="1250068653" sldId="2134958656"/>
        </pc:sldMkLst>
        <pc:spChg chg="mod">
          <ac:chgData name="Sean Gallagher" userId="577446c3-45ae-4097-b8f0-9d862fa3a0df" providerId="ADAL" clId="{DAFDA841-9028-4C06-AD0D-BD3CBFFB1AEA}" dt="2023-11-16T14:25:52.359" v="12" actId="113"/>
          <ac:spMkLst>
            <pc:docMk/>
            <pc:sldMk cId="1250068653" sldId="2134958656"/>
            <ac:spMk id="2" creationId="{00000000-0000-0000-0000-000000000000}"/>
          </ac:spMkLst>
        </pc:spChg>
      </pc:sldChg>
      <pc:sldChg chg="del">
        <pc:chgData name="Sean Gallagher" userId="577446c3-45ae-4097-b8f0-9d862fa3a0df" providerId="ADAL" clId="{DAFDA841-9028-4C06-AD0D-BD3CBFFB1AEA}" dt="2023-11-16T14:28:04.556" v="24" actId="2696"/>
        <pc:sldMkLst>
          <pc:docMk/>
          <pc:sldMk cId="343432579" sldId="2134958657"/>
        </pc:sldMkLst>
      </pc:sldChg>
      <pc:sldMasterChg chg="addSp delSp modSp mod">
        <pc:chgData name="Sean Gallagher" userId="577446c3-45ae-4097-b8f0-9d862fa3a0df" providerId="ADAL" clId="{DAFDA841-9028-4C06-AD0D-BD3CBFFB1AEA}" dt="2023-11-16T14:24:19.413" v="6" actId="1076"/>
        <pc:sldMasterMkLst>
          <pc:docMk/>
          <pc:sldMasterMk cId="1070809925" sldId="2147483659"/>
        </pc:sldMasterMkLst>
        <pc:picChg chg="del">
          <ac:chgData name="Sean Gallagher" userId="577446c3-45ae-4097-b8f0-9d862fa3a0df" providerId="ADAL" clId="{DAFDA841-9028-4C06-AD0D-BD3CBFFB1AEA}" dt="2023-11-16T14:24:15.227" v="4" actId="478"/>
          <ac:picMkLst>
            <pc:docMk/>
            <pc:sldMasterMk cId="1070809925" sldId="2147483659"/>
            <ac:picMk id="3" creationId="{91B8ACD5-476B-7D03-6800-A38AD0397A1E}"/>
          </ac:picMkLst>
        </pc:picChg>
        <pc:picChg chg="add mod">
          <ac:chgData name="Sean Gallagher" userId="577446c3-45ae-4097-b8f0-9d862fa3a0df" providerId="ADAL" clId="{DAFDA841-9028-4C06-AD0D-BD3CBFFB1AEA}" dt="2023-11-16T14:24:19.413" v="6" actId="1076"/>
          <ac:picMkLst>
            <pc:docMk/>
            <pc:sldMasterMk cId="1070809925" sldId="2147483659"/>
            <ac:picMk id="4" creationId="{86B9C6DC-7D9A-1CAB-01C5-ADEBD58AD97B}"/>
          </ac:picMkLst>
        </pc:picChg>
      </pc:sldMasterChg>
      <pc:sldMasterChg chg="addSp delSp modSp mod">
        <pc:chgData name="Sean Gallagher" userId="577446c3-45ae-4097-b8f0-9d862fa3a0df" providerId="ADAL" clId="{DAFDA841-9028-4C06-AD0D-BD3CBFFB1AEA}" dt="2023-11-16T14:24:44.328" v="9" actId="1076"/>
        <pc:sldMasterMkLst>
          <pc:docMk/>
          <pc:sldMasterMk cId="1070809925" sldId="2147483692"/>
        </pc:sldMasterMkLst>
        <pc:picChg chg="add mod">
          <ac:chgData name="Sean Gallagher" userId="577446c3-45ae-4097-b8f0-9d862fa3a0df" providerId="ADAL" clId="{DAFDA841-9028-4C06-AD0D-BD3CBFFB1AEA}" dt="2023-11-16T14:24:44.328" v="9" actId="1076"/>
          <ac:picMkLst>
            <pc:docMk/>
            <pc:sldMasterMk cId="1070809925" sldId="2147483692"/>
            <ac:picMk id="2" creationId="{79B93425-7BC3-2C35-A2EE-03F7007D943E}"/>
          </ac:picMkLst>
        </pc:picChg>
        <pc:picChg chg="del">
          <ac:chgData name="Sean Gallagher" userId="577446c3-45ae-4097-b8f0-9d862fa3a0df" providerId="ADAL" clId="{DAFDA841-9028-4C06-AD0D-BD3CBFFB1AEA}" dt="2023-11-16T14:24:37.067" v="7" actId="478"/>
          <ac:picMkLst>
            <pc:docMk/>
            <pc:sldMasterMk cId="1070809925" sldId="2147483692"/>
            <ac:picMk id="3" creationId="{C17D2D5C-E70F-05D9-F55F-B1ADCD95241D}"/>
          </ac:picMkLst>
        </pc:pic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DF6-2242-B23C-40DC38806F7E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DF6-2242-B23C-40DC38806F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DF6-2242-B23C-40DC38806F7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DF6-2242-B23C-40DC38806F7E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DF6-2242-B23C-40DC38806F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002060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F8-4A4B-B501-83C066C2D771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F8-4A4B-B501-83C066C2D77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8F8-4A4B-B501-83C066C2D77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8F8-4A4B-B501-83C066C2D771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F8-4A4B-B501-83C066C2D7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002060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4B-1B46-B805-DE0C470EB497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4B-1B46-B805-DE0C470EB49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94B-1B46-B805-DE0C470EB49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94B-1B46-B805-DE0C470EB497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94B-1B46-B805-DE0C470EB4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002060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FB3-8040-B25D-C8289E7730DF}"/>
              </c:ext>
            </c:extLst>
          </c:dPt>
          <c:dPt>
            <c:idx val="1"/>
            <c:bubble3D val="0"/>
            <c:spPr>
              <a:solidFill>
                <a:schemeClr val="bg1">
                  <a:lumMod val="9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FB3-8040-B25D-C8289E7730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B3-8040-B25D-C8289E7730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B3-8040-B25D-C8289E7730DF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</c:v>
                </c:pt>
                <c:pt idx="1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FB3-8040-B25D-C8289E7730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002060"/>
    </a:solidFill>
    <a:ln>
      <a:solidFill>
        <a:schemeClr val="tx1">
          <a:lumMod val="95000"/>
          <a:lumOff val="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61D6C-14C5-3A44-8E3A-4D465321ED47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34FCD-2836-494B-A704-E09BD83791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01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1:52:34.3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23 24575,'0'-1'0,"1"-1"0,0 1 0,-1 0 0,1 0 0,0 0 0,-1 0 0,1 0 0,0 0 0,0 0 0,0 0 0,0 0 0,0 1 0,0-1 0,0 0 0,0 1 0,1-1 0,-1 0 0,0 1 0,0 0 0,0-1 0,1 1 0,-1 0 0,0-1 0,0 1 0,1 0 0,-1 0 0,2 0 0,44-3 0,-42 3 0,7 1 0,-1 0 0,1 2 0,-1-1 0,0 1 0,0 1 0,0 0 0,0 1 0,0 0 0,-1 0 0,13 9 0,33 16 0,-55-30 0,0 0 0,1 0 0,-1 1 0,0-1 0,0 1 0,0-1 0,0 0 0,0 1 0,0 0 0,0-1 0,0 1 0,0 0 0,-1-1 0,1 1 0,0 0 0,0 0 0,0 0 0,-1 0 0,1 0 0,-1 0 0,1 0 0,-1 0 0,1 0 0,-1 0 0,1 0 0,-1 2 0,0-2 0,-1 1 0,0-1 0,1 0 0,-1 0 0,0 0 0,0 0 0,0 1 0,0-1 0,0 0 0,0-1 0,0 1 0,0 0 0,-1 0 0,1 0 0,0-1 0,-1 1 0,-1 0 0,-14 6 0,-1-1 0,-24 5 0,37-10 0,-7 2 0,0-1 0,0-1 0,0 0 0,0 0 0,0-2 0,-20-1 0,26 1 0,1 0 0,0 0 0,-1 0 0,1-1 0,0 0 0,0 0 0,0 0 0,1 0 0,-1-1 0,0 0 0,1 0 0,0 0 0,0 0 0,0-1 0,0 0 0,0 1 0,-4-8 0,8 11 0,0-1 0,0 1 0,-1 0 0,1-1 0,1 1 0,-1-1 0,0 1 0,0 0 0,0-1 0,0 1 0,0-1 0,0 1 0,0 0 0,0-1 0,1 1 0,-1 0 0,0-1 0,0 1 0,0 0 0,1-1 0,-1 1 0,0 0 0,1 0 0,-1-1 0,0 1 0,1 0 0,-1 0 0,0-1 0,1 1 0,-1 0 0,0 0 0,1 0 0,-1 0 0,0 0 0,1-1 0,-1 1 0,1 0 0,-1 0 0,0 0 0,1 0 0,-1 0 0,1 0 0,-1 0 0,0 0 0,1 1 0,0-1 0,23-2 0,-23 2 0,40-1 0,-16-1 0,0 1 0,-1 2 0,1 0 0,31 7 0,-56-8 0,0 0 0,0 0 0,0 0 0,0 0 0,0 0 0,1-1 0,-1 1 0,0 0 0,0 0 0,0 0 0,0 0 0,0 0 0,1 0 0,-1 0 0,0 0 0,0 0 0,0 0 0,0 0 0,0 0 0,1 0 0,-1 0 0,0 0 0,0 0 0,0 0 0,0 1 0,0-1 0,1 0 0,-1 0 0,0 0 0,0 0 0,0 0 0,0 0 0,0 0 0,0 0 0,0 0 0,1 1 0,-1-1 0,0 0 0,0 0 0,0 0 0,0 0 0,0 0 0,0 1 0,0-1 0,0 0 0,0 0 0,0 0 0,0 0 0,0 0 0,0 1 0,0-1 0,0 0 0,0 0 0,0 0 0,0 0 0,0 0 0,0 1 0,0-1 0,0 0 0,0 0 0,0 0 0,0 0 0,0 0 0,0 1 0,0-1 0,0 0 0,-1 0 0,1 0 0,0 0 0,-16 5 0,-24 1 0,-241-4 0,405-2 0,-160-8 0,36 8 0,-1 0 0,1 0 0,0-1 0,-1 1 0,1 0 0,0 0 0,0 0 0,-1-1 0,1 1 0,0 0 0,-1 0 0,1-1 0,0 1 0,0 0 0,0-1 0,-1 1 0,1 0 0,0-1 0,0 1 0,0 0 0,0-1 0,0 1 0,-1 0 0,1-1 0,0 1 0,0 0 0,0-1 0,0 1 0,0 0 0,0-1 0,17-12 0,11 3 0,1 1 0,37-6 0,-58 13 0,-197 4 0,193-2 0,29-2 0,-1 3 0,1 0 0,-1 2 0,0 2 0,0 0 0,32 12 0,-62-17 0,-1 0 0,0 0 0,0 0 0,0 1 0,0-1 0,0 1 0,0-1 0,0 0 0,-1 1 0,1 0 0,0-1 0,0 1 0,0 0 0,0-1 0,-1 1 0,1 0 0,0 0 0,0-1 0,-1 1 0,1 0 0,-1 0 0,1 0 0,-1 0 0,1 0 0,-1 2 0,0-2 0,0 0 0,-1 0 0,0 0 0,1 0 0,-1 0 0,0 0 0,1 0 0,-1 0 0,0-1 0,0 1 0,0 0 0,0 0 0,0-1 0,0 1 0,0 0 0,0-1 0,0 1 0,-2 0 0,-7 3 0,0-1 0,0 0 0,-19 4 0,-7-6 0,29-2 0,0 1 0,0 0 0,-1 1 0,1-1 0,0 1 0,0 1 0,0-1 0,0 1 0,-12 6 0,19-8 0,-1 1 0,1-1 0,0 1 0,0-1 0,0 1 0,0 0 0,0-1 0,0 1 0,0 0 0,0-1 0,1 1 0,-1-1 0,0 1 0,0-1 0,0 1 0,1 0 0,-1-1 0,0 1 0,1-1 0,-1 1 0,0-1 0,1 1 0,-1-1 0,1 0 0,-1 1 0,1-1 0,-1 1 0,1-1 0,-1 0 0,1 1 0,-1-1 0,1 0 0,-1 0 0,1 0 0,-1 1 0,1-1 0,0 0 0,-1 0 0,2 0 0,25 13 0,174 78 0,-192-85 0,-10-1 0,-23 0 0,-37-3 0,6-3 0,-52 1 0,145 11 0,0-5 0,-9-3 0,0 2 0,41 11 0,-70-16 0,0 0 0,0 0 0,1 0 0,-1-1 0,0 1 0,1 0 0,-1 0 0,0 0 0,0 0 0,1 0 0,-1 0 0,0 0 0,1 1 0,-1-1 0,0 0 0,0 0 0,1 0 0,-1 0 0,0 0 0,0 0 0,1 0 0,-1 0 0,0 1 0,0-1 0,1 0 0,-1 0 0,0 0 0,0 1 0,0-1 0,1 0 0,-1 0 0,0 1 0,0-1 0,0 0 0,0 0 0,0 1 0,0-1 0,1 0 0,-1 0 0,0 1 0,0-1 0,0 0 0,0 1 0,0-1 0,0 0 0,0 0 0,0 1 0,0-1 0,0 0 0,0 0 0,-1 1 0,1-1 0,0 0 0,0 1 0,-21 6 0,-32-1 0,16-7 0,28 1 0,-1-1 0,0 1 0,0 1 0,0-1 0,1 2 0,-12 2 0,21-4 0,0 0 0,-1 0 0,1 0 0,0 0 0,0 0 0,-1 0 0,1 0 0,0 0 0,0 0 0,-1 1 0,1-1 0,0 0 0,0 0 0,-1 0 0,1 0 0,0 1 0,0-1 0,0 0 0,-1 0 0,1 1 0,0-1 0,0 0 0,0 0 0,0 1 0,0-1 0,-1 0 0,1 0 0,0 1 0,0-1 0,0 0 0,0 0 0,0 1 0,0-1 0,0 0 0,0 1 0,0-1 0,0 1 0,9 9 0,19 5 0,-27-15 0,211 103 0,-210-102 0,0-1 0,0 1 0,-1 0 0,1 0 0,0 0 0,0 0 0,-1 0 0,1 1 0,0-1 0,-1 0 0,1 1 0,-1-1 0,1 1 0,-1-1 0,0 1 0,0 0 0,0 0 0,2 3 0,-4-4 0,1 0 0,-1 0 0,1 0 0,-1-1 0,1 1 0,-1 0 0,0 0 0,1 0 0,-1-1 0,0 1 0,0 0 0,0-1 0,1 1 0,-1 0 0,0-1 0,0 0 0,0 1 0,0-1 0,0 1 0,0-1 0,0 0 0,0 0 0,0 1 0,0-1 0,-2 0 0,-18 3 0,-1 0 0,-29-1 0,41-2 0,-227 0 0,236 1 0,13 1 0,1-1 0,0 2 0,0 0 0,-1 0 0,1 1 0,21 10 0,-34-13 0,0-1 0,0 1 0,-1-1 0,1 1 0,0-1 0,-1 1 0,1-1 0,0 0 0,-1 1 0,1-1 0,-1 1 0,1-1 0,0 0 0,-1 1 0,1-1 0,-1 0 0,1 0 0,-1 1 0,1-1 0,-1 0 0,1 0 0,-1 0 0,1 1 0,-1-1 0,0 0 0,1 0 0,-1 0 0,1 0 0,-1 0 0,1 0 0,-1 0 0,1-1 0,-1 1 0,0 0 0,-24 2 0,120-2 0,-28-1 0,-53 1 0,-23 0 0,-19 0 0,26 0 0,6 0 0,45 0 0,-22 0 0,0 0 0,-23 0 0,-16 0 0,-113 0 0,72 0 0,40 0 0,14 0 0,11 0 0,45 0 0,-37-2 0,-20 2 0,0 0 0,0 0 0,0 0 0,0 0 0,0 0 0,0 0 0,0 0 0,0-1 0,0 1 0,0 0 0,0 0 0,0 0 0,0 0 0,0 0 0,0 0 0,0 0 0,0 0 0,0-1 0,0 1 0,0 0 0,0 0 0,0 0 0,0 0 0,1 0 0,-1 0 0,0 0 0,0 0 0,0 0 0,0 0 0,0-1 0,0 1 0,0 0 0,0 0 0,0 0 0,0 0 0,0 0 0,1 0 0,-1 0 0,0 0 0,0 0 0,0 0 0,0 0 0,0 0 0,0 0 0,0 0 0,0 0 0,1 0 0,-1 0 0,0 0 0,0 0 0,0 0 0,0 0 0,0 0 0,0 0 0,0 0 0,0 0 0,1 0 0,-28-13 0,1 0 0,-48-35 0,66 42 0,1 0 0,-1-1 0,1 0 0,0 0 0,1-1 0,-1 0 0,2 0 0,-1 0 0,1-1 0,0 0 0,1 0 0,-6-16 0,-8-21 0,-2-6 0,20 50 0,0 1 0,0 0 0,0 0 0,1 0 0,-1 0 0,0 0 0,1 0 0,-1 0 0,1 0 0,-1 0 0,1 0 0,-1 0 0,1 0 0,0 0 0,-1 0 0,1 0 0,0 0 0,0 1 0,0-1 0,0 0 0,-1 1 0,1-1 0,0 0 0,0 1 0,0-1 0,1 1 0,-1 0 0,0-1 0,0 1 0,0 0 0,0 0 0,0-1 0,0 1 0,0 0 0,0 0 0,2 1 0,49-3 0,-44 2 0,5 0 0,-2-1 0,1 1 0,-1 1 0,0 0 0,1 0 0,-1 1 0,16 5 0,-37-14 0,1-1 0,0 0 0,0 0 0,-15-19 0,-23-23 0,47 49 0,-1 1 0,1-1 0,0 1 0,-1-1 0,1 1 0,-1-1 0,1 1 0,-1-1 0,1 1 0,-1 0 0,0-1 0,1 1 0,-1 0 0,1-1 0,-1 1 0,0 0 0,1 0 0,-1 0 0,0-1 0,1 1 0,-1 0 0,0 0 0,1 0 0,-1 0 0,0 0 0,1 0 0,-1 0 0,0 1 0,1-1 0,-1 0 0,0 0 0,1 0 0,-1 1 0,1-1 0,-1 0 0,0 1 0,1-1 0,-1 0 0,1 1 0,-1-1 0,1 1 0,-1-1 0,1 1 0,-1-1 0,1 1 0,0-1 0,-1 1 0,1 0 0,0-1 0,-1 2 0,0 1 0,-1 1 0,1 0 0,0 0 0,1 0 0,-1 0 0,1 0 0,0 0 0,0-1 0,0 1 0,0 5 0,1-7 0,-1 0 0,0 1 0,0-1 0,1 0 0,-1 1 0,1-1 0,0 0 0,0 0 0,0 1 0,0-1 0,0 0 0,0 0 0,1 0 0,-1 0 0,1 0 0,2 2 0,-3-4 0,-1 1 0,1-1 0,0 0 0,0 1 0,-1-1 0,1 0 0,0 0 0,0 1 0,-1-1 0,1 0 0,0 0 0,0 0 0,0 0 0,-1 0 0,1 0 0,0-1 0,0 1 0,0 0 0,-1 0 0,1 0 0,1-1 0,21-19 0,-19 14 0,0 0 0,-1 0 0,0 0 0,0 0 0,3-12 0,-5 15 0,-2 10 0,-3 12 0,-4 74 0,5-54 0,2-32 0,0-14 0,-3-17 0,-1 1 0,-1 0 0,-1 0 0,-13-29 0,20 51-2,0 1 0,0 0 0,0-1 0,0 1 0,0-1 0,0 1 1,0-1-1,0 1 0,0 0 0,-1-1 0,1 1 0,0-1 0,0 1 0,0 0 0,0-1 0,-1 1 0,1-1 0,0 1 0,0 0 0,-1-1 0,1 1 0,0 0 0,-1 0 0,1-1 0,0 1 0,-1 0 0,1 0 0,-1-1 0,1 1 0,0 0 0,-1 0 1,1 0-1,-1 0 0,1-1 0,0 1 0,-1 0 0,1 0 0,-1 0 0,1 0 0,-1 0 0,-6 20 202,4 30-1685,3-28-5341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4T11:52:52.290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52 68 24575,'18'0'0,"23"-1"0,0 1 0,0 2 0,-1 2 0,1 2 0,47 13 0,18 24 0,-38-13 0,5 6 0,-60-28 0,1-1 0,-1 0 0,1-1 0,0-1 0,1 0 0,-1-1 0,30 5 0,40-10 0,-70 0 0,0 0 0,0 0 0,0 1 0,0 1 0,0 1 0,0 0 0,0 0 0,0 1 0,19 8 0,35 15 0,-52-20 0,1 0 0,-1 0 0,28 18 0,-36-20 0,-1 0 0,1-1 0,0 0 0,0 0 0,0-1 0,0 0 0,1 0 0,-1-1 0,13 1 0,84-4 0,-46 0 0,403 2 0,-443 1 0,0 1 0,0 1 0,0 1 0,0 0 0,-1 2 0,21 8 0,21 6 0,-33-14 0,0-2 0,0-1 0,1-1 0,-1-2 0,41-3 0,11 0 0,421 3 0,-474-2 0,-1-2 0,1 0 0,-1-2 0,35-12 0,-34 10 0,83-39 0,-83 41 0,-1 1 0,1 1 0,0 1 0,48 2 0,-41 0 0,1 0 0,39-8 0,1 0 0,-60 9 0,-1-1 0,1-1 0,-1 0 0,1-1 0,-1 0 0,0-1 0,0 0 0,19-10 0,121-68 0,-115 55 0,-32 21 0,1 1 0,0 0 0,0 0 0,0 1 0,0 0 0,1 1 0,-1-1 0,1 1 0,0 1 0,0-1 0,15-1 0,60 0 0,-63 5 0,1-2 0,0 0 0,-1-1 0,1-2 0,29-7 0,-1-6 0,-1-2 0,55-29 0,-102 47 0,-1 1 0,1 0 0,0-1 0,-1 1 0,1 0 0,0-1 0,-1 1 0,1 0 0,0 0 0,0-1 0,-1 1 0,1 0 0,0 0 0,0 0 0,-1 0 0,1 0 0,0 0 0,0 0 0,-1 0 0,1 0 0,0 1 0,0-1 0,-1 0 0,1 0 0,0 1 0,-1-1 0,1 0 0,0 1 0,0 0 0,9 23 0,-10 44 0,-1-56 0,1 15 0,0-17 0,0 0 0,0 0 0,-1 1 0,-1-1 0,-4 17 0,5-24 0,0 0 0,0 0 0,-1-1 0,1 1 0,-1-1 0,1 0 0,-1 1 0,0-1 0,0 0 0,0 0 0,0 0 0,-1 0 0,1 0 0,0-1 0,-1 1 0,0-1 0,1 1 0,-1-1 0,0 0 0,1 0 0,-1 0 0,0-1 0,0 1 0,-5 0 0,-30 2 0,-1-1 0,-60-5 0,-46 2 0,134 2 0,1 1 0,-1 0 0,1 1 0,0 1 0,0-1 0,0 2 0,0-1 0,-11 8 0,-4 3 0,-39 34 0,63-49 0,1 1 0,-1-1 0,1 0 0,-1 1 0,1-1 0,-1 0 0,0 1 0,1-1 0,0 1 0,-1-1 0,1 1 0,-1-1 0,1 1 0,-1 0 0,1-1 0,0 1 0,0-1 0,-1 1 0,1 0 0,0-1 0,0 1 0,0 0 0,-1-1 0,1 1 0,0 0 0,0-1 0,0 1 0,0 0 0,0-1 0,0 1 0,1 1 0,19 6 0,44-6 0,-57-2 0,44 0 0,-13 0 0,54-5 0,-81 4 0,-1-1 0,0 0 0,0-1 0,0 0 0,0 0 0,-1-1 0,1 0 0,-1-1 0,0 0 0,9-7 0,-18 12 0,1 0 0,-1 0 0,0-1 0,1 1 0,-1 0 0,0 0 0,1 0 0,-1 0 0,0-1 0,0 1 0,1 0 0,-1 0 0,0-1 0,0 1 0,1 0 0,-1-1 0,0 1 0,0 0 0,0-1 0,1 1 0,-1 0 0,0-1 0,0 1 0,0 0 0,0-1 0,0 1 0,0 0 0,0-1 0,0 1 0,0-1 0,0 1 0,0 0 0,0-1 0,-13-3 0,-18 7 0,21 0 0,-24 7 0,-1-2 0,-1-2 0,-64 5 0,84-10 0,0 0 0,0 2 0,1 0 0,-1 0 0,1 2 0,0 0 0,0 0 0,-21 12 0,33-15 0,-132 49 0,90-33 0,13-3 0,-1-2 0,-1-1 0,0-2 0,-1-1 0,-38 4 0,-141 12 0,198-23 0,-1 0 0,1 1 0,0 0 0,0 1 0,1 1 0,-1 1 0,1 0 0,0 1 0,1 1 0,-19 12 0,18-11 0,1-1 0,-1 0 0,0-1 0,0-1 0,-1-1 0,0 0 0,0-1 0,0 0 0,-30 2 0,-15-3 0,-82-5 0,44-1 0,-495 3 0,574 1 0,0 2 0,0 0 0,0 1 0,-20 6 0,21-4 0,0-1 0,0-1 0,0-1 0,-38 1 0,25-7 0,0-2 0,1-1 0,-56-19 0,-7-1 0,7 0 0,63 17 0,-1 1 0,0 2 0,-48-7 0,-314-10 0,357 19 0,1-1 0,0-2 0,0-1 0,1-1 0,-48-22 0,35 13 0,-63-17 0,39 22 0,48 11 0,1-1 0,0-1 0,0 0 0,0-1 0,0-1 0,1 0 0,-19-11 0,13 2 0,0-1 0,1-1 0,-26-27 0,43 41 0,-10-8-273,-1 0 0,0 1 0,0 0 0,-26-11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80E03-59A3-E642-9C0D-E919381BCDC5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96171-A15F-AF4E-B7C5-E1453CAAF64D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topics/medicine-and-dentistry/erythrocyte-transfusion" TargetMode="External"/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A96171-A15F-AF4E-B7C5-E1453CAAF6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921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483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4507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350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5922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664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042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045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715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972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1344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61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53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782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760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292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EB320-143A-4CC5-8CAC-62915E6E2912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764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EB320-143A-4CC5-8CAC-62915E6E291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3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EB320-143A-4CC5-8CAC-62915E6E2912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69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EB320-143A-4CC5-8CAC-62915E6E2912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9944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EB320-143A-4CC5-8CAC-62915E6E291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633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1EB320-143A-4CC5-8CAC-62915E6E2912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76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193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E4D560-06A3-417E-832E-68B9FA4E5BC6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42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E4D560-06A3-417E-832E-68B9FA4E5BC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15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453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56A347-51CB-8142-9CF7-4597A45E6B39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8035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Proportion of patients with transfusion-independent status defined as not requiring 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  <a:hlinkClick r:id="rId3" tooltip="Learn more about red blood cell transfusion from ScienceDirect's AI-generated Topic Pages"/>
              </a:rPr>
              <a:t>red blood cell transfusion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 for the last 12 weeks of the 24-week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ElsevierGulliver"/>
              </a:rPr>
              <a:t>randomised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 period, with all </a:t>
            </a:r>
            <a:r>
              <a:rPr lang="en-US" b="0" i="0" dirty="0" err="1">
                <a:solidFill>
                  <a:srgbClr val="1F1F1F"/>
                </a:solidFill>
                <a:effectLst/>
                <a:latin typeface="ElsevierGulliver"/>
              </a:rPr>
              <a:t>haemoglobin</a:t>
            </a:r>
            <a:r>
              <a:rPr lang="en-US" b="0" i="0" dirty="0">
                <a:solidFill>
                  <a:srgbClr val="1F1F1F"/>
                </a:solidFill>
                <a:effectLst/>
                <a:latin typeface="ElsevierGulliver"/>
              </a:rPr>
              <a:t> concentrations during the 12-week interval of 8 g/dL or more.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211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4685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96171-A15F-AF4E-B7C5-E1453CAAF64D}" type="slidenum">
              <a:rPr lang="en-US" smtClean="0"/>
              <a:t>150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9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273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40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336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48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BC84B3-E8BD-4E5B-9678-67A0D7D6CD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46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B840F-DD3C-4025-8609-7921DD30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3B1B-5D1B-4585-BCA6-F5C414891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75597-F7DB-469A-B1CB-ABC60C459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C1D61-D90F-44D8-8197-4BE75896E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653B4-2114-435A-A8E6-EB1111C1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564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46D9A-EEED-4608-9155-05ECEADA9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F999B-2C83-4E36-B98C-75B5B786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3FCCB-D941-45B5-895F-63709397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FFC6C-D399-43AA-A065-486AA8AD5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41AF2-855C-4DD1-83C9-278A79439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529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2AB87-0DC0-417B-8484-4A0B8DC31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73F18-898F-4CFD-98C6-DDC75324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1FD847-0123-49D8-86D2-022BE10C1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53343-64EB-4B6F-955D-38C8E7DC7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D5855-98B8-41D0-8643-44540152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37C90-7F71-4EDF-93C3-7BF72629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56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0F37-846D-409E-B61F-0BA43EBC6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6DE71-F999-457C-AFCF-7633ECBF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848B18-4B16-4563-85E2-9F46D60C0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DFC2D2-5022-4218-AE1D-603E751FBF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471805-1A87-4172-8B36-31020053A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AFB294-79EC-4B17-BA19-B710F9DA9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D9DF68-74B6-4F37-BBD0-9EBA41F3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EB2735-345D-47BA-BF70-75C150E82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12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06FED-23CF-4EE4-8693-27DDB4040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2DB67-DBF9-465E-A03D-CEFBC6866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44DE0-A2FC-4C62-913B-63B5080C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DA929-DC14-434B-AA8B-8F970851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39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27497F-685E-4A1D-A120-A48C46BF2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479B3-83C7-440E-9289-762BA9D42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7D2715-D143-4AFC-9BE9-706148B1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4DA1F-3B7C-4E2B-8EC9-BC80E809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26217-8714-427E-B85D-633A065EA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76E9F2-8CEF-4805-8C12-C2F958B52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C7B35-3278-4931-8C41-2AC868ED0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140D36-F7DC-4D68-8298-FEC9299C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0D363-CEFD-45EC-9E7C-DD9AA06C4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14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05CB5-43C3-4F78-B7FF-4F51C046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734898-36EE-4716-AD5F-E4D990A93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5EA0E-C4E3-4CE9-AF35-C8872AB4B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696CB-F650-4481-8A96-BC494131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9697E-4D0A-4F33-8E12-F8AF2C5F8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36044-4949-48A0-A073-2312CFA77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430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1AEF-5C89-4778-B3E1-B531FEE3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F1B8C1-968F-4288-9364-27870C850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98B2E-2C47-4A67-AB81-4073EE032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02791-2E52-4276-B268-DEF6B02BE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4196C-69EE-4251-9B06-4D3868122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723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3DA6D4-18A2-4859-932B-ECBF3E782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10EEA-9769-40F9-B5F3-C54B95E25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62FB3-44DA-4E8A-97B9-471DE9F90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51F00-540E-442C-B734-7E730E308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2D224-20D3-4BED-9B71-FFB38EE84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8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18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5366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15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4875"/>
            <a:ext cx="7886700" cy="1127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5077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4137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2063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81188"/>
            <a:ext cx="3868737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2063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81188"/>
            <a:ext cx="3887788" cy="2765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77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693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547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497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173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91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1544638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3377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81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624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62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20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336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5152"/>
            <a:ext cx="7543800" cy="10890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5821"/>
            <a:ext cx="3703320" cy="5527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8545"/>
            <a:ext cx="3703320" cy="24673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5821"/>
            <a:ext cx="3703320" cy="552723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8544"/>
            <a:ext cx="3703320" cy="24673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135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5045"/>
            <a:ext cx="9141619" cy="3432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5137"/>
            <a:ext cx="9141619" cy="480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741"/>
            <a:ext cx="7543800" cy="2677097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42939"/>
            <a:ext cx="7543800" cy="858044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60567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4090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47844"/>
            <a:ext cx="9144000" cy="40041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05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296466" indent="0">
              <a:buNone/>
              <a:defRPr sz="1050" b="1"/>
            </a:lvl2pPr>
            <a:lvl3pPr marL="601266" indent="0">
              <a:buNone/>
              <a:defRPr sz="1050" b="1"/>
            </a:lvl3pPr>
            <a:lvl4pPr marL="897731" indent="0">
              <a:buNone/>
              <a:defRPr sz="1050" b="1"/>
            </a:lvl4pPr>
            <a:lvl5pPr marL="1201340" indent="0">
              <a:buNone/>
              <a:defRPr sz="105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176151"/>
            <a:ext cx="8229600" cy="34831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88168C-A2A7-6847-8EE9-F5D27E260C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9214"/>
            <a:ext cx="9144000" cy="524999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92625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539214"/>
            <a:ext cx="9144000" cy="524999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47844"/>
            <a:ext cx="9144000" cy="40041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05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296466" indent="0">
              <a:buNone/>
              <a:defRPr sz="1050" b="1"/>
            </a:lvl2pPr>
            <a:lvl3pPr marL="601266" indent="0">
              <a:buNone/>
              <a:defRPr sz="1050" b="1"/>
            </a:lvl3pPr>
            <a:lvl4pPr marL="897731" indent="0">
              <a:buNone/>
              <a:defRPr sz="1050" b="1"/>
            </a:lvl4pPr>
            <a:lvl5pPr marL="1201340" indent="0">
              <a:buNone/>
              <a:defRPr sz="105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176152"/>
            <a:ext cx="4122892" cy="348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5"/>
          </p:nvPr>
        </p:nvSpPr>
        <p:spPr>
          <a:xfrm>
            <a:off x="4580092" y="1176152"/>
            <a:ext cx="4122892" cy="34891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3806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747844"/>
            <a:ext cx="9144000" cy="400419"/>
          </a:xfrm>
          <a:prstGeom prst="rect">
            <a:avLst/>
          </a:prstGeom>
        </p:spPr>
        <p:txBody>
          <a:bodyPr lIns="274320" tIns="137160" rIns="274320" bIns="137160" anchor="b"/>
          <a:lstStyle>
            <a:lvl1pPr marL="0" indent="0">
              <a:buNone/>
              <a:defRPr sz="1050" b="1" baseline="0">
                <a:solidFill>
                  <a:schemeClr val="tx1"/>
                </a:solidFill>
                <a:latin typeface="+mn-lt"/>
                <a:cs typeface="Helvetica" panose="020B0604020202020204" pitchFamily="34" charset="0"/>
              </a:defRPr>
            </a:lvl1pPr>
            <a:lvl2pPr marL="296466" indent="0">
              <a:buNone/>
              <a:defRPr sz="1050" b="1"/>
            </a:lvl2pPr>
            <a:lvl3pPr marL="601266" indent="0">
              <a:buNone/>
              <a:defRPr sz="1050" b="1"/>
            </a:lvl3pPr>
            <a:lvl4pPr marL="897731" indent="0">
              <a:buNone/>
              <a:defRPr sz="1050" b="1"/>
            </a:lvl4pPr>
            <a:lvl5pPr marL="1201340" indent="0">
              <a:buNone/>
              <a:defRPr sz="1050" b="1"/>
            </a:lvl5pPr>
          </a:lstStyle>
          <a:p>
            <a:pPr lvl="0"/>
            <a:r>
              <a:rPr lang="en-US" dirty="0"/>
              <a:t>Reference.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646230"/>
            <a:ext cx="4122892" cy="3025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5"/>
          </p:nvPr>
        </p:nvSpPr>
        <p:spPr>
          <a:xfrm>
            <a:off x="4580092" y="1646230"/>
            <a:ext cx="4122892" cy="302517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57200" y="1118189"/>
            <a:ext cx="4122738" cy="52804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80246" y="1118189"/>
            <a:ext cx="4122738" cy="52804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1B3FDA3-8747-0B4B-962D-6AA6290D8B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39214"/>
            <a:ext cx="9144000" cy="524999"/>
          </a:xfrm>
          <a:prstGeom prst="rect">
            <a:avLst/>
          </a:prstGeom>
        </p:spPr>
        <p:txBody>
          <a:bodyPr anchor="ctr"/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425197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8510E-5A84-C951-4F50-192368A0F5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552"/>
            <a:ext cx="6858000" cy="179235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31A630-9F85-D9EC-D952-E8CF4C893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4030"/>
            <a:ext cx="6858000" cy="124297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442FB-82D7-AED9-2236-9E549B50A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526D1-D75A-1BF9-EDEC-44B36BB1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0EF066-2F1D-E709-6819-686B859A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2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7E44-E226-E7E0-B481-CB8BD495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D17E1-030F-D645-B30F-E28BA754A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1BCA2-29FA-30C5-E804-D8C163721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7A0F3-9CBF-E72D-4AEC-36D9C630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68455-034C-FC18-6EA1-AB4EC2030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37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924D-047C-E463-49AD-52F053703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3491"/>
            <a:ext cx="7886700" cy="214153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03561-D62A-CD3A-A9A2-A519B527B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5285"/>
            <a:ext cx="7886700" cy="112618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7EDD7D-AFA6-E37C-579B-B39B66440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269ED-84B8-B9AA-4E58-E117E5F6B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D1551-1D8B-2D96-E397-70B1000E4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9291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6134B-04EF-AE48-89C1-C190B4E7B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A50EE-FEEA-BA77-462F-0CCCDB2D79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4E3DC2-DDA2-992B-07A2-9A256EBB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70486"/>
            <a:ext cx="3886200" cy="3266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2D8B5F-D3F1-E9C0-7F28-71BB3572B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1BB21-39D4-B2F4-8DF2-D570C4898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C5FFF-93E5-BD86-417F-40DEE5A0E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7746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C222E-1214-2521-3A45-8EEBFF4B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4098"/>
            <a:ext cx="7886700" cy="9950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4198C-EF6A-8093-7599-12935CC85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2040"/>
            <a:ext cx="3868340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8D475-C8D7-800B-C73C-802416212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80546"/>
            <a:ext cx="3868340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4FB2B-89FA-FB14-3847-363FF9FBD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2040"/>
            <a:ext cx="3887391" cy="61850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73424-0A50-A187-4A1D-5604A47B61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80546"/>
            <a:ext cx="3887391" cy="276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395349-3B8E-ECE4-9104-C4843977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18CD1C-331F-6E30-F3B7-C44626C4A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AE133-FF72-37BE-1FE9-0CF118F4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2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A0D3E-F717-95A9-406B-B87FC5BB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8DD731-DBD3-A77D-2513-6BA37467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5685C-3ADE-C3EC-99F2-46AFC130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878D6-BEAE-656D-9343-7EE081426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01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6FB842-F39C-1F83-5AA4-5C49E5D3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BF7D3-7EDE-D4A4-CD48-2B1507D92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85A54-2B8E-06AF-07CC-65F17C36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8873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0E533-A7B4-5BDF-1A13-43E22B75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F43EC-9DF5-A72A-464E-8A4C3AB2A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71E1D4-A0F6-51C5-E1B0-6CBC89C03F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61531-2DBF-B4C4-C903-72535BF9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04103-7CB4-2D3B-8A06-DE79412ED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C2DB-149C-AD6D-2022-887D8076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6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6872D-E5F7-B3B7-E2C7-C8D84CE0F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3218"/>
            <a:ext cx="2949178" cy="120126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AEF418-3C23-760C-2B47-C4B7D79FD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1255"/>
            <a:ext cx="4629150" cy="36586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B111-8E31-7ED7-23D8-4D3554DAE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4479"/>
            <a:ext cx="2949178" cy="28613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B22C9-5865-2F4C-E053-C9EDFD50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66E4F0-C11D-E296-6593-F39B63883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4AAC20-7050-72AE-7F80-23117B2EE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798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7A9D1-8453-691B-2B4C-D5FE7365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A77F7-2F27-6F87-190E-1B0BAE583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26B932-8DD0-B015-EF9A-027FFEF00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CE6C2-1791-98E0-53BD-FE75ECA7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172F3-7B56-AA78-E80E-FE7454E4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948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2C164-6A2B-568B-8998-08B6D6649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097"/>
            <a:ext cx="1971675" cy="436291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393B59-437F-F44B-8CF8-8B1BD4D8BE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097"/>
            <a:ext cx="5800725" cy="436291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3FADE-E511-BCC2-B898-8D718509D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0FB9A-DA1B-4F18-7AFB-D32B746A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7C1E1-7D12-4553-7B4B-C8C3EC0E2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02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328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36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7909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1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563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4795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49681"/>
            <a:ext cx="6400800" cy="2651759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87304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44550"/>
            <a:ext cx="7772400" cy="3147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059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7600"/>
            <a:ext cx="3810000" cy="29362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346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27680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464"/>
            <a:ext cx="9144000" cy="1006507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4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4767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377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7"/>
          </a:xfrm>
          <a:prstGeom prst="rect">
            <a:avLst/>
          </a:prstGeom>
        </p:spPr>
        <p:txBody>
          <a:bodyPr anchor="b"/>
          <a:lstStyle>
            <a:lvl1pPr algn="l">
              <a:defRPr sz="2000" b="0" i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7"/>
            <a:ext cx="5486400" cy="308895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54497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19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65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650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5076056" y="4628260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589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809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A4820-497A-435A-90B3-6762B16EE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963"/>
            <a:ext cx="6858000" cy="17922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472A25-1FDC-4FB8-B1B0-354411B36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3513"/>
            <a:ext cx="6858000" cy="12430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54908-8498-4367-941A-314BEAE4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E209F-D2FC-42F6-8E13-54CC3BAE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B8C71-F5A9-4EF2-A230-87C227D7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81B161A-BAD2-4FED-9737-E079EBD43CA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6273" y="-40426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2897632" y="4593882"/>
            <a:ext cx="3903712" cy="417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391403-AA08-384C-BF6A-9AE5185F6540}"/>
              </a:ext>
            </a:extLst>
          </p:cNvPr>
          <p:cNvCxnSpPr/>
          <p:nvPr userDrawn="1"/>
        </p:nvCxnSpPr>
        <p:spPr>
          <a:xfrm>
            <a:off x="0" y="4309607"/>
            <a:ext cx="9144000" cy="0"/>
          </a:xfrm>
          <a:prstGeom prst="line">
            <a:avLst/>
          </a:prstGeom>
          <a:ln w="28575">
            <a:solidFill>
              <a:srgbClr val="0037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86B9C6DC-7D9A-1CAB-01C5-ADEBD58AD9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72288" y="4688339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AAC0E2-2BD2-4D82-96AB-D95E3AAD3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36024-2F7B-4474-88EE-778994FD2F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4B204-D270-46B4-881E-F62BBD9B28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14DFFF-BE29-4D39-830D-DDE47C3C97AE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5AAC8-04F5-49FA-B6C4-1EFEA19B06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CDD64-4860-4CEA-BD36-233344B12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4E03-0F88-49B3-B680-88EAF0B519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5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41C86-81D1-154C-A238-A794744A1851}" type="datetimeFigureOut">
              <a:rPr lang="en-US" smtClean="0"/>
              <a:t>11/21/2023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72025"/>
            <a:ext cx="30861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72025"/>
            <a:ext cx="20574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18FE0-1B40-C740-86BA-BF2D640F8E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65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9B93425-7BC3-2C35-A2EE-03F7007D943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872288" y="4747932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80F6AA-0C77-248E-BC01-C8726689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098"/>
            <a:ext cx="7886700" cy="995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030B1-97C4-E322-6C19-148E937B7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486"/>
            <a:ext cx="7886700" cy="3266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4295F-725D-1ECC-A471-FD9E2FC18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9BD04-AC8F-C749-915B-B556DB5A4514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45624-CB77-3A7D-BD2B-A0963EAFBA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71678"/>
            <a:ext cx="30861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CE28-89A4-23E5-B1EC-21BA7D44A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71678"/>
            <a:ext cx="2057400" cy="2740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4F903-39F6-7F40-986E-5F33C4BEC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4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658" r:id="rId10"/>
    <p:sldLayoutId id="21474837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809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1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E353A3F-6669-74D7-5DD1-78C6CF0FCD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71692" y="0"/>
            <a:ext cx="9215692" cy="519662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2870"/>
            <a:ext cx="7772400" cy="27423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872288" y="594360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2" name="Picture 1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9F3E36A3-74DF-DAA7-89E4-1F407521D55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781800" y="4690798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09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i="0">
          <a:solidFill>
            <a:schemeClr val="bg1"/>
          </a:solidFill>
          <a:latin typeface="+mn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5.xml"/><Relationship Id="rId6" Type="http://schemas.openxmlformats.org/officeDocument/2006/relationships/image" Target="NULL"/><Relationship Id="rId5" Type="http://schemas.openxmlformats.org/officeDocument/2006/relationships/customXml" Target="../ink/ink2.xml"/><Relationship Id="rId4" Type="http://schemas.openxmlformats.org/officeDocument/2006/relationships/image" Target="../media/image78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4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5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5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5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5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96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5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5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3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3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3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1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7.emf"/><Relationship Id="rId4" Type="http://schemas.openxmlformats.org/officeDocument/2006/relationships/image" Target="../media/image41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4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2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00" normalizeH="0" baseline="0" noProof="0" dirty="0">
                <a:ln>
                  <a:noFill/>
                </a:ln>
                <a:solidFill>
                  <a:srgbClr val="FFC82C"/>
                </a:solidFill>
                <a:effectLst/>
                <a:uLnTx/>
                <a:uFillTx/>
                <a:latin typeface="Corporate A Medium" panose="02000503080000020004" pitchFamily="2" charset="0"/>
                <a:ea typeface="ＭＳ Ｐゴシック" charset="0"/>
              </a:rPr>
              <a:t>LEUKEMIA/LYMPHOMA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porate S Demi" panose="02020500000000000000" pitchFamily="18" charset="0"/>
                <a:ea typeface="ＭＳ Ｐゴシック" charset="0"/>
              </a:rPr>
              <a:t>Thursday, November 16, 2023 </a:t>
            </a:r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1C2670A-D40D-F9F9-121A-CDE02BBE5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4529931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05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813954" y="1798064"/>
            <a:ext cx="7516091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Debbie Stephens, DO</a:t>
            </a:r>
          </a:p>
          <a:p>
            <a:r>
              <a:rPr lang="en-US" dirty="0">
                <a:solidFill>
                  <a:srgbClr val="002E51"/>
                </a:solidFill>
              </a:rPr>
              <a:t>Associate Professor</a:t>
            </a:r>
          </a:p>
          <a:p>
            <a:r>
              <a:rPr lang="en-US" dirty="0" err="1">
                <a:solidFill>
                  <a:srgbClr val="002E51"/>
                </a:solidFill>
              </a:rPr>
              <a:t>Lineberger</a:t>
            </a:r>
            <a:r>
              <a:rPr lang="en-US" dirty="0">
                <a:solidFill>
                  <a:srgbClr val="002E51"/>
                </a:solidFill>
              </a:rPr>
              <a:t> Comprehensive Cancer Center</a:t>
            </a:r>
          </a:p>
          <a:p>
            <a:r>
              <a:rPr lang="en-US" dirty="0">
                <a:solidFill>
                  <a:srgbClr val="002E51"/>
                </a:solidFill>
              </a:rPr>
              <a:t>Chapel Hill, North Carolina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Current Standards and </a:t>
            </a:r>
            <a:br>
              <a:rPr lang="en-US" b="1" dirty="0">
                <a:solidFill>
                  <a:srgbClr val="002E51"/>
                </a:solidFill>
              </a:rPr>
            </a:br>
            <a:r>
              <a:rPr lang="en-US" b="1" dirty="0">
                <a:solidFill>
                  <a:srgbClr val="002E51"/>
                </a:solidFill>
              </a:rPr>
              <a:t>Future Directions in CLL </a:t>
            </a:r>
          </a:p>
        </p:txBody>
      </p:sp>
    </p:spTree>
    <p:extLst>
      <p:ext uri="{BB962C8B-B14F-4D97-AF65-F5344CB8AC3E}">
        <p14:creationId xmlns:p14="http://schemas.microsoft.com/office/powerpoint/2010/main" val="164316052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0060B0-7212-DF1F-A873-EF42C1A8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140" y="1842445"/>
            <a:ext cx="7772400" cy="2618101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US" dirty="0"/>
              <a:t>Pegylated interferon alfa</a:t>
            </a:r>
          </a:p>
          <a:p>
            <a:pPr marL="457200" indent="-457200">
              <a:buAutoNum type="alphaUcPeriod"/>
            </a:pPr>
            <a:r>
              <a:rPr lang="en-US" dirty="0"/>
              <a:t>Observation</a:t>
            </a:r>
          </a:p>
          <a:p>
            <a:pPr marL="457200" indent="-457200">
              <a:buAutoNum type="alphaUcPeriod"/>
            </a:pPr>
            <a:r>
              <a:rPr lang="en-US" dirty="0" err="1"/>
              <a:t>Ruxolitinib</a:t>
            </a:r>
            <a:endParaRPr lang="en-US" dirty="0"/>
          </a:p>
          <a:p>
            <a:pPr marL="457200" indent="-457200">
              <a:buAutoNum type="alphaUcPeriod"/>
            </a:pPr>
            <a:r>
              <a:rPr lang="en-US" dirty="0"/>
              <a:t>Hydroxyurea</a:t>
            </a:r>
          </a:p>
          <a:p>
            <a:pPr marL="457200" indent="-457200">
              <a:buAutoNum type="alphaUcPeriod"/>
            </a:pPr>
            <a:r>
              <a:rPr lang="en-US" dirty="0" err="1"/>
              <a:t>Momelotinib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31C470A-2C5D-722F-F707-E0716323067C}"/>
              </a:ext>
            </a:extLst>
          </p:cNvPr>
          <p:cNvSpPr txBox="1">
            <a:spLocks/>
          </p:cNvSpPr>
          <p:nvPr/>
        </p:nvSpPr>
        <p:spPr>
          <a:xfrm>
            <a:off x="293458" y="127465"/>
            <a:ext cx="7523599" cy="91839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CASE REVISITED: How should this patient with newly diagnosed primary myelofibrosis be managed? </a:t>
            </a:r>
          </a:p>
          <a:p>
            <a:r>
              <a:rPr lang="en-US" kern="0" dirty="0"/>
              <a:t>: 75yo F w/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0CA1AF-F4AA-D4D1-86D5-A630BC86E7B6}"/>
              </a:ext>
            </a:extLst>
          </p:cNvPr>
          <p:cNvSpPr/>
          <p:nvPr/>
        </p:nvSpPr>
        <p:spPr bwMode="auto">
          <a:xfrm>
            <a:off x="293458" y="3657600"/>
            <a:ext cx="2705100" cy="3581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846B9-F962-C076-FC17-C05BE05A976C}"/>
              </a:ext>
            </a:extLst>
          </p:cNvPr>
          <p:cNvSpPr txBox="1"/>
          <p:nvPr/>
        </p:nvSpPr>
        <p:spPr>
          <a:xfrm>
            <a:off x="4320540" y="1879630"/>
            <a:ext cx="466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+depression that is not well-controlled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0FD1D1-6E34-BDE8-7D3B-B5AA305B0A15}"/>
              </a:ext>
            </a:extLst>
          </p:cNvPr>
          <p:cNvCxnSpPr>
            <a:cxnSpLocks/>
          </p:cNvCxnSpPr>
          <p:nvPr/>
        </p:nvCxnSpPr>
        <p:spPr bwMode="auto">
          <a:xfrm>
            <a:off x="312420" y="2087880"/>
            <a:ext cx="412242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0B5DE81-800A-D0CF-C926-D016D81D3DAA}"/>
              </a:ext>
            </a:extLst>
          </p:cNvPr>
          <p:cNvSpPr txBox="1"/>
          <p:nvPr/>
        </p:nvSpPr>
        <p:spPr>
          <a:xfrm>
            <a:off x="5326380" y="2304110"/>
            <a:ext cx="219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Symptomatic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A7FFE5-AFC6-78E9-8D2A-0562DE55A66C}"/>
              </a:ext>
            </a:extLst>
          </p:cNvPr>
          <p:cNvCxnSpPr/>
          <p:nvPr/>
        </p:nvCxnSpPr>
        <p:spPr bwMode="auto">
          <a:xfrm>
            <a:off x="293458" y="2534942"/>
            <a:ext cx="488442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4B37195-16BC-0FF2-F6F6-FCE60DB7ACB3}"/>
              </a:ext>
            </a:extLst>
          </p:cNvPr>
          <p:cNvSpPr txBox="1"/>
          <p:nvPr/>
        </p:nvSpPr>
        <p:spPr>
          <a:xfrm>
            <a:off x="5105400" y="2710437"/>
            <a:ext cx="387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Could consider at reduced dose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339512-AFCA-C662-9A63-30BB7DC269C2}"/>
              </a:ext>
            </a:extLst>
          </p:cNvPr>
          <p:cNvCxnSpPr/>
          <p:nvPr/>
        </p:nvCxnSpPr>
        <p:spPr bwMode="auto">
          <a:xfrm>
            <a:off x="289648" y="2922920"/>
            <a:ext cx="4884420" cy="0"/>
          </a:xfrm>
          <a:prstGeom prst="line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6461858-DBB8-BB12-E0C3-95A5ABED60E9}"/>
              </a:ext>
            </a:extLst>
          </p:cNvPr>
          <p:cNvSpPr txBox="1"/>
          <p:nvPr/>
        </p:nvSpPr>
        <p:spPr>
          <a:xfrm>
            <a:off x="5326380" y="3147767"/>
            <a:ext cx="3208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No need for cytoreduction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19E1D6-9B7A-3202-B10C-89593996FF3D}"/>
              </a:ext>
            </a:extLst>
          </p:cNvPr>
          <p:cNvCxnSpPr/>
          <p:nvPr/>
        </p:nvCxnSpPr>
        <p:spPr bwMode="auto">
          <a:xfrm>
            <a:off x="293458" y="3378599"/>
            <a:ext cx="488442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407DF7-77CD-BD5A-96F7-A282DCD9F018}"/>
              </a:ext>
            </a:extLst>
          </p:cNvPr>
          <p:cNvSpPr txBox="1"/>
          <p:nvPr/>
        </p:nvSpPr>
        <p:spPr>
          <a:xfrm>
            <a:off x="3044278" y="3635956"/>
            <a:ext cx="58062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Can improve spleen size, symptoms, and anemia</a:t>
            </a:r>
          </a:p>
        </p:txBody>
      </p:sp>
    </p:spTree>
    <p:extLst>
      <p:ext uri="{BB962C8B-B14F-4D97-AF65-F5344CB8AC3E}">
        <p14:creationId xmlns:p14="http://schemas.microsoft.com/office/powerpoint/2010/main" val="296430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3" grpId="0"/>
      <p:bldP spid="15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230A2C-5D4A-EDC9-79E2-3CBEEBDF8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7254594" cy="293624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WBC 30</a:t>
            </a:r>
            <a:r>
              <a:rPr lang="en-US" dirty="0"/>
              <a:t>, ANC 24, </a:t>
            </a:r>
            <a:r>
              <a:rPr lang="en-US" dirty="0">
                <a:solidFill>
                  <a:srgbClr val="FF0000"/>
                </a:solidFill>
              </a:rPr>
              <a:t>Hgb 9.2, </a:t>
            </a:r>
            <a:r>
              <a:rPr lang="en-US" dirty="0" err="1">
                <a:solidFill>
                  <a:srgbClr val="FF0000"/>
                </a:solidFill>
              </a:rPr>
              <a:t>Plts</a:t>
            </a:r>
            <a:r>
              <a:rPr lang="en-US" dirty="0">
                <a:solidFill>
                  <a:srgbClr val="FF0000"/>
                </a:solidFill>
              </a:rPr>
              <a:t> 49</a:t>
            </a:r>
          </a:p>
          <a:p>
            <a:r>
              <a:rPr lang="en-US" dirty="0" err="1"/>
              <a:t>nRBCs</a:t>
            </a:r>
            <a:r>
              <a:rPr lang="en-US" dirty="0"/>
              <a:t>, teardrops, </a:t>
            </a:r>
            <a:r>
              <a:rPr lang="en-US" dirty="0">
                <a:solidFill>
                  <a:srgbClr val="FF0000"/>
                </a:solidFill>
              </a:rPr>
              <a:t>2% blasts</a:t>
            </a:r>
          </a:p>
          <a:p>
            <a:r>
              <a:rPr lang="en-US" dirty="0"/>
              <a:t>Spleen tip 12cm below LCM</a:t>
            </a:r>
          </a:p>
          <a:p>
            <a:r>
              <a:rPr lang="en-US" dirty="0"/>
              <a:t>Amiodarone for </a:t>
            </a:r>
            <a:r>
              <a:rPr lang="en-US" dirty="0" err="1"/>
              <a:t>afib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Early satiety, night sweats</a:t>
            </a:r>
          </a:p>
          <a:p>
            <a:r>
              <a:rPr lang="en-US" dirty="0"/>
              <a:t>KPS 70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496B1B-F667-B3D8-C4D8-9B9FA081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80yo F w/</a:t>
            </a:r>
            <a:r>
              <a:rPr lang="en-US" dirty="0" err="1"/>
              <a:t>leukoerythroblastosis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0969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230A2C-5D4A-EDC9-79E2-3CBEEBDF8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7653130" cy="2936240"/>
          </a:xfrm>
        </p:spPr>
        <p:txBody>
          <a:bodyPr/>
          <a:lstStyle/>
          <a:p>
            <a:r>
              <a:rPr lang="en-US" dirty="0"/>
              <a:t>LDH is 2.5x ULN</a:t>
            </a:r>
          </a:p>
          <a:p>
            <a:r>
              <a:rPr lang="en-US" dirty="0"/>
              <a:t>BMBX w/80% cellularity, TLH, increased megakaryocytes w/atypia &amp; clustering, moderate reticulin fibrosis, </a:t>
            </a:r>
            <a:r>
              <a:rPr lang="en-US" dirty="0">
                <a:solidFill>
                  <a:srgbClr val="FF0000"/>
                </a:solidFill>
              </a:rPr>
              <a:t>MF-2</a:t>
            </a:r>
            <a:r>
              <a:rPr lang="en-US" dirty="0"/>
              <a:t>. 1% blasts. </a:t>
            </a:r>
          </a:p>
          <a:p>
            <a:r>
              <a:rPr lang="en-US" dirty="0">
                <a:solidFill>
                  <a:srgbClr val="FF0000"/>
                </a:solidFill>
              </a:rPr>
              <a:t>JAK2 V617F</a:t>
            </a:r>
            <a:r>
              <a:rPr lang="en-US" dirty="0"/>
              <a:t>, TET2, 46,XX [20]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496B1B-F667-B3D8-C4D8-9B9FA081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80yo F w/</a:t>
            </a:r>
            <a:r>
              <a:rPr lang="en-US" dirty="0" err="1"/>
              <a:t>leukoerythroblastosis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9764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0060B0-7212-DF1F-A873-EF42C1A8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3390"/>
            <a:ext cx="7772400" cy="2618101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US" dirty="0"/>
              <a:t>Allogeneic stem cell transplant</a:t>
            </a:r>
          </a:p>
          <a:p>
            <a:pPr marL="457200" indent="-457200">
              <a:buAutoNum type="alphaUcPeriod"/>
            </a:pPr>
            <a:r>
              <a:rPr lang="en-US" dirty="0" err="1"/>
              <a:t>Ruxolitinib</a:t>
            </a:r>
            <a:endParaRPr lang="en-US" dirty="0"/>
          </a:p>
          <a:p>
            <a:pPr marL="457200" indent="-457200">
              <a:buAutoNum type="alphaUcPeriod"/>
            </a:pPr>
            <a:r>
              <a:rPr lang="en-US" dirty="0"/>
              <a:t>Hydroxyurea</a:t>
            </a:r>
          </a:p>
          <a:p>
            <a:pPr marL="457200" indent="-457200">
              <a:buAutoNum type="alphaUcPeriod"/>
            </a:pPr>
            <a:r>
              <a:rPr lang="en-US" dirty="0" err="1"/>
              <a:t>Pacritinib</a:t>
            </a:r>
            <a:endParaRPr lang="en-US" dirty="0"/>
          </a:p>
          <a:p>
            <a:pPr marL="457200" indent="-457200">
              <a:buAutoNum type="alphaUcPeriod"/>
            </a:pPr>
            <a:r>
              <a:rPr lang="en-US" dirty="0" err="1"/>
              <a:t>Momelotinib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31C470A-2C5D-722F-F707-E0716323067C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How should this patient with newly diagnosed primary myelofibrosis be managed?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010CED-A462-B020-C3E6-7BFED81DA492}"/>
              </a:ext>
            </a:extLst>
          </p:cNvPr>
          <p:cNvSpPr/>
          <p:nvPr/>
        </p:nvSpPr>
        <p:spPr bwMode="auto">
          <a:xfrm>
            <a:off x="518160" y="3398520"/>
            <a:ext cx="2705100" cy="3581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4002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35D6F0-5E04-8E87-10BA-212912C93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375" y="127591"/>
            <a:ext cx="3810000" cy="393475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DIPSS/DIPSS-Plus</a:t>
            </a:r>
          </a:p>
          <a:p>
            <a:pPr marL="0" indent="0" algn="ctr">
              <a:buNone/>
            </a:pPr>
            <a:r>
              <a:rPr lang="en-US" sz="2200" dirty="0"/>
              <a:t>&gt;65yo – 1</a:t>
            </a:r>
          </a:p>
          <a:p>
            <a:pPr marL="0" indent="0" algn="ctr">
              <a:buNone/>
            </a:pPr>
            <a:r>
              <a:rPr lang="en-US" sz="2200" dirty="0"/>
              <a:t>Hgb 8-10 – 2</a:t>
            </a:r>
          </a:p>
          <a:p>
            <a:pPr marL="0" indent="0" algn="ctr">
              <a:buNone/>
            </a:pPr>
            <a:r>
              <a:rPr lang="en-US" sz="2200" dirty="0"/>
              <a:t>WBC &lt;25 – 1</a:t>
            </a:r>
          </a:p>
          <a:p>
            <a:pPr marL="0" indent="0" algn="ctr">
              <a:buNone/>
            </a:pPr>
            <a:r>
              <a:rPr lang="en-US" sz="2200" dirty="0"/>
              <a:t>Circulating blasts </a:t>
            </a:r>
            <a:r>
              <a:rPr lang="en-US" sz="2200" u="sng" dirty="0"/>
              <a:t>&gt;</a:t>
            </a:r>
            <a:r>
              <a:rPr lang="en-US" sz="2200" dirty="0"/>
              <a:t>1% - 1</a:t>
            </a:r>
          </a:p>
          <a:p>
            <a:pPr marL="0" indent="0" algn="ctr">
              <a:buNone/>
            </a:pPr>
            <a:r>
              <a:rPr lang="en-US" sz="2200" dirty="0"/>
              <a:t>Constitutional </a:t>
            </a:r>
            <a:r>
              <a:rPr lang="en-US" sz="2200" dirty="0" err="1"/>
              <a:t>sx</a:t>
            </a:r>
            <a:r>
              <a:rPr lang="en-US" sz="2200" dirty="0"/>
              <a:t> – 1</a:t>
            </a:r>
          </a:p>
          <a:p>
            <a:pPr marL="0" indent="0" algn="ctr">
              <a:buNone/>
            </a:pPr>
            <a:r>
              <a:rPr lang="en-US" sz="2200" dirty="0" err="1"/>
              <a:t>Plts</a:t>
            </a:r>
            <a:r>
              <a:rPr lang="en-US" sz="2200" dirty="0"/>
              <a:t> &lt;100 – 1</a:t>
            </a:r>
          </a:p>
          <a:p>
            <a:pPr marL="0" indent="0" algn="ctr">
              <a:buNone/>
            </a:pPr>
            <a:r>
              <a:rPr lang="en-US" sz="2200" dirty="0"/>
              <a:t>TD-anemia – 0</a:t>
            </a:r>
          </a:p>
          <a:p>
            <a:pPr marL="0" indent="0" algn="ctr">
              <a:buNone/>
            </a:pPr>
            <a:r>
              <a:rPr lang="en-US" sz="2200" dirty="0"/>
              <a:t>Unfavorable karyotype - 0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3D6EE-34C3-4371-2B0C-FAE98EE35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9721" y="127590"/>
            <a:ext cx="3810000" cy="393475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MIPSS 70 v2.0</a:t>
            </a:r>
          </a:p>
          <a:p>
            <a:pPr marL="0" indent="0" algn="ctr">
              <a:buNone/>
            </a:pPr>
            <a:r>
              <a:rPr lang="en-US" sz="2200" dirty="0"/>
              <a:t>Hgb 8-10 or &lt;8</a:t>
            </a:r>
          </a:p>
          <a:p>
            <a:pPr marL="0" indent="0" algn="ctr">
              <a:buNone/>
            </a:pPr>
            <a:r>
              <a:rPr lang="en-US" sz="2200" dirty="0"/>
              <a:t>WBC &gt;25</a:t>
            </a:r>
          </a:p>
          <a:p>
            <a:pPr marL="0" indent="0" algn="ctr">
              <a:buNone/>
            </a:pPr>
            <a:r>
              <a:rPr lang="en-US" sz="2200" dirty="0" err="1"/>
              <a:t>Plts</a:t>
            </a:r>
            <a:r>
              <a:rPr lang="en-US" sz="2200" dirty="0"/>
              <a:t> &lt;100</a:t>
            </a:r>
          </a:p>
          <a:p>
            <a:pPr marL="0" indent="0" algn="ctr">
              <a:buNone/>
            </a:pPr>
            <a:r>
              <a:rPr lang="en-US" sz="2200" dirty="0"/>
              <a:t>Circulating blasts </a:t>
            </a:r>
            <a:r>
              <a:rPr lang="en-US" sz="2200" u="sng" dirty="0"/>
              <a:t>&gt;</a:t>
            </a:r>
            <a:r>
              <a:rPr lang="en-US" sz="2200" dirty="0"/>
              <a:t>2%</a:t>
            </a:r>
          </a:p>
          <a:p>
            <a:pPr marL="0" indent="0" algn="ctr">
              <a:buNone/>
            </a:pPr>
            <a:r>
              <a:rPr lang="en-US" sz="2200" dirty="0"/>
              <a:t>BM fibrosis </a:t>
            </a:r>
            <a:r>
              <a:rPr lang="en-US" sz="2200" u="sng" dirty="0"/>
              <a:t>&gt;</a:t>
            </a:r>
            <a:r>
              <a:rPr lang="en-US" sz="2200" dirty="0"/>
              <a:t>2</a:t>
            </a:r>
          </a:p>
          <a:p>
            <a:pPr marL="0" indent="0" algn="ctr">
              <a:buNone/>
            </a:pPr>
            <a:r>
              <a:rPr lang="en-US" sz="2200" dirty="0"/>
              <a:t>Constitutional </a:t>
            </a:r>
            <a:r>
              <a:rPr lang="en-US" sz="2200" dirty="0" err="1"/>
              <a:t>sx</a:t>
            </a:r>
            <a:endParaRPr lang="en-US" sz="2200" dirty="0"/>
          </a:p>
          <a:p>
            <a:pPr marL="0" indent="0" algn="ctr">
              <a:buNone/>
            </a:pPr>
            <a:r>
              <a:rPr lang="en-US" sz="2200" dirty="0"/>
              <a:t>No CALR Type 1 mutation</a:t>
            </a:r>
          </a:p>
          <a:p>
            <a:pPr marL="0" indent="0" algn="ctr">
              <a:buNone/>
            </a:pPr>
            <a:r>
              <a:rPr lang="en-US" sz="2200" dirty="0"/>
              <a:t>HMR 1 or </a:t>
            </a:r>
            <a:r>
              <a:rPr lang="en-US" sz="2200" u="sng" dirty="0"/>
              <a:t>&gt;</a:t>
            </a:r>
            <a:r>
              <a:rPr lang="en-US" sz="2200" dirty="0"/>
              <a:t>2</a:t>
            </a:r>
          </a:p>
          <a:p>
            <a:pPr marL="0" indent="0" algn="ctr">
              <a:buNone/>
            </a:pPr>
            <a:r>
              <a:rPr lang="en-US" sz="2200" dirty="0"/>
              <a:t>Karyotype – bad or worse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3F61B1-5F13-55F5-8E02-74B974313AFF}"/>
              </a:ext>
            </a:extLst>
          </p:cNvPr>
          <p:cNvSpPr txBox="1"/>
          <p:nvPr/>
        </p:nvSpPr>
        <p:spPr>
          <a:xfrm>
            <a:off x="3438923" y="1111599"/>
            <a:ext cx="2402250" cy="461665"/>
          </a:xfrm>
          <a:prstGeom prst="rect">
            <a:avLst/>
          </a:prstGeom>
          <a:solidFill>
            <a:srgbClr val="FFC92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High, High</a:t>
            </a:r>
          </a:p>
        </p:txBody>
      </p:sp>
    </p:spTree>
    <p:extLst>
      <p:ext uri="{BB962C8B-B14F-4D97-AF65-F5344CB8AC3E}">
        <p14:creationId xmlns:p14="http://schemas.microsoft.com/office/powerpoint/2010/main" val="321555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C89793D-9DB1-09F1-C962-EDE77416E9D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82880" y="1488440"/>
          <a:ext cx="412118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87">
                  <a:extLst>
                    <a:ext uri="{9D8B030D-6E8A-4147-A177-3AD203B41FA5}">
                      <a16:colId xmlns:a16="http://schemas.microsoft.com/office/drawing/2014/main" val="3335934156"/>
                    </a:ext>
                  </a:extLst>
                </a:gridCol>
                <a:gridCol w="1016309">
                  <a:extLst>
                    <a:ext uri="{9D8B030D-6E8A-4147-A177-3AD203B41FA5}">
                      <a16:colId xmlns:a16="http://schemas.microsoft.com/office/drawing/2014/main" val="2259948880"/>
                    </a:ext>
                  </a:extLst>
                </a:gridCol>
                <a:gridCol w="1300689">
                  <a:extLst>
                    <a:ext uri="{9D8B030D-6E8A-4147-A177-3AD203B41FA5}">
                      <a16:colId xmlns:a16="http://schemas.microsoft.com/office/drawing/2014/main" val="2250692845"/>
                    </a:ext>
                  </a:extLst>
                </a:gridCol>
                <a:gridCol w="1030295">
                  <a:extLst>
                    <a:ext uri="{9D8B030D-6E8A-4147-A177-3AD203B41FA5}">
                      <a16:colId xmlns:a16="http://schemas.microsoft.com/office/drawing/2014/main" val="59083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Pts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 OS (&lt;60yo)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 OS (all)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6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9723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646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383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4-6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549211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028ABE5-8FE7-D41F-9086-DE0FD604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Heterogenous Survival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B421B087-D5B9-5807-DA9F-F66DA3D0AA81}"/>
              </a:ext>
            </a:extLst>
          </p:cNvPr>
          <p:cNvGraphicFramePr>
            <a:graphicFrameLocks/>
          </p:cNvGraphicFramePr>
          <p:nvPr/>
        </p:nvGraphicFramePr>
        <p:xfrm>
          <a:off x="4647847" y="1488440"/>
          <a:ext cx="352221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881">
                  <a:extLst>
                    <a:ext uri="{9D8B030D-6E8A-4147-A177-3AD203B41FA5}">
                      <a16:colId xmlns:a16="http://schemas.microsoft.com/office/drawing/2014/main" val="3335934156"/>
                    </a:ext>
                  </a:extLst>
                </a:gridCol>
                <a:gridCol w="1236833">
                  <a:extLst>
                    <a:ext uri="{9D8B030D-6E8A-4147-A177-3AD203B41FA5}">
                      <a16:colId xmlns:a16="http://schemas.microsoft.com/office/drawing/2014/main" val="2259948880"/>
                    </a:ext>
                  </a:extLst>
                </a:gridCol>
                <a:gridCol w="1403498">
                  <a:extLst>
                    <a:ext uri="{9D8B030D-6E8A-4147-A177-3AD203B41FA5}">
                      <a16:colId xmlns:a16="http://schemas.microsoft.com/office/drawing/2014/main" val="2250692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Pts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 OS (&lt;70yo)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6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Very 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9723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646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383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5492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&gt;</a:t>
                      </a:r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Very 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2289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A1FA49-9E92-F22D-29C4-190CE88EEE56}"/>
              </a:ext>
            </a:extLst>
          </p:cNvPr>
          <p:cNvSpPr txBox="1"/>
          <p:nvPr/>
        </p:nvSpPr>
        <p:spPr>
          <a:xfrm>
            <a:off x="1042345" y="924868"/>
            <a:ext cx="240225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DIPSS-Plus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D44B1-0416-64C1-8734-8417469660D4}"/>
              </a:ext>
            </a:extLst>
          </p:cNvPr>
          <p:cNvSpPr txBox="1"/>
          <p:nvPr/>
        </p:nvSpPr>
        <p:spPr>
          <a:xfrm>
            <a:off x="5175575" y="924867"/>
            <a:ext cx="240225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MIPSS 70 v2.0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63A0FF-0B7A-0BF1-8F4C-F6561B9080C4}"/>
              </a:ext>
            </a:extLst>
          </p:cNvPr>
          <p:cNvSpPr/>
          <p:nvPr/>
        </p:nvSpPr>
        <p:spPr bwMode="auto">
          <a:xfrm>
            <a:off x="163208" y="3182325"/>
            <a:ext cx="4214751" cy="4295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15E61A-D723-F45E-E37D-0D8545D35F68}"/>
              </a:ext>
            </a:extLst>
          </p:cNvPr>
          <p:cNvSpPr/>
          <p:nvPr/>
        </p:nvSpPr>
        <p:spPr bwMode="auto">
          <a:xfrm>
            <a:off x="4584405" y="3611880"/>
            <a:ext cx="3649095" cy="4295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148153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7147" y="1737577"/>
            <a:ext cx="1994027" cy="912079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>
                <a:solidFill>
                  <a:srgbClr val="002E51"/>
                </a:solidFill>
              </a:rPr>
              <a:t>Transplant Candidate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2E51"/>
                </a:solidFill>
              </a:rPr>
              <a:t>Higher-risk MF Management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4B7EB0E-0F58-972A-A22F-BD3B4A39F004}"/>
              </a:ext>
            </a:extLst>
          </p:cNvPr>
          <p:cNvSpPr txBox="1">
            <a:spLocks/>
          </p:cNvSpPr>
          <p:nvPr/>
        </p:nvSpPr>
        <p:spPr bwMode="auto">
          <a:xfrm>
            <a:off x="2601547" y="1183284"/>
            <a:ext cx="890633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>
                <a:solidFill>
                  <a:srgbClr val="002E51"/>
                </a:solidFill>
              </a:rPr>
              <a:t>Yes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8BFFC8-4BF2-140D-2388-2408B6FF3090}"/>
              </a:ext>
            </a:extLst>
          </p:cNvPr>
          <p:cNvCxnSpPr>
            <a:cxnSpLocks/>
          </p:cNvCxnSpPr>
          <p:nvPr/>
        </p:nvCxnSpPr>
        <p:spPr bwMode="auto">
          <a:xfrm>
            <a:off x="1972076" y="1772271"/>
            <a:ext cx="0" cy="9120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51A56B-94DD-262A-17AA-763D8099BAD1}"/>
              </a:ext>
            </a:extLst>
          </p:cNvPr>
          <p:cNvCxnSpPr>
            <a:cxnSpLocks/>
          </p:cNvCxnSpPr>
          <p:nvPr/>
        </p:nvCxnSpPr>
        <p:spPr bwMode="auto">
          <a:xfrm flipV="1">
            <a:off x="1984586" y="1646513"/>
            <a:ext cx="697313" cy="5817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5C66D6-0BF0-BF7E-DAB4-32F33B3A4D24}"/>
              </a:ext>
            </a:extLst>
          </p:cNvPr>
          <p:cNvCxnSpPr>
            <a:cxnSpLocks/>
          </p:cNvCxnSpPr>
          <p:nvPr/>
        </p:nvCxnSpPr>
        <p:spPr bwMode="auto">
          <a:xfrm>
            <a:off x="1973369" y="2228310"/>
            <a:ext cx="708530" cy="5989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3315D1-289C-4A70-D3D1-3B97B1DF450C}"/>
              </a:ext>
            </a:extLst>
          </p:cNvPr>
          <p:cNvCxnSpPr>
            <a:cxnSpLocks/>
          </p:cNvCxnSpPr>
          <p:nvPr/>
        </p:nvCxnSpPr>
        <p:spPr bwMode="auto">
          <a:xfrm>
            <a:off x="3492180" y="1526013"/>
            <a:ext cx="4451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2074BC-4D05-84A3-26EF-3D223885537A}"/>
              </a:ext>
            </a:extLst>
          </p:cNvPr>
          <p:cNvCxnSpPr>
            <a:cxnSpLocks/>
          </p:cNvCxnSpPr>
          <p:nvPr/>
        </p:nvCxnSpPr>
        <p:spPr bwMode="auto">
          <a:xfrm>
            <a:off x="3458426" y="3010604"/>
            <a:ext cx="4451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Content Placeholder 1">
            <a:extLst>
              <a:ext uri="{FF2B5EF4-FFF2-40B4-BE49-F238E27FC236}">
                <a16:creationId xmlns:a16="http://schemas.microsoft.com/office/drawing/2014/main" id="{DDB3ABBF-7517-8CFE-65F5-713E0FECA61C}"/>
              </a:ext>
            </a:extLst>
          </p:cNvPr>
          <p:cNvSpPr txBox="1">
            <a:spLocks/>
          </p:cNvSpPr>
          <p:nvPr/>
        </p:nvSpPr>
        <p:spPr bwMode="auto">
          <a:xfrm>
            <a:off x="2597392" y="2684349"/>
            <a:ext cx="890633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>
                <a:solidFill>
                  <a:srgbClr val="002E51"/>
                </a:solidFill>
              </a:rPr>
              <a:t>No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55BEB34A-E24D-B56D-F1C1-0882BCC74C71}"/>
              </a:ext>
            </a:extLst>
          </p:cNvPr>
          <p:cNvSpPr txBox="1">
            <a:spLocks/>
          </p:cNvSpPr>
          <p:nvPr/>
        </p:nvSpPr>
        <p:spPr bwMode="auto">
          <a:xfrm>
            <a:off x="3903554" y="1185156"/>
            <a:ext cx="2850331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kern="0">
                <a:solidFill>
                  <a:srgbClr val="002E51"/>
                </a:solidFill>
              </a:rPr>
              <a:t>Allogeneic HCT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6239678C-DC20-AA74-AF50-E380EED624A0}"/>
              </a:ext>
            </a:extLst>
          </p:cNvPr>
          <p:cNvSpPr txBox="1">
            <a:spLocks/>
          </p:cNvSpPr>
          <p:nvPr/>
        </p:nvSpPr>
        <p:spPr bwMode="auto">
          <a:xfrm>
            <a:off x="3636473" y="2557969"/>
            <a:ext cx="1994027" cy="9226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>
                <a:solidFill>
                  <a:srgbClr val="002E51"/>
                </a:solidFill>
              </a:rPr>
              <a:t>Platelet Count</a:t>
            </a:r>
          </a:p>
        </p:txBody>
      </p:sp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86CCF795-8E30-055D-FA23-C7E002AE8DDC}"/>
              </a:ext>
            </a:extLst>
          </p:cNvPr>
          <p:cNvSpPr txBox="1">
            <a:spLocks/>
          </p:cNvSpPr>
          <p:nvPr/>
        </p:nvSpPr>
        <p:spPr bwMode="auto">
          <a:xfrm>
            <a:off x="5864377" y="2193617"/>
            <a:ext cx="1994027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>
                <a:solidFill>
                  <a:srgbClr val="002E51"/>
                </a:solidFill>
              </a:rPr>
              <a:t>&lt;50,00/</a:t>
            </a:r>
            <a:r>
              <a:rPr lang="en-US" kern="0" err="1">
                <a:solidFill>
                  <a:srgbClr val="002E51"/>
                </a:solidFill>
              </a:rPr>
              <a:t>uL</a:t>
            </a:r>
            <a:endParaRPr lang="en-US" kern="0">
              <a:solidFill>
                <a:srgbClr val="002E51"/>
              </a:solidFill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80FC371-210E-2F24-400F-66D546BBC597}"/>
              </a:ext>
            </a:extLst>
          </p:cNvPr>
          <p:cNvCxnSpPr>
            <a:cxnSpLocks/>
          </p:cNvCxnSpPr>
          <p:nvPr/>
        </p:nvCxnSpPr>
        <p:spPr bwMode="auto">
          <a:xfrm flipV="1">
            <a:off x="5401144" y="2536346"/>
            <a:ext cx="580929" cy="5817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6092D71-2CBF-D5BE-1313-E639C9267663}"/>
              </a:ext>
            </a:extLst>
          </p:cNvPr>
          <p:cNvCxnSpPr>
            <a:cxnSpLocks/>
          </p:cNvCxnSpPr>
          <p:nvPr/>
        </p:nvCxnSpPr>
        <p:spPr bwMode="auto">
          <a:xfrm>
            <a:off x="5401144" y="3118143"/>
            <a:ext cx="540946" cy="441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E18CC8C8-2CD0-E3B7-A23E-4D38DB9B715E}"/>
              </a:ext>
            </a:extLst>
          </p:cNvPr>
          <p:cNvSpPr txBox="1">
            <a:spLocks/>
          </p:cNvSpPr>
          <p:nvPr/>
        </p:nvSpPr>
        <p:spPr bwMode="auto">
          <a:xfrm>
            <a:off x="5836278" y="3243383"/>
            <a:ext cx="1994027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u="sng" kern="0">
                <a:solidFill>
                  <a:srgbClr val="002E51"/>
                </a:solidFill>
              </a:rPr>
              <a:t>&gt;</a:t>
            </a:r>
            <a:r>
              <a:rPr lang="en-US" kern="0">
                <a:solidFill>
                  <a:srgbClr val="002E51"/>
                </a:solidFill>
              </a:rPr>
              <a:t>50,00/</a:t>
            </a:r>
            <a:r>
              <a:rPr lang="en-US" kern="0" err="1">
                <a:solidFill>
                  <a:srgbClr val="002E51"/>
                </a:solidFill>
              </a:rPr>
              <a:t>uL</a:t>
            </a:r>
            <a:endParaRPr lang="en-US" kern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263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729417-9394-7DAF-0A1B-8985DF7F0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3340" y="127465"/>
            <a:ext cx="9197340" cy="695496"/>
          </a:xfrm>
        </p:spPr>
        <p:txBody>
          <a:bodyPr/>
          <a:lstStyle/>
          <a:p>
            <a:r>
              <a:rPr lang="en-US" dirty="0"/>
              <a:t>Allogeneic HSCT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F6B10-285D-116A-FFFC-EA10CB6D3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1"/>
          <a:stretch/>
        </p:blipFill>
        <p:spPr>
          <a:xfrm>
            <a:off x="2042160" y="822961"/>
            <a:ext cx="5565796" cy="3083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8179BF-B502-F1D4-8D6E-4534187779E6}"/>
              </a:ext>
            </a:extLst>
          </p:cNvPr>
          <p:cNvSpPr txBox="1"/>
          <p:nvPr/>
        </p:nvSpPr>
        <p:spPr>
          <a:xfrm>
            <a:off x="2354580" y="944286"/>
            <a:ext cx="1661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92A"/>
                </a:solidFill>
                <a:latin typeface="Ink Free" panose="03080402000500000000" pitchFamily="66" charset="0"/>
              </a:rPr>
              <a:t>Cure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87B19-EB89-BDA2-E44E-7F7AD014C542}"/>
              </a:ext>
            </a:extLst>
          </p:cNvPr>
          <p:cNvSpPr txBox="1"/>
          <p:nvPr/>
        </p:nvSpPr>
        <p:spPr>
          <a:xfrm>
            <a:off x="5151120" y="2681347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92A"/>
                </a:solidFill>
                <a:latin typeface="Ink Free" panose="03080402000500000000" pitchFamily="66" charset="0"/>
              </a:rPr>
              <a:t>20% NRM @ 2yr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6C9A5-77D0-F529-E1E9-6F14F8C16D84}"/>
              </a:ext>
            </a:extLst>
          </p:cNvPr>
          <p:cNvSpPr txBox="1"/>
          <p:nvPr/>
        </p:nvSpPr>
        <p:spPr>
          <a:xfrm>
            <a:off x="5610224" y="4122757"/>
            <a:ext cx="67570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/>
              <a:t>Am J Hematol. 2022 Nov;97(11):1464-1477</a:t>
            </a:r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C4584-8BF5-D2A6-42EE-D7FBEA5A8636}"/>
              </a:ext>
            </a:extLst>
          </p:cNvPr>
          <p:cNvSpPr txBox="1"/>
          <p:nvPr/>
        </p:nvSpPr>
        <p:spPr>
          <a:xfrm>
            <a:off x="0" y="1652172"/>
            <a:ext cx="18383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latin typeface="+mn-lt"/>
              </a:rPr>
              <a:t>HIGH RISK</a:t>
            </a:r>
          </a:p>
          <a:p>
            <a:pPr algn="ctr"/>
            <a:r>
              <a:rPr lang="en-US" dirty="0">
                <a:solidFill>
                  <a:schemeClr val="accent6"/>
                </a:solidFill>
                <a:latin typeface="+mn-lt"/>
              </a:rPr>
              <a:t>median OS  &lt;3yr</a:t>
            </a:r>
          </a:p>
        </p:txBody>
      </p:sp>
    </p:spTree>
    <p:extLst>
      <p:ext uri="{BB962C8B-B14F-4D97-AF65-F5344CB8AC3E}">
        <p14:creationId xmlns:p14="http://schemas.microsoft.com/office/powerpoint/2010/main" val="94084446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606907" y="781914"/>
            <a:ext cx="3930186" cy="39042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>
                <a:solidFill>
                  <a:srgbClr val="002E51"/>
                </a:solidFill>
              </a:rPr>
              <a:t>Platelet Count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2E51"/>
                </a:solidFill>
              </a:rPr>
              <a:t>Higher-risk MF Management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4B7EB0E-0F58-972A-A22F-BD3B4A39F004}"/>
              </a:ext>
            </a:extLst>
          </p:cNvPr>
          <p:cNvSpPr txBox="1">
            <a:spLocks/>
          </p:cNvSpPr>
          <p:nvPr/>
        </p:nvSpPr>
        <p:spPr bwMode="auto">
          <a:xfrm>
            <a:off x="5125956" y="1211151"/>
            <a:ext cx="1994027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b="1" kern="0" dirty="0">
                <a:solidFill>
                  <a:srgbClr val="002E51"/>
                </a:solidFill>
              </a:rPr>
              <a:t>&lt;50,00/</a:t>
            </a:r>
            <a:r>
              <a:rPr lang="en-US" b="1" kern="0" dirty="0" err="1">
                <a:solidFill>
                  <a:srgbClr val="002E51"/>
                </a:solidFill>
              </a:rPr>
              <a:t>uL</a:t>
            </a:r>
            <a:endParaRPr lang="en-US" b="1" kern="0" dirty="0">
              <a:solidFill>
                <a:srgbClr val="002E51"/>
              </a:solidFill>
            </a:endParaRPr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19513705-3401-7712-C119-B6288C6CE1BF}"/>
              </a:ext>
            </a:extLst>
          </p:cNvPr>
          <p:cNvSpPr txBox="1">
            <a:spLocks/>
          </p:cNvSpPr>
          <p:nvPr/>
        </p:nvSpPr>
        <p:spPr bwMode="auto">
          <a:xfrm>
            <a:off x="5125956" y="1961916"/>
            <a:ext cx="2152462" cy="151705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000" kern="0">
                <a:solidFill>
                  <a:srgbClr val="002E51"/>
                </a:solidFill>
              </a:rPr>
              <a:t>Clinical Trial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>
                <a:solidFill>
                  <a:srgbClr val="002E51"/>
                </a:solidFill>
              </a:rPr>
              <a:t>or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000" kern="0">
                <a:solidFill>
                  <a:srgbClr val="002E51"/>
                </a:solidFill>
              </a:rPr>
              <a:t>Pacritinib (1)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>
                <a:solidFill>
                  <a:srgbClr val="002E51"/>
                </a:solidFill>
              </a:rPr>
              <a:t>or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000" kern="0" err="1">
                <a:solidFill>
                  <a:srgbClr val="002E51"/>
                </a:solidFill>
              </a:rPr>
              <a:t>Momelotinib</a:t>
            </a:r>
            <a:r>
              <a:rPr lang="en-US" sz="2000" kern="0">
                <a:solidFill>
                  <a:srgbClr val="002E51"/>
                </a:solidFill>
              </a:rPr>
              <a:t> (2B)</a:t>
            </a:r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0D35133-C07E-8035-C886-0C255C6C3868}"/>
              </a:ext>
            </a:extLst>
          </p:cNvPr>
          <p:cNvSpPr txBox="1">
            <a:spLocks/>
          </p:cNvSpPr>
          <p:nvPr/>
        </p:nvSpPr>
        <p:spPr bwMode="auto">
          <a:xfrm>
            <a:off x="1661688" y="1799618"/>
            <a:ext cx="1809563" cy="25667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000" kern="0">
                <a:solidFill>
                  <a:srgbClr val="002E51"/>
                </a:solidFill>
              </a:rPr>
              <a:t>Clinical Trial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>
                <a:solidFill>
                  <a:srgbClr val="002E51"/>
                </a:solidFill>
              </a:rPr>
              <a:t>or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000" kern="0" err="1">
                <a:solidFill>
                  <a:srgbClr val="002E51"/>
                </a:solidFill>
              </a:rPr>
              <a:t>Ruxolitinib</a:t>
            </a:r>
            <a:endParaRPr lang="en-US" sz="2000" kern="0">
              <a:solidFill>
                <a:srgbClr val="002E51"/>
              </a:solidFill>
            </a:endParaRP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>
                <a:solidFill>
                  <a:srgbClr val="002E51"/>
                </a:solidFill>
              </a:rPr>
              <a:t>or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000" kern="0" err="1">
                <a:solidFill>
                  <a:srgbClr val="002E51"/>
                </a:solidFill>
              </a:rPr>
              <a:t>PegIFN</a:t>
            </a:r>
            <a:r>
              <a:rPr lang="en-US" sz="2000" kern="0">
                <a:solidFill>
                  <a:srgbClr val="002E51"/>
                </a:solidFill>
              </a:rPr>
              <a:t> </a:t>
            </a:r>
            <a:r>
              <a:rPr lang="el-GR" sz="2000" kern="0">
                <a:solidFill>
                  <a:srgbClr val="002E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</a:t>
            </a:r>
            <a:endParaRPr lang="en-US" sz="2000" kern="0">
              <a:solidFill>
                <a:srgbClr val="002E51"/>
              </a:solidFill>
            </a:endParaRP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>
                <a:solidFill>
                  <a:srgbClr val="002E51"/>
                </a:solidFill>
              </a:rPr>
              <a:t>or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000" kern="0">
                <a:solidFill>
                  <a:srgbClr val="002E51"/>
                </a:solidFill>
              </a:rPr>
              <a:t>Hydroxyurea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>
                <a:solidFill>
                  <a:srgbClr val="002E51"/>
                </a:solidFill>
              </a:rPr>
              <a:t>or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2000" kern="0" err="1">
                <a:solidFill>
                  <a:srgbClr val="002E51"/>
                </a:solidFill>
              </a:rPr>
              <a:t>Momelotinib</a:t>
            </a:r>
            <a:endParaRPr lang="en-US" sz="2400" kern="0">
              <a:solidFill>
                <a:srgbClr val="002E51"/>
              </a:solidFill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A435AB37-286B-016F-55C9-71FF955641EC}"/>
              </a:ext>
            </a:extLst>
          </p:cNvPr>
          <p:cNvSpPr txBox="1">
            <a:spLocks/>
          </p:cNvSpPr>
          <p:nvPr/>
        </p:nvSpPr>
        <p:spPr bwMode="auto">
          <a:xfrm>
            <a:off x="1609893" y="1218849"/>
            <a:ext cx="1994027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b="1" u="sng" kern="0" dirty="0">
                <a:solidFill>
                  <a:srgbClr val="002E51"/>
                </a:solidFill>
              </a:rPr>
              <a:t>&gt;</a:t>
            </a:r>
            <a:r>
              <a:rPr lang="en-US" b="1" kern="0" dirty="0">
                <a:solidFill>
                  <a:srgbClr val="002E51"/>
                </a:solidFill>
              </a:rPr>
              <a:t>50,00/</a:t>
            </a:r>
            <a:r>
              <a:rPr lang="en-US" b="1" kern="0" dirty="0" err="1">
                <a:solidFill>
                  <a:srgbClr val="002E51"/>
                </a:solidFill>
              </a:rPr>
              <a:t>uL</a:t>
            </a:r>
            <a:endParaRPr lang="en-US" b="1" kern="0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13312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8D986E-E07C-FCC4-1C28-3BD94436B3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5" r="3579" b="21258"/>
          <a:stretch/>
        </p:blipFill>
        <p:spPr>
          <a:xfrm>
            <a:off x="1402080" y="274543"/>
            <a:ext cx="7421881" cy="40538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084BE-B5E9-0122-A38D-62317E5AF1D2}"/>
              </a:ext>
            </a:extLst>
          </p:cNvPr>
          <p:cNvSpPr txBox="1"/>
          <p:nvPr/>
        </p:nvSpPr>
        <p:spPr>
          <a:xfrm>
            <a:off x="144780" y="1828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Pacritinib MOA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A69A1C-C326-2731-8F8F-5828AB57148F}"/>
              </a:ext>
            </a:extLst>
          </p:cNvPr>
          <p:cNvSpPr txBox="1"/>
          <p:nvPr/>
        </p:nvSpPr>
        <p:spPr>
          <a:xfrm>
            <a:off x="-104775" y="4142600"/>
            <a:ext cx="4606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Expert Rev </a:t>
            </a:r>
            <a:r>
              <a:rPr lang="en-US" sz="1200" dirty="0" err="1"/>
              <a:t>Hematol</a:t>
            </a:r>
            <a:r>
              <a:rPr lang="en-US" sz="1200" dirty="0"/>
              <a:t>. 2022 Aug;15(8):671-684.</a:t>
            </a:r>
          </a:p>
        </p:txBody>
      </p:sp>
    </p:spTree>
    <p:extLst>
      <p:ext uri="{BB962C8B-B14F-4D97-AF65-F5344CB8AC3E}">
        <p14:creationId xmlns:p14="http://schemas.microsoft.com/office/powerpoint/2010/main" val="671014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00635" y="1168401"/>
            <a:ext cx="7171765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Frontline Therapy for CLL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Subsequent Therapy for CLL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E51"/>
                </a:solidFill>
              </a:rPr>
              <a:t>A Peek at Future CLL Therapy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24971267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24201-D4D5-63D4-E385-6FE9F220FAB7}"/>
              </a:ext>
            </a:extLst>
          </p:cNvPr>
          <p:cNvSpPr txBox="1"/>
          <p:nvPr/>
        </p:nvSpPr>
        <p:spPr>
          <a:xfrm>
            <a:off x="558656" y="269115"/>
            <a:ext cx="2356821" cy="923330"/>
          </a:xfrm>
          <a:prstGeom prst="rect">
            <a:avLst/>
          </a:prstGeom>
          <a:solidFill>
            <a:srgbClr val="E1E1E1"/>
          </a:solidFill>
          <a:ln>
            <a:solidFill>
              <a:srgbClr val="4B9CD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MF; Int-High Risk;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(+) splenomegaly;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any </a:t>
            </a:r>
            <a:r>
              <a:rPr lang="en-US" sz="1800" kern="0" dirty="0" err="1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plt</a:t>
            </a:r>
            <a:r>
              <a:rPr lang="en-US" sz="1800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 count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E88E8-27C5-D1DE-EAC4-73D7D5F949EB}"/>
              </a:ext>
            </a:extLst>
          </p:cNvPr>
          <p:cNvSpPr txBox="1"/>
          <p:nvPr/>
        </p:nvSpPr>
        <p:spPr>
          <a:xfrm>
            <a:off x="3600312" y="142142"/>
            <a:ext cx="2610853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Pacritinib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400mg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</a:t>
            </a:r>
            <a:r>
              <a:rPr lang="en-US" sz="1800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220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36280-3D96-15DD-A37D-BE13B583F3EE}"/>
              </a:ext>
            </a:extLst>
          </p:cNvPr>
          <p:cNvSpPr txBox="1"/>
          <p:nvPr/>
        </p:nvSpPr>
        <p:spPr>
          <a:xfrm>
            <a:off x="3583885" y="1220392"/>
            <a:ext cx="2602607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BAT (no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JAKi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</a:t>
            </a:r>
            <a:r>
              <a:rPr lang="en-US" sz="1800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107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B942F-45C9-3231-82AD-121ED90A369B}"/>
              </a:ext>
            </a:extLst>
          </p:cNvPr>
          <p:cNvSpPr txBox="1"/>
          <p:nvPr/>
        </p:nvSpPr>
        <p:spPr>
          <a:xfrm rot="16200000">
            <a:off x="-410967" y="688257"/>
            <a:ext cx="1342220" cy="369332"/>
          </a:xfrm>
          <a:prstGeom prst="rect">
            <a:avLst/>
          </a:prstGeom>
          <a:solidFill>
            <a:srgbClr val="FFC8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PERSIST-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58DB7-F82A-DC84-D63B-5D7226D2539A}"/>
              </a:ext>
            </a:extLst>
          </p:cNvPr>
          <p:cNvSpPr txBox="1"/>
          <p:nvPr/>
        </p:nvSpPr>
        <p:spPr>
          <a:xfrm>
            <a:off x="6413294" y="134276"/>
            <a:ext cx="2602607" cy="1477328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@ 24wk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Endpoint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SVR 35</a:t>
            </a:r>
            <a:endParaRPr lang="en-US" sz="1800" kern="0" dirty="0">
              <a:solidFill>
                <a:srgbClr val="13284B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Endpoints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TSS improvement rate, hematologic parameters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967D26E-261E-D659-2098-B7CC9134A513}"/>
              </a:ext>
            </a:extLst>
          </p:cNvPr>
          <p:cNvSpPr/>
          <p:nvPr/>
        </p:nvSpPr>
        <p:spPr>
          <a:xfrm rot="20435110">
            <a:off x="3058892" y="232144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EF32F18-2D56-D0D1-69DC-007F9932035B}"/>
              </a:ext>
            </a:extLst>
          </p:cNvPr>
          <p:cNvSpPr/>
          <p:nvPr/>
        </p:nvSpPr>
        <p:spPr>
          <a:xfrm rot="1177132">
            <a:off x="3022992" y="1140758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AEFFF-C969-BFA8-A392-48AC35F7F1F5}"/>
              </a:ext>
            </a:extLst>
          </p:cNvPr>
          <p:cNvSpPr txBox="1"/>
          <p:nvPr/>
        </p:nvSpPr>
        <p:spPr>
          <a:xfrm>
            <a:off x="558655" y="2640048"/>
            <a:ext cx="2356821" cy="923330"/>
          </a:xfrm>
          <a:prstGeom prst="rect">
            <a:avLst/>
          </a:prstGeom>
          <a:solidFill>
            <a:srgbClr val="E1E1E1"/>
          </a:solidFill>
          <a:ln>
            <a:solidFill>
              <a:srgbClr val="4B9CD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MF; Int-High Risk;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(+) splenomegaly;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Plts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&lt;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65516-1A9B-9197-4A9F-7021A262596A}"/>
              </a:ext>
            </a:extLst>
          </p:cNvPr>
          <p:cNvSpPr txBox="1"/>
          <p:nvPr/>
        </p:nvSpPr>
        <p:spPr>
          <a:xfrm>
            <a:off x="3600311" y="2351461"/>
            <a:ext cx="2610853" cy="923330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Pacritinib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200mg BID or 400mg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n=211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99DEF-A8B2-2CF0-0DD8-D8927FD644A5}"/>
              </a:ext>
            </a:extLst>
          </p:cNvPr>
          <p:cNvSpPr txBox="1"/>
          <p:nvPr/>
        </p:nvSpPr>
        <p:spPr>
          <a:xfrm>
            <a:off x="3583884" y="3429711"/>
            <a:ext cx="2602607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BAT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n=100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3EFEFF-50FF-73C7-7482-0996C2AC4DE0}"/>
              </a:ext>
            </a:extLst>
          </p:cNvPr>
          <p:cNvSpPr txBox="1"/>
          <p:nvPr/>
        </p:nvSpPr>
        <p:spPr>
          <a:xfrm rot="16200000">
            <a:off x="-410968" y="2897576"/>
            <a:ext cx="1342220" cy="369332"/>
          </a:xfrm>
          <a:prstGeom prst="rect">
            <a:avLst/>
          </a:prstGeom>
          <a:solidFill>
            <a:srgbClr val="FFC82C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PERSIST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81EE4-C890-E929-2A0B-2FE86AEDC470}"/>
              </a:ext>
            </a:extLst>
          </p:cNvPr>
          <p:cNvSpPr txBox="1"/>
          <p:nvPr/>
        </p:nvSpPr>
        <p:spPr>
          <a:xfrm>
            <a:off x="6413293" y="2343595"/>
            <a:ext cx="2602607" cy="1477328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@ 24wk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Endpoints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SVR 35, TSS improvement</a:t>
            </a:r>
            <a:endParaRPr lang="en-US" sz="1800" kern="0" dirty="0">
              <a:solidFill>
                <a:srgbClr val="13284B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Endpoints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Hematologic parameters, PROs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635A011-D3E5-AA09-8DB3-E36179B3FDCF}"/>
              </a:ext>
            </a:extLst>
          </p:cNvPr>
          <p:cNvSpPr/>
          <p:nvPr/>
        </p:nvSpPr>
        <p:spPr>
          <a:xfrm rot="20435110">
            <a:off x="3058891" y="2441463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80F1E42-BF79-ABEA-B5E4-DCBD9A323405}"/>
              </a:ext>
            </a:extLst>
          </p:cNvPr>
          <p:cNvSpPr/>
          <p:nvPr/>
        </p:nvSpPr>
        <p:spPr>
          <a:xfrm rot="1177132">
            <a:off x="3022991" y="3350077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A58E11-8423-D647-6DF9-1922A80ADEB2}"/>
              </a:ext>
            </a:extLst>
          </p:cNvPr>
          <p:cNvSpPr txBox="1"/>
          <p:nvPr/>
        </p:nvSpPr>
        <p:spPr>
          <a:xfrm>
            <a:off x="527504" y="1194845"/>
            <a:ext cx="235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JAKi</a:t>
            </a:r>
            <a:r>
              <a:rPr lang="en-US" dirty="0"/>
              <a:t> naive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C9DC23-4BBE-3851-8DF1-77719C847BD4}"/>
              </a:ext>
            </a:extLst>
          </p:cNvPr>
          <p:cNvSpPr txBox="1"/>
          <p:nvPr/>
        </p:nvSpPr>
        <p:spPr>
          <a:xfrm>
            <a:off x="-31087" y="3590737"/>
            <a:ext cx="3501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+/- prior </a:t>
            </a:r>
            <a:r>
              <a:rPr lang="en-US" dirty="0" err="1"/>
              <a:t>JAKi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084A06-0F6D-1F32-A9DA-9A8C7F3733C4}"/>
              </a:ext>
            </a:extLst>
          </p:cNvPr>
          <p:cNvCxnSpPr/>
          <p:nvPr/>
        </p:nvCxnSpPr>
        <p:spPr bwMode="auto">
          <a:xfrm>
            <a:off x="75476" y="2200940"/>
            <a:ext cx="8855873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E91D062-D5D9-4100-A36D-5878DA40E543}"/>
              </a:ext>
            </a:extLst>
          </p:cNvPr>
          <p:cNvSpPr txBox="1"/>
          <p:nvPr/>
        </p:nvSpPr>
        <p:spPr>
          <a:xfrm>
            <a:off x="-104775" y="4142600"/>
            <a:ext cx="4606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Expert Rev </a:t>
            </a:r>
            <a:r>
              <a:rPr lang="en-US" sz="1200" dirty="0" err="1"/>
              <a:t>Hematol</a:t>
            </a:r>
            <a:r>
              <a:rPr lang="en-US" sz="1200" dirty="0"/>
              <a:t>. 2022 Aug;15(8):671-684.</a:t>
            </a:r>
          </a:p>
        </p:txBody>
      </p:sp>
    </p:spTree>
    <p:extLst>
      <p:ext uri="{BB962C8B-B14F-4D97-AF65-F5344CB8AC3E}">
        <p14:creationId xmlns:p14="http://schemas.microsoft.com/office/powerpoint/2010/main" val="344029097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1B45822-21CB-2A58-42E6-388AE4C69B8F}"/>
              </a:ext>
            </a:extLst>
          </p:cNvPr>
          <p:cNvGraphicFramePr>
            <a:graphicFrameLocks noGrp="1"/>
          </p:cNvGraphicFramePr>
          <p:nvPr/>
        </p:nvGraphicFramePr>
        <p:xfrm>
          <a:off x="153108" y="1031229"/>
          <a:ext cx="841673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571">
                  <a:extLst>
                    <a:ext uri="{9D8B030D-6E8A-4147-A177-3AD203B41FA5}">
                      <a16:colId xmlns:a16="http://schemas.microsoft.com/office/drawing/2014/main" val="759759382"/>
                    </a:ext>
                  </a:extLst>
                </a:gridCol>
                <a:gridCol w="931412">
                  <a:extLst>
                    <a:ext uri="{9D8B030D-6E8A-4147-A177-3AD203B41FA5}">
                      <a16:colId xmlns:a16="http://schemas.microsoft.com/office/drawing/2014/main" val="887261403"/>
                    </a:ext>
                  </a:extLst>
                </a:gridCol>
                <a:gridCol w="1173835">
                  <a:extLst>
                    <a:ext uri="{9D8B030D-6E8A-4147-A177-3AD203B41FA5}">
                      <a16:colId xmlns:a16="http://schemas.microsoft.com/office/drawing/2014/main" val="3706705704"/>
                    </a:ext>
                  </a:extLst>
                </a:gridCol>
                <a:gridCol w="1007966">
                  <a:extLst>
                    <a:ext uri="{9D8B030D-6E8A-4147-A177-3AD203B41FA5}">
                      <a16:colId xmlns:a16="http://schemas.microsoft.com/office/drawing/2014/main" val="2240394946"/>
                    </a:ext>
                  </a:extLst>
                </a:gridCol>
                <a:gridCol w="3797950">
                  <a:extLst>
                    <a:ext uri="{9D8B030D-6E8A-4147-A177-3AD203B41FA5}">
                      <a16:colId xmlns:a16="http://schemas.microsoft.com/office/drawing/2014/main" val="38737270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SVR 35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TSS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Heme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1044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PERSIST-1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19%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25% RBC TD to 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15141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86449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PERSIST-2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22%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32%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accent6"/>
                          </a:solidFill>
                        </a:rPr>
                        <a:t>25% </a:t>
                      </a:r>
                      <a:r>
                        <a:rPr lang="en-US" dirty="0"/>
                        <a:t>w/Hgb &lt;10 improved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60999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8980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9D35D04-BB12-F6A0-6491-CA1A9EA8A33C}"/>
              </a:ext>
            </a:extLst>
          </p:cNvPr>
          <p:cNvSpPr txBox="1"/>
          <p:nvPr/>
        </p:nvSpPr>
        <p:spPr>
          <a:xfrm>
            <a:off x="-104775" y="4142600"/>
            <a:ext cx="4606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Expert Rev </a:t>
            </a:r>
            <a:r>
              <a:rPr lang="en-US" sz="1200" dirty="0" err="1"/>
              <a:t>Hematol</a:t>
            </a:r>
            <a:r>
              <a:rPr lang="en-US" sz="1200" dirty="0"/>
              <a:t>. 2022 Aug;15(8):671-684.</a:t>
            </a:r>
          </a:p>
        </p:txBody>
      </p:sp>
    </p:spTree>
    <p:extLst>
      <p:ext uri="{BB962C8B-B14F-4D97-AF65-F5344CB8AC3E}">
        <p14:creationId xmlns:p14="http://schemas.microsoft.com/office/powerpoint/2010/main" val="16765973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Pacritinib inhibits ACVR1, improves anemia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BCE55D-85A5-C21D-CCD7-005B4FDA0370}"/>
              </a:ext>
            </a:extLst>
          </p:cNvPr>
          <p:cNvSpPr txBox="1"/>
          <p:nvPr/>
        </p:nvSpPr>
        <p:spPr>
          <a:xfrm>
            <a:off x="-53340" y="4118401"/>
            <a:ext cx="46253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Blood Adv. 2023 Oct 10;7(19):5835-5842.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01910-651A-FB3C-E1EB-C51610ED2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96" t="2988" r="745" b="13234"/>
          <a:stretch/>
        </p:blipFill>
        <p:spPr>
          <a:xfrm>
            <a:off x="2028515" y="954960"/>
            <a:ext cx="3931920" cy="280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362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ACBA602-C6C3-F484-0FE8-38D8E00D8590}"/>
                  </a:ext>
                </a:extLst>
              </p14:cNvPr>
              <p14:cNvContentPartPr/>
              <p14:nvPr/>
            </p14:nvContentPartPr>
            <p14:xfrm>
              <a:off x="3674880" y="3001560"/>
              <a:ext cx="154080" cy="2070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ACBA602-C6C3-F484-0FE8-38D8E00D859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65901" y="2992544"/>
                <a:ext cx="171679" cy="224671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7A47B2A7-EDAB-1827-8319-F83794EA7B89}"/>
              </a:ext>
            </a:extLst>
          </p:cNvPr>
          <p:cNvGrpSpPr/>
          <p:nvPr/>
        </p:nvGrpSpPr>
        <p:grpSpPr>
          <a:xfrm>
            <a:off x="2540317" y="522446"/>
            <a:ext cx="3900488" cy="3900488"/>
            <a:chOff x="2547937" y="202406"/>
            <a:chExt cx="3900488" cy="39004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7517D0-F15B-B1C8-F3D3-FD63D3342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EEEEE"/>
                </a:clrFrom>
                <a:clrTo>
                  <a:srgbClr val="EEEEE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47937" y="202406"/>
              <a:ext cx="3900488" cy="390048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2A15FDC-6649-BD51-ADDA-1434AE502296}"/>
                    </a:ext>
                  </a:extLst>
                </p14:cNvPr>
                <p14:cNvContentPartPr/>
                <p14:nvPr/>
              </p14:nvContentPartPr>
              <p14:xfrm>
                <a:off x="3700080" y="3038640"/>
                <a:ext cx="1604520" cy="2689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2A15FDC-6649-BD51-ADDA-1434AE50229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37094" y="2975640"/>
                  <a:ext cx="1730132" cy="39456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46DE3E6-98F8-49A5-8C7E-C46040E49340}"/>
                </a:ext>
              </a:extLst>
            </p:cNvPr>
            <p:cNvSpPr txBox="1"/>
            <p:nvPr/>
          </p:nvSpPr>
          <p:spPr>
            <a:xfrm>
              <a:off x="4025811" y="3006420"/>
              <a:ext cx="9154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CML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7C743E-2DB1-F0EF-4CBB-F976E0E70FA3}"/>
              </a:ext>
            </a:extLst>
          </p:cNvPr>
          <p:cNvSpPr txBox="1"/>
          <p:nvPr/>
        </p:nvSpPr>
        <p:spPr>
          <a:xfrm>
            <a:off x="97631" y="65246"/>
            <a:ext cx="87858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How to choose between </a:t>
            </a:r>
            <a:r>
              <a:rPr lang="en-US" dirty="0" err="1">
                <a:solidFill>
                  <a:schemeClr val="accent2"/>
                </a:solidFill>
              </a:rPr>
              <a:t>JAKi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1027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97F905D-F7D4-215B-2334-A5F5CA23646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97819" y="344496"/>
          <a:ext cx="8238105" cy="3824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738">
                  <a:extLst>
                    <a:ext uri="{9D8B030D-6E8A-4147-A177-3AD203B41FA5}">
                      <a16:colId xmlns:a16="http://schemas.microsoft.com/office/drawing/2014/main" val="1882914993"/>
                    </a:ext>
                  </a:extLst>
                </a:gridCol>
                <a:gridCol w="1621165">
                  <a:extLst>
                    <a:ext uri="{9D8B030D-6E8A-4147-A177-3AD203B41FA5}">
                      <a16:colId xmlns:a16="http://schemas.microsoft.com/office/drawing/2014/main" val="2878511089"/>
                    </a:ext>
                  </a:extLst>
                </a:gridCol>
                <a:gridCol w="1447567">
                  <a:extLst>
                    <a:ext uri="{9D8B030D-6E8A-4147-A177-3AD203B41FA5}">
                      <a16:colId xmlns:a16="http://schemas.microsoft.com/office/drawing/2014/main" val="303939250"/>
                    </a:ext>
                  </a:extLst>
                </a:gridCol>
                <a:gridCol w="1749729">
                  <a:extLst>
                    <a:ext uri="{9D8B030D-6E8A-4147-A177-3AD203B41FA5}">
                      <a16:colId xmlns:a16="http://schemas.microsoft.com/office/drawing/2014/main" val="1007640480"/>
                    </a:ext>
                  </a:extLst>
                </a:gridCol>
                <a:gridCol w="1958906">
                  <a:extLst>
                    <a:ext uri="{9D8B030D-6E8A-4147-A177-3AD203B41FA5}">
                      <a16:colId xmlns:a16="http://schemas.microsoft.com/office/drawing/2014/main" val="2963040242"/>
                    </a:ext>
                  </a:extLst>
                </a:gridCol>
              </a:tblGrid>
              <a:tr h="5323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Ruxolitinib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Fedratinib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Pacritinib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Momelotinib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65970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JAK1/2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JAK2, FLT3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JAK2, FLT3, IRAK1, ACVR1, </a:t>
                      </a:r>
                      <a:r>
                        <a:rPr lang="en-US" sz="1600" dirty="0"/>
                        <a:t>CSF1R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JAK1/2, ACVR1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8784772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FDA Labeling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 or High w/</a:t>
                      </a:r>
                      <a:r>
                        <a:rPr lang="en-US" dirty="0" err="1"/>
                        <a:t>plts</a:t>
                      </a:r>
                      <a:r>
                        <a:rPr lang="en-US" dirty="0"/>
                        <a:t> &gt;50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Int-2 or High  w/</a:t>
                      </a:r>
                      <a:r>
                        <a:rPr lang="en-US" dirty="0" err="1"/>
                        <a:t>plts</a:t>
                      </a:r>
                      <a:r>
                        <a:rPr lang="en-US" dirty="0"/>
                        <a:t> &gt;50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Int or High </a:t>
                      </a:r>
                      <a:r>
                        <a:rPr lang="en-US" b="1"/>
                        <a:t>w/plts &lt;50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Int or High</a:t>
                      </a:r>
                    </a:p>
                    <a:p>
                      <a:pPr algn="ctr"/>
                      <a:r>
                        <a:rPr lang="en-US" b="1"/>
                        <a:t>w/anemia</a:t>
                      </a:r>
                    </a:p>
                    <a:p>
                      <a:pPr algn="ctr"/>
                      <a:r>
                        <a:rPr lang="en-US"/>
                        <a:t>(w/plts &gt;25)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508013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 Side Effects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TCP, anemia, bruising, dizziness, HA, diarrhea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N/V, anemia, diarrhea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Diarrhea, TCP, nausea, anemia, peripheral edema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TCP, bleeding, bacterial </a:t>
                      </a:r>
                      <a:r>
                        <a:rPr lang="en-US" dirty="0" err="1"/>
                        <a:t>infxn</a:t>
                      </a:r>
                      <a:r>
                        <a:rPr lang="en-US" dirty="0"/>
                        <a:t>, fatigue, dizziness, diarrhea, nausea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88211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119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78BAE79A-4F6C-B099-69B5-81E22942E608}"/>
              </a:ext>
            </a:extLst>
          </p:cNvPr>
          <p:cNvGraphicFramePr>
            <a:graphicFrameLocks/>
          </p:cNvGraphicFramePr>
          <p:nvPr/>
        </p:nvGraphicFramePr>
        <p:xfrm>
          <a:off x="187133" y="127592"/>
          <a:ext cx="8514553" cy="3915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804">
                  <a:extLst>
                    <a:ext uri="{9D8B030D-6E8A-4147-A177-3AD203B41FA5}">
                      <a16:colId xmlns:a16="http://schemas.microsoft.com/office/drawing/2014/main" val="1882914993"/>
                    </a:ext>
                  </a:extLst>
                </a:gridCol>
                <a:gridCol w="1775880">
                  <a:extLst>
                    <a:ext uri="{9D8B030D-6E8A-4147-A177-3AD203B41FA5}">
                      <a16:colId xmlns:a16="http://schemas.microsoft.com/office/drawing/2014/main" val="2878511089"/>
                    </a:ext>
                  </a:extLst>
                </a:gridCol>
                <a:gridCol w="1336306">
                  <a:extLst>
                    <a:ext uri="{9D8B030D-6E8A-4147-A177-3AD203B41FA5}">
                      <a16:colId xmlns:a16="http://schemas.microsoft.com/office/drawing/2014/main" val="303939250"/>
                    </a:ext>
                  </a:extLst>
                </a:gridCol>
                <a:gridCol w="1935922">
                  <a:extLst>
                    <a:ext uri="{9D8B030D-6E8A-4147-A177-3AD203B41FA5}">
                      <a16:colId xmlns:a16="http://schemas.microsoft.com/office/drawing/2014/main" val="1007640480"/>
                    </a:ext>
                  </a:extLst>
                </a:gridCol>
                <a:gridCol w="2024641">
                  <a:extLst>
                    <a:ext uri="{9D8B030D-6E8A-4147-A177-3AD203B41FA5}">
                      <a16:colId xmlns:a16="http://schemas.microsoft.com/office/drawing/2014/main" val="2963040242"/>
                    </a:ext>
                  </a:extLst>
                </a:gridCol>
              </a:tblGrid>
              <a:tr h="5323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Ruxolitinib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Fedratinib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Pacritinib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Momelotinib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65970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 Side Effects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TCP, anemia, bruising, dizziness, HA, diarrhea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N/V, anemia, diarrhea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Diarrhea, TCP, nausea, anemia, peripheral edema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TCP, bleeding, bacterial </a:t>
                      </a:r>
                      <a:r>
                        <a:rPr lang="en-US" dirty="0" err="1"/>
                        <a:t>infxn</a:t>
                      </a:r>
                      <a:r>
                        <a:rPr lang="en-US" dirty="0"/>
                        <a:t>, fatigue, dizziness, diarrhea, nausea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8821108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Drug-Drug Interactions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Fluconazole, CYP3A4 inhibitors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CYP3A4 inhibitors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CYP3A4, P-gp, CYP1A2, BCRP, OCT1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OATP 1B1/B3, BCRP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899007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Based on platelet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400mg po daily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200mg po BID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200mg po daily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625316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Other Notes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Thiamine deficiency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/>
                        <a:t>Bleeding risk</a:t>
                      </a:r>
                      <a:r>
                        <a:rPr lang="en-US" dirty="0"/>
                        <a:t>, QTc prolongation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86078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31322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EEBB3D5A-7B70-0D0A-70D6-21577C1CBF29}"/>
              </a:ext>
            </a:extLst>
          </p:cNvPr>
          <p:cNvGraphicFramePr>
            <a:graphicFrameLocks/>
          </p:cNvGraphicFramePr>
          <p:nvPr/>
        </p:nvGraphicFramePr>
        <p:xfrm>
          <a:off x="136097" y="697497"/>
          <a:ext cx="8238105" cy="2726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738">
                  <a:extLst>
                    <a:ext uri="{9D8B030D-6E8A-4147-A177-3AD203B41FA5}">
                      <a16:colId xmlns:a16="http://schemas.microsoft.com/office/drawing/2014/main" val="1882914993"/>
                    </a:ext>
                  </a:extLst>
                </a:gridCol>
                <a:gridCol w="1621165">
                  <a:extLst>
                    <a:ext uri="{9D8B030D-6E8A-4147-A177-3AD203B41FA5}">
                      <a16:colId xmlns:a16="http://schemas.microsoft.com/office/drawing/2014/main" val="2878511089"/>
                    </a:ext>
                  </a:extLst>
                </a:gridCol>
                <a:gridCol w="1447567">
                  <a:extLst>
                    <a:ext uri="{9D8B030D-6E8A-4147-A177-3AD203B41FA5}">
                      <a16:colId xmlns:a16="http://schemas.microsoft.com/office/drawing/2014/main" val="303939250"/>
                    </a:ext>
                  </a:extLst>
                </a:gridCol>
                <a:gridCol w="1749729">
                  <a:extLst>
                    <a:ext uri="{9D8B030D-6E8A-4147-A177-3AD203B41FA5}">
                      <a16:colId xmlns:a16="http://schemas.microsoft.com/office/drawing/2014/main" val="1007640480"/>
                    </a:ext>
                  </a:extLst>
                </a:gridCol>
                <a:gridCol w="1958906">
                  <a:extLst>
                    <a:ext uri="{9D8B030D-6E8A-4147-A177-3AD203B41FA5}">
                      <a16:colId xmlns:a16="http://schemas.microsoft.com/office/drawing/2014/main" val="2963040242"/>
                    </a:ext>
                  </a:extLst>
                </a:gridCol>
              </a:tblGrid>
              <a:tr h="5323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Ruxolitinib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Fedratinib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Pacritinib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Momelotinib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65970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SVR 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JAKi</a:t>
                      </a:r>
                      <a:r>
                        <a:rPr lang="en-US" dirty="0"/>
                        <a:t> naïve: 42%, 29%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JAK naïve: 37%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JAKi</a:t>
                      </a:r>
                      <a:r>
                        <a:rPr lang="en-US" dirty="0"/>
                        <a:t> naïve &amp; prior: 29%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JAKi</a:t>
                      </a:r>
                      <a:r>
                        <a:rPr lang="en-US" dirty="0"/>
                        <a:t> naïve: 31%</a:t>
                      </a:r>
                    </a:p>
                    <a:p>
                      <a:pPr algn="ctr"/>
                      <a:r>
                        <a:rPr lang="en-US" dirty="0" err="1"/>
                        <a:t>JAKi</a:t>
                      </a:r>
                      <a:r>
                        <a:rPr lang="en-US" dirty="0"/>
                        <a:t> prior: 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487293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Sx</a:t>
                      </a:r>
                      <a:r>
                        <a:rPr lang="en-US" dirty="0"/>
                        <a:t> Improved </a:t>
                      </a:r>
                      <a:r>
                        <a:rPr lang="en-US" u="sng" dirty="0"/>
                        <a:t>&gt;</a:t>
                      </a:r>
                      <a:r>
                        <a:rPr lang="en-US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6391912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Anemia response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▼ 1g/dL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▼ 1.5g/dL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▲ 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▲ 1.3 g/dL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78307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6254E50-3953-11DC-54FD-478EF7967F64}"/>
              </a:ext>
            </a:extLst>
          </p:cNvPr>
          <p:cNvSpPr txBox="1"/>
          <p:nvPr/>
        </p:nvSpPr>
        <p:spPr>
          <a:xfrm>
            <a:off x="-36150" y="4143742"/>
            <a:ext cx="4608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Haematologica. 2015 Apr; 100(4): 479–488.</a:t>
            </a:r>
            <a:endParaRPr lang="en-US"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E38302-DE54-5FFB-1003-4BD8FAFF67AB}"/>
              </a:ext>
            </a:extLst>
          </p:cNvPr>
          <p:cNvSpPr txBox="1"/>
          <p:nvPr/>
        </p:nvSpPr>
        <p:spPr>
          <a:xfrm>
            <a:off x="3048355" y="4143741"/>
            <a:ext cx="4608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JAMA Oncol. 2015;1(5):643-651.</a:t>
            </a:r>
          </a:p>
        </p:txBody>
      </p:sp>
    </p:spTree>
    <p:extLst>
      <p:ext uri="{BB962C8B-B14F-4D97-AF65-F5344CB8AC3E}">
        <p14:creationId xmlns:p14="http://schemas.microsoft.com/office/powerpoint/2010/main" val="78640746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0060B0-7212-DF1F-A873-EF42C1A8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" y="1542430"/>
            <a:ext cx="7772400" cy="2618101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US" dirty="0"/>
              <a:t>Allogeneic stem cell transplant</a:t>
            </a:r>
          </a:p>
          <a:p>
            <a:pPr marL="457200" indent="-457200">
              <a:buAutoNum type="alphaUcPeriod"/>
            </a:pPr>
            <a:r>
              <a:rPr lang="en-US" dirty="0" err="1"/>
              <a:t>Ruxolitinib</a:t>
            </a:r>
            <a:endParaRPr lang="en-US" dirty="0"/>
          </a:p>
          <a:p>
            <a:pPr marL="457200" indent="-457200">
              <a:buAutoNum type="alphaUcPeriod"/>
            </a:pPr>
            <a:r>
              <a:rPr lang="en-US" dirty="0"/>
              <a:t>Hydroxyurea</a:t>
            </a:r>
          </a:p>
          <a:p>
            <a:pPr marL="457200" indent="-457200">
              <a:buAutoNum type="alphaUcPeriod"/>
            </a:pPr>
            <a:r>
              <a:rPr lang="en-US" dirty="0" err="1"/>
              <a:t>Pacritinib</a:t>
            </a:r>
            <a:endParaRPr lang="en-US" dirty="0"/>
          </a:p>
          <a:p>
            <a:pPr marL="457200" indent="-457200">
              <a:buAutoNum type="alphaUcPeriod"/>
            </a:pPr>
            <a:r>
              <a:rPr lang="en-US" dirty="0" err="1"/>
              <a:t>Momelotinib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31C470A-2C5D-722F-F707-E0716323067C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How should this patient with newly diagnosed primary myelofibrosis be managed?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010CED-A462-B020-C3E6-7BFED81DA492}"/>
              </a:ext>
            </a:extLst>
          </p:cNvPr>
          <p:cNvSpPr/>
          <p:nvPr/>
        </p:nvSpPr>
        <p:spPr bwMode="auto">
          <a:xfrm>
            <a:off x="205740" y="3355430"/>
            <a:ext cx="2705100" cy="3581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411D45-D487-5001-5207-94B5FF889385}"/>
              </a:ext>
            </a:extLst>
          </p:cNvPr>
          <p:cNvSpPr txBox="1"/>
          <p:nvPr/>
        </p:nvSpPr>
        <p:spPr>
          <a:xfrm>
            <a:off x="5219700" y="1542430"/>
            <a:ext cx="219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Poor PS; older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823140-3EBA-C5BC-DE0C-A86F86B2034B}"/>
              </a:ext>
            </a:extLst>
          </p:cNvPr>
          <p:cNvCxnSpPr/>
          <p:nvPr/>
        </p:nvCxnSpPr>
        <p:spPr bwMode="auto">
          <a:xfrm>
            <a:off x="205740" y="1787865"/>
            <a:ext cx="488442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DE8306B-3F43-FE12-C1AB-CCCF8DECBFA1}"/>
              </a:ext>
            </a:extLst>
          </p:cNvPr>
          <p:cNvSpPr txBox="1"/>
          <p:nvPr/>
        </p:nvSpPr>
        <p:spPr>
          <a:xfrm>
            <a:off x="5219700" y="1942540"/>
            <a:ext cx="2190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>
                <a:solidFill>
                  <a:schemeClr val="accent2"/>
                </a:solidFill>
              </a:rPr>
              <a:t>Plts</a:t>
            </a:r>
            <a:r>
              <a:rPr lang="en-US" sz="2000" i="1" dirty="0">
                <a:solidFill>
                  <a:schemeClr val="accent2"/>
                </a:solidFill>
              </a:rPr>
              <a:t> &lt;50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CD9ACF-6F9E-CF93-C235-B1D557FE522D}"/>
              </a:ext>
            </a:extLst>
          </p:cNvPr>
          <p:cNvCxnSpPr/>
          <p:nvPr/>
        </p:nvCxnSpPr>
        <p:spPr bwMode="auto">
          <a:xfrm>
            <a:off x="205740" y="2187975"/>
            <a:ext cx="488442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5B459C7-5BB7-05A8-8BF5-3DA83818A1EB}"/>
              </a:ext>
            </a:extLst>
          </p:cNvPr>
          <p:cNvSpPr txBox="1"/>
          <p:nvPr/>
        </p:nvSpPr>
        <p:spPr>
          <a:xfrm>
            <a:off x="5219700" y="2416574"/>
            <a:ext cx="323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No need for cytoreduction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3F1EFD-BA8F-DE46-93BD-DE561181EAB2}"/>
              </a:ext>
            </a:extLst>
          </p:cNvPr>
          <p:cNvCxnSpPr/>
          <p:nvPr/>
        </p:nvCxnSpPr>
        <p:spPr bwMode="auto">
          <a:xfrm>
            <a:off x="205740" y="2662009"/>
            <a:ext cx="4884420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DB3FA1-6A3F-C149-07BE-8B49A7DCEEC2}"/>
              </a:ext>
            </a:extLst>
          </p:cNvPr>
          <p:cNvSpPr txBox="1"/>
          <p:nvPr/>
        </p:nvSpPr>
        <p:spPr>
          <a:xfrm>
            <a:off x="3015615" y="3355430"/>
            <a:ext cx="5053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No drug-drug interaction, ok for </a:t>
            </a:r>
            <a:r>
              <a:rPr lang="en-US" sz="2000" i="1" dirty="0" err="1">
                <a:solidFill>
                  <a:schemeClr val="accent2"/>
                </a:solidFill>
              </a:rPr>
              <a:t>plts</a:t>
            </a:r>
            <a:r>
              <a:rPr lang="en-US" sz="2000" i="1" dirty="0">
                <a:solidFill>
                  <a:schemeClr val="accent2"/>
                </a:solidFill>
              </a:rPr>
              <a:t> &gt;25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11A72E-A606-8F77-0AEA-BE8D3BDB5F98}"/>
              </a:ext>
            </a:extLst>
          </p:cNvPr>
          <p:cNvSpPr txBox="1"/>
          <p:nvPr/>
        </p:nvSpPr>
        <p:spPr>
          <a:xfrm>
            <a:off x="2200275" y="2881396"/>
            <a:ext cx="6501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2"/>
                </a:solidFill>
              </a:rPr>
              <a:t>Drug-drug interaction (amiodarone), QTc prolongation</a:t>
            </a:r>
          </a:p>
        </p:txBody>
      </p:sp>
    </p:spTree>
    <p:extLst>
      <p:ext uri="{BB962C8B-B14F-4D97-AF65-F5344CB8AC3E}">
        <p14:creationId xmlns:p14="http://schemas.microsoft.com/office/powerpoint/2010/main" val="31052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  <p:bldP spid="13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85800" y="922020"/>
            <a:ext cx="7772400" cy="3131820"/>
          </a:xfrm>
        </p:spPr>
        <p:txBody>
          <a:bodyPr/>
          <a:lstStyle/>
          <a:p>
            <a:r>
              <a:rPr lang="en-US" sz="2400" dirty="0">
                <a:solidFill>
                  <a:srgbClr val="002E51"/>
                </a:solidFill>
              </a:rPr>
              <a:t>Allogeneic HSCT for higher-risk MF</a:t>
            </a:r>
          </a:p>
          <a:p>
            <a:r>
              <a:rPr lang="en-US" sz="2400" dirty="0" err="1">
                <a:solidFill>
                  <a:srgbClr val="002E51"/>
                </a:solidFill>
              </a:rPr>
              <a:t>JAKi</a:t>
            </a:r>
            <a:r>
              <a:rPr lang="en-US" sz="2400" dirty="0">
                <a:solidFill>
                  <a:srgbClr val="002E51"/>
                </a:solidFill>
              </a:rPr>
              <a:t> remain backbone of therapy for MF</a:t>
            </a:r>
          </a:p>
          <a:p>
            <a:pPr lvl="1"/>
            <a:r>
              <a:rPr lang="en-US" sz="2000" dirty="0">
                <a:solidFill>
                  <a:srgbClr val="002E51"/>
                </a:solidFill>
              </a:rPr>
              <a:t>4 FDA-approved </a:t>
            </a:r>
            <a:r>
              <a:rPr lang="en-US" sz="2000" dirty="0" err="1">
                <a:solidFill>
                  <a:srgbClr val="002E51"/>
                </a:solidFill>
              </a:rPr>
              <a:t>JAKi</a:t>
            </a:r>
            <a:r>
              <a:rPr lang="en-US" sz="2000" dirty="0">
                <a:solidFill>
                  <a:srgbClr val="002E51"/>
                </a:solidFill>
              </a:rPr>
              <a:t> as of 11/2023</a:t>
            </a:r>
          </a:p>
          <a:p>
            <a:pPr lvl="2"/>
            <a:r>
              <a:rPr lang="en-US" dirty="0" err="1">
                <a:solidFill>
                  <a:srgbClr val="002E51"/>
                </a:solidFill>
              </a:rPr>
              <a:t>Ruxolitinib</a:t>
            </a:r>
            <a:r>
              <a:rPr lang="en-US" dirty="0">
                <a:solidFill>
                  <a:srgbClr val="002E51"/>
                </a:solidFill>
              </a:rPr>
              <a:t>, </a:t>
            </a:r>
            <a:r>
              <a:rPr lang="en-US" dirty="0" err="1">
                <a:solidFill>
                  <a:srgbClr val="002E51"/>
                </a:solidFill>
              </a:rPr>
              <a:t>Fedratinib</a:t>
            </a:r>
            <a:r>
              <a:rPr lang="en-US" dirty="0">
                <a:solidFill>
                  <a:srgbClr val="002E51"/>
                </a:solidFill>
              </a:rPr>
              <a:t>, </a:t>
            </a:r>
            <a:r>
              <a:rPr lang="en-US" dirty="0" err="1">
                <a:solidFill>
                  <a:srgbClr val="002E51"/>
                </a:solidFill>
              </a:rPr>
              <a:t>Pacritinib</a:t>
            </a:r>
            <a:r>
              <a:rPr lang="en-US" dirty="0">
                <a:solidFill>
                  <a:srgbClr val="002E51"/>
                </a:solidFill>
              </a:rPr>
              <a:t>, </a:t>
            </a:r>
            <a:r>
              <a:rPr lang="en-US" dirty="0" err="1">
                <a:solidFill>
                  <a:srgbClr val="002E51"/>
                </a:solidFill>
              </a:rPr>
              <a:t>Momelotinib</a:t>
            </a:r>
            <a:endParaRPr lang="en-US" dirty="0">
              <a:solidFill>
                <a:srgbClr val="002E51"/>
              </a:solidFill>
            </a:endParaRPr>
          </a:p>
          <a:p>
            <a:r>
              <a:rPr lang="en-US" sz="2400" dirty="0">
                <a:solidFill>
                  <a:srgbClr val="002E51"/>
                </a:solidFill>
              </a:rPr>
              <a:t>Both pacritinib &amp; </a:t>
            </a:r>
            <a:r>
              <a:rPr lang="en-US" sz="2400" dirty="0" err="1">
                <a:solidFill>
                  <a:srgbClr val="002E51"/>
                </a:solidFill>
              </a:rPr>
              <a:t>momelotinib</a:t>
            </a:r>
            <a:r>
              <a:rPr lang="en-US" sz="2400" dirty="0">
                <a:solidFill>
                  <a:srgbClr val="002E51"/>
                </a:solidFill>
              </a:rPr>
              <a:t> can be used in “cytopenic” MF</a:t>
            </a:r>
          </a:p>
          <a:p>
            <a:pPr lvl="1"/>
            <a:r>
              <a:rPr lang="en-US" sz="2000" dirty="0">
                <a:solidFill>
                  <a:srgbClr val="002E51"/>
                </a:solidFill>
              </a:rPr>
              <a:t>Pacritinib FDA-labeled for thrombocytopenia</a:t>
            </a:r>
          </a:p>
          <a:p>
            <a:pPr lvl="1"/>
            <a:r>
              <a:rPr lang="en-US" sz="2000" dirty="0" err="1">
                <a:solidFill>
                  <a:srgbClr val="002E51"/>
                </a:solidFill>
              </a:rPr>
              <a:t>Momelotinib</a:t>
            </a:r>
            <a:r>
              <a:rPr lang="en-US" sz="2000" dirty="0">
                <a:solidFill>
                  <a:srgbClr val="002E51"/>
                </a:solidFill>
              </a:rPr>
              <a:t> FDA-labeled for anemia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58885484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LEUKEMIA/LYMPHOMA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Thursday, November 16, 2023 </a:t>
            </a:r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1C2670A-D40D-F9F9-121A-CDE02BBE5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4529931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47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0B6E-B2A2-1228-4411-563BA384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909" y="1790010"/>
            <a:ext cx="9144000" cy="1006507"/>
          </a:xfrm>
        </p:spPr>
        <p:txBody>
          <a:bodyPr/>
          <a:lstStyle/>
          <a:p>
            <a:r>
              <a:rPr lang="en-US" dirty="0"/>
              <a:t>Frontline Therapy for CLL</a:t>
            </a:r>
          </a:p>
        </p:txBody>
      </p:sp>
    </p:spTree>
    <p:extLst>
      <p:ext uri="{BB962C8B-B14F-4D97-AF65-F5344CB8AC3E}">
        <p14:creationId xmlns:p14="http://schemas.microsoft.com/office/powerpoint/2010/main" val="160457313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Brandi Reeves, MD</a:t>
            </a:r>
          </a:p>
          <a:p>
            <a:r>
              <a:rPr lang="en-US" dirty="0">
                <a:solidFill>
                  <a:srgbClr val="002E51"/>
                </a:solidFill>
              </a:rPr>
              <a:t>Assistant Professor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North Carolina</a:t>
            </a:r>
          </a:p>
          <a:p>
            <a:r>
              <a:rPr lang="en-US" dirty="0">
                <a:solidFill>
                  <a:srgbClr val="002E51"/>
                </a:solidFill>
              </a:rPr>
              <a:t>Chapel Hill, NC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Future Directions </a:t>
            </a:r>
            <a:r>
              <a:rPr lang="en-US" b="1">
                <a:solidFill>
                  <a:srgbClr val="002E51"/>
                </a:solidFill>
              </a:rPr>
              <a:t>in Myelofibrosis</a:t>
            </a:r>
            <a:endParaRPr lang="en-US" b="1" dirty="0">
              <a:solidFill>
                <a:srgbClr val="002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7606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9EBE67-9844-91FF-B2A8-2A0BAD5B7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934720"/>
            <a:ext cx="7118287" cy="293624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 have received consulting fees from: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CTI BioPharma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Incyte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err="1"/>
              <a:t>MorphoSYS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 err="1"/>
              <a:t>PharmaEssentia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Protagonist Therapeutics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F31608-D4B4-63A0-CFB4-BB55B7C6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293892557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02BF1D-A9B9-912B-C0DD-2C3E6FF2C2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859" y="1106011"/>
            <a:ext cx="4307941" cy="2936240"/>
          </a:xfrm>
        </p:spPr>
        <p:txBody>
          <a:bodyPr wrap="square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800" dirty="0" err="1"/>
              <a:t>JAKi</a:t>
            </a:r>
            <a:r>
              <a:rPr lang="en-US" sz="1800" dirty="0"/>
              <a:t> are currently the backbone of MF therapy &amp; are largely palliative</a:t>
            </a:r>
          </a:p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1800" dirty="0"/>
              <a:t>Increasing focus on “disease-modifying” drugs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en-US" sz="1800" dirty="0"/>
              <a:t>Target the MPN clone and/or HSC niche to </a:t>
            </a:r>
            <a:r>
              <a:rPr lang="en-US" sz="1800" i="1" dirty="0">
                <a:solidFill>
                  <a:schemeClr val="accent6"/>
                </a:solidFill>
              </a:rPr>
              <a:t>restore normal hematopoiesis and improve clinically meaningful outcomes</a:t>
            </a:r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A833784-185B-F24D-B858-7732753A13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5799" y="1117600"/>
            <a:ext cx="4307941" cy="293624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US" sz="2000" dirty="0"/>
              <a:t>Updates from MOMENTUM study </a:t>
            </a:r>
            <a:r>
              <a:rPr lang="en-US" sz="1600" dirty="0"/>
              <a:t>(</a:t>
            </a:r>
            <a:r>
              <a:rPr lang="en-US" sz="1600" dirty="0">
                <a:effectLst/>
              </a:rPr>
              <a:t>ASH 22 </a:t>
            </a:r>
            <a:r>
              <a:rPr lang="en-US" sz="1600" dirty="0" err="1">
                <a:effectLst/>
              </a:rPr>
              <a:t>abstr</a:t>
            </a:r>
            <a:r>
              <a:rPr lang="en-US" sz="1600" dirty="0">
                <a:effectLst/>
              </a:rPr>
              <a:t> 627</a:t>
            </a:r>
            <a:r>
              <a:rPr lang="en-US" sz="1600" dirty="0"/>
              <a:t>)</a:t>
            </a:r>
          </a:p>
          <a:p>
            <a:pPr marL="0" indent="0">
              <a:buNone/>
            </a:pPr>
            <a:endParaRPr lang="en-US" sz="1600" dirty="0"/>
          </a:p>
          <a:p>
            <a:pPr marL="514350" indent="-514350">
              <a:buFont typeface="+mj-lt"/>
              <a:buAutoNum type="arabicParenR" startAt="2"/>
            </a:pPr>
            <a:r>
              <a:rPr lang="en-US" sz="2000" dirty="0"/>
              <a:t>Bone marrow fibrosis response as a marker of disease-modification </a:t>
            </a:r>
            <a:r>
              <a:rPr lang="en-US" sz="1400" dirty="0"/>
              <a:t>(</a:t>
            </a:r>
            <a:r>
              <a:rPr lang="en-US" sz="1400" dirty="0">
                <a:effectLst/>
              </a:rPr>
              <a:t>ASH 22 </a:t>
            </a:r>
            <a:r>
              <a:rPr lang="en-US" sz="1400" dirty="0" err="1">
                <a:effectLst/>
              </a:rPr>
              <a:t>abstr</a:t>
            </a:r>
            <a:r>
              <a:rPr lang="en-US" sz="1400" dirty="0">
                <a:effectLst/>
              </a:rPr>
              <a:t> 337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endParaRPr lang="en-US" sz="1400" dirty="0"/>
          </a:p>
          <a:p>
            <a:pPr marL="514350" indent="-514350">
              <a:buFont typeface="+mj-lt"/>
              <a:buAutoNum type="arabicParenR" startAt="3"/>
            </a:pPr>
            <a:r>
              <a:rPr lang="en-US" sz="2000" dirty="0"/>
              <a:t>Combination therapies in MF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70FBD10-9076-B58E-D97F-D1562660B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695496"/>
          </a:xfrm>
        </p:spPr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33989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F250CF-B2BB-E480-2266-337D135F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417"/>
            <a:ext cx="7713785" cy="42832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041A75-DF15-7410-B3D7-0293F507355A}"/>
              </a:ext>
            </a:extLst>
          </p:cNvPr>
          <p:cNvSpPr txBox="1"/>
          <p:nvPr/>
        </p:nvSpPr>
        <p:spPr>
          <a:xfrm rot="16200000">
            <a:off x="6686528" y="1861211"/>
            <a:ext cx="4607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</p:spTree>
    <p:extLst>
      <p:ext uri="{BB962C8B-B14F-4D97-AF65-F5344CB8AC3E}">
        <p14:creationId xmlns:p14="http://schemas.microsoft.com/office/powerpoint/2010/main" val="22501702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AC47D1-8F1F-5525-18D6-72A7C0491E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34"/>
          <a:stretch/>
        </p:blipFill>
        <p:spPr>
          <a:xfrm>
            <a:off x="-76691" y="977794"/>
            <a:ext cx="9210607" cy="31807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A8E061-30FB-5F2F-E814-DC4D9E02441D}"/>
              </a:ext>
            </a:extLst>
          </p:cNvPr>
          <p:cNvSpPr txBox="1"/>
          <p:nvPr/>
        </p:nvSpPr>
        <p:spPr>
          <a:xfrm>
            <a:off x="5736732" y="4158539"/>
            <a:ext cx="4607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DAC1CD-1C73-BFAC-EA6A-5EA4B577F62D}"/>
              </a:ext>
            </a:extLst>
          </p:cNvPr>
          <p:cNvSpPr txBox="1"/>
          <p:nvPr/>
        </p:nvSpPr>
        <p:spPr>
          <a:xfrm>
            <a:off x="0" y="75028"/>
            <a:ext cx="8944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MOMENTUM Trial Design: Phase III, Double-Blind, Open-Label Crossover</a:t>
            </a:r>
          </a:p>
        </p:txBody>
      </p:sp>
    </p:spTree>
    <p:extLst>
      <p:ext uri="{BB962C8B-B14F-4D97-AF65-F5344CB8AC3E}">
        <p14:creationId xmlns:p14="http://schemas.microsoft.com/office/powerpoint/2010/main" val="34128464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6FCDD7C-0CB8-5470-C729-B6682B384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Higher risk, post-</a:t>
            </a:r>
            <a:r>
              <a:rPr lang="en-US" sz="2400" dirty="0" err="1"/>
              <a:t>ruxolitinib</a:t>
            </a:r>
            <a:r>
              <a:rPr lang="en-US" sz="2400" dirty="0"/>
              <a:t>, symptomatic, transfusion-dependent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FE149-B3C1-0FF2-ACAD-19283DC58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531" y="593914"/>
            <a:ext cx="7322882" cy="3797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C700A6-2B97-4BCC-8F35-AC4A76F3362E}"/>
              </a:ext>
            </a:extLst>
          </p:cNvPr>
          <p:cNvSpPr txBox="1"/>
          <p:nvPr/>
        </p:nvSpPr>
        <p:spPr>
          <a:xfrm rot="16200000">
            <a:off x="6686528" y="1861211"/>
            <a:ext cx="4607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</p:spTree>
    <p:extLst>
      <p:ext uri="{BB962C8B-B14F-4D97-AF65-F5344CB8AC3E}">
        <p14:creationId xmlns:p14="http://schemas.microsoft.com/office/powerpoint/2010/main" val="38661580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D55B01-AC45-61B6-1948-E0BE82F30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94" y="166911"/>
            <a:ext cx="9144000" cy="39177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B80848-2E3C-00D9-F9D5-25A032DD83A1}"/>
              </a:ext>
            </a:extLst>
          </p:cNvPr>
          <p:cNvSpPr txBox="1"/>
          <p:nvPr/>
        </p:nvSpPr>
        <p:spPr>
          <a:xfrm>
            <a:off x="5736732" y="4158539"/>
            <a:ext cx="4607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</p:spTree>
    <p:extLst>
      <p:ext uri="{BB962C8B-B14F-4D97-AF65-F5344CB8AC3E}">
        <p14:creationId xmlns:p14="http://schemas.microsoft.com/office/powerpoint/2010/main" val="112217435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FB51AC-C01D-589E-685B-8A2B8A2AA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462"/>
            <a:ext cx="9144000" cy="35416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E8FA5-E266-62F2-610B-429C3950E07E}"/>
              </a:ext>
            </a:extLst>
          </p:cNvPr>
          <p:cNvSpPr txBox="1"/>
          <p:nvPr/>
        </p:nvSpPr>
        <p:spPr>
          <a:xfrm>
            <a:off x="0" y="75028"/>
            <a:ext cx="848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50% TSS Reduction at 24wks sustained at 48wks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539280-ADEB-2096-8B39-9DE4846B97DC}"/>
              </a:ext>
            </a:extLst>
          </p:cNvPr>
          <p:cNvSpPr txBox="1"/>
          <p:nvPr/>
        </p:nvSpPr>
        <p:spPr>
          <a:xfrm>
            <a:off x="5732042" y="4083208"/>
            <a:ext cx="3571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</p:spTree>
    <p:extLst>
      <p:ext uri="{BB962C8B-B14F-4D97-AF65-F5344CB8AC3E}">
        <p14:creationId xmlns:p14="http://schemas.microsoft.com/office/powerpoint/2010/main" val="142292944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22476-F18A-1CB6-C5E3-609E96C90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532"/>
            <a:ext cx="9144000" cy="3397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6BE143-68AC-B3EF-12AB-4339DDA29CCC}"/>
              </a:ext>
            </a:extLst>
          </p:cNvPr>
          <p:cNvSpPr txBox="1"/>
          <p:nvPr/>
        </p:nvSpPr>
        <p:spPr>
          <a:xfrm>
            <a:off x="0" y="75028"/>
            <a:ext cx="848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New TSS Responders at 48wks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134823-7030-E673-CC0B-BF3B5000D4C3}"/>
              </a:ext>
            </a:extLst>
          </p:cNvPr>
          <p:cNvSpPr txBox="1"/>
          <p:nvPr/>
        </p:nvSpPr>
        <p:spPr>
          <a:xfrm>
            <a:off x="5732042" y="4083208"/>
            <a:ext cx="3571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</p:spTree>
    <p:extLst>
      <p:ext uri="{BB962C8B-B14F-4D97-AF65-F5344CB8AC3E}">
        <p14:creationId xmlns:p14="http://schemas.microsoft.com/office/powerpoint/2010/main" val="23243911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A066E-DF50-9964-4BE1-063EEC170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Durable Anemia &amp; Spleen Response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4B5E67-5F70-7629-ED1D-F1A34C7FA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5808"/>
            <a:ext cx="3928200" cy="2495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48962A-C2B9-37F1-556A-D78859A8C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1883" y="1614806"/>
            <a:ext cx="5051406" cy="1862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4E6300-74E3-5890-44AA-1AFF8FACB431}"/>
              </a:ext>
            </a:extLst>
          </p:cNvPr>
          <p:cNvSpPr txBox="1"/>
          <p:nvPr/>
        </p:nvSpPr>
        <p:spPr>
          <a:xfrm>
            <a:off x="5732042" y="4083208"/>
            <a:ext cx="3571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</p:spTree>
    <p:extLst>
      <p:ext uri="{BB962C8B-B14F-4D97-AF65-F5344CB8AC3E}">
        <p14:creationId xmlns:p14="http://schemas.microsoft.com/office/powerpoint/2010/main" val="1339579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C172B-E619-4E0C-9B1D-7E1C19047F30}"/>
              </a:ext>
            </a:extLst>
          </p:cNvPr>
          <p:cNvSpPr txBox="1"/>
          <p:nvPr/>
        </p:nvSpPr>
        <p:spPr>
          <a:xfrm>
            <a:off x="0" y="103726"/>
            <a:ext cx="9096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More Detailed Algorithm for Patients with CLL/SLL Requiring </a:t>
            </a:r>
            <a:r>
              <a:rPr lang="en-US" sz="18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Frontline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Therapy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by IWCLL Criteria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D3D85-00CD-4931-A138-8BE7E08815BC}"/>
              </a:ext>
            </a:extLst>
          </p:cNvPr>
          <p:cNvSpPr txBox="1"/>
          <p:nvPr/>
        </p:nvSpPr>
        <p:spPr>
          <a:xfrm>
            <a:off x="86711" y="1776002"/>
            <a:ext cx="1064172" cy="7848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Clinical Trial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Available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46BB2F-3887-4B09-BFC7-D50F403F1CD0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150883" y="1510545"/>
            <a:ext cx="331073" cy="657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C13585-22C7-4AD9-B064-628386E287E7}"/>
              </a:ext>
            </a:extLst>
          </p:cNvPr>
          <p:cNvSpPr txBox="1"/>
          <p:nvPr/>
        </p:nvSpPr>
        <p:spPr>
          <a:xfrm>
            <a:off x="504502" y="1375380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C5B17-DDC6-4BCC-B2FE-D663893EF284}"/>
              </a:ext>
            </a:extLst>
          </p:cNvPr>
          <p:cNvSpPr txBox="1"/>
          <p:nvPr/>
        </p:nvSpPr>
        <p:spPr>
          <a:xfrm>
            <a:off x="1489847" y="1251692"/>
            <a:ext cx="1119352" cy="55399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Enroll on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Clinical Trial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F20F57-5C83-4474-9659-15729A7870DD}"/>
              </a:ext>
            </a:extLst>
          </p:cNvPr>
          <p:cNvCxnSpPr>
            <a:cxnSpLocks/>
            <a:stCxn id="5" idx="3"/>
            <a:endCxn id="19" idx="1"/>
          </p:cNvCxnSpPr>
          <p:nvPr/>
        </p:nvCxnSpPr>
        <p:spPr>
          <a:xfrm>
            <a:off x="1150883" y="2168417"/>
            <a:ext cx="338964" cy="294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54D6A92-EDE1-4D45-9AF6-A33A6FB137F9}"/>
              </a:ext>
            </a:extLst>
          </p:cNvPr>
          <p:cNvSpPr txBox="1"/>
          <p:nvPr/>
        </p:nvSpPr>
        <p:spPr>
          <a:xfrm>
            <a:off x="528148" y="2647207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498454-8312-46D9-852F-749165734D64}"/>
              </a:ext>
            </a:extLst>
          </p:cNvPr>
          <p:cNvSpPr txBox="1"/>
          <p:nvPr/>
        </p:nvSpPr>
        <p:spPr>
          <a:xfrm>
            <a:off x="1489847" y="2185622"/>
            <a:ext cx="1119352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Check IGHV Status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9FCC853-30F7-40C1-9CC9-7A182C26E103}"/>
              </a:ext>
            </a:extLst>
          </p:cNvPr>
          <p:cNvCxnSpPr>
            <a:cxnSpLocks/>
            <a:endCxn id="21" idx="3"/>
          </p:cNvCxnSpPr>
          <p:nvPr/>
        </p:nvCxnSpPr>
        <p:spPr>
          <a:xfrm flipV="1">
            <a:off x="2624966" y="1978814"/>
            <a:ext cx="591208" cy="4656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DB4F344-91A1-4D91-935E-10991D0EAA5A}"/>
              </a:ext>
            </a:extLst>
          </p:cNvPr>
          <p:cNvSpPr txBox="1"/>
          <p:nvPr/>
        </p:nvSpPr>
        <p:spPr>
          <a:xfrm>
            <a:off x="2096822" y="1794148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Mutated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9FFA63-58EC-48C5-A5A9-1E7940ACCA0B}"/>
              </a:ext>
            </a:extLst>
          </p:cNvPr>
          <p:cNvSpPr txBox="1"/>
          <p:nvPr/>
        </p:nvSpPr>
        <p:spPr>
          <a:xfrm>
            <a:off x="3224057" y="1654708"/>
            <a:ext cx="1119352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Check CLL FISH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E83388-A8AF-492D-9A0D-67562BBB47B4}"/>
              </a:ext>
            </a:extLst>
          </p:cNvPr>
          <p:cNvCxnSpPr>
            <a:cxnSpLocks/>
            <a:stCxn id="22" idx="3"/>
            <a:endCxn id="25" idx="1"/>
          </p:cNvCxnSpPr>
          <p:nvPr/>
        </p:nvCxnSpPr>
        <p:spPr>
          <a:xfrm flipV="1">
            <a:off x="4343409" y="1297307"/>
            <a:ext cx="472959" cy="63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E7D64D2-2FE6-4A57-AFA3-F8981E972B89}"/>
              </a:ext>
            </a:extLst>
          </p:cNvPr>
          <p:cNvSpPr txBox="1"/>
          <p:nvPr/>
        </p:nvSpPr>
        <p:spPr>
          <a:xfrm>
            <a:off x="3775845" y="1031460"/>
            <a:ext cx="111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Del13q +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only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23EFA3-BB2B-4CF0-8C5C-2CCE7F9DF230}"/>
              </a:ext>
            </a:extLst>
          </p:cNvPr>
          <p:cNvSpPr txBox="1"/>
          <p:nvPr/>
        </p:nvSpPr>
        <p:spPr>
          <a:xfrm>
            <a:off x="4816368" y="1135724"/>
            <a:ext cx="1119352" cy="32316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Age &lt; 65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BB358D-0D74-4227-9E45-61D21A40E910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 flipV="1">
            <a:off x="5935720" y="1297306"/>
            <a:ext cx="606971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173F2A7-C856-4589-831D-538D24E20FB4}"/>
              </a:ext>
            </a:extLst>
          </p:cNvPr>
          <p:cNvSpPr txBox="1"/>
          <p:nvPr/>
        </p:nvSpPr>
        <p:spPr>
          <a:xfrm>
            <a:off x="6542691" y="904891"/>
            <a:ext cx="1182084" cy="7848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Discuss/ consider FCR x 6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366DC5B-1C6F-4682-A89F-C31393E3EC31}"/>
              </a:ext>
            </a:extLst>
          </p:cNvPr>
          <p:cNvCxnSpPr>
            <a:cxnSpLocks/>
            <a:stCxn id="19" idx="3"/>
            <a:endCxn id="35" idx="1"/>
          </p:cNvCxnSpPr>
          <p:nvPr/>
        </p:nvCxnSpPr>
        <p:spPr>
          <a:xfrm>
            <a:off x="2609199" y="2462621"/>
            <a:ext cx="606975" cy="812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4CA9CCF-F221-40E0-BE0A-BE26DFF6AFE1}"/>
              </a:ext>
            </a:extLst>
          </p:cNvPr>
          <p:cNvSpPr txBox="1"/>
          <p:nvPr/>
        </p:nvSpPr>
        <p:spPr>
          <a:xfrm>
            <a:off x="1791361" y="2984679"/>
            <a:ext cx="130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Unmutated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40B8CEF-87FE-4344-A3AC-BB41C148638B}"/>
              </a:ext>
            </a:extLst>
          </p:cNvPr>
          <p:cNvSpPr txBox="1"/>
          <p:nvPr/>
        </p:nvSpPr>
        <p:spPr>
          <a:xfrm>
            <a:off x="3216174" y="2882714"/>
            <a:ext cx="1119352" cy="7848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Check CLL FISH/TP53 mutation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CA63308-30B7-484F-9260-9EE8B24F62B1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4339460" y="3222460"/>
            <a:ext cx="519272" cy="6169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1B5BC2A-33A3-48EB-A5D9-A925850EDD2B}"/>
              </a:ext>
            </a:extLst>
          </p:cNvPr>
          <p:cNvSpPr txBox="1"/>
          <p:nvPr/>
        </p:nvSpPr>
        <p:spPr>
          <a:xfrm>
            <a:off x="3814269" y="3740931"/>
            <a:ext cx="1206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Del17p + or TP53m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266E4DB-1A2E-4A70-AE77-4992CF3AE8C8}"/>
              </a:ext>
            </a:extLst>
          </p:cNvPr>
          <p:cNvSpPr txBox="1"/>
          <p:nvPr/>
        </p:nvSpPr>
        <p:spPr>
          <a:xfrm>
            <a:off x="4858732" y="3446964"/>
            <a:ext cx="1284889" cy="7848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Acalabrutinib/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Zanubrutinib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ACBF4E8-D501-43A7-8E1F-A0214FD299A2}"/>
              </a:ext>
            </a:extLst>
          </p:cNvPr>
          <p:cNvCxnSpPr>
            <a:cxnSpLocks/>
            <a:stCxn id="35" idx="3"/>
            <a:endCxn id="42" idx="1"/>
          </p:cNvCxnSpPr>
          <p:nvPr/>
        </p:nvCxnSpPr>
        <p:spPr>
          <a:xfrm flipV="1">
            <a:off x="4335526" y="2898907"/>
            <a:ext cx="504496" cy="376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421B3432-B496-4584-9839-B510DC7B64BA}"/>
              </a:ext>
            </a:extLst>
          </p:cNvPr>
          <p:cNvSpPr txBox="1"/>
          <p:nvPr/>
        </p:nvSpPr>
        <p:spPr>
          <a:xfrm>
            <a:off x="3905909" y="2543603"/>
            <a:ext cx="110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Others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149CDC-FC24-425C-B668-01C7A6F5A100}"/>
              </a:ext>
            </a:extLst>
          </p:cNvPr>
          <p:cNvSpPr txBox="1"/>
          <p:nvPr/>
        </p:nvSpPr>
        <p:spPr>
          <a:xfrm>
            <a:off x="4840022" y="2621908"/>
            <a:ext cx="1340068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Consider Comorbidities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6487412-C79A-4B1A-8262-C3093EDCB8A1}"/>
              </a:ext>
            </a:extLst>
          </p:cNvPr>
          <p:cNvCxnSpPr>
            <a:cxnSpLocks/>
            <a:stCxn id="42" idx="3"/>
            <a:endCxn id="45" idx="1"/>
          </p:cNvCxnSpPr>
          <p:nvPr/>
        </p:nvCxnSpPr>
        <p:spPr>
          <a:xfrm flipV="1">
            <a:off x="6180090" y="2764839"/>
            <a:ext cx="354712" cy="134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2612BA4F-B48F-4433-81BC-90C517F06BA0}"/>
              </a:ext>
            </a:extLst>
          </p:cNvPr>
          <p:cNvSpPr txBox="1"/>
          <p:nvPr/>
        </p:nvSpPr>
        <p:spPr>
          <a:xfrm>
            <a:off x="6534802" y="2257007"/>
            <a:ext cx="119949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Uncontrolled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afib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require anticoagulation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932FCDC-F28F-48FD-89CA-C2E45E171B6B}"/>
              </a:ext>
            </a:extLst>
          </p:cNvPr>
          <p:cNvCxnSpPr>
            <a:cxnSpLocks/>
            <a:stCxn id="45" idx="3"/>
            <a:endCxn id="58" idx="1"/>
          </p:cNvCxnSpPr>
          <p:nvPr/>
        </p:nvCxnSpPr>
        <p:spPr>
          <a:xfrm flipV="1">
            <a:off x="7734300" y="2743574"/>
            <a:ext cx="274567" cy="21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670047BE-366C-4A06-A57A-0211CF1C359E}"/>
              </a:ext>
            </a:extLst>
          </p:cNvPr>
          <p:cNvSpPr txBox="1"/>
          <p:nvPr/>
        </p:nvSpPr>
        <p:spPr>
          <a:xfrm>
            <a:off x="8008867" y="2351159"/>
            <a:ext cx="1048424" cy="7848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Obin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(12m)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93C45FA-1AAA-4E18-8C9D-0AF316638E44}"/>
              </a:ext>
            </a:extLst>
          </p:cNvPr>
          <p:cNvSpPr txBox="1"/>
          <p:nvPr/>
        </p:nvSpPr>
        <p:spPr>
          <a:xfrm>
            <a:off x="5679529" y="939516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CE1E0AA-65A4-481D-A82F-5FE60EE6F56C}"/>
              </a:ext>
            </a:extLst>
          </p:cNvPr>
          <p:cNvSpPr txBox="1"/>
          <p:nvPr/>
        </p:nvSpPr>
        <p:spPr>
          <a:xfrm>
            <a:off x="4996679" y="1434719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9AD6DE3-6AC3-4210-ABEB-9F1E1FFB2C20}"/>
              </a:ext>
            </a:extLst>
          </p:cNvPr>
          <p:cNvCxnSpPr>
            <a:cxnSpLocks/>
            <a:stCxn id="25" idx="2"/>
            <a:endCxn id="35" idx="0"/>
          </p:cNvCxnSpPr>
          <p:nvPr/>
        </p:nvCxnSpPr>
        <p:spPr>
          <a:xfrm flipH="1">
            <a:off x="3775850" y="1458889"/>
            <a:ext cx="1600194" cy="1423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FCE08B3F-9B1F-4477-84EC-9E3C3BF79641}"/>
              </a:ext>
            </a:extLst>
          </p:cNvPr>
          <p:cNvSpPr txBox="1"/>
          <p:nvPr/>
        </p:nvSpPr>
        <p:spPr>
          <a:xfrm>
            <a:off x="6534802" y="3385119"/>
            <a:ext cx="1180448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CrCl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&lt; 30ml/min, inability to monitor TLS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9BB0C263-7E72-4CAD-8076-5B0C2DC92EC5}"/>
              </a:ext>
            </a:extLst>
          </p:cNvPr>
          <p:cNvCxnSpPr>
            <a:cxnSpLocks/>
            <a:endCxn id="39" idx="3"/>
          </p:cNvCxnSpPr>
          <p:nvPr/>
        </p:nvCxnSpPr>
        <p:spPr>
          <a:xfrm flipH="1" flipV="1">
            <a:off x="6143621" y="3839379"/>
            <a:ext cx="403011" cy="736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DD0A7AB-0EEA-47EE-B38B-8DC8101B73B2}"/>
              </a:ext>
            </a:extLst>
          </p:cNvPr>
          <p:cNvCxnSpPr>
            <a:cxnSpLocks/>
            <a:endCxn id="67" idx="1"/>
          </p:cNvCxnSpPr>
          <p:nvPr/>
        </p:nvCxnSpPr>
        <p:spPr>
          <a:xfrm>
            <a:off x="6186000" y="2898898"/>
            <a:ext cx="348802" cy="9940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/>
      <p:bldP spid="18" grpId="0"/>
      <p:bldP spid="19" grpId="0" animBg="1"/>
      <p:bldP spid="21" grpId="0"/>
      <p:bldP spid="22" grpId="0" animBg="1"/>
      <p:bldP spid="24" grpId="0"/>
      <p:bldP spid="25" grpId="0" animBg="1"/>
      <p:bldP spid="34" grpId="0"/>
      <p:bldP spid="35" grpId="0" animBg="1"/>
      <p:bldP spid="38" grpId="0"/>
      <p:bldP spid="41" grpId="0"/>
      <p:bldP spid="42" grpId="0" animBg="1"/>
      <p:bldP spid="45" grpId="0" animBg="1"/>
      <p:bldP spid="62" grpId="0"/>
      <p:bldP spid="63" grpId="0"/>
      <p:bldP spid="67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53DCC4-DB22-CD9E-4806-FF6F237CA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825" y="404769"/>
            <a:ext cx="9144000" cy="3804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A941F-1DFB-9CEF-D628-B31AD980E6D1}"/>
              </a:ext>
            </a:extLst>
          </p:cNvPr>
          <p:cNvSpPr txBox="1"/>
          <p:nvPr/>
        </p:nvSpPr>
        <p:spPr>
          <a:xfrm>
            <a:off x="0" y="2539"/>
            <a:ext cx="848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OS and LFS converged after MMB crossover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A4C0B-36FD-16B6-3D56-1CB3A39EA3C5}"/>
              </a:ext>
            </a:extLst>
          </p:cNvPr>
          <p:cNvSpPr txBox="1"/>
          <p:nvPr/>
        </p:nvSpPr>
        <p:spPr>
          <a:xfrm>
            <a:off x="5732042" y="4119420"/>
            <a:ext cx="3571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</p:spTree>
    <p:extLst>
      <p:ext uri="{BB962C8B-B14F-4D97-AF65-F5344CB8AC3E}">
        <p14:creationId xmlns:p14="http://schemas.microsoft.com/office/powerpoint/2010/main" val="144391034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FD9181-2C85-0C58-8249-7DA981B2C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417"/>
          <a:stretch/>
        </p:blipFill>
        <p:spPr>
          <a:xfrm>
            <a:off x="0" y="379340"/>
            <a:ext cx="8981038" cy="38848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60D70F-DCF4-7388-E20C-474145470A4E}"/>
              </a:ext>
            </a:extLst>
          </p:cNvPr>
          <p:cNvSpPr txBox="1"/>
          <p:nvPr/>
        </p:nvSpPr>
        <p:spPr>
          <a:xfrm>
            <a:off x="0" y="2539"/>
            <a:ext cx="848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Improved OS in those w/baseline PLT &lt;50 x 10</a:t>
            </a:r>
            <a:r>
              <a:rPr lang="en-US" baseline="30000" dirty="0">
                <a:solidFill>
                  <a:schemeClr val="accent6"/>
                </a:solidFill>
              </a:rPr>
              <a:t>9</a:t>
            </a:r>
            <a:r>
              <a:rPr lang="en-US" dirty="0">
                <a:solidFill>
                  <a:schemeClr val="accent6"/>
                </a:solidFill>
              </a:rPr>
              <a:t>/L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38B24-7A4D-60E9-FAAC-9A1BFDFFC380}"/>
              </a:ext>
            </a:extLst>
          </p:cNvPr>
          <p:cNvSpPr txBox="1"/>
          <p:nvPr/>
        </p:nvSpPr>
        <p:spPr>
          <a:xfrm>
            <a:off x="5732042" y="4119420"/>
            <a:ext cx="3571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</p:spTree>
    <p:extLst>
      <p:ext uri="{BB962C8B-B14F-4D97-AF65-F5344CB8AC3E}">
        <p14:creationId xmlns:p14="http://schemas.microsoft.com/office/powerpoint/2010/main" val="65750441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0A025-148E-76DC-F513-921F015C83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2" b="2542"/>
          <a:stretch/>
        </p:blipFill>
        <p:spPr>
          <a:xfrm>
            <a:off x="0" y="597528"/>
            <a:ext cx="9144000" cy="3476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AE5955-6FB8-5BA5-D56A-BEDD487D8B70}"/>
              </a:ext>
            </a:extLst>
          </p:cNvPr>
          <p:cNvSpPr txBox="1"/>
          <p:nvPr/>
        </p:nvSpPr>
        <p:spPr>
          <a:xfrm>
            <a:off x="0" y="75028"/>
            <a:ext cx="848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No new adverse events at 48 weeks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1C56A-D48C-50C4-309E-3FA408335319}"/>
              </a:ext>
            </a:extLst>
          </p:cNvPr>
          <p:cNvSpPr txBox="1"/>
          <p:nvPr/>
        </p:nvSpPr>
        <p:spPr>
          <a:xfrm>
            <a:off x="5732042" y="4119420"/>
            <a:ext cx="3571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</p:spTree>
    <p:extLst>
      <p:ext uri="{BB962C8B-B14F-4D97-AF65-F5344CB8AC3E}">
        <p14:creationId xmlns:p14="http://schemas.microsoft.com/office/powerpoint/2010/main" val="82610226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A986-934F-D5F6-392E-2C4B9008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925B-7F32-900C-E5EF-012053414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7397044" cy="2936240"/>
          </a:xfrm>
        </p:spPr>
        <p:txBody>
          <a:bodyPr/>
          <a:lstStyle/>
          <a:p>
            <a:r>
              <a:rPr lang="en-US" dirty="0" err="1"/>
              <a:t>Momelotinib</a:t>
            </a:r>
            <a:r>
              <a:rPr lang="en-US" dirty="0"/>
              <a:t> responses @ 48 </a:t>
            </a:r>
            <a:r>
              <a:rPr lang="en-US" dirty="0" err="1"/>
              <a:t>wks</a:t>
            </a:r>
            <a:r>
              <a:rPr lang="en-US" dirty="0"/>
              <a:t> were durable</a:t>
            </a:r>
          </a:p>
          <a:p>
            <a:r>
              <a:rPr lang="en-US" dirty="0" err="1"/>
              <a:t>Momelotinib</a:t>
            </a:r>
            <a:r>
              <a:rPr lang="en-US" dirty="0"/>
              <a:t> </a:t>
            </a:r>
            <a:r>
              <a:rPr lang="en-US" dirty="0" err="1"/>
              <a:t>mproved</a:t>
            </a:r>
            <a:r>
              <a:rPr lang="en-US" dirty="0"/>
              <a:t> OS for pts with </a:t>
            </a:r>
            <a:r>
              <a:rPr lang="en-US" dirty="0" err="1"/>
              <a:t>plts</a:t>
            </a:r>
            <a:r>
              <a:rPr lang="en-US" dirty="0"/>
              <a:t> &lt;50</a:t>
            </a:r>
          </a:p>
          <a:p>
            <a:r>
              <a:rPr lang="en-US" dirty="0"/>
              <a:t>Clinically significant bleeding in ~15%, no new adverse events seen   </a:t>
            </a:r>
          </a:p>
        </p:txBody>
      </p:sp>
    </p:spTree>
    <p:extLst>
      <p:ext uri="{BB962C8B-B14F-4D97-AF65-F5344CB8AC3E}">
        <p14:creationId xmlns:p14="http://schemas.microsoft.com/office/powerpoint/2010/main" val="283258619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93706C-0AAF-08F0-AE91-58A68E6C3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1"/>
            <a:ext cx="7676271" cy="43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57547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CCBF5-6429-BDF1-6EFB-2C1E0A9F2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EA208-A271-5979-E26F-5C2167461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878882"/>
            <a:ext cx="7205133" cy="2936240"/>
          </a:xfrm>
        </p:spPr>
        <p:txBody>
          <a:bodyPr/>
          <a:lstStyle/>
          <a:p>
            <a:r>
              <a:rPr lang="en-US" sz="2000" dirty="0"/>
              <a:t>Bone marrow fibrosis (BMF) is a cardinal feature of MF</a:t>
            </a:r>
          </a:p>
          <a:p>
            <a:r>
              <a:rPr lang="en-US" sz="2000" dirty="0"/>
              <a:t>Increasing BMF is associated with poor prognosis</a:t>
            </a:r>
          </a:p>
          <a:p>
            <a:r>
              <a:rPr lang="en-US" sz="2000" dirty="0"/>
              <a:t>BMF reduction is being reported in recent clinical trials, but the impact on clinical outcomes has not been well-defined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327AE0-290D-464D-C480-1CEAC863CF95}"/>
              </a:ext>
            </a:extLst>
          </p:cNvPr>
          <p:cNvSpPr txBox="1"/>
          <p:nvPr/>
        </p:nvSpPr>
        <p:spPr>
          <a:xfrm>
            <a:off x="297758" y="2464331"/>
            <a:ext cx="8342489" cy="156966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This study investigated the impact of 2 different </a:t>
            </a:r>
            <a:r>
              <a:rPr lang="en-US" dirty="0" err="1">
                <a:solidFill>
                  <a:schemeClr val="accent6"/>
                </a:solidFill>
              </a:rPr>
              <a:t>JAKi</a:t>
            </a:r>
            <a:r>
              <a:rPr lang="en-US" dirty="0">
                <a:solidFill>
                  <a:schemeClr val="accent6"/>
                </a:solidFill>
              </a:rPr>
              <a:t>, </a:t>
            </a:r>
            <a:r>
              <a:rPr lang="en-US" dirty="0" err="1">
                <a:solidFill>
                  <a:schemeClr val="accent6"/>
                </a:solidFill>
              </a:rPr>
              <a:t>momelotinib</a:t>
            </a:r>
            <a:r>
              <a:rPr lang="en-US" dirty="0">
                <a:solidFill>
                  <a:schemeClr val="accent6"/>
                </a:solidFill>
              </a:rPr>
              <a:t> &amp; </a:t>
            </a:r>
            <a:r>
              <a:rPr lang="en-US" dirty="0" err="1">
                <a:solidFill>
                  <a:schemeClr val="accent6"/>
                </a:solidFill>
              </a:rPr>
              <a:t>ruxolitinib</a:t>
            </a:r>
            <a:r>
              <a:rPr lang="en-US" dirty="0">
                <a:solidFill>
                  <a:schemeClr val="accent6"/>
                </a:solidFill>
              </a:rPr>
              <a:t>, on BMF and assessed correlations between BMF and clinical outcomes in subjects from the SIMPLIFY-1 study in </a:t>
            </a:r>
            <a:r>
              <a:rPr lang="en-US" dirty="0" err="1">
                <a:solidFill>
                  <a:schemeClr val="accent6"/>
                </a:solidFill>
              </a:rPr>
              <a:t>JAKi</a:t>
            </a:r>
            <a:r>
              <a:rPr lang="en-US" dirty="0">
                <a:solidFill>
                  <a:schemeClr val="accent6"/>
                </a:solidFill>
              </a:rPr>
              <a:t>-naïve MF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23796-B448-79B1-8CFB-FC08CF5C3C68}"/>
              </a:ext>
            </a:extLst>
          </p:cNvPr>
          <p:cNvSpPr txBox="1"/>
          <p:nvPr/>
        </p:nvSpPr>
        <p:spPr>
          <a:xfrm>
            <a:off x="5665764" y="4095541"/>
            <a:ext cx="3478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https://presentations.gsk.com/orals/5658/</a:t>
            </a:r>
          </a:p>
        </p:txBody>
      </p:sp>
    </p:spTree>
    <p:extLst>
      <p:ext uri="{BB962C8B-B14F-4D97-AF65-F5344CB8AC3E}">
        <p14:creationId xmlns:p14="http://schemas.microsoft.com/office/powerpoint/2010/main" val="392637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7C0AB-87AC-2881-D40E-910F84CDD25D}"/>
              </a:ext>
            </a:extLst>
          </p:cNvPr>
          <p:cNvSpPr txBox="1"/>
          <p:nvPr/>
        </p:nvSpPr>
        <p:spPr>
          <a:xfrm>
            <a:off x="0" y="120234"/>
            <a:ext cx="898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SIMPLIFY-1:  Phase 3, Double-Blind RCT of </a:t>
            </a:r>
            <a:r>
              <a:rPr lang="en-US" dirty="0" err="1">
                <a:solidFill>
                  <a:schemeClr val="accent6"/>
                </a:solidFill>
              </a:rPr>
              <a:t>momelotinib</a:t>
            </a:r>
            <a:r>
              <a:rPr lang="en-US" dirty="0">
                <a:solidFill>
                  <a:schemeClr val="accent6"/>
                </a:solidFill>
              </a:rPr>
              <a:t> vs </a:t>
            </a:r>
            <a:r>
              <a:rPr lang="en-US" dirty="0" err="1">
                <a:solidFill>
                  <a:schemeClr val="accent6"/>
                </a:solidFill>
              </a:rPr>
              <a:t>ruxolitinib</a:t>
            </a:r>
            <a:r>
              <a:rPr lang="en-US" dirty="0">
                <a:solidFill>
                  <a:schemeClr val="accent6"/>
                </a:solidFill>
              </a:rPr>
              <a:t> in </a:t>
            </a:r>
            <a:r>
              <a:rPr lang="en-US" dirty="0" err="1">
                <a:solidFill>
                  <a:schemeClr val="accent6"/>
                </a:solidFill>
              </a:rPr>
              <a:t>JAKi</a:t>
            </a:r>
            <a:r>
              <a:rPr lang="en-US" dirty="0">
                <a:solidFill>
                  <a:schemeClr val="accent6"/>
                </a:solidFill>
              </a:rPr>
              <a:t>-naïve MF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75B06-8A84-A135-2543-277868A9AA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59" t="25005" b="6063"/>
          <a:stretch/>
        </p:blipFill>
        <p:spPr>
          <a:xfrm>
            <a:off x="1928387" y="926400"/>
            <a:ext cx="4357818" cy="32954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A6F48C-4F35-C475-6042-845EBDEA0F82}"/>
              </a:ext>
            </a:extLst>
          </p:cNvPr>
          <p:cNvSpPr txBox="1"/>
          <p:nvPr/>
        </p:nvSpPr>
        <p:spPr>
          <a:xfrm>
            <a:off x="244444" y="1524717"/>
            <a:ext cx="217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WHO BMF Scale 0-3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15E85-B881-1145-B222-9AA4F2B03605}"/>
              </a:ext>
            </a:extLst>
          </p:cNvPr>
          <p:cNvSpPr txBox="1"/>
          <p:nvPr/>
        </p:nvSpPr>
        <p:spPr>
          <a:xfrm>
            <a:off x="5665764" y="4095541"/>
            <a:ext cx="3478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https://presentations.gsk.com/orals/5658/</a:t>
            </a:r>
          </a:p>
        </p:txBody>
      </p:sp>
    </p:spTree>
    <p:extLst>
      <p:ext uri="{BB962C8B-B14F-4D97-AF65-F5344CB8AC3E}">
        <p14:creationId xmlns:p14="http://schemas.microsoft.com/office/powerpoint/2010/main" val="337231901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97C0AB-87AC-2881-D40E-910F84CDD25D}"/>
              </a:ext>
            </a:extLst>
          </p:cNvPr>
          <p:cNvSpPr txBox="1"/>
          <p:nvPr/>
        </p:nvSpPr>
        <p:spPr>
          <a:xfrm>
            <a:off x="0" y="120234"/>
            <a:ext cx="8981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Ruxolitinib</a:t>
            </a:r>
            <a:r>
              <a:rPr lang="en-US" dirty="0">
                <a:solidFill>
                  <a:schemeClr val="accent6"/>
                </a:solidFill>
              </a:rPr>
              <a:t> &amp; </a:t>
            </a:r>
            <a:r>
              <a:rPr lang="en-US" dirty="0" err="1">
                <a:solidFill>
                  <a:schemeClr val="accent6"/>
                </a:solidFill>
              </a:rPr>
              <a:t>Momelotinib</a:t>
            </a:r>
            <a:r>
              <a:rPr lang="en-US" dirty="0">
                <a:solidFill>
                  <a:schemeClr val="accent6"/>
                </a:solidFill>
              </a:rPr>
              <a:t> similarly improved BMF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515E85-B881-1145-B222-9AA4F2B03605}"/>
              </a:ext>
            </a:extLst>
          </p:cNvPr>
          <p:cNvSpPr txBox="1"/>
          <p:nvPr/>
        </p:nvSpPr>
        <p:spPr>
          <a:xfrm>
            <a:off x="6328372" y="4165348"/>
            <a:ext cx="34782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https://presentations.gsk.com/orals/5658/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EBE05-26FA-774A-0DD2-8C0F9BF4E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90" t="34479" b="5612"/>
          <a:stretch/>
        </p:blipFill>
        <p:spPr>
          <a:xfrm>
            <a:off x="113112" y="2683402"/>
            <a:ext cx="2231201" cy="16548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43717C-C6E5-464B-C5EE-2200A79A5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74" t="33929" r="48791"/>
          <a:stretch/>
        </p:blipFill>
        <p:spPr>
          <a:xfrm>
            <a:off x="217591" y="837810"/>
            <a:ext cx="2022241" cy="1845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0D13C8-47C7-AB35-4678-3F1B9DF77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42" r="19072"/>
          <a:stretch/>
        </p:blipFill>
        <p:spPr>
          <a:xfrm>
            <a:off x="2408109" y="1158844"/>
            <a:ext cx="6532246" cy="3106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62F9EE-8848-3AFA-F4EB-E9BA399E62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94" t="47332" b="22246"/>
          <a:stretch/>
        </p:blipFill>
        <p:spPr>
          <a:xfrm>
            <a:off x="5330884" y="721305"/>
            <a:ext cx="1377734" cy="1176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3887FD-43B6-7B0E-4AB9-366F2BB6291E}"/>
              </a:ext>
            </a:extLst>
          </p:cNvPr>
          <p:cNvSpPr txBox="1"/>
          <p:nvPr/>
        </p:nvSpPr>
        <p:spPr>
          <a:xfrm>
            <a:off x="3745342" y="683277"/>
            <a:ext cx="1225012" cy="400110"/>
          </a:xfrm>
          <a:prstGeom prst="rect">
            <a:avLst/>
          </a:prstGeom>
          <a:solidFill>
            <a:srgbClr val="95BCE7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MMB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BF4CDC-8832-A6EA-2066-C55B0FCD0F77}"/>
              </a:ext>
            </a:extLst>
          </p:cNvPr>
          <p:cNvSpPr txBox="1"/>
          <p:nvPr/>
        </p:nvSpPr>
        <p:spPr>
          <a:xfrm>
            <a:off x="6939707" y="689661"/>
            <a:ext cx="1225012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RUX</a:t>
            </a:r>
          </a:p>
        </p:txBody>
      </p:sp>
    </p:spTree>
    <p:extLst>
      <p:ext uri="{BB962C8B-B14F-4D97-AF65-F5344CB8AC3E}">
        <p14:creationId xmlns:p14="http://schemas.microsoft.com/office/powerpoint/2010/main" val="22581547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46C43-BEE4-714A-BC6C-0FAB6D773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1097" y="777322"/>
            <a:ext cx="5069941" cy="1485698"/>
          </a:xfrm>
        </p:spPr>
        <p:txBody>
          <a:bodyPr/>
          <a:lstStyle/>
          <a:p>
            <a:r>
              <a:rPr lang="en-US" sz="2400" dirty="0"/>
              <a:t>SVR – no difference </a:t>
            </a:r>
          </a:p>
          <a:p>
            <a:r>
              <a:rPr lang="en-US" sz="2400" dirty="0"/>
              <a:t>TSS – no difference</a:t>
            </a:r>
          </a:p>
          <a:p>
            <a:r>
              <a:rPr lang="en-US" sz="2400" dirty="0"/>
              <a:t>Anemia response – no difference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43EB7B-8D64-DB6E-BF56-3AA11D23F8F1}"/>
              </a:ext>
            </a:extLst>
          </p:cNvPr>
          <p:cNvSpPr txBox="1"/>
          <p:nvPr/>
        </p:nvSpPr>
        <p:spPr>
          <a:xfrm>
            <a:off x="0" y="120234"/>
            <a:ext cx="8981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No association of BMF with clinical outcomes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0884F7-1E03-82A7-35A7-F8B815736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54740"/>
            <a:ext cx="3663848" cy="1906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E9E2B5-D2F9-1902-E206-D6AB256A0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65" y="2458443"/>
            <a:ext cx="3349782" cy="1767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FF01E2-05AC-C35D-AF32-97DBB48BB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974" y="2178892"/>
            <a:ext cx="3488248" cy="20465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AC2ED4-DE55-DA6D-DBAB-D1C26C5E76CB}"/>
              </a:ext>
            </a:extLst>
          </p:cNvPr>
          <p:cNvSpPr txBox="1"/>
          <p:nvPr/>
        </p:nvSpPr>
        <p:spPr>
          <a:xfrm>
            <a:off x="6328372" y="4165348"/>
            <a:ext cx="281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https://presentations.gsk.com/orals/5658/</a:t>
            </a:r>
          </a:p>
        </p:txBody>
      </p:sp>
    </p:spTree>
    <p:extLst>
      <p:ext uri="{BB962C8B-B14F-4D97-AF65-F5344CB8AC3E}">
        <p14:creationId xmlns:p14="http://schemas.microsoft.com/office/powerpoint/2010/main" val="273392672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43EB7B-8D64-DB6E-BF56-3AA11D23F8F1}"/>
              </a:ext>
            </a:extLst>
          </p:cNvPr>
          <p:cNvSpPr txBox="1"/>
          <p:nvPr/>
        </p:nvSpPr>
        <p:spPr>
          <a:xfrm>
            <a:off x="0" y="120234"/>
            <a:ext cx="8981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BMF changes did not associate with 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C2ED4-DE55-DA6D-DBAB-D1C26C5E76CB}"/>
              </a:ext>
            </a:extLst>
          </p:cNvPr>
          <p:cNvSpPr txBox="1"/>
          <p:nvPr/>
        </p:nvSpPr>
        <p:spPr>
          <a:xfrm>
            <a:off x="6328372" y="4165348"/>
            <a:ext cx="28156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https://presentations.gsk.com/orals/5658/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526D3C-DBCD-829D-D4AC-1CB59E216E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3" t="20974" r="1782" b="2804"/>
          <a:stretch/>
        </p:blipFill>
        <p:spPr>
          <a:xfrm>
            <a:off x="294237" y="543961"/>
            <a:ext cx="8555526" cy="362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37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6E9C8-D1FC-CED5-98E7-D06E5ABB5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7" y="217334"/>
            <a:ext cx="8159261" cy="1088068"/>
          </a:xfrm>
        </p:spPr>
        <p:txBody>
          <a:bodyPr>
            <a:normAutofit fontScale="90000"/>
          </a:bodyPr>
          <a:lstStyle/>
          <a:p>
            <a:r>
              <a:rPr lang="en-US" sz="3450" dirty="0"/>
              <a:t>How to Choose Between Ven + </a:t>
            </a:r>
            <a:r>
              <a:rPr lang="en-US" sz="3450" dirty="0" err="1"/>
              <a:t>Obin</a:t>
            </a:r>
            <a:r>
              <a:rPr lang="en-US" sz="3450" dirty="0"/>
              <a:t> and BTKi?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9E103-1FD0-BFE5-EAF8-281F6A39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>
            <a:normAutofit fontScale="70000" lnSpcReduction="2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Venetoclax + Obinutuzumab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25E9-A899-BC32-8332-CF9A3826AC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History of atrial fibrillation or hypertension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Need for systemic anticoagulation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Strong preference for time-limited therapy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0251DE-E077-D28C-1EE2-2885692CD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5"/>
          </a:solidFill>
        </p:spPr>
        <p:txBody>
          <a:bodyPr>
            <a:normAutofit fontScale="70000" lnSpcReduction="2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BTK Inhibitor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DF9ADF-7261-4945-BDEF-07B9CDB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3440" y="1939131"/>
            <a:ext cx="3703320" cy="2465069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Renal insufficiency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Consider for extensive infections (ibrutinib)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No access to facilities for TLS monitoring</a:t>
            </a:r>
          </a:p>
        </p:txBody>
      </p:sp>
    </p:spTree>
    <p:extLst>
      <p:ext uri="{BB962C8B-B14F-4D97-AF65-F5344CB8AC3E}">
        <p14:creationId xmlns:p14="http://schemas.microsoft.com/office/powerpoint/2010/main" val="98291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build="p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A986-934F-D5F6-392E-2C4B9008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925B-7F32-900C-E5EF-012053414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7397044" cy="2936240"/>
          </a:xfrm>
        </p:spPr>
        <p:txBody>
          <a:bodyPr/>
          <a:lstStyle/>
          <a:p>
            <a:r>
              <a:rPr lang="en-US" dirty="0"/>
              <a:t>20% of </a:t>
            </a:r>
            <a:r>
              <a:rPr lang="en-US" dirty="0" err="1"/>
              <a:t>JAKi</a:t>
            </a:r>
            <a:r>
              <a:rPr lang="en-US" dirty="0"/>
              <a:t>-naïve pts had &gt;1 grade BMF improvement at 24-wk of MMB or RUX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BMF changes from baseline to 24-wk did not correlate with clinical outcomes</a:t>
            </a:r>
          </a:p>
        </p:txBody>
      </p:sp>
    </p:spTree>
    <p:extLst>
      <p:ext uri="{BB962C8B-B14F-4D97-AF65-F5344CB8AC3E}">
        <p14:creationId xmlns:p14="http://schemas.microsoft.com/office/powerpoint/2010/main" val="202792243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001089-8C71-377D-60FB-FDF710EE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6500" cy="4352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6B2167-E5F1-74A9-BD56-84EDAFB0F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418" y="206551"/>
            <a:ext cx="2482345" cy="39398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B8BFAD-7DED-6DE7-D819-BECDE6560561}"/>
              </a:ext>
            </a:extLst>
          </p:cNvPr>
          <p:cNvSpPr txBox="1"/>
          <p:nvPr/>
        </p:nvSpPr>
        <p:spPr>
          <a:xfrm>
            <a:off x="6372633" y="4157256"/>
            <a:ext cx="4605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Blood Cancer J. 2019 Sep 11;9(9):74</a:t>
            </a:r>
          </a:p>
        </p:txBody>
      </p:sp>
    </p:spTree>
    <p:extLst>
      <p:ext uri="{BB962C8B-B14F-4D97-AF65-F5344CB8AC3E}">
        <p14:creationId xmlns:p14="http://schemas.microsoft.com/office/powerpoint/2010/main" val="134327176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149442-F59C-0679-4B2F-A2BF90F52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 r="14088"/>
          <a:stretch/>
        </p:blipFill>
        <p:spPr>
          <a:xfrm>
            <a:off x="0" y="832918"/>
            <a:ext cx="4037843" cy="3217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D52A79-3017-2923-FAC1-A7E806694045}"/>
              </a:ext>
            </a:extLst>
          </p:cNvPr>
          <p:cNvSpPr txBox="1"/>
          <p:nvPr/>
        </p:nvSpPr>
        <p:spPr>
          <a:xfrm>
            <a:off x="3313566" y="995883"/>
            <a:ext cx="724277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82C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err="1">
                <a:solidFill>
                  <a:schemeClr val="accent2"/>
                </a:solidFill>
              </a:rPr>
              <a:t>BETi</a:t>
            </a:r>
            <a:endParaRPr lang="en-US" sz="1800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30C25-892D-43A1-7521-4D1E1E7EB777}"/>
              </a:ext>
            </a:extLst>
          </p:cNvPr>
          <p:cNvSpPr txBox="1"/>
          <p:nvPr/>
        </p:nvSpPr>
        <p:spPr>
          <a:xfrm>
            <a:off x="0" y="3961518"/>
            <a:ext cx="35444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Adapted from Cancer Cell. 2018 Jan 8;33(1):3-5.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3692EE-9209-DC7A-3748-785D4D6C5C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3821"/>
          <a:stretch/>
        </p:blipFill>
        <p:spPr>
          <a:xfrm>
            <a:off x="4643329" y="1020059"/>
            <a:ext cx="4500671" cy="943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8B8368-C09C-A00A-4441-85BEF13E9A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380" t="16820" r="40951" b="56801"/>
          <a:stretch/>
        </p:blipFill>
        <p:spPr>
          <a:xfrm>
            <a:off x="6814620" y="2534676"/>
            <a:ext cx="1982709" cy="184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0A3B98-8525-C73D-131E-F9416410F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5874" r="81072" b="34054"/>
          <a:stretch/>
        </p:blipFill>
        <p:spPr>
          <a:xfrm>
            <a:off x="5066000" y="2421954"/>
            <a:ext cx="1109599" cy="19714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3D0B51-BBE2-76DF-BA71-880C77CDD4C3}"/>
              </a:ext>
            </a:extLst>
          </p:cNvPr>
          <p:cNvSpPr txBox="1"/>
          <p:nvPr/>
        </p:nvSpPr>
        <p:spPr>
          <a:xfrm>
            <a:off x="5522614" y="651850"/>
            <a:ext cx="2716039" cy="400110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Reduced BM Fibrosis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96682-9949-C560-B3A2-9F76F56B15E5}"/>
              </a:ext>
            </a:extLst>
          </p:cNvPr>
          <p:cNvSpPr txBox="1"/>
          <p:nvPr/>
        </p:nvSpPr>
        <p:spPr>
          <a:xfrm>
            <a:off x="4751042" y="2017449"/>
            <a:ext cx="1830044" cy="338554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Spleen Response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CD1DE0-0CE0-15BD-11DE-03F7C66B3785}"/>
              </a:ext>
            </a:extLst>
          </p:cNvPr>
          <p:cNvSpPr txBox="1"/>
          <p:nvPr/>
        </p:nvSpPr>
        <p:spPr>
          <a:xfrm>
            <a:off x="6654298" y="2013054"/>
            <a:ext cx="2390115" cy="338554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Reduced Clonal Burden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ADC52-450B-5ED0-3585-2F972C040974}"/>
              </a:ext>
            </a:extLst>
          </p:cNvPr>
          <p:cNvSpPr txBox="1"/>
          <p:nvPr/>
        </p:nvSpPr>
        <p:spPr>
          <a:xfrm>
            <a:off x="3118917" y="1603804"/>
            <a:ext cx="111357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BRD2/3/4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7FCF61-4493-43BB-F3E4-401FD8CEDB2E}"/>
              </a:ext>
            </a:extLst>
          </p:cNvPr>
          <p:cNvSpPr txBox="1"/>
          <p:nvPr/>
        </p:nvSpPr>
        <p:spPr>
          <a:xfrm>
            <a:off x="1611517" y="2488396"/>
            <a:ext cx="84876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NFKB1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83BE69-0248-CF16-DDBF-0791E56F2D98}"/>
              </a:ext>
            </a:extLst>
          </p:cNvPr>
          <p:cNvSpPr txBox="1"/>
          <p:nvPr/>
        </p:nvSpPr>
        <p:spPr>
          <a:xfrm>
            <a:off x="1276539" y="2940504"/>
            <a:ext cx="105133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NFKB activation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A75D08-9958-7E86-EE52-55F8DA77A904}"/>
              </a:ext>
            </a:extLst>
          </p:cNvPr>
          <p:cNvSpPr txBox="1"/>
          <p:nvPr/>
        </p:nvSpPr>
        <p:spPr>
          <a:xfrm>
            <a:off x="2668205" y="2873524"/>
            <a:ext cx="1758774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Pro-inflammatory cytokines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D101D8-1F1C-ED4B-B796-7AFA8B3B9A83}"/>
              </a:ext>
            </a:extLst>
          </p:cNvPr>
          <p:cNvSpPr txBox="1"/>
          <p:nvPr/>
        </p:nvSpPr>
        <p:spPr>
          <a:xfrm>
            <a:off x="0" y="75028"/>
            <a:ext cx="8487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BET inhibition + JAK inhibition reduces NFKB, fibrosis, spleen size, clonal cells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B62BCF-7C4A-EC0C-066F-BA27BB1E47F3}"/>
              </a:ext>
            </a:extLst>
          </p:cNvPr>
          <p:cNvSpPr txBox="1"/>
          <p:nvPr/>
        </p:nvSpPr>
        <p:spPr>
          <a:xfrm>
            <a:off x="9051" y="4126895"/>
            <a:ext cx="46172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Cancer Cell. 2018 Jan 8;33(1):29-43.e7.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F78C783-2562-1BD7-2EA0-E49BA69063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05544" y="-1469"/>
            <a:ext cx="712394" cy="9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27634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24201-D4D5-63D4-E385-6FE9F220FAB7}"/>
              </a:ext>
            </a:extLst>
          </p:cNvPr>
          <p:cNvSpPr txBox="1"/>
          <p:nvPr/>
        </p:nvSpPr>
        <p:spPr>
          <a:xfrm>
            <a:off x="558655" y="667455"/>
            <a:ext cx="2356821" cy="1107996"/>
          </a:xfrm>
          <a:prstGeom prst="rect">
            <a:avLst/>
          </a:prstGeom>
          <a:solidFill>
            <a:srgbClr val="E1E1E1"/>
          </a:solidFill>
          <a:ln>
            <a:solidFill>
              <a:srgbClr val="4B9CD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Second-line MF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No longer on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rux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Refractory/intolerant/ineligible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E88E8-27C5-D1DE-EAC4-73D7D5F949EB}"/>
              </a:ext>
            </a:extLst>
          </p:cNvPr>
          <p:cNvSpPr txBox="1"/>
          <p:nvPr/>
        </p:nvSpPr>
        <p:spPr>
          <a:xfrm>
            <a:off x="3470483" y="1033441"/>
            <a:ext cx="1533003" cy="369332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Pelabresib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B942F-45C9-3231-82AD-121ED90A369B}"/>
              </a:ext>
            </a:extLst>
          </p:cNvPr>
          <p:cNvSpPr txBox="1"/>
          <p:nvPr/>
        </p:nvSpPr>
        <p:spPr>
          <a:xfrm rot="16200000">
            <a:off x="-202076" y="1036613"/>
            <a:ext cx="94797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ARM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58DB7-F82A-DC84-D63B-5D7226D2539A}"/>
              </a:ext>
            </a:extLst>
          </p:cNvPr>
          <p:cNvSpPr txBox="1"/>
          <p:nvPr/>
        </p:nvSpPr>
        <p:spPr>
          <a:xfrm>
            <a:off x="6331813" y="840191"/>
            <a:ext cx="992441" cy="369332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Wingdings" panose="05000000000000000000" pitchFamily="2" charset="2"/>
              </a:rPr>
              <a:t> TI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967D26E-261E-D659-2098-B7CC9134A513}"/>
              </a:ext>
            </a:extLst>
          </p:cNvPr>
          <p:cNvSpPr/>
          <p:nvPr/>
        </p:nvSpPr>
        <p:spPr>
          <a:xfrm>
            <a:off x="2985616" y="965858"/>
            <a:ext cx="339291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8B6F2F-53B0-ED8E-AEBD-6C616FEF437E}"/>
              </a:ext>
            </a:extLst>
          </p:cNvPr>
          <p:cNvSpPr txBox="1"/>
          <p:nvPr/>
        </p:nvSpPr>
        <p:spPr>
          <a:xfrm>
            <a:off x="7514171" y="585250"/>
            <a:ext cx="992441" cy="646331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SVR35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13284B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TSS50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54D1795B-48DE-2512-6243-6AC01D51A84D}"/>
              </a:ext>
            </a:extLst>
          </p:cNvPr>
          <p:cNvSpPr/>
          <p:nvPr/>
        </p:nvSpPr>
        <p:spPr bwMode="auto">
          <a:xfrm>
            <a:off x="5106154" y="912621"/>
            <a:ext cx="816228" cy="291480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TD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6E20960B-55B6-ADEC-111E-576700DE4411}"/>
              </a:ext>
            </a:extLst>
          </p:cNvPr>
          <p:cNvSpPr/>
          <p:nvPr/>
        </p:nvSpPr>
        <p:spPr bwMode="auto">
          <a:xfrm>
            <a:off x="5106154" y="1251514"/>
            <a:ext cx="816228" cy="291480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Non-TD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BB522C-8D01-579B-E182-18A2BB62A287}"/>
              </a:ext>
            </a:extLst>
          </p:cNvPr>
          <p:cNvSpPr txBox="1"/>
          <p:nvPr/>
        </p:nvSpPr>
        <p:spPr>
          <a:xfrm>
            <a:off x="6331813" y="1258740"/>
            <a:ext cx="992441" cy="369332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SVR35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FDEB2E-27A2-3D77-DE31-BC6CCE77D172}"/>
              </a:ext>
            </a:extLst>
          </p:cNvPr>
          <p:cNvSpPr txBox="1"/>
          <p:nvPr/>
        </p:nvSpPr>
        <p:spPr>
          <a:xfrm>
            <a:off x="7514171" y="1275221"/>
            <a:ext cx="992441" cy="369332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TSS50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708D04E-CB3D-87AB-D490-BDFF10DE3666}"/>
              </a:ext>
            </a:extLst>
          </p:cNvPr>
          <p:cNvSpPr txBox="1"/>
          <p:nvPr/>
        </p:nvSpPr>
        <p:spPr>
          <a:xfrm>
            <a:off x="558655" y="1859803"/>
            <a:ext cx="2356821" cy="1107996"/>
          </a:xfrm>
          <a:prstGeom prst="rect">
            <a:avLst/>
          </a:prstGeom>
          <a:solidFill>
            <a:srgbClr val="E1E1E1"/>
          </a:solidFill>
          <a:ln>
            <a:solidFill>
              <a:srgbClr val="4B9CD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Second-line MF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Add on to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rux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Suboptimal response or MF progression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EAD989A-36C9-1A81-42A3-68F3660B3E51}"/>
              </a:ext>
            </a:extLst>
          </p:cNvPr>
          <p:cNvSpPr txBox="1"/>
          <p:nvPr/>
        </p:nvSpPr>
        <p:spPr>
          <a:xfrm>
            <a:off x="3470483" y="2081301"/>
            <a:ext cx="1533003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Pelabresib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+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ruxolitinib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D6148A-5A39-FB82-D5CF-C672A6BE42E9}"/>
              </a:ext>
            </a:extLst>
          </p:cNvPr>
          <p:cNvSpPr txBox="1"/>
          <p:nvPr/>
        </p:nvSpPr>
        <p:spPr>
          <a:xfrm rot="16200000">
            <a:off x="-202076" y="2247071"/>
            <a:ext cx="947977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ARM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5AB03DC-C7F8-4FB5-4975-894A67D7BFBB}"/>
              </a:ext>
            </a:extLst>
          </p:cNvPr>
          <p:cNvSpPr txBox="1"/>
          <p:nvPr/>
        </p:nvSpPr>
        <p:spPr>
          <a:xfrm>
            <a:off x="6331813" y="2059700"/>
            <a:ext cx="992441" cy="369332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sym typeface="Wingdings" panose="05000000000000000000" pitchFamily="2" charset="2"/>
              </a:rPr>
              <a:t> TI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CA2B31D5-E194-C0BF-9388-071DCDA43D66}"/>
              </a:ext>
            </a:extLst>
          </p:cNvPr>
          <p:cNvSpPr/>
          <p:nvPr/>
        </p:nvSpPr>
        <p:spPr>
          <a:xfrm>
            <a:off x="2985616" y="2158206"/>
            <a:ext cx="339291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B37F71-C913-FB36-F54E-99B755808BEF}"/>
              </a:ext>
            </a:extLst>
          </p:cNvPr>
          <p:cNvSpPr txBox="1"/>
          <p:nvPr/>
        </p:nvSpPr>
        <p:spPr>
          <a:xfrm>
            <a:off x="7514171" y="1777600"/>
            <a:ext cx="992441" cy="646331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SVR35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13284B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TSS50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87076E40-6896-690C-7FD4-97382B2756D8}"/>
              </a:ext>
            </a:extLst>
          </p:cNvPr>
          <p:cNvSpPr/>
          <p:nvPr/>
        </p:nvSpPr>
        <p:spPr bwMode="auto">
          <a:xfrm>
            <a:off x="5106154" y="2114021"/>
            <a:ext cx="816228" cy="291480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TD</a:t>
            </a:r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BBE9BCC6-8E78-1A2C-1FC5-4AC8057FA11B}"/>
              </a:ext>
            </a:extLst>
          </p:cNvPr>
          <p:cNvSpPr/>
          <p:nvPr/>
        </p:nvSpPr>
        <p:spPr bwMode="auto">
          <a:xfrm>
            <a:off x="5106154" y="2452914"/>
            <a:ext cx="816228" cy="291480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Non-TD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F9CD5C-FA39-7064-0FE7-E6EC2A654BAA}"/>
              </a:ext>
            </a:extLst>
          </p:cNvPr>
          <p:cNvSpPr txBox="1"/>
          <p:nvPr/>
        </p:nvSpPr>
        <p:spPr>
          <a:xfrm>
            <a:off x="6331813" y="2469196"/>
            <a:ext cx="992441" cy="369332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SVR35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02608E-C90E-C93C-0FFF-BDDF073CDBC7}"/>
              </a:ext>
            </a:extLst>
          </p:cNvPr>
          <p:cNvSpPr txBox="1"/>
          <p:nvPr/>
        </p:nvSpPr>
        <p:spPr>
          <a:xfrm>
            <a:off x="7514171" y="2476624"/>
            <a:ext cx="992441" cy="369332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TSS50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521C50-F517-9237-7C23-5168CD95DDA4}"/>
              </a:ext>
            </a:extLst>
          </p:cNvPr>
          <p:cNvSpPr txBox="1"/>
          <p:nvPr/>
        </p:nvSpPr>
        <p:spPr>
          <a:xfrm>
            <a:off x="542687" y="3107392"/>
            <a:ext cx="2356821" cy="861774"/>
          </a:xfrm>
          <a:prstGeom prst="rect">
            <a:avLst/>
          </a:prstGeom>
          <a:solidFill>
            <a:srgbClr val="E1E1E1"/>
          </a:solidFill>
          <a:ln>
            <a:solidFill>
              <a:srgbClr val="4B9CD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First-line MF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No prior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JAKi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DIPSS Int-2/High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C2F0F7-38EB-2028-2FA6-83771D0FA3A8}"/>
              </a:ext>
            </a:extLst>
          </p:cNvPr>
          <p:cNvSpPr txBox="1"/>
          <p:nvPr/>
        </p:nvSpPr>
        <p:spPr>
          <a:xfrm>
            <a:off x="3470483" y="3231125"/>
            <a:ext cx="1533003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Pelabresib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+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ruxolitinib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DC59D7F-07AF-1FFE-E6F1-4F2A5022C111}"/>
              </a:ext>
            </a:extLst>
          </p:cNvPr>
          <p:cNvSpPr txBox="1"/>
          <p:nvPr/>
        </p:nvSpPr>
        <p:spPr>
          <a:xfrm rot="16200000">
            <a:off x="-162420" y="3368275"/>
            <a:ext cx="86866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ARM 3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8415D11-4005-DB16-46F5-76DB5F70DD02}"/>
              </a:ext>
            </a:extLst>
          </p:cNvPr>
          <p:cNvSpPr/>
          <p:nvPr/>
        </p:nvSpPr>
        <p:spPr>
          <a:xfrm>
            <a:off x="2960898" y="3332331"/>
            <a:ext cx="339291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45351F30-D693-BED4-40E0-4B938E51632F}"/>
              </a:ext>
            </a:extLst>
          </p:cNvPr>
          <p:cNvSpPr/>
          <p:nvPr/>
        </p:nvSpPr>
        <p:spPr bwMode="auto">
          <a:xfrm>
            <a:off x="5106154" y="3392063"/>
            <a:ext cx="816228" cy="291480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solidFill>
                  <a:schemeClr val="tx1"/>
                </a:solidFill>
                <a:latin typeface="Arial" pitchFamily="-72" charset="0"/>
                <a:ea typeface="ＭＳ Ｐゴシック" pitchFamily="-72" charset="-128"/>
                <a:cs typeface="ＭＳ Ｐゴシック" pitchFamily="-72" charset="-128"/>
              </a:rPr>
              <a:t>Non-TD</a:t>
            </a: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0A30F7-CE0B-1D37-7480-6E9E981D5FE6}"/>
              </a:ext>
            </a:extLst>
          </p:cNvPr>
          <p:cNvSpPr txBox="1"/>
          <p:nvPr/>
        </p:nvSpPr>
        <p:spPr>
          <a:xfrm>
            <a:off x="6331812" y="3392063"/>
            <a:ext cx="992441" cy="369332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SVR35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98FA00-3004-35FD-2E4E-F08041847C48}"/>
              </a:ext>
            </a:extLst>
          </p:cNvPr>
          <p:cNvSpPr txBox="1"/>
          <p:nvPr/>
        </p:nvSpPr>
        <p:spPr>
          <a:xfrm>
            <a:off x="7514170" y="3416508"/>
            <a:ext cx="992441" cy="369332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TSS50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1254E7-728D-565B-D1D3-6C915993D774}"/>
              </a:ext>
            </a:extLst>
          </p:cNvPr>
          <p:cNvSpPr txBox="1"/>
          <p:nvPr/>
        </p:nvSpPr>
        <p:spPr>
          <a:xfrm>
            <a:off x="0" y="75028"/>
            <a:ext cx="8487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MANIFEST: P2 </a:t>
            </a:r>
            <a:r>
              <a:rPr lang="en-US" dirty="0" err="1">
                <a:solidFill>
                  <a:schemeClr val="accent6"/>
                </a:solidFill>
              </a:rPr>
              <a:t>BETi</a:t>
            </a:r>
            <a:r>
              <a:rPr lang="en-US" dirty="0">
                <a:solidFill>
                  <a:schemeClr val="accent6"/>
                </a:solidFill>
              </a:rPr>
              <a:t> + </a:t>
            </a:r>
            <a:r>
              <a:rPr lang="en-US" dirty="0" err="1">
                <a:solidFill>
                  <a:schemeClr val="accent6"/>
                </a:solidFill>
              </a:rPr>
              <a:t>Ruxolitinib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A5FC16F-5757-9178-87B3-9CE001ECCC1B}"/>
              </a:ext>
            </a:extLst>
          </p:cNvPr>
          <p:cNvSpPr txBox="1"/>
          <p:nvPr/>
        </p:nvSpPr>
        <p:spPr>
          <a:xfrm>
            <a:off x="6939366" y="172149"/>
            <a:ext cx="1548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sng" dirty="0"/>
              <a:t>24 weeks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10FAF86-CABA-DFB7-EAAB-8005FC01ED7C}"/>
              </a:ext>
            </a:extLst>
          </p:cNvPr>
          <p:cNvSpPr txBox="1"/>
          <p:nvPr/>
        </p:nvSpPr>
        <p:spPr>
          <a:xfrm>
            <a:off x="0" y="4053365"/>
            <a:ext cx="50189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Arm 4: Essential </a:t>
            </a:r>
            <a:r>
              <a:rPr lang="en-US" sz="1600" dirty="0" err="1"/>
              <a:t>throbmocythemia</a:t>
            </a:r>
            <a:endParaRPr lang="en-US" sz="16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3905593-ED1E-3742-675F-C4EF582D5477}"/>
              </a:ext>
            </a:extLst>
          </p:cNvPr>
          <p:cNvSpPr/>
          <p:nvPr/>
        </p:nvSpPr>
        <p:spPr bwMode="auto">
          <a:xfrm>
            <a:off x="0" y="3033890"/>
            <a:ext cx="8673741" cy="107205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A7A5A9F-F07A-E365-30B1-87CAFFCB9E85}"/>
              </a:ext>
            </a:extLst>
          </p:cNvPr>
          <p:cNvSpPr txBox="1"/>
          <p:nvPr/>
        </p:nvSpPr>
        <p:spPr>
          <a:xfrm>
            <a:off x="5436605" y="4124815"/>
            <a:ext cx="4608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Journal of Clinical Oncology 2023 41:32, 4993-5004</a:t>
            </a:r>
          </a:p>
        </p:txBody>
      </p:sp>
    </p:spTree>
    <p:extLst>
      <p:ext uri="{BB962C8B-B14F-4D97-AF65-F5344CB8AC3E}">
        <p14:creationId xmlns:p14="http://schemas.microsoft.com/office/powerpoint/2010/main" val="319832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CCE6F0-7EC3-B70F-9C78-DAE089A556BB}"/>
              </a:ext>
            </a:extLst>
          </p:cNvPr>
          <p:cNvSpPr txBox="1"/>
          <p:nvPr/>
        </p:nvSpPr>
        <p:spPr>
          <a:xfrm>
            <a:off x="5436605" y="4124815"/>
            <a:ext cx="4608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Journal of Clinical Oncology 2023 41:32, 4993-5004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A889B8-ABF3-EFDD-F1FC-8EE1CB9FA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" t="4980" r="2529" b="3635"/>
          <a:stretch/>
        </p:blipFill>
        <p:spPr>
          <a:xfrm>
            <a:off x="443619" y="552261"/>
            <a:ext cx="2996697" cy="3482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9FE888-5296-31D9-0DAF-1022DA6C03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7" t="3363" r="1911" b="2537"/>
          <a:stretch/>
        </p:blipFill>
        <p:spPr>
          <a:xfrm>
            <a:off x="4372822" y="691634"/>
            <a:ext cx="2869949" cy="3342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D54D32-A4D0-5941-B878-3CFFADA949A4}"/>
              </a:ext>
            </a:extLst>
          </p:cNvPr>
          <p:cNvSpPr txBox="1"/>
          <p:nvPr/>
        </p:nvSpPr>
        <p:spPr>
          <a:xfrm>
            <a:off x="208228" y="90596"/>
            <a:ext cx="416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Deep Spleen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2BB052-F088-BB3A-B1D3-FDFD805461F3}"/>
              </a:ext>
            </a:extLst>
          </p:cNvPr>
          <p:cNvSpPr txBox="1"/>
          <p:nvPr/>
        </p:nvSpPr>
        <p:spPr>
          <a:xfrm>
            <a:off x="4372821" y="90595"/>
            <a:ext cx="331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Symptom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ABA3FD-A8C0-3A3B-0E42-0416FB4110F6}"/>
              </a:ext>
            </a:extLst>
          </p:cNvPr>
          <p:cNvSpPr txBox="1"/>
          <p:nvPr/>
        </p:nvSpPr>
        <p:spPr>
          <a:xfrm>
            <a:off x="816323" y="2096115"/>
            <a:ext cx="262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SVR35 </a:t>
            </a:r>
            <a:r>
              <a:rPr lang="en-US" dirty="0">
                <a:solidFill>
                  <a:srgbClr val="FF0000"/>
                </a:solidFill>
              </a:rPr>
              <a:t>68%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237701-EDA7-2C8C-A46E-AF5D9907B6BD}"/>
              </a:ext>
            </a:extLst>
          </p:cNvPr>
          <p:cNvSpPr txBox="1"/>
          <p:nvPr/>
        </p:nvSpPr>
        <p:spPr>
          <a:xfrm>
            <a:off x="4961301" y="2132124"/>
            <a:ext cx="2623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TSS50 </a:t>
            </a:r>
            <a:r>
              <a:rPr lang="en-US" dirty="0">
                <a:solidFill>
                  <a:srgbClr val="FF0000"/>
                </a:solidFill>
              </a:rPr>
              <a:t>56%</a:t>
            </a:r>
          </a:p>
        </p:txBody>
      </p:sp>
    </p:spTree>
    <p:extLst>
      <p:ext uri="{BB962C8B-B14F-4D97-AF65-F5344CB8AC3E}">
        <p14:creationId xmlns:p14="http://schemas.microsoft.com/office/powerpoint/2010/main" val="199731112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8A3AC-0EE3-CB3A-D237-AC103CB39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900" y="2574131"/>
            <a:ext cx="5224510" cy="1793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989E94-7361-8FA9-F39E-9FCFAD9B1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324"/>
            <a:ext cx="4644845" cy="17095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01379E-645C-A7EC-213B-DD7A4B83E9F3}"/>
              </a:ext>
            </a:extLst>
          </p:cNvPr>
          <p:cNvSpPr txBox="1"/>
          <p:nvPr/>
        </p:nvSpPr>
        <p:spPr>
          <a:xfrm>
            <a:off x="4786489" y="598310"/>
            <a:ext cx="42784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28% had </a:t>
            </a:r>
            <a:r>
              <a:rPr lang="en-US" u="sng" dirty="0"/>
              <a:t>&gt;</a:t>
            </a:r>
            <a:r>
              <a:rPr lang="en-US" dirty="0"/>
              <a:t>1 grade improvement in BMF.</a:t>
            </a:r>
          </a:p>
          <a:p>
            <a:r>
              <a:rPr lang="en-US" sz="2000" i="1" dirty="0"/>
              <a:t>No association between BMF improvement and clinical endpoints</a:t>
            </a:r>
          </a:p>
          <a:p>
            <a:r>
              <a:rPr lang="en-US" sz="2000" i="1" dirty="0">
                <a:solidFill>
                  <a:schemeClr val="accent6"/>
                </a:solidFill>
              </a:rPr>
              <a:t>Megakaryocyte </a:t>
            </a:r>
            <a:r>
              <a:rPr lang="en-US" sz="2000" i="1" dirty="0" err="1">
                <a:solidFill>
                  <a:schemeClr val="accent6"/>
                </a:solidFill>
              </a:rPr>
              <a:t>declustering</a:t>
            </a:r>
            <a:r>
              <a:rPr lang="en-US" sz="2000" i="1" dirty="0">
                <a:solidFill>
                  <a:schemeClr val="accent6"/>
                </a:solidFill>
              </a:rPr>
              <a:t> </a:t>
            </a:r>
          </a:p>
          <a:p>
            <a:r>
              <a:rPr lang="en-US" sz="2000" i="1" dirty="0">
                <a:solidFill>
                  <a:schemeClr val="accent6"/>
                </a:solidFill>
              </a:rPr>
              <a:t>Correlated with SVR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69D17C-78DE-9DAC-F2E8-E5B68183CCA1}"/>
              </a:ext>
            </a:extLst>
          </p:cNvPr>
          <p:cNvSpPr txBox="1"/>
          <p:nvPr/>
        </p:nvSpPr>
        <p:spPr>
          <a:xfrm>
            <a:off x="4786489" y="191678"/>
            <a:ext cx="2716039" cy="400110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Reduced BM Fibrosis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C1912-4A1B-AB43-3759-42D04B08CB2E}"/>
              </a:ext>
            </a:extLst>
          </p:cNvPr>
          <p:cNvSpPr txBox="1"/>
          <p:nvPr/>
        </p:nvSpPr>
        <p:spPr>
          <a:xfrm>
            <a:off x="227342" y="2574131"/>
            <a:ext cx="3035147" cy="400110"/>
          </a:xfrm>
          <a:prstGeom prst="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Reduced Clonal Burden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29E8F-48AF-74D7-2083-23D89B0165CB}"/>
              </a:ext>
            </a:extLst>
          </p:cNvPr>
          <p:cNvSpPr txBox="1"/>
          <p:nvPr/>
        </p:nvSpPr>
        <p:spPr>
          <a:xfrm>
            <a:off x="227342" y="2992745"/>
            <a:ext cx="30351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30% had JAK2 VAF reduction of </a:t>
            </a:r>
            <a:r>
              <a:rPr lang="en-US" u="sng" dirty="0"/>
              <a:t>&gt;</a:t>
            </a:r>
            <a:r>
              <a:rPr lang="en-US" dirty="0"/>
              <a:t>25%</a:t>
            </a:r>
          </a:p>
          <a:p>
            <a:endParaRPr lang="en-US" sz="1000" dirty="0"/>
          </a:p>
          <a:p>
            <a:r>
              <a:rPr lang="en-US" sz="2000" i="1" dirty="0">
                <a:solidFill>
                  <a:schemeClr val="accent6"/>
                </a:solidFill>
              </a:rPr>
              <a:t>Correlated with SVR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EEC927-DC92-C6EC-1908-67820A49FA7A}"/>
              </a:ext>
            </a:extLst>
          </p:cNvPr>
          <p:cNvSpPr txBox="1"/>
          <p:nvPr/>
        </p:nvSpPr>
        <p:spPr>
          <a:xfrm rot="16200000">
            <a:off x="6715715" y="2006304"/>
            <a:ext cx="4608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Journal of Clinical Oncology 2023 41:32, 4993-5004</a:t>
            </a:r>
          </a:p>
        </p:txBody>
      </p:sp>
    </p:spTree>
    <p:extLst>
      <p:ext uri="{BB962C8B-B14F-4D97-AF65-F5344CB8AC3E}">
        <p14:creationId xmlns:p14="http://schemas.microsoft.com/office/powerpoint/2010/main" val="228576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F7942-9906-6885-A3B0-EBF9AE0FB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1" t="50000" r="2473" b="1521"/>
          <a:stretch/>
        </p:blipFill>
        <p:spPr>
          <a:xfrm>
            <a:off x="2061089" y="606419"/>
            <a:ext cx="3777805" cy="3518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0CD131-7EC3-CB69-2F4E-6F86F5BFA34D}"/>
              </a:ext>
            </a:extLst>
          </p:cNvPr>
          <p:cNvSpPr txBox="1"/>
          <p:nvPr/>
        </p:nvSpPr>
        <p:spPr>
          <a:xfrm>
            <a:off x="5436605" y="4124815"/>
            <a:ext cx="4608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Journal of Clinical Oncology 2023 41:32, 4993-5004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FFC9A6-1170-7AFF-FC16-A73DC31A9B7D}"/>
              </a:ext>
            </a:extLst>
          </p:cNvPr>
          <p:cNvSpPr txBox="1"/>
          <p:nvPr/>
        </p:nvSpPr>
        <p:spPr>
          <a:xfrm>
            <a:off x="2148352" y="86583"/>
            <a:ext cx="4164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Hemoglobin Response</a:t>
            </a:r>
          </a:p>
        </p:txBody>
      </p:sp>
    </p:spTree>
    <p:extLst>
      <p:ext uri="{BB962C8B-B14F-4D97-AF65-F5344CB8AC3E}">
        <p14:creationId xmlns:p14="http://schemas.microsoft.com/office/powerpoint/2010/main" val="318869377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95C52-FD7F-6947-391F-1579E8C2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6047"/>
            <a:ext cx="8764925" cy="2522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145FD-B70A-3567-8D81-9F3F4EB5EFE3}"/>
              </a:ext>
            </a:extLst>
          </p:cNvPr>
          <p:cNvSpPr txBox="1"/>
          <p:nvPr/>
        </p:nvSpPr>
        <p:spPr>
          <a:xfrm>
            <a:off x="5436605" y="4124815"/>
            <a:ext cx="4608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Journal of Clinical Oncology 2023 41:32, 4993-5004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96D4D-4EAB-758A-05FC-8D4061037245}"/>
              </a:ext>
            </a:extLst>
          </p:cNvPr>
          <p:cNvSpPr txBox="1"/>
          <p:nvPr/>
        </p:nvSpPr>
        <p:spPr>
          <a:xfrm>
            <a:off x="208228" y="280544"/>
            <a:ext cx="876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Decreased hepcidin, inflammatory cytokines, NFKB cytokines</a:t>
            </a:r>
          </a:p>
        </p:txBody>
      </p:sp>
    </p:spTree>
    <p:extLst>
      <p:ext uri="{BB962C8B-B14F-4D97-AF65-F5344CB8AC3E}">
        <p14:creationId xmlns:p14="http://schemas.microsoft.com/office/powerpoint/2010/main" val="207511349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CA986-934F-D5F6-392E-2C4B90088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925B-7F32-900C-E5EF-0120534145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041149"/>
            <a:ext cx="7397044" cy="3012691"/>
          </a:xfrm>
        </p:spPr>
        <p:txBody>
          <a:bodyPr/>
          <a:lstStyle/>
          <a:p>
            <a:r>
              <a:rPr lang="en-US" dirty="0"/>
              <a:t>Bone marrow fibrosis response to MF therapies may not be predictive of clinical outcomes </a:t>
            </a:r>
          </a:p>
          <a:p>
            <a:r>
              <a:rPr lang="en-US" dirty="0"/>
              <a:t>Combination therapies (</a:t>
            </a:r>
            <a:r>
              <a:rPr lang="en-US" dirty="0" err="1"/>
              <a:t>JAKi</a:t>
            </a:r>
            <a:r>
              <a:rPr lang="en-US" dirty="0"/>
              <a:t> +) hold significant promise towards “disease-modification” in MF</a:t>
            </a:r>
          </a:p>
        </p:txBody>
      </p:sp>
    </p:spTree>
    <p:extLst>
      <p:ext uri="{BB962C8B-B14F-4D97-AF65-F5344CB8AC3E}">
        <p14:creationId xmlns:p14="http://schemas.microsoft.com/office/powerpoint/2010/main" val="4167400264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LEUKEMIA/LYMPHOMA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Thursday, November 16, 2023 </a:t>
            </a:r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1C2670A-D40D-F9F9-121A-CDE02BBE5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4529931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58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91DE8-1215-46AF-80C0-910BBF06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37B4-3D8E-4ADD-A578-63D310A4D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58216"/>
            <a:ext cx="7543800" cy="3045986"/>
          </a:xfrm>
        </p:spPr>
        <p:txBody>
          <a:bodyPr>
            <a:normAutofit/>
          </a:bodyPr>
          <a:lstStyle/>
          <a:p>
            <a:r>
              <a:rPr lang="en-US" sz="1800" dirty="0"/>
              <a:t>Mr. </a:t>
            </a:r>
            <a:r>
              <a:rPr lang="en-US" sz="1800" dirty="0">
                <a:solidFill>
                  <a:srgbClr val="FF0000"/>
                </a:solidFill>
              </a:rPr>
              <a:t>Red</a:t>
            </a:r>
            <a:r>
              <a:rPr lang="en-US" sz="1800" dirty="0"/>
              <a:t>: 56M Requiring Frontline CLL Therapy d/t Progressive Anemia</a:t>
            </a:r>
          </a:p>
          <a:p>
            <a:r>
              <a:rPr lang="en-US" sz="1800" dirty="0"/>
              <a:t>Unmutated IGHV; Trisomy 12, TP53 wild type (unmutated)</a:t>
            </a: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F84D6D3B-9A12-4934-8699-E40ECA245601}"/>
              </a:ext>
            </a:extLst>
          </p:cNvPr>
          <p:cNvSpPr/>
          <p:nvPr/>
        </p:nvSpPr>
        <p:spPr>
          <a:xfrm>
            <a:off x="6895438" y="353028"/>
            <a:ext cx="812912" cy="782066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3EB51A-22BC-6292-19C8-A201596A7541}"/>
              </a:ext>
            </a:extLst>
          </p:cNvPr>
          <p:cNvSpPr txBox="1"/>
          <p:nvPr/>
        </p:nvSpPr>
        <p:spPr>
          <a:xfrm>
            <a:off x="86711" y="2338510"/>
            <a:ext cx="1064172" cy="7848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Clinical Trial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Available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3BA15B3-EA97-26DA-79E5-6B263E177DE8}"/>
              </a:ext>
            </a:extLst>
          </p:cNvPr>
          <p:cNvCxnSpPr>
            <a:cxnSpLocks/>
            <a:stCxn id="29" idx="3"/>
            <a:endCxn id="32" idx="1"/>
          </p:cNvCxnSpPr>
          <p:nvPr/>
        </p:nvCxnSpPr>
        <p:spPr>
          <a:xfrm>
            <a:off x="1150883" y="2730925"/>
            <a:ext cx="338964" cy="294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C2AF75F-9259-9904-02D5-F3AB337979AB}"/>
              </a:ext>
            </a:extLst>
          </p:cNvPr>
          <p:cNvSpPr txBox="1"/>
          <p:nvPr/>
        </p:nvSpPr>
        <p:spPr>
          <a:xfrm>
            <a:off x="502695" y="3092083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DBE848-45F5-2190-EB2C-DAEBE6296F62}"/>
              </a:ext>
            </a:extLst>
          </p:cNvPr>
          <p:cNvSpPr txBox="1"/>
          <p:nvPr/>
        </p:nvSpPr>
        <p:spPr>
          <a:xfrm>
            <a:off x="1489847" y="2748130"/>
            <a:ext cx="1119352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Check IGHV Status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3FB656-A778-A4B9-1105-2BF65A387489}"/>
              </a:ext>
            </a:extLst>
          </p:cNvPr>
          <p:cNvCxnSpPr>
            <a:cxnSpLocks/>
            <a:stCxn id="32" idx="3"/>
            <a:endCxn id="35" idx="1"/>
          </p:cNvCxnSpPr>
          <p:nvPr/>
        </p:nvCxnSpPr>
        <p:spPr>
          <a:xfrm>
            <a:off x="2609199" y="3025129"/>
            <a:ext cx="606975" cy="8125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4644CEC-F0D1-73BF-B912-3A3E0B4D91BE}"/>
              </a:ext>
            </a:extLst>
          </p:cNvPr>
          <p:cNvSpPr txBox="1"/>
          <p:nvPr/>
        </p:nvSpPr>
        <p:spPr>
          <a:xfrm>
            <a:off x="1739153" y="3547187"/>
            <a:ext cx="1355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Unmutated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15CD68-64FC-5CC0-7226-F96BACA491C7}"/>
              </a:ext>
            </a:extLst>
          </p:cNvPr>
          <p:cNvSpPr txBox="1"/>
          <p:nvPr/>
        </p:nvSpPr>
        <p:spPr>
          <a:xfrm>
            <a:off x="3216174" y="3445222"/>
            <a:ext cx="1119352" cy="7848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Check CLL FISH/TP53 mutation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4A0A6C2B-B4B5-11E7-3384-B1A2C709ECF7}"/>
              </a:ext>
            </a:extLst>
          </p:cNvPr>
          <p:cNvCxnSpPr>
            <a:cxnSpLocks/>
            <a:stCxn id="35" idx="3"/>
            <a:endCxn id="38" idx="1"/>
          </p:cNvCxnSpPr>
          <p:nvPr/>
        </p:nvCxnSpPr>
        <p:spPr>
          <a:xfrm flipV="1">
            <a:off x="4335526" y="3461415"/>
            <a:ext cx="504496" cy="376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D8D5BC3-1DEF-6501-36BE-9897804C4522}"/>
              </a:ext>
            </a:extLst>
          </p:cNvPr>
          <p:cNvSpPr txBox="1"/>
          <p:nvPr/>
        </p:nvSpPr>
        <p:spPr>
          <a:xfrm>
            <a:off x="3905909" y="3106111"/>
            <a:ext cx="110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TP53wt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2E6004-8487-4229-5D51-2C3F2AC3FC1D}"/>
              </a:ext>
            </a:extLst>
          </p:cNvPr>
          <p:cNvSpPr txBox="1"/>
          <p:nvPr/>
        </p:nvSpPr>
        <p:spPr>
          <a:xfrm>
            <a:off x="4840022" y="3184416"/>
            <a:ext cx="1340068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Consider Comorbidities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F72EF0B-9879-46B9-65DA-D6CE746316B1}"/>
              </a:ext>
            </a:extLst>
          </p:cNvPr>
          <p:cNvCxnSpPr>
            <a:cxnSpLocks/>
            <a:stCxn id="38" idx="3"/>
            <a:endCxn id="40" idx="1"/>
          </p:cNvCxnSpPr>
          <p:nvPr/>
        </p:nvCxnSpPr>
        <p:spPr>
          <a:xfrm flipV="1">
            <a:off x="6180090" y="3442763"/>
            <a:ext cx="354712" cy="18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C43E1ED-BCB9-A07E-3DB6-7EE4753AE9B4}"/>
              </a:ext>
            </a:extLst>
          </p:cNvPr>
          <p:cNvSpPr txBox="1"/>
          <p:nvPr/>
        </p:nvSpPr>
        <p:spPr>
          <a:xfrm>
            <a:off x="6534802" y="2819515"/>
            <a:ext cx="1173548" cy="124649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Uncontrolled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afib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require anticoagulation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58DCD35-8284-2D47-7DDA-6C80D429C33F}"/>
              </a:ext>
            </a:extLst>
          </p:cNvPr>
          <p:cNvCxnSpPr>
            <a:cxnSpLocks/>
            <a:stCxn id="40" idx="3"/>
            <a:endCxn id="42" idx="1"/>
          </p:cNvCxnSpPr>
          <p:nvPr/>
        </p:nvCxnSpPr>
        <p:spPr>
          <a:xfrm flipV="1">
            <a:off x="7708350" y="3306082"/>
            <a:ext cx="300517" cy="1366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A888904-3140-77BB-4E27-50CE0784486D}"/>
              </a:ext>
            </a:extLst>
          </p:cNvPr>
          <p:cNvSpPr txBox="1"/>
          <p:nvPr/>
        </p:nvSpPr>
        <p:spPr>
          <a:xfrm>
            <a:off x="8008867" y="2913667"/>
            <a:ext cx="1048424" cy="7848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Obin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(12m)</a:t>
            </a:r>
          </a:p>
        </p:txBody>
      </p:sp>
    </p:spTree>
    <p:extLst>
      <p:ext uri="{BB962C8B-B14F-4D97-AF65-F5344CB8AC3E}">
        <p14:creationId xmlns:p14="http://schemas.microsoft.com/office/powerpoint/2010/main" val="23776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32" grpId="0" animBg="1"/>
      <p:bldP spid="34" grpId="0"/>
      <p:bldP spid="35" grpId="0" animBg="1"/>
      <p:bldP spid="37" grpId="0"/>
      <p:bldP spid="38" grpId="0" animBg="1"/>
      <p:bldP spid="40" grpId="0" animBg="1"/>
      <p:bldP spid="42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Christopher Dittus, DO, MPH</a:t>
            </a:r>
          </a:p>
          <a:p>
            <a:r>
              <a:rPr lang="en-US" dirty="0">
                <a:solidFill>
                  <a:srgbClr val="002E51"/>
                </a:solidFill>
              </a:rPr>
              <a:t>Associate Professor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North Carolina at Chapel Hill</a:t>
            </a:r>
          </a:p>
          <a:p>
            <a:r>
              <a:rPr lang="en-US" dirty="0">
                <a:solidFill>
                  <a:srgbClr val="002E51"/>
                </a:solidFill>
              </a:rPr>
              <a:t>Chapel Hill, NC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sz="3200" b="1" dirty="0">
                <a:solidFill>
                  <a:srgbClr val="002E51"/>
                </a:solidFill>
              </a:rPr>
              <a:t>Bispecific Antibodies for Diffuse Large </a:t>
            </a:r>
            <a:br>
              <a:rPr lang="en-US" sz="3200" b="1" dirty="0">
                <a:solidFill>
                  <a:srgbClr val="002E51"/>
                </a:solidFill>
              </a:rPr>
            </a:br>
            <a:r>
              <a:rPr lang="en-US" sz="3200" b="1" dirty="0">
                <a:solidFill>
                  <a:srgbClr val="002E51"/>
                </a:solidFill>
              </a:rPr>
              <a:t>B-Cell Lymphoma</a:t>
            </a:r>
          </a:p>
        </p:txBody>
      </p:sp>
    </p:spTree>
    <p:extLst>
      <p:ext uri="{BB962C8B-B14F-4D97-AF65-F5344CB8AC3E}">
        <p14:creationId xmlns:p14="http://schemas.microsoft.com/office/powerpoint/2010/main" val="175454586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870AC-B658-F5CA-D8A3-BF098B48F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829" y="757177"/>
            <a:ext cx="4614759" cy="3524413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C9563DFB-3B73-58E5-E218-19DBA7B61B55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>
                <a:solidFill>
                  <a:srgbClr val="002E51"/>
                </a:solidFill>
              </a:rPr>
              <a:t>Immunotherapy for Lymphoma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281BE7-9DE1-8174-52DD-717AF343FFE8}"/>
              </a:ext>
            </a:extLst>
          </p:cNvPr>
          <p:cNvSpPr txBox="1"/>
          <p:nvPr/>
        </p:nvSpPr>
        <p:spPr>
          <a:xfrm>
            <a:off x="3776012" y="4585157"/>
            <a:ext cx="2690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Modi, Cancers, 2021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47B9670-08CC-9668-4D80-4F6BF648F1B8}"/>
              </a:ext>
            </a:extLst>
          </p:cNvPr>
          <p:cNvSpPr/>
          <p:nvPr/>
        </p:nvSpPr>
        <p:spPr bwMode="auto">
          <a:xfrm>
            <a:off x="4927235" y="1697232"/>
            <a:ext cx="1217007" cy="87689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4074723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What is a bispecific antibody?</a:t>
            </a:r>
          </a:p>
        </p:txBody>
      </p:sp>
      <p:pic>
        <p:nvPicPr>
          <p:cNvPr id="5" name="New picture">
            <a:extLst>
              <a:ext uri="{FF2B5EF4-FFF2-40B4-BE49-F238E27FC236}">
                <a16:creationId xmlns:a16="http://schemas.microsoft.com/office/drawing/2014/main" id="{03BA4F95-5765-19D1-0309-E002163EB68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7" t="3852" r="63753" b="16569"/>
          <a:stretch/>
        </p:blipFill>
        <p:spPr bwMode="auto">
          <a:xfrm>
            <a:off x="3215433" y="822960"/>
            <a:ext cx="2713133" cy="345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69908E-A0FF-A7CB-0B0A-CB7A12895924}"/>
              </a:ext>
            </a:extLst>
          </p:cNvPr>
          <p:cNvSpPr txBox="1"/>
          <p:nvPr/>
        </p:nvSpPr>
        <p:spPr>
          <a:xfrm>
            <a:off x="3297382" y="4621919"/>
            <a:ext cx="32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20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Falchi</a:t>
            </a: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, Blood, 2023</a:t>
            </a:r>
          </a:p>
        </p:txBody>
      </p:sp>
    </p:spTree>
    <p:extLst>
      <p:ext uri="{BB962C8B-B14F-4D97-AF65-F5344CB8AC3E}">
        <p14:creationId xmlns:p14="http://schemas.microsoft.com/office/powerpoint/2010/main" val="465057703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3455" y="967027"/>
            <a:ext cx="7834745" cy="3086813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Most common type of lymphoma </a:t>
            </a:r>
          </a:p>
          <a:p>
            <a:pPr lvl="1"/>
            <a:r>
              <a:rPr lang="en-US" dirty="0">
                <a:solidFill>
                  <a:srgbClr val="002E51"/>
                </a:solidFill>
              </a:rPr>
              <a:t>30% of NHL</a:t>
            </a:r>
          </a:p>
          <a:p>
            <a:r>
              <a:rPr lang="en-US" dirty="0">
                <a:solidFill>
                  <a:srgbClr val="002E51"/>
                </a:solidFill>
              </a:rPr>
              <a:t>40% relapse after frontline treatment</a:t>
            </a:r>
          </a:p>
          <a:p>
            <a:r>
              <a:rPr lang="en-US" dirty="0">
                <a:solidFill>
                  <a:srgbClr val="002E51"/>
                </a:solidFill>
              </a:rPr>
              <a:t>30% over age 75</a:t>
            </a:r>
          </a:p>
          <a:p>
            <a:r>
              <a:rPr lang="en-US" dirty="0">
                <a:solidFill>
                  <a:srgbClr val="002E51"/>
                </a:solidFill>
              </a:rPr>
              <a:t>Need new and tolerable therapies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31522" y="254271"/>
            <a:ext cx="3418609" cy="69549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Why DLBCL?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0F11ED-4DA7-FC01-E206-A9A28373448B}"/>
              </a:ext>
            </a:extLst>
          </p:cNvPr>
          <p:cNvSpPr txBox="1"/>
          <p:nvPr/>
        </p:nvSpPr>
        <p:spPr>
          <a:xfrm>
            <a:off x="3387436" y="4565073"/>
            <a:ext cx="2369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Sehn</a:t>
            </a:r>
            <a:r>
              <a:rPr lang="en-US" sz="2000" dirty="0"/>
              <a:t>, NEJM, 2021</a:t>
            </a:r>
          </a:p>
        </p:txBody>
      </p:sp>
    </p:spTree>
    <p:extLst>
      <p:ext uri="{BB962C8B-B14F-4D97-AF65-F5344CB8AC3E}">
        <p14:creationId xmlns:p14="http://schemas.microsoft.com/office/powerpoint/2010/main" val="128148408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30C6E73F-83F3-C287-3A9F-7DF1FEE6B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273" y="1295948"/>
            <a:ext cx="4045727" cy="2757892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dirty="0"/>
              <a:t>Relapse </a:t>
            </a:r>
            <a:r>
              <a:rPr lang="en-US" u="sng" dirty="0"/>
              <a:t>after 1 year</a:t>
            </a:r>
            <a:r>
              <a:rPr lang="en-US" dirty="0"/>
              <a:t>: </a:t>
            </a:r>
          </a:p>
          <a:p>
            <a:pPr lvl="1">
              <a:defRPr/>
            </a:pPr>
            <a:r>
              <a:rPr lang="en-US" dirty="0"/>
              <a:t>Traditional Salvage 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R-ICE, R-DHAX, R-GDP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Autologous Stem Cell Transplant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Relapse </a:t>
            </a:r>
            <a:r>
              <a:rPr lang="en-US" u="sng" dirty="0"/>
              <a:t>within 1 year</a:t>
            </a:r>
            <a:r>
              <a:rPr lang="en-US" dirty="0"/>
              <a:t>: </a:t>
            </a:r>
          </a:p>
          <a:p>
            <a:pPr lvl="1">
              <a:defRPr/>
            </a:pPr>
            <a:r>
              <a:rPr lang="en-US" dirty="0"/>
              <a:t>Bridging therapy (+/-)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r>
              <a:rPr lang="en-US" dirty="0"/>
              <a:t>CD19 CAR-T therapy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35DC42-FE5A-1CC1-7ED5-73ADEF544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7720" y="88442"/>
            <a:ext cx="4828559" cy="563251"/>
          </a:xfrm>
        </p:spPr>
        <p:txBody>
          <a:bodyPr/>
          <a:lstStyle/>
          <a:p>
            <a:r>
              <a:rPr lang="en-US" sz="2800" dirty="0"/>
              <a:t>Relapsed DLBCL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CC3B1F-445D-3945-333D-72F6EA822846}"/>
              </a:ext>
            </a:extLst>
          </p:cNvPr>
          <p:cNvSpPr txBox="1"/>
          <p:nvPr/>
        </p:nvSpPr>
        <p:spPr>
          <a:xfrm>
            <a:off x="526273" y="729100"/>
            <a:ext cx="2867368" cy="4001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u="sng" dirty="0"/>
              <a:t>Intensive Treatment</a:t>
            </a:r>
          </a:p>
        </p:txBody>
      </p:sp>
      <p:sp>
        <p:nvSpPr>
          <p:cNvPr id="5" name="Content Placeholder 28">
            <a:extLst>
              <a:ext uri="{FF2B5EF4-FFF2-40B4-BE49-F238E27FC236}">
                <a16:creationId xmlns:a16="http://schemas.microsoft.com/office/drawing/2014/main" id="{CCAE3FA0-4CF2-20B6-F8C1-BDD9A0354B9D}"/>
              </a:ext>
            </a:extLst>
          </p:cNvPr>
          <p:cNvSpPr txBox="1">
            <a:spLocks/>
          </p:cNvSpPr>
          <p:nvPr/>
        </p:nvSpPr>
        <p:spPr bwMode="auto">
          <a:xfrm>
            <a:off x="4572000" y="1295949"/>
            <a:ext cx="4368069" cy="283529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dirty="0"/>
              <a:t>Tafasitamab-Len (TR) (Salles, Lancet Oncol, 2020)</a:t>
            </a:r>
          </a:p>
          <a:p>
            <a:pPr lvl="1">
              <a:defRPr/>
            </a:pPr>
            <a:r>
              <a:rPr lang="en-US" dirty="0"/>
              <a:t>N=81; ORR: 60%; CR: 43% (CD19)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Rituximab-Len (R</a:t>
            </a:r>
            <a:r>
              <a:rPr lang="en-US" baseline="30000" dirty="0"/>
              <a:t>2</a:t>
            </a:r>
            <a:r>
              <a:rPr lang="en-US" dirty="0"/>
              <a:t>) (Wang, Leukemia, 2013)</a:t>
            </a:r>
          </a:p>
          <a:p>
            <a:pPr lvl="1">
              <a:defRPr/>
            </a:pPr>
            <a:r>
              <a:rPr lang="en-US" dirty="0"/>
              <a:t>N=45; ORR: 33%; CR: 22.2% (CD20)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Polatuzumab</a:t>
            </a:r>
            <a:r>
              <a:rPr lang="en-US" dirty="0"/>
              <a:t> </a:t>
            </a:r>
            <a:r>
              <a:rPr lang="en-US" dirty="0" err="1"/>
              <a:t>vedotin</a:t>
            </a:r>
            <a:r>
              <a:rPr lang="en-US" dirty="0"/>
              <a:t>-BR (PBR) (</a:t>
            </a:r>
            <a:r>
              <a:rPr lang="en-US" dirty="0" err="1"/>
              <a:t>Sehn</a:t>
            </a:r>
            <a:r>
              <a:rPr lang="en-US" dirty="0"/>
              <a:t>, JCO, 2020)</a:t>
            </a:r>
          </a:p>
          <a:p>
            <a:pPr lvl="1">
              <a:defRPr/>
            </a:pPr>
            <a:r>
              <a:rPr lang="en-US" dirty="0"/>
              <a:t>N=80; ORR: 45%; CR: 40% (CD79B ADC)</a:t>
            </a:r>
          </a:p>
          <a:p>
            <a:pPr lvl="1">
              <a:defRPr/>
            </a:pPr>
            <a:endParaRPr lang="en-US" dirty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r>
              <a:rPr lang="en-US" dirty="0" err="1"/>
              <a:t>Loncastuximab</a:t>
            </a:r>
            <a:r>
              <a:rPr lang="en-US" dirty="0"/>
              <a:t> </a:t>
            </a:r>
            <a:r>
              <a:rPr lang="en-US" dirty="0" err="1"/>
              <a:t>tesirine</a:t>
            </a:r>
            <a:r>
              <a:rPr lang="en-US" dirty="0"/>
              <a:t> (</a:t>
            </a:r>
            <a:r>
              <a:rPr lang="en-US" dirty="0" err="1"/>
              <a:t>Caimi</a:t>
            </a:r>
            <a:r>
              <a:rPr lang="en-US" dirty="0"/>
              <a:t>, Lancet Oncol, 2021)</a:t>
            </a:r>
          </a:p>
          <a:p>
            <a:pPr lvl="1">
              <a:defRPr/>
            </a:pPr>
            <a:r>
              <a:rPr lang="en-US" dirty="0"/>
              <a:t>N=145; ORR: 48.3%; CR: 24% (CD19 ADC)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91B6C-BC21-EDAC-AAD9-3A4BE8AEB77D}"/>
              </a:ext>
            </a:extLst>
          </p:cNvPr>
          <p:cNvSpPr txBox="1"/>
          <p:nvPr/>
        </p:nvSpPr>
        <p:spPr>
          <a:xfrm>
            <a:off x="4572000" y="729100"/>
            <a:ext cx="3651022" cy="40011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2000" u="sng" dirty="0"/>
              <a:t>Non-Intensive Treatment</a:t>
            </a:r>
          </a:p>
        </p:txBody>
      </p:sp>
    </p:spTree>
    <p:extLst>
      <p:ext uri="{BB962C8B-B14F-4D97-AF65-F5344CB8AC3E}">
        <p14:creationId xmlns:p14="http://schemas.microsoft.com/office/powerpoint/2010/main" val="41510909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D31E47A-6DC5-915B-F930-A5F37B409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934135"/>
            <a:ext cx="7405653" cy="317079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FDA-Approved Bispecific T-Cell Engagers for DLBCL NOS:</a:t>
            </a:r>
          </a:p>
          <a:p>
            <a:pPr lvl="1"/>
            <a:r>
              <a:rPr lang="en-US" dirty="0" err="1"/>
              <a:t>Glofitamab-gxbm</a:t>
            </a:r>
            <a:r>
              <a:rPr lang="en-US" dirty="0"/>
              <a:t> (also DLBCL from FL)</a:t>
            </a:r>
          </a:p>
          <a:p>
            <a:pPr lvl="1"/>
            <a:endParaRPr lang="en-US" dirty="0"/>
          </a:p>
          <a:p>
            <a:pPr lvl="1"/>
            <a:r>
              <a:rPr lang="en-US" dirty="0" err="1"/>
              <a:t>Epcoritamab-bysp</a:t>
            </a:r>
            <a:r>
              <a:rPr lang="en-US" dirty="0"/>
              <a:t> (also DLBCL from indolent lymphoma and high-grade B-cell lymphoma)</a:t>
            </a:r>
          </a:p>
          <a:p>
            <a:pPr lvl="1"/>
            <a:endParaRPr lang="en-US" dirty="0"/>
          </a:p>
          <a:p>
            <a:r>
              <a:rPr lang="en-US" dirty="0"/>
              <a:t>Both approved after 2 lines of systemic therapy; including after CAR T-cell therapy or transplant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6E622E-CA77-76CC-1A77-0F2D671EC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bispecific antibodies fit in?</a:t>
            </a:r>
          </a:p>
        </p:txBody>
      </p:sp>
    </p:spTree>
    <p:extLst>
      <p:ext uri="{BB962C8B-B14F-4D97-AF65-F5344CB8AC3E}">
        <p14:creationId xmlns:p14="http://schemas.microsoft.com/office/powerpoint/2010/main" val="3410584351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Recent </a:t>
            </a:r>
            <a:r>
              <a:rPr lang="en-US" b="1" dirty="0" err="1">
                <a:solidFill>
                  <a:srgbClr val="002E51"/>
                </a:solidFill>
              </a:rPr>
              <a:t>Bispecifics</a:t>
            </a:r>
            <a:r>
              <a:rPr lang="en-US" b="1" dirty="0">
                <a:solidFill>
                  <a:srgbClr val="002E51"/>
                </a:solidFill>
              </a:rPr>
              <a:t> and Responses</a:t>
            </a:r>
          </a:p>
        </p:txBody>
      </p:sp>
      <p:pic>
        <p:nvPicPr>
          <p:cNvPr id="2" name="New picture">
            <a:extLst>
              <a:ext uri="{FF2B5EF4-FFF2-40B4-BE49-F238E27FC236}">
                <a16:creationId xmlns:a16="http://schemas.microsoft.com/office/drawing/2014/main" id="{24B2CF98-965C-4872-BE77-DC5A52FA21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3" b="39850"/>
          <a:stretch/>
        </p:blipFill>
        <p:spPr bwMode="auto">
          <a:xfrm>
            <a:off x="1843474" y="963900"/>
            <a:ext cx="5457052" cy="3220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0778B9-2161-A4ED-FD80-68C0520C5089}"/>
              </a:ext>
            </a:extLst>
          </p:cNvPr>
          <p:cNvSpPr txBox="1"/>
          <p:nvPr/>
        </p:nvSpPr>
        <p:spPr>
          <a:xfrm>
            <a:off x="3408218" y="4620688"/>
            <a:ext cx="32488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20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Falchi</a:t>
            </a: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, Blood, 2023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3D46F5-F380-2E83-4CFF-C3E9AE2ADCDB}"/>
              </a:ext>
            </a:extLst>
          </p:cNvPr>
          <p:cNvSpPr/>
          <p:nvPr/>
        </p:nvSpPr>
        <p:spPr bwMode="auto">
          <a:xfrm>
            <a:off x="3241964" y="1607127"/>
            <a:ext cx="1537854" cy="25146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8253968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Rates of CRS by Bispecific</a:t>
            </a:r>
          </a:p>
        </p:txBody>
      </p:sp>
      <p:pic>
        <p:nvPicPr>
          <p:cNvPr id="2" name="New picture">
            <a:extLst>
              <a:ext uri="{FF2B5EF4-FFF2-40B4-BE49-F238E27FC236}">
                <a16:creationId xmlns:a16="http://schemas.microsoft.com/office/drawing/2014/main" id="{1F447277-FBA0-FB1A-C09D-223EA983C31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7" t="42649" b="-1"/>
          <a:stretch/>
        </p:blipFill>
        <p:spPr bwMode="auto">
          <a:xfrm>
            <a:off x="1714479" y="970333"/>
            <a:ext cx="5715041" cy="320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7B502-FD52-A348-98AA-92BA2304CF98}"/>
              </a:ext>
            </a:extLst>
          </p:cNvPr>
          <p:cNvSpPr txBox="1"/>
          <p:nvPr/>
        </p:nvSpPr>
        <p:spPr>
          <a:xfrm>
            <a:off x="3460173" y="4651466"/>
            <a:ext cx="3079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18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Falchi</a:t>
            </a:r>
            <a:r>
              <a:rPr lang="en-US" sz="18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, Blood, 2023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A0F7-6676-B691-3D59-4BA12C5AE6C4}"/>
              </a:ext>
            </a:extLst>
          </p:cNvPr>
          <p:cNvSpPr/>
          <p:nvPr/>
        </p:nvSpPr>
        <p:spPr bwMode="auto">
          <a:xfrm>
            <a:off x="3193472" y="970333"/>
            <a:ext cx="1641763" cy="2410176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40124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7A3B5-9362-4D95-28D4-DB8454AF8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875735"/>
            <a:ext cx="3810000" cy="3419972"/>
          </a:xfrm>
        </p:spPr>
        <p:txBody>
          <a:bodyPr>
            <a:normAutofit fontScale="92500" lnSpcReduction="10000"/>
          </a:bodyPr>
          <a:lstStyle/>
          <a:p>
            <a:r>
              <a:rPr lang="en-US" sz="2200" u="sng" dirty="0" err="1"/>
              <a:t>Glofitamab</a:t>
            </a:r>
            <a:r>
              <a:rPr lang="en-US" sz="2200" u="sng" dirty="0"/>
              <a:t> (21-day Cycle)</a:t>
            </a:r>
            <a:endParaRPr lang="en-US" sz="2200" dirty="0"/>
          </a:p>
          <a:p>
            <a:pPr lvl="1"/>
            <a:r>
              <a:rPr lang="en-US" sz="1800" dirty="0"/>
              <a:t>C1D1: OP Obi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C1D8: IP Glo IV 2.5mg (monitor 24 </a:t>
            </a:r>
            <a:r>
              <a:rPr lang="en-US" sz="1800" dirty="0" err="1"/>
              <a:t>hrs</a:t>
            </a:r>
            <a:r>
              <a:rPr lang="en-US" sz="1800" dirty="0"/>
              <a:t>)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C1D15 OP Glo 10mg (admit if Gr 2+ w/ D8)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C2+ (D1 only): OP Glo 30mg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Up to 12 cycles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EC0B40B-0413-B42B-0C34-A2684D418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75734"/>
            <a:ext cx="3810000" cy="3419972"/>
          </a:xfrm>
        </p:spPr>
        <p:txBody>
          <a:bodyPr>
            <a:normAutofit fontScale="62500" lnSpcReduction="20000"/>
          </a:bodyPr>
          <a:lstStyle/>
          <a:p>
            <a:r>
              <a:rPr lang="en-US" sz="3200" u="sng" dirty="0" err="1"/>
              <a:t>Epcoritamab</a:t>
            </a:r>
            <a:r>
              <a:rPr lang="en-US" sz="3200" u="sng" dirty="0"/>
              <a:t> (28-day Cycle)</a:t>
            </a:r>
            <a:endParaRPr lang="en-US" sz="3200" dirty="0"/>
          </a:p>
          <a:p>
            <a:pPr lvl="1"/>
            <a:r>
              <a:rPr lang="en-US" dirty="0"/>
              <a:t>C1D1: OP </a:t>
            </a:r>
            <a:r>
              <a:rPr lang="en-US" dirty="0" err="1"/>
              <a:t>Epco</a:t>
            </a:r>
            <a:r>
              <a:rPr lang="en-US" dirty="0"/>
              <a:t> SQ 0.16mg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C1D8: OP </a:t>
            </a:r>
            <a:r>
              <a:rPr lang="en-US" dirty="0" err="1"/>
              <a:t>Epco</a:t>
            </a:r>
            <a:r>
              <a:rPr lang="en-US" dirty="0"/>
              <a:t> 0.8mg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C1D15: IP </a:t>
            </a:r>
            <a:r>
              <a:rPr lang="en-US" dirty="0" err="1"/>
              <a:t>Epco</a:t>
            </a:r>
            <a:r>
              <a:rPr lang="en-US" dirty="0"/>
              <a:t> 48mg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C1D22: OP </a:t>
            </a:r>
            <a:r>
              <a:rPr lang="en-US" dirty="0" err="1"/>
              <a:t>Epco</a:t>
            </a:r>
            <a:r>
              <a:rPr lang="en-US" dirty="0"/>
              <a:t> 48mg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C2-3 (D1,8,15,22) OP </a:t>
            </a:r>
            <a:r>
              <a:rPr lang="en-US" dirty="0" err="1"/>
              <a:t>Epco</a:t>
            </a:r>
            <a:r>
              <a:rPr lang="en-US" dirty="0"/>
              <a:t> 48mg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C4-9 (D1,15) OP </a:t>
            </a:r>
            <a:r>
              <a:rPr lang="en-US" dirty="0" err="1"/>
              <a:t>Epco</a:t>
            </a:r>
            <a:r>
              <a:rPr lang="en-US" dirty="0"/>
              <a:t> 48mg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C10+ (D1 only) OP </a:t>
            </a:r>
            <a:r>
              <a:rPr lang="en-US" dirty="0" err="1"/>
              <a:t>Epco</a:t>
            </a:r>
            <a:r>
              <a:rPr lang="en-US" dirty="0"/>
              <a:t> 48mg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1CD12FE-A237-C8A9-DDA2-87B88AE04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these agents given?</a:t>
            </a:r>
          </a:p>
        </p:txBody>
      </p:sp>
    </p:spTree>
    <p:extLst>
      <p:ext uri="{BB962C8B-B14F-4D97-AF65-F5344CB8AC3E}">
        <p14:creationId xmlns:p14="http://schemas.microsoft.com/office/powerpoint/2010/main" val="1442363949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5A1E93-944E-09C2-362B-DEA93C65DFA2}"/>
              </a:ext>
            </a:extLst>
          </p:cNvPr>
          <p:cNvSpPr txBox="1"/>
          <p:nvPr/>
        </p:nvSpPr>
        <p:spPr>
          <a:xfrm>
            <a:off x="3387436" y="4571651"/>
            <a:ext cx="299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Dickinson, NEJM, 2022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CBADB5F-899F-3ED5-1080-B579B753B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8930"/>
          <a:stretch/>
        </p:blipFill>
        <p:spPr>
          <a:xfrm>
            <a:off x="1614358" y="244106"/>
            <a:ext cx="5444732" cy="1633274"/>
          </a:xfr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0E22E521-AEE5-9325-7E6F-8A27F4BCB2F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endParaRPr lang="en-US" b="1" kern="0" dirty="0">
              <a:solidFill>
                <a:srgbClr val="002E5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4502B-09B0-A3AD-0800-8106FB43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822" y="2085436"/>
            <a:ext cx="3159490" cy="2100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9DD15-D666-B87A-A1ED-BDB3AF68E842}"/>
              </a:ext>
            </a:extLst>
          </p:cNvPr>
          <p:cNvSpPr txBox="1"/>
          <p:nvPr/>
        </p:nvSpPr>
        <p:spPr>
          <a:xfrm>
            <a:off x="739429" y="2085436"/>
            <a:ext cx="31594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Phase 2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CD3xCD20 </a:t>
            </a:r>
            <a:r>
              <a:rPr lang="en-US" sz="1600" dirty="0" err="1"/>
              <a:t>BiTE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R/R DLBCL; 2+ prior 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N=155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ECOG 0-1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Age 21-90 (m 66y)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Prior CART 33%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Primary Endpoint: CR</a:t>
            </a:r>
          </a:p>
        </p:txBody>
      </p:sp>
    </p:spTree>
    <p:extLst>
      <p:ext uri="{BB962C8B-B14F-4D97-AF65-F5344CB8AC3E}">
        <p14:creationId xmlns:p14="http://schemas.microsoft.com/office/powerpoint/2010/main" val="15819324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B8999-519E-4DA1-820A-640213412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CLL13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EA6E6F0-5004-4700-BE66-910108F37040}"/>
              </a:ext>
            </a:extLst>
          </p:cNvPr>
          <p:cNvGrpSpPr/>
          <p:nvPr/>
        </p:nvGrpSpPr>
        <p:grpSpPr>
          <a:xfrm>
            <a:off x="217841" y="1764688"/>
            <a:ext cx="2887527" cy="2410543"/>
            <a:chOff x="1731720" y="3877883"/>
            <a:chExt cx="8172969" cy="682289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C0B1E8-78A6-44C9-88D4-E0DA5837CC6E}"/>
                </a:ext>
              </a:extLst>
            </p:cNvPr>
            <p:cNvSpPr txBox="1"/>
            <p:nvPr/>
          </p:nvSpPr>
          <p:spPr>
            <a:xfrm>
              <a:off x="1731720" y="4988069"/>
              <a:ext cx="3425502" cy="3528128"/>
            </a:xfrm>
            <a:prstGeom prst="rect">
              <a:avLst/>
            </a:prstGeom>
            <a:solidFill>
              <a:srgbClr val="008764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CLL13</a:t>
              </a:r>
            </a:p>
            <a:p>
              <a:pPr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Treatment-naïve CLL</a:t>
              </a:r>
            </a:p>
            <a:p>
              <a:pPr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-Fit</a:t>
              </a:r>
            </a:p>
            <a:p>
              <a:pPr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-No del17p</a:t>
              </a:r>
              <a:endParaRPr lang="en-US" sz="1350" kern="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C4CE62-E9B6-4F6B-9E47-925AF66617F2}"/>
                </a:ext>
              </a:extLst>
            </p:cNvPr>
            <p:cNvSpPr txBox="1"/>
            <p:nvPr/>
          </p:nvSpPr>
          <p:spPr>
            <a:xfrm>
              <a:off x="6085198" y="3877883"/>
              <a:ext cx="3819491" cy="849364"/>
            </a:xfrm>
            <a:prstGeom prst="rect">
              <a:avLst/>
            </a:prstGeom>
            <a:solidFill>
              <a:srgbClr val="57A9DD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FCR/BR x 6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D61988-9A66-459B-BD97-BEA53CDCC798}"/>
                </a:ext>
              </a:extLst>
            </p:cNvPr>
            <p:cNvSpPr txBox="1"/>
            <p:nvPr/>
          </p:nvSpPr>
          <p:spPr>
            <a:xfrm>
              <a:off x="6058032" y="8675369"/>
              <a:ext cx="3846657" cy="2025408"/>
            </a:xfrm>
            <a:prstGeom prst="rect">
              <a:avLst/>
            </a:prstGeom>
            <a:solidFill>
              <a:srgbClr val="0050C1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O + Ven (12m) + </a:t>
              </a:r>
              <a:r>
                <a:rPr lang="en-US" sz="1350" kern="0" dirty="0" err="1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Ibr</a:t>
              </a:r>
              <a:r>
                <a:rPr lang="en-US" sz="135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 (up to 36m) 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F784F6F-C9FD-4D65-9B0E-E9F11E25EA93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 flipV="1">
              <a:off x="5157222" y="4302565"/>
              <a:ext cx="927976" cy="2449569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3327C96-5AAC-40E6-B6A1-F9079A857E4B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>
              <a:off x="5157222" y="6752134"/>
              <a:ext cx="900810" cy="2935940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6779573-5BB5-4DB2-A62F-08C468DC07B3}"/>
              </a:ext>
            </a:extLst>
          </p:cNvPr>
          <p:cNvSpPr txBox="1"/>
          <p:nvPr/>
        </p:nvSpPr>
        <p:spPr>
          <a:xfrm>
            <a:off x="1755935" y="2289096"/>
            <a:ext cx="1349434" cy="3000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 defTabSz="6855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  <a:ea typeface="+mn-ea"/>
                <a:cs typeface="+mn-cs"/>
              </a:rPr>
              <a:t>Ven + R x 12m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DA55A3-DCB6-41B5-A576-2278330EDB27}"/>
              </a:ext>
            </a:extLst>
          </p:cNvPr>
          <p:cNvSpPr txBox="1"/>
          <p:nvPr/>
        </p:nvSpPr>
        <p:spPr>
          <a:xfrm>
            <a:off x="1746336" y="2872437"/>
            <a:ext cx="1349434" cy="300082"/>
          </a:xfrm>
          <a:prstGeom prst="rect">
            <a:avLst/>
          </a:prstGeom>
          <a:solidFill>
            <a:schemeClr val="accent4"/>
          </a:solidFill>
          <a:ln>
            <a:solidFill>
              <a:srgbClr val="E7E6E6">
                <a:lumMod val="10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 defTabSz="6855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  <a:ea typeface="+mn-ea"/>
                <a:cs typeface="+mn-cs"/>
              </a:rPr>
              <a:t>Ven + O x 12m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2025E7-BF3D-4994-BB8A-B579F302DBB0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 flipV="1">
            <a:off x="1428078" y="2439137"/>
            <a:ext cx="327857" cy="341030"/>
          </a:xfrm>
          <a:prstGeom prst="straightConnector1">
            <a:avLst/>
          </a:prstGeom>
          <a:noFill/>
          <a:ln w="5715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A224CE8-5599-46E5-B2F4-54A854E6E833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1428079" y="2768625"/>
            <a:ext cx="318257" cy="253853"/>
          </a:xfrm>
          <a:prstGeom prst="straightConnector1">
            <a:avLst/>
          </a:prstGeom>
          <a:noFill/>
          <a:ln w="57150" cap="flat" cmpd="sng" algn="ctr">
            <a:solidFill>
              <a:srgbClr val="E7E6E6">
                <a:lumMod val="10000"/>
              </a:srgbClr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11490C2-A892-4D10-B28F-8CF9721C0C26}"/>
              </a:ext>
            </a:extLst>
          </p:cNvPr>
          <p:cNvSpPr txBox="1"/>
          <p:nvPr/>
        </p:nvSpPr>
        <p:spPr>
          <a:xfrm>
            <a:off x="2981557" y="4823251"/>
            <a:ext cx="27515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alibri" panose="020F0502020204030204"/>
                <a:ea typeface="+mn-ea"/>
                <a:cs typeface="+mn-cs"/>
              </a:rPr>
              <a:t>Eichhorst, EHA 2022</a:t>
            </a:r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B5211BE5-20F4-4532-AF9E-35718F897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405" r="31575"/>
          <a:stretch/>
        </p:blipFill>
        <p:spPr>
          <a:xfrm>
            <a:off x="3698883" y="1476427"/>
            <a:ext cx="4698698" cy="30170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7D1AE1F-8F61-4630-B021-AC822880724E}"/>
              </a:ext>
            </a:extLst>
          </p:cNvPr>
          <p:cNvSpPr txBox="1"/>
          <p:nvPr/>
        </p:nvSpPr>
        <p:spPr>
          <a:xfrm>
            <a:off x="308677" y="3375363"/>
            <a:ext cx="10285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4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 kern="0" dirty="0">
                <a:solidFill>
                  <a:prstClr val="black"/>
                </a:solidFill>
                <a:latin typeface="Arial" panose="020B0604020202020204"/>
                <a:ea typeface="+mn-ea"/>
                <a:cs typeface="+mn-cs"/>
              </a:rPr>
              <a:t>N = 920</a:t>
            </a:r>
          </a:p>
        </p:txBody>
      </p:sp>
    </p:spTree>
    <p:extLst>
      <p:ext uri="{BB962C8B-B14F-4D97-AF65-F5344CB8AC3E}">
        <p14:creationId xmlns:p14="http://schemas.microsoft.com/office/powerpoint/2010/main" val="22938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0E22E521-AEE5-9325-7E6F-8A27F4BCB2F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endParaRPr lang="en-US" b="1" kern="0" dirty="0">
              <a:solidFill>
                <a:srgbClr val="002E5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2564BE-135E-A503-8F2F-DDB36F7E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Glofitamab</a:t>
            </a:r>
            <a:r>
              <a:rPr lang="en-US" dirty="0"/>
              <a:t> Response Rates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E7850A-79DB-7D58-5355-D11AC3F36B4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005"/>
          <a:stretch/>
        </p:blipFill>
        <p:spPr>
          <a:xfrm>
            <a:off x="1523448" y="865397"/>
            <a:ext cx="6097102" cy="33416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2DE1D0-55A7-9700-51A3-8B554C69442D}"/>
              </a:ext>
            </a:extLst>
          </p:cNvPr>
          <p:cNvSpPr txBox="1"/>
          <p:nvPr/>
        </p:nvSpPr>
        <p:spPr>
          <a:xfrm>
            <a:off x="3387436" y="4565073"/>
            <a:ext cx="299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Dickinson, NEJM, 2022</a:t>
            </a:r>
          </a:p>
        </p:txBody>
      </p:sp>
    </p:spTree>
    <p:extLst>
      <p:ext uri="{BB962C8B-B14F-4D97-AF65-F5344CB8AC3E}">
        <p14:creationId xmlns:p14="http://schemas.microsoft.com/office/powerpoint/2010/main" val="228997216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0E22E521-AEE5-9325-7E6F-8A27F4BCB2F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endParaRPr lang="en-US" b="1" kern="0" dirty="0">
              <a:solidFill>
                <a:srgbClr val="002E5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2564BE-135E-A503-8F2F-DDB36F7E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0"/>
            <a:ext cx="9144000" cy="690881"/>
          </a:xfrm>
        </p:spPr>
        <p:txBody>
          <a:bodyPr/>
          <a:lstStyle/>
          <a:p>
            <a:r>
              <a:rPr lang="en-US" dirty="0"/>
              <a:t>PFS and Duration of Complete Response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65E81-49FC-BC62-33CD-CB5229F0A4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4" t="2704" r="1805"/>
          <a:stretch/>
        </p:blipFill>
        <p:spPr>
          <a:xfrm>
            <a:off x="631085" y="1014456"/>
            <a:ext cx="3835667" cy="2604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9E50A3-B771-6FA5-15F6-7D2B4DE7F3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0" t="1803" r="1" b="1"/>
          <a:stretch/>
        </p:blipFill>
        <p:spPr>
          <a:xfrm>
            <a:off x="4671802" y="1014455"/>
            <a:ext cx="3744896" cy="2604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4D7A41-B141-4F8E-C77E-85D0E005F573}"/>
              </a:ext>
            </a:extLst>
          </p:cNvPr>
          <p:cNvSpPr txBox="1"/>
          <p:nvPr/>
        </p:nvSpPr>
        <p:spPr>
          <a:xfrm>
            <a:off x="3387436" y="4565073"/>
            <a:ext cx="299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Dickinson, NEJM, 2022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B5A61-5AD8-7B22-4FC6-0FEB8D3C666B}"/>
              </a:ext>
            </a:extLst>
          </p:cNvPr>
          <p:cNvSpPr txBox="1"/>
          <p:nvPr/>
        </p:nvSpPr>
        <p:spPr>
          <a:xfrm>
            <a:off x="7038906" y="1269634"/>
            <a:ext cx="12235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mDOR</a:t>
            </a:r>
            <a:r>
              <a:rPr lang="en-US" sz="1100" dirty="0"/>
              <a:t>: NR</a:t>
            </a:r>
          </a:p>
          <a:p>
            <a:r>
              <a:rPr lang="en-US" sz="1100" dirty="0"/>
              <a:t>CR at 12m: 78%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F1CBE8-3107-528B-CBEE-B6EBE4BC5048}"/>
              </a:ext>
            </a:extLst>
          </p:cNvPr>
          <p:cNvSpPr txBox="1"/>
          <p:nvPr/>
        </p:nvSpPr>
        <p:spPr>
          <a:xfrm>
            <a:off x="3308944" y="1269634"/>
            <a:ext cx="9928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mPFS</a:t>
            </a:r>
            <a:r>
              <a:rPr lang="en-US" sz="1100" dirty="0"/>
              <a:t>: 4.9m</a:t>
            </a:r>
          </a:p>
        </p:txBody>
      </p:sp>
    </p:spTree>
    <p:extLst>
      <p:ext uri="{BB962C8B-B14F-4D97-AF65-F5344CB8AC3E}">
        <p14:creationId xmlns:p14="http://schemas.microsoft.com/office/powerpoint/2010/main" val="3716116076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0E22E521-AEE5-9325-7E6F-8A27F4BCB2F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endParaRPr lang="en-US" b="1" kern="0" dirty="0">
              <a:solidFill>
                <a:srgbClr val="002E5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2564BE-135E-A503-8F2F-DDB36F7E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Hematologic Toxicity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DC7D9-90B5-95E2-10F5-D4F1A00FA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810" y="985043"/>
            <a:ext cx="5164379" cy="2962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0E5472-7055-0518-19B6-CACBCCA29C7C}"/>
              </a:ext>
            </a:extLst>
          </p:cNvPr>
          <p:cNvSpPr txBox="1"/>
          <p:nvPr/>
        </p:nvSpPr>
        <p:spPr>
          <a:xfrm>
            <a:off x="3387436" y="4565073"/>
            <a:ext cx="299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Dickinson, NEJM,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842741-FB2D-397C-DF67-68572C83C3DB}"/>
              </a:ext>
            </a:extLst>
          </p:cNvPr>
          <p:cNvSpPr txBox="1"/>
          <p:nvPr/>
        </p:nvSpPr>
        <p:spPr>
          <a:xfrm>
            <a:off x="59206" y="1296740"/>
            <a:ext cx="18682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-Feb Neu </a:t>
            </a:r>
            <a:r>
              <a:rPr lang="en-US" sz="1600" u="sng" dirty="0"/>
              <a:t>&gt;</a:t>
            </a:r>
            <a:r>
              <a:rPr lang="en-US" sz="1600" dirty="0"/>
              <a:t>3: 3%</a:t>
            </a:r>
          </a:p>
          <a:p>
            <a:endParaRPr lang="en-US" sz="1600" dirty="0"/>
          </a:p>
          <a:p>
            <a:r>
              <a:rPr lang="en-US" sz="1600" dirty="0"/>
              <a:t>-Infect: 38%</a:t>
            </a:r>
          </a:p>
          <a:p>
            <a:endParaRPr lang="en-US" sz="1600" dirty="0"/>
          </a:p>
          <a:p>
            <a:r>
              <a:rPr lang="en-US" sz="1600" dirty="0"/>
              <a:t>-Infect Gr </a:t>
            </a:r>
            <a:r>
              <a:rPr lang="en-US" sz="1600" u="sng" dirty="0"/>
              <a:t>&gt;</a:t>
            </a:r>
            <a:r>
              <a:rPr lang="en-US" sz="1600" dirty="0"/>
              <a:t>3: 15%</a:t>
            </a:r>
          </a:p>
        </p:txBody>
      </p:sp>
    </p:spTree>
    <p:extLst>
      <p:ext uri="{BB962C8B-B14F-4D97-AF65-F5344CB8AC3E}">
        <p14:creationId xmlns:p14="http://schemas.microsoft.com/office/powerpoint/2010/main" val="291222439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0E22E521-AEE5-9325-7E6F-8A27F4BCB2F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endParaRPr lang="en-US" b="1" kern="0" dirty="0">
              <a:solidFill>
                <a:srgbClr val="002E5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2564BE-135E-A503-8F2F-DDB36F7EB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CRS by Cycle and 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C90E0-10F5-4D8F-1285-B6D84820B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639" y="892155"/>
            <a:ext cx="5106721" cy="3298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248395-CFC1-8CC3-76FC-32D1257B14CC}"/>
              </a:ext>
            </a:extLst>
          </p:cNvPr>
          <p:cNvSpPr txBox="1"/>
          <p:nvPr/>
        </p:nvSpPr>
        <p:spPr>
          <a:xfrm>
            <a:off x="3387436" y="4565073"/>
            <a:ext cx="29936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Dickinson, NEJM,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741BB-AC00-7B02-2BC3-4D27D2570F32}"/>
              </a:ext>
            </a:extLst>
          </p:cNvPr>
          <p:cNvSpPr txBox="1"/>
          <p:nvPr/>
        </p:nvSpPr>
        <p:spPr>
          <a:xfrm>
            <a:off x="68768" y="1306361"/>
            <a:ext cx="18811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-Any CRS: 63%</a:t>
            </a:r>
          </a:p>
          <a:p>
            <a:endParaRPr lang="en-US" sz="1600" dirty="0"/>
          </a:p>
          <a:p>
            <a:r>
              <a:rPr lang="en-US" sz="1600" dirty="0"/>
              <a:t>-CRS Gr </a:t>
            </a:r>
            <a:r>
              <a:rPr lang="en-US" sz="1600" u="sng" dirty="0"/>
              <a:t>&gt;</a:t>
            </a:r>
            <a:r>
              <a:rPr lang="en-US" sz="1600" dirty="0"/>
              <a:t>3: 4%</a:t>
            </a:r>
          </a:p>
          <a:p>
            <a:endParaRPr lang="en-US" sz="1600" dirty="0"/>
          </a:p>
          <a:p>
            <a:r>
              <a:rPr lang="en-US" sz="1600" dirty="0"/>
              <a:t>-Any ICANS: 8%</a:t>
            </a:r>
          </a:p>
          <a:p>
            <a:endParaRPr lang="en-US" sz="1600" dirty="0"/>
          </a:p>
          <a:p>
            <a:r>
              <a:rPr lang="en-US" sz="1600" dirty="0"/>
              <a:t>-ICANS Gr</a:t>
            </a:r>
            <a:r>
              <a:rPr lang="en-US" sz="1600" u="sng" dirty="0"/>
              <a:t>&gt;</a:t>
            </a:r>
            <a:r>
              <a:rPr lang="en-US" sz="1600" dirty="0"/>
              <a:t>3: 3%</a:t>
            </a:r>
          </a:p>
        </p:txBody>
      </p:sp>
    </p:spTree>
    <p:extLst>
      <p:ext uri="{BB962C8B-B14F-4D97-AF65-F5344CB8AC3E}">
        <p14:creationId xmlns:p14="http://schemas.microsoft.com/office/powerpoint/2010/main" val="34762280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C5A1E93-944E-09C2-362B-DEA93C65DFA2}"/>
              </a:ext>
            </a:extLst>
          </p:cNvPr>
          <p:cNvSpPr txBox="1"/>
          <p:nvPr/>
        </p:nvSpPr>
        <p:spPr>
          <a:xfrm>
            <a:off x="3387436" y="4565073"/>
            <a:ext cx="298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Thieblemont</a:t>
            </a:r>
            <a:r>
              <a:rPr lang="en-US" sz="2000" dirty="0"/>
              <a:t>, JCO, 2022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0E22E521-AEE5-9325-7E6F-8A27F4BCB2F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endParaRPr lang="en-US" b="1" kern="0" dirty="0">
              <a:solidFill>
                <a:srgbClr val="002E5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900E8-4483-223A-D06C-A4BDD86FF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05"/>
          <a:stretch/>
        </p:blipFill>
        <p:spPr>
          <a:xfrm>
            <a:off x="1642290" y="303565"/>
            <a:ext cx="5859417" cy="14397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178046-70A5-70AF-EDEE-21049DEB5422}"/>
              </a:ext>
            </a:extLst>
          </p:cNvPr>
          <p:cNvSpPr txBox="1"/>
          <p:nvPr/>
        </p:nvSpPr>
        <p:spPr>
          <a:xfrm>
            <a:off x="1155280" y="1940864"/>
            <a:ext cx="315949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Phase 1/2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CD3xCD20 </a:t>
            </a:r>
            <a:r>
              <a:rPr lang="en-US" sz="1600" dirty="0" err="1"/>
              <a:t>BiTE</a:t>
            </a:r>
            <a:r>
              <a:rPr lang="en-US" sz="1600" dirty="0"/>
              <a:t> (</a:t>
            </a:r>
            <a:r>
              <a:rPr lang="en-US" sz="1600" dirty="0" err="1"/>
              <a:t>SubQ</a:t>
            </a:r>
            <a:r>
              <a:rPr lang="en-US" sz="16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R/R DLBCL; 2+ prior lines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N=157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ECOG 0-2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Age 20-83 (m 64y)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Prior CART 38.9%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Primary Endpoint: ORR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CC2281-3C56-E06C-97E3-5A5C932C5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231" y="2085435"/>
            <a:ext cx="2005743" cy="19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91459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105C590-0CB5-894D-1881-1055DE6E9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1907" y="844550"/>
            <a:ext cx="7160186" cy="314801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AD6374-8A1B-D428-EA46-DB16FA499115}"/>
              </a:ext>
            </a:extLst>
          </p:cNvPr>
          <p:cNvSpPr txBox="1"/>
          <p:nvPr/>
        </p:nvSpPr>
        <p:spPr>
          <a:xfrm>
            <a:off x="3387436" y="4565073"/>
            <a:ext cx="298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Thieblemont</a:t>
            </a:r>
            <a:r>
              <a:rPr lang="en-US" sz="2000" dirty="0"/>
              <a:t>, JCO,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E09EB-F147-0CF7-1900-2414D6BC2472}"/>
              </a:ext>
            </a:extLst>
          </p:cNvPr>
          <p:cNvSpPr txBox="1"/>
          <p:nvPr/>
        </p:nvSpPr>
        <p:spPr>
          <a:xfrm>
            <a:off x="1763016" y="183080"/>
            <a:ext cx="561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Epcoritamab</a:t>
            </a:r>
            <a:r>
              <a:rPr lang="en-US" sz="3200" dirty="0"/>
              <a:t> Response Rates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AD6EA1-891E-8692-7817-B44DE4EE6549}"/>
              </a:ext>
            </a:extLst>
          </p:cNvPr>
          <p:cNvSpPr txBox="1"/>
          <p:nvPr/>
        </p:nvSpPr>
        <p:spPr>
          <a:xfrm>
            <a:off x="6374486" y="1360100"/>
            <a:ext cx="1532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ORR: 63.1%</a:t>
            </a:r>
          </a:p>
          <a:p>
            <a:r>
              <a:rPr lang="en-US" sz="1600" dirty="0"/>
              <a:t>CR: 38.9%</a:t>
            </a:r>
          </a:p>
        </p:txBody>
      </p:sp>
    </p:spTree>
    <p:extLst>
      <p:ext uri="{BB962C8B-B14F-4D97-AF65-F5344CB8AC3E}">
        <p14:creationId xmlns:p14="http://schemas.microsoft.com/office/powerpoint/2010/main" val="2949454755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AD6374-8A1B-D428-EA46-DB16FA499115}"/>
              </a:ext>
            </a:extLst>
          </p:cNvPr>
          <p:cNvSpPr txBox="1"/>
          <p:nvPr/>
        </p:nvSpPr>
        <p:spPr>
          <a:xfrm>
            <a:off x="3387436" y="4565073"/>
            <a:ext cx="298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Thieblemont</a:t>
            </a:r>
            <a:r>
              <a:rPr lang="en-US" sz="2000" dirty="0"/>
              <a:t>, JCO,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E09EB-F147-0CF7-1900-2414D6BC2472}"/>
              </a:ext>
            </a:extLst>
          </p:cNvPr>
          <p:cNvSpPr txBox="1"/>
          <p:nvPr/>
        </p:nvSpPr>
        <p:spPr>
          <a:xfrm>
            <a:off x="1605133" y="318050"/>
            <a:ext cx="5933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Duration of Response and PFS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B38ECE-F18C-FAE3-E0BB-0DA72D78C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931" y="1244066"/>
            <a:ext cx="8392137" cy="2347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AD6EA1-891E-8692-7817-B44DE4EE6549}"/>
              </a:ext>
            </a:extLst>
          </p:cNvPr>
          <p:cNvSpPr txBox="1"/>
          <p:nvPr/>
        </p:nvSpPr>
        <p:spPr>
          <a:xfrm>
            <a:off x="7177053" y="1250048"/>
            <a:ext cx="1361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mPFS</a:t>
            </a:r>
            <a:r>
              <a:rPr lang="en-US" sz="1600" dirty="0"/>
              <a:t>: 4.4m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0957B1-3CB3-CA07-11F8-537AE343DB50}"/>
              </a:ext>
            </a:extLst>
          </p:cNvPr>
          <p:cNvSpPr txBox="1"/>
          <p:nvPr/>
        </p:nvSpPr>
        <p:spPr>
          <a:xfrm>
            <a:off x="2974540" y="1244276"/>
            <a:ext cx="1380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mDOR</a:t>
            </a:r>
            <a:r>
              <a:rPr lang="en-US" sz="1600" dirty="0"/>
              <a:t>: 12m</a:t>
            </a:r>
          </a:p>
        </p:txBody>
      </p:sp>
    </p:spTree>
    <p:extLst>
      <p:ext uri="{BB962C8B-B14F-4D97-AF65-F5344CB8AC3E}">
        <p14:creationId xmlns:p14="http://schemas.microsoft.com/office/powerpoint/2010/main" val="3495886814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0E22E521-AEE5-9325-7E6F-8A27F4BCB2F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endParaRPr lang="en-US" b="1" kern="0" dirty="0">
              <a:solidFill>
                <a:srgbClr val="002E5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2564BE-135E-A503-8F2F-DDB36F7E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1"/>
            <a:ext cx="9144000" cy="766736"/>
          </a:xfrm>
        </p:spPr>
        <p:txBody>
          <a:bodyPr/>
          <a:lstStyle/>
          <a:p>
            <a:r>
              <a:rPr lang="en-US" dirty="0"/>
              <a:t>Adverse 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27B9F-49C8-DA56-EB97-80C7CF9C3916}"/>
              </a:ext>
            </a:extLst>
          </p:cNvPr>
          <p:cNvSpPr txBox="1"/>
          <p:nvPr/>
        </p:nvSpPr>
        <p:spPr>
          <a:xfrm>
            <a:off x="3387436" y="4565073"/>
            <a:ext cx="298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Thieblemont</a:t>
            </a:r>
            <a:r>
              <a:rPr lang="en-US" sz="2000" dirty="0"/>
              <a:t>, JCO,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1F73A-888F-F7B0-1387-63E22996B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232" y="3201929"/>
            <a:ext cx="3957535" cy="893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0950AB-6F22-6D83-3AAC-5EFD9A4C5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3232" y="822961"/>
            <a:ext cx="3957535" cy="23789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5B12DC-7B80-320D-722F-55379113CFAD}"/>
              </a:ext>
            </a:extLst>
          </p:cNvPr>
          <p:cNvSpPr/>
          <p:nvPr/>
        </p:nvSpPr>
        <p:spPr bwMode="auto">
          <a:xfrm>
            <a:off x="2593232" y="1703809"/>
            <a:ext cx="3957535" cy="19735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2FDE6D-6979-7E8F-8EC2-708FB57296F4}"/>
              </a:ext>
            </a:extLst>
          </p:cNvPr>
          <p:cNvSpPr/>
          <p:nvPr/>
        </p:nvSpPr>
        <p:spPr bwMode="auto">
          <a:xfrm>
            <a:off x="2593232" y="2547089"/>
            <a:ext cx="3957535" cy="19735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0CAFF6-A5F0-CC09-0340-9698F859BB6B}"/>
              </a:ext>
            </a:extLst>
          </p:cNvPr>
          <p:cNvSpPr/>
          <p:nvPr/>
        </p:nvSpPr>
        <p:spPr bwMode="auto">
          <a:xfrm>
            <a:off x="2593232" y="2993788"/>
            <a:ext cx="3957535" cy="19735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0AB127-280D-B439-697B-F60E004A8916}"/>
              </a:ext>
            </a:extLst>
          </p:cNvPr>
          <p:cNvSpPr/>
          <p:nvPr/>
        </p:nvSpPr>
        <p:spPr bwMode="auto">
          <a:xfrm>
            <a:off x="2593231" y="3425898"/>
            <a:ext cx="3957535" cy="42195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153260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0E22E521-AEE5-9325-7E6F-8A27F4BCB2F8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endParaRPr lang="en-US" b="1" kern="0" dirty="0">
              <a:solidFill>
                <a:srgbClr val="002E5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2564BE-135E-A503-8F2F-DDB36F7E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081"/>
            <a:ext cx="9144000" cy="766736"/>
          </a:xfrm>
        </p:spPr>
        <p:txBody>
          <a:bodyPr/>
          <a:lstStyle/>
          <a:p>
            <a:r>
              <a:rPr lang="en-US" dirty="0"/>
              <a:t>CRS by dose and grade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127B9F-49C8-DA56-EB97-80C7CF9C3916}"/>
              </a:ext>
            </a:extLst>
          </p:cNvPr>
          <p:cNvSpPr txBox="1"/>
          <p:nvPr/>
        </p:nvSpPr>
        <p:spPr>
          <a:xfrm>
            <a:off x="3387436" y="4565073"/>
            <a:ext cx="298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Thieblemont</a:t>
            </a:r>
            <a:r>
              <a:rPr lang="en-US" sz="2000" dirty="0"/>
              <a:t>, JCO,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CCC03-238E-F0C0-D75E-D68BE7CA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7501" y="961346"/>
            <a:ext cx="4268997" cy="3225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114933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75A6A8-E27B-113F-8D85-BD478BB67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67" t="4779" r="668" b="3556"/>
          <a:stretch/>
        </p:blipFill>
        <p:spPr>
          <a:xfrm>
            <a:off x="431605" y="1328841"/>
            <a:ext cx="8280789" cy="1475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073102-B5C1-DA87-0E33-1EB6241F81AB}"/>
              </a:ext>
            </a:extLst>
          </p:cNvPr>
          <p:cNvSpPr txBox="1"/>
          <p:nvPr/>
        </p:nvSpPr>
        <p:spPr>
          <a:xfrm>
            <a:off x="2468551" y="196501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Frontline Studies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FFD50-3E5D-19D9-8649-8802AB2F266D}"/>
              </a:ext>
            </a:extLst>
          </p:cNvPr>
          <p:cNvSpPr txBox="1"/>
          <p:nvPr/>
        </p:nvSpPr>
        <p:spPr>
          <a:xfrm>
            <a:off x="832169" y="3078700"/>
            <a:ext cx="7479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SkyGlo</a:t>
            </a:r>
            <a:r>
              <a:rPr lang="en-US" dirty="0"/>
              <a:t> Study: Phase III, randomized study evaluating </a:t>
            </a:r>
            <a:r>
              <a:rPr lang="en-US" dirty="0" err="1"/>
              <a:t>glofitimab</a:t>
            </a:r>
            <a:r>
              <a:rPr lang="en-US" dirty="0"/>
              <a:t> with Pola-R-CHP vs Pola-R-CHP in DLBCL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E6ECA-ABD5-FAF9-2CD3-40BABC3A3BD4}"/>
              </a:ext>
            </a:extLst>
          </p:cNvPr>
          <p:cNvSpPr txBox="1"/>
          <p:nvPr/>
        </p:nvSpPr>
        <p:spPr>
          <a:xfrm>
            <a:off x="3315820" y="4620688"/>
            <a:ext cx="251235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sz="200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Falchi</a:t>
            </a:r>
            <a:r>
              <a:rPr lang="en-US" sz="20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Helvetica"/>
                <a:cs typeface="Helvetica"/>
                <a:sym typeface="Wingdings"/>
              </a:rPr>
              <a:t>, Blood, 2023 </a:t>
            </a:r>
          </a:p>
        </p:txBody>
      </p:sp>
    </p:spTree>
    <p:extLst>
      <p:ext uri="{BB962C8B-B14F-4D97-AF65-F5344CB8AC3E}">
        <p14:creationId xmlns:p14="http://schemas.microsoft.com/office/powerpoint/2010/main" val="1025064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B8999-519E-4DA1-820A-640213412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CLL13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11490C2-A892-4D10-B28F-8CF9721C0C26}"/>
              </a:ext>
            </a:extLst>
          </p:cNvPr>
          <p:cNvSpPr txBox="1"/>
          <p:nvPr/>
        </p:nvSpPr>
        <p:spPr>
          <a:xfrm>
            <a:off x="2981557" y="4823251"/>
            <a:ext cx="27515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alibri" panose="020F0502020204030204"/>
                <a:ea typeface="+mn-ea"/>
                <a:cs typeface="+mn-cs"/>
              </a:rPr>
              <a:t>Eichhorst, EHA 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F211D4-CEF9-4D15-8774-AD2D1D52E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05" y="1368357"/>
            <a:ext cx="4885610" cy="31061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9FC2502-DBF1-47AE-90B6-B01FBB83ABD3}"/>
              </a:ext>
            </a:extLst>
          </p:cNvPr>
          <p:cNvSpPr txBox="1"/>
          <p:nvPr/>
        </p:nvSpPr>
        <p:spPr>
          <a:xfrm>
            <a:off x="1633639" y="1305401"/>
            <a:ext cx="21869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Median follow-up 38.8 </a:t>
            </a:r>
            <a:r>
              <a:rPr lang="en-US" sz="135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mos</a:t>
            </a:r>
            <a:endParaRPr lang="en-US" sz="135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7ACEED-29EA-4EB4-83C6-098B2C83C3E2}"/>
              </a:ext>
            </a:extLst>
          </p:cNvPr>
          <p:cNvSpPr txBox="1"/>
          <p:nvPr/>
        </p:nvSpPr>
        <p:spPr>
          <a:xfrm>
            <a:off x="4947163" y="1392043"/>
            <a:ext cx="39125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Significant benefit to adding ibrutinib?</a:t>
            </a:r>
          </a:p>
          <a:p>
            <a:pPr marL="342900" indent="-342900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At this point, no.</a:t>
            </a:r>
          </a:p>
          <a:p>
            <a:pPr marL="342900" indent="-342900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Longer follow-up may show benefit as ibrutinib can extend to 36 mo.</a:t>
            </a:r>
          </a:p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Will toxicity of adding ibrutinib outweigh any efficacy benefit?</a:t>
            </a:r>
          </a:p>
          <a:p>
            <a:pPr marL="342900" indent="-342900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Unclear, longer follow-up needed.</a:t>
            </a:r>
          </a:p>
          <a:p>
            <a:pPr marL="342900" indent="-342900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A041702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(I+O vs I+V+O) recently reported interim analysis with no PFS benefit of I+V+O.</a:t>
            </a:r>
          </a:p>
          <a:p>
            <a:pPr marL="342900" indent="-342900" defTabSz="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CLL17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ongoing: I vs V+O vs I+V</a:t>
            </a:r>
          </a:p>
        </p:txBody>
      </p:sp>
    </p:spTree>
    <p:extLst>
      <p:ext uri="{BB962C8B-B14F-4D97-AF65-F5344CB8AC3E}">
        <p14:creationId xmlns:p14="http://schemas.microsoft.com/office/powerpoint/2010/main" val="282146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34DE83-4DEA-8212-2EDC-B0E33AE641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980185"/>
            <a:ext cx="7162252" cy="319053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Similar efficacy and toxicity profile</a:t>
            </a:r>
          </a:p>
          <a:p>
            <a:endParaRPr lang="en-US" dirty="0"/>
          </a:p>
          <a:p>
            <a:r>
              <a:rPr lang="en-US" dirty="0" err="1"/>
              <a:t>Glofitamab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Easier dosing schedule</a:t>
            </a:r>
          </a:p>
          <a:p>
            <a:pPr lvl="1"/>
            <a:r>
              <a:rPr lang="en-US" dirty="0"/>
              <a:t>Fixed Duration</a:t>
            </a:r>
          </a:p>
          <a:p>
            <a:pPr lvl="1"/>
            <a:r>
              <a:rPr lang="en-US" dirty="0"/>
              <a:t>Approved for </a:t>
            </a:r>
            <a:r>
              <a:rPr lang="en-US" dirty="0" err="1"/>
              <a:t>tDLBCL</a:t>
            </a:r>
            <a:r>
              <a:rPr lang="en-US" dirty="0"/>
              <a:t> from FL</a:t>
            </a:r>
          </a:p>
          <a:p>
            <a:endParaRPr lang="en-US" dirty="0"/>
          </a:p>
          <a:p>
            <a:r>
              <a:rPr lang="en-US" dirty="0" err="1"/>
              <a:t>Epcoritamab</a:t>
            </a:r>
            <a:endParaRPr lang="en-US" dirty="0"/>
          </a:p>
          <a:p>
            <a:pPr lvl="1"/>
            <a:r>
              <a:rPr lang="en-US" dirty="0"/>
              <a:t>Subcutaneous administration</a:t>
            </a:r>
          </a:p>
          <a:p>
            <a:pPr lvl="1"/>
            <a:r>
              <a:rPr lang="en-US" dirty="0"/>
              <a:t>Approved for high-grade B-cell lymphoma </a:t>
            </a:r>
          </a:p>
          <a:p>
            <a:pPr lvl="1"/>
            <a:r>
              <a:rPr lang="en-US" dirty="0"/>
              <a:t>Approved for </a:t>
            </a:r>
            <a:r>
              <a:rPr lang="en-US" dirty="0" err="1"/>
              <a:t>tDLBCL</a:t>
            </a:r>
            <a:r>
              <a:rPr lang="en-US" dirty="0"/>
              <a:t> from any indolent lymphoma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2C959-7967-A68B-3C9A-81767D71F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which one should you use?</a:t>
            </a:r>
          </a:p>
        </p:txBody>
      </p:sp>
    </p:spTree>
    <p:extLst>
      <p:ext uri="{BB962C8B-B14F-4D97-AF65-F5344CB8AC3E}">
        <p14:creationId xmlns:p14="http://schemas.microsoft.com/office/powerpoint/2010/main" val="2693204055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6FEEAF-4175-3CA4-5100-8813094DF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980184"/>
            <a:ext cx="7247771" cy="3073656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/>
              <a:t>Odronextamab</a:t>
            </a:r>
            <a:r>
              <a:rPr lang="en-US" dirty="0"/>
              <a:t> under FDA priority review</a:t>
            </a:r>
          </a:p>
          <a:p>
            <a:endParaRPr lang="en-US" dirty="0"/>
          </a:p>
          <a:p>
            <a:r>
              <a:rPr lang="en-US" dirty="0"/>
              <a:t>Moving </a:t>
            </a:r>
            <a:r>
              <a:rPr lang="en-US" dirty="0" err="1"/>
              <a:t>glofitamab</a:t>
            </a:r>
            <a:r>
              <a:rPr lang="en-US" dirty="0"/>
              <a:t> and </a:t>
            </a:r>
            <a:r>
              <a:rPr lang="en-US" dirty="0" err="1"/>
              <a:t>epcoritamab</a:t>
            </a:r>
            <a:r>
              <a:rPr lang="en-US" dirty="0"/>
              <a:t> to 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line</a:t>
            </a:r>
          </a:p>
          <a:p>
            <a:endParaRPr lang="en-US" dirty="0"/>
          </a:p>
          <a:p>
            <a:r>
              <a:rPr lang="en-US" dirty="0"/>
              <a:t>New agents targeting CD20/CD3</a:t>
            </a:r>
          </a:p>
          <a:p>
            <a:endParaRPr lang="en-US" dirty="0"/>
          </a:p>
          <a:p>
            <a:r>
              <a:rPr lang="en-US" dirty="0" err="1"/>
              <a:t>Trispecific</a:t>
            </a:r>
            <a:r>
              <a:rPr lang="en-US" dirty="0"/>
              <a:t> agents and Novel Targets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B6C4D0-0AD0-B02E-3A0B-C29634205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484281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4645C-08A3-4C9E-AB45-BBEA4F964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GLOW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D5396-B5DB-43CB-9C1A-9098641B2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2872" y="1311651"/>
            <a:ext cx="2244742" cy="552212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PROS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96D765F-6994-478A-87BB-D628D9A6D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42872" y="1863863"/>
            <a:ext cx="2244742" cy="246507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50" dirty="0"/>
              <a:t>Limits risk of TLS with </a:t>
            </a:r>
            <a:r>
              <a:rPr lang="en-US" sz="1650" dirty="0" err="1"/>
              <a:t>venetoclax</a:t>
            </a:r>
            <a:endParaRPr lang="en-US" sz="165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50" dirty="0"/>
              <a:t>Allows for a time-limited frontline BTKi treatment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50" dirty="0"/>
              <a:t>Evidence of responses to ibrutinib following relapse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618A420-17F5-4D70-A9BB-7E82B0D34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4300" y="1311651"/>
            <a:ext cx="2244742" cy="552212"/>
          </a:xfrm>
        </p:spPr>
        <p:txBody>
          <a:bodyPr>
            <a:normAutofit/>
          </a:bodyPr>
          <a:lstStyle/>
          <a:p>
            <a:pPr algn="ctr"/>
            <a:r>
              <a:rPr lang="en-US" sz="2700" dirty="0"/>
              <a:t>CONS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1ED576E-D860-403D-A3B4-3D8D2B1A0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4300" y="1863862"/>
            <a:ext cx="2568095" cy="2465070"/>
          </a:xfrm>
        </p:spPr>
        <p:txBody>
          <a:bodyPr>
            <a:noAutofit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50" dirty="0"/>
              <a:t>Toxicity (better with acalabrutinib/zanubrutinib?)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50" dirty="0"/>
              <a:t>Cost/insurance coverage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50" dirty="0"/>
              <a:t>Unclear which population may benefit most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50" dirty="0"/>
              <a:t>As of yet, no clear evidence of functional cure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93293E-A938-4D2E-B060-36AE856B636D}"/>
              </a:ext>
            </a:extLst>
          </p:cNvPr>
          <p:cNvGrpSpPr/>
          <p:nvPr/>
        </p:nvGrpSpPr>
        <p:grpSpPr>
          <a:xfrm>
            <a:off x="255956" y="1764689"/>
            <a:ext cx="2849413" cy="2039100"/>
            <a:chOff x="1839600" y="3877883"/>
            <a:chExt cx="8065089" cy="57715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5D934F4-4890-47C4-AC20-2414E04DB472}"/>
                </a:ext>
              </a:extLst>
            </p:cNvPr>
            <p:cNvSpPr txBox="1"/>
            <p:nvPr/>
          </p:nvSpPr>
          <p:spPr>
            <a:xfrm>
              <a:off x="1839600" y="5423659"/>
              <a:ext cx="3048000" cy="2090743"/>
            </a:xfrm>
            <a:prstGeom prst="rect">
              <a:avLst/>
            </a:prstGeom>
            <a:solidFill>
              <a:srgbClr val="008764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GLOW</a:t>
              </a:r>
            </a:p>
            <a:p>
              <a:pPr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-TN CLL</a:t>
              </a:r>
            </a:p>
            <a:p>
              <a:pPr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-&gt;65 years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6D42CA4-233C-4834-8E7C-CBB6782A054B}"/>
                </a:ext>
              </a:extLst>
            </p:cNvPr>
            <p:cNvSpPr txBox="1"/>
            <p:nvPr/>
          </p:nvSpPr>
          <p:spPr>
            <a:xfrm>
              <a:off x="6085199" y="3877883"/>
              <a:ext cx="3819490" cy="2025408"/>
            </a:xfrm>
            <a:prstGeom prst="rect">
              <a:avLst/>
            </a:prstGeom>
            <a:solidFill>
              <a:srgbClr val="57A9DD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Ibrutinib (15m) + </a:t>
              </a:r>
              <a:r>
                <a:rPr lang="en-US" sz="1350" kern="0" dirty="0" err="1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Venetoclax</a:t>
              </a:r>
              <a:r>
                <a:rPr lang="en-US" sz="1350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 (12m)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ADA68B-F7CE-462C-BAE1-15A1D308B704}"/>
                </a:ext>
              </a:extLst>
            </p:cNvPr>
            <p:cNvSpPr txBox="1"/>
            <p:nvPr/>
          </p:nvSpPr>
          <p:spPr>
            <a:xfrm>
              <a:off x="6058032" y="7624023"/>
              <a:ext cx="3846657" cy="2025408"/>
            </a:xfrm>
            <a:prstGeom prst="rect">
              <a:avLst/>
            </a:prstGeom>
            <a:solidFill>
              <a:srgbClr val="0050C1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Obinutuzumab + Chlorambucil (12m)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AFCC802-E403-429F-88CD-D74AB74E6485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 flipV="1">
              <a:off x="4887600" y="4890589"/>
              <a:ext cx="1197598" cy="1578442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C6FB978-3850-409B-A764-DE8CE01C2584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>
              <a:off x="4887600" y="6469031"/>
              <a:ext cx="1170432" cy="2167697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D01CC28-A5C4-4EEE-AB55-D1B828EF2B26}"/>
              </a:ext>
            </a:extLst>
          </p:cNvPr>
          <p:cNvSpPr txBox="1"/>
          <p:nvPr/>
        </p:nvSpPr>
        <p:spPr>
          <a:xfrm>
            <a:off x="5098263" y="217334"/>
            <a:ext cx="386939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Ibrutinib +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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PFS –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Approved for TN CLL patients in Europe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9B7762-2956-41BC-8490-E524016AB2F2}"/>
              </a:ext>
            </a:extLst>
          </p:cNvPr>
          <p:cNvSpPr txBox="1"/>
          <p:nvPr/>
        </p:nvSpPr>
        <p:spPr>
          <a:xfrm>
            <a:off x="7117267" y="389136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15A75E-AE76-480B-9B63-86221607D1B7}"/>
              </a:ext>
            </a:extLst>
          </p:cNvPr>
          <p:cNvSpPr txBox="1"/>
          <p:nvPr/>
        </p:nvSpPr>
        <p:spPr>
          <a:xfrm>
            <a:off x="2326665" y="4328932"/>
            <a:ext cx="559822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Where to use? Young? High-risk? Awaiting CLL17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91E610-9DE1-4D13-A44F-5E81E9D2794C}"/>
              </a:ext>
            </a:extLst>
          </p:cNvPr>
          <p:cNvSpPr txBox="1"/>
          <p:nvPr/>
        </p:nvSpPr>
        <p:spPr>
          <a:xfrm>
            <a:off x="1975615" y="4807389"/>
            <a:ext cx="4890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alibri" panose="020F0502020204030204"/>
                <a:ea typeface="+mn-ea"/>
                <a:cs typeface="+mn-cs"/>
              </a:rPr>
              <a:t>Kater, NEJM 2022</a:t>
            </a:r>
          </a:p>
        </p:txBody>
      </p:sp>
    </p:spTree>
    <p:extLst>
      <p:ext uri="{BB962C8B-B14F-4D97-AF65-F5344CB8AC3E}">
        <p14:creationId xmlns:p14="http://schemas.microsoft.com/office/powerpoint/2010/main" val="109720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uiExpand="1" build="p"/>
      <p:bldP spid="13" grpId="0" build="p"/>
      <p:bldP spid="14" grpId="0" build="p"/>
      <p:bldP spid="10" grpId="0" animBg="1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0B6E-B2A2-1228-4411-563BA384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909" y="1790010"/>
            <a:ext cx="9144000" cy="1006507"/>
          </a:xfrm>
        </p:spPr>
        <p:txBody>
          <a:bodyPr/>
          <a:lstStyle/>
          <a:p>
            <a:r>
              <a:rPr lang="en-US" dirty="0"/>
              <a:t>Subsequent Therapy for CLL</a:t>
            </a:r>
          </a:p>
        </p:txBody>
      </p:sp>
    </p:spTree>
    <p:extLst>
      <p:ext uri="{BB962C8B-B14F-4D97-AF65-F5344CB8AC3E}">
        <p14:creationId xmlns:p14="http://schemas.microsoft.com/office/powerpoint/2010/main" val="142259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798064"/>
            <a:ext cx="9144000" cy="2204975"/>
          </a:xfrm>
        </p:spPr>
        <p:txBody>
          <a:bodyPr/>
          <a:lstStyle/>
          <a:p>
            <a:pPr>
              <a:spcBef>
                <a:spcPts val="20"/>
              </a:spcBef>
            </a:pPr>
            <a:r>
              <a:rPr lang="en-US" b="1" kern="1200" dirty="0">
                <a:solidFill>
                  <a:srgbClr val="002060"/>
                </a:solidFill>
                <a:cs typeface="Arial"/>
              </a:rPr>
              <a:t>Jack Nirenberg</a:t>
            </a:r>
          </a:p>
          <a:p>
            <a:pPr>
              <a:spcBef>
                <a:spcPts val="20"/>
              </a:spcBef>
            </a:pPr>
            <a:r>
              <a:rPr lang="en-US" kern="1200" dirty="0">
                <a:solidFill>
                  <a:srgbClr val="002060"/>
                </a:solidFill>
                <a:cs typeface="Arial"/>
              </a:rPr>
              <a:t>National Accounts Associate, OncLive</a:t>
            </a:r>
          </a:p>
          <a:p>
            <a:pPr>
              <a:spcBef>
                <a:spcPts val="20"/>
              </a:spcBef>
            </a:pPr>
            <a:r>
              <a:rPr lang="en-US" kern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MJH Life Sciences™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250068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9C172B-E619-4E0C-9B1D-7E1C19047F30}"/>
              </a:ext>
            </a:extLst>
          </p:cNvPr>
          <p:cNvSpPr txBox="1"/>
          <p:nvPr/>
        </p:nvSpPr>
        <p:spPr>
          <a:xfrm>
            <a:off x="0" y="118343"/>
            <a:ext cx="59284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Algorithm for CLL Patients Requiring </a:t>
            </a:r>
            <a:r>
              <a:rPr lang="en-US" sz="15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Subsequent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Therapy by IWCLL Criteria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D3D85-00CD-4931-A138-8BE7E08815BC}"/>
              </a:ext>
            </a:extLst>
          </p:cNvPr>
          <p:cNvSpPr txBox="1"/>
          <p:nvPr/>
        </p:nvSpPr>
        <p:spPr>
          <a:xfrm>
            <a:off x="86711" y="1382925"/>
            <a:ext cx="1064172" cy="7848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Clinical Trial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Available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46BB2F-3887-4B09-BFC7-D50F403F1CD0}"/>
              </a:ext>
            </a:extLst>
          </p:cNvPr>
          <p:cNvCxnSpPr>
            <a:cxnSpLocks/>
            <a:stCxn id="5" idx="3"/>
          </p:cNvCxnSpPr>
          <p:nvPr/>
        </p:nvCxnSpPr>
        <p:spPr>
          <a:xfrm flipV="1">
            <a:off x="1150883" y="1117468"/>
            <a:ext cx="331073" cy="6578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BC13585-22C7-4AD9-B064-628386E287E7}"/>
              </a:ext>
            </a:extLst>
          </p:cNvPr>
          <p:cNvSpPr txBox="1"/>
          <p:nvPr/>
        </p:nvSpPr>
        <p:spPr>
          <a:xfrm>
            <a:off x="504502" y="982303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9C5B17-DDC6-4BCC-B2FE-D663893EF284}"/>
              </a:ext>
            </a:extLst>
          </p:cNvPr>
          <p:cNvSpPr txBox="1"/>
          <p:nvPr/>
        </p:nvSpPr>
        <p:spPr>
          <a:xfrm>
            <a:off x="1489847" y="858615"/>
            <a:ext cx="1119352" cy="55399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Enroll on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Clinical Trial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F20F57-5C83-4474-9659-15729A7870DD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150883" y="1775340"/>
            <a:ext cx="338964" cy="282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54D6A92-EDE1-4D45-9AF6-A33A6FB137F9}"/>
              </a:ext>
            </a:extLst>
          </p:cNvPr>
          <p:cNvSpPr txBox="1"/>
          <p:nvPr/>
        </p:nvSpPr>
        <p:spPr>
          <a:xfrm>
            <a:off x="504501" y="1979468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70047BE-366C-4A06-A57A-0211CF1C359E}"/>
              </a:ext>
            </a:extLst>
          </p:cNvPr>
          <p:cNvSpPr txBox="1"/>
          <p:nvPr/>
        </p:nvSpPr>
        <p:spPr>
          <a:xfrm>
            <a:off x="7950904" y="148092"/>
            <a:ext cx="1048424" cy="7848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Obin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(24m)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43F94CB-6DD6-400F-8B06-CE32DDF999E7}"/>
              </a:ext>
            </a:extLst>
          </p:cNvPr>
          <p:cNvSpPr txBox="1"/>
          <p:nvPr/>
        </p:nvSpPr>
        <p:spPr>
          <a:xfrm>
            <a:off x="4480107" y="3055202"/>
            <a:ext cx="1448378" cy="7848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BTKi Resistance Mutations Present?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FCE53B-8059-46A9-9DBE-F2A6E457264D}"/>
              </a:ext>
            </a:extLst>
          </p:cNvPr>
          <p:cNvSpPr txBox="1"/>
          <p:nvPr/>
        </p:nvSpPr>
        <p:spPr>
          <a:xfrm>
            <a:off x="2854600" y="1979468"/>
            <a:ext cx="1340068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Prior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endParaRPr lang="en-US" sz="15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FBF5589-5295-4585-A738-C4FD5DCECDF2}"/>
              </a:ext>
            </a:extLst>
          </p:cNvPr>
          <p:cNvSpPr txBox="1"/>
          <p:nvPr/>
        </p:nvSpPr>
        <p:spPr>
          <a:xfrm>
            <a:off x="6336560" y="2877818"/>
            <a:ext cx="1405769" cy="55399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Acalabrutinib or Zanubrutinib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C5294C6-9328-443E-B4E5-7D4F6BAE05AE}"/>
              </a:ext>
            </a:extLst>
          </p:cNvPr>
          <p:cNvSpPr txBox="1"/>
          <p:nvPr/>
        </p:nvSpPr>
        <p:spPr>
          <a:xfrm>
            <a:off x="5600534" y="2827173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9A22D18-1814-4CE6-83D5-404875CDEFBE}"/>
              </a:ext>
            </a:extLst>
          </p:cNvPr>
          <p:cNvSpPr txBox="1"/>
          <p:nvPr/>
        </p:nvSpPr>
        <p:spPr>
          <a:xfrm>
            <a:off x="4480106" y="3929448"/>
            <a:ext cx="1448379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u="sng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Clinical Trial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Idelalisib</a:t>
            </a:r>
            <a:endParaRPr lang="en-US" sz="15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Referral CART/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AlloSCT</a:t>
            </a:r>
            <a:endParaRPr lang="en-US" sz="15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2C39DB4-8675-4CE2-97FB-C2412D4D60B1}"/>
              </a:ext>
            </a:extLst>
          </p:cNvPr>
          <p:cNvSpPr txBox="1"/>
          <p:nvPr/>
        </p:nvSpPr>
        <p:spPr>
          <a:xfrm>
            <a:off x="5590411" y="3756324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FA37739-7F47-4E5A-AD17-2ECF2DB15831}"/>
              </a:ext>
            </a:extLst>
          </p:cNvPr>
          <p:cNvSpPr txBox="1"/>
          <p:nvPr/>
        </p:nvSpPr>
        <p:spPr>
          <a:xfrm>
            <a:off x="1504990" y="1815265"/>
            <a:ext cx="1064172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Review Prior Tx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C828E7-B0CB-4D83-9D8B-556E240D72D8}"/>
              </a:ext>
            </a:extLst>
          </p:cNvPr>
          <p:cNvSpPr txBox="1"/>
          <p:nvPr/>
        </p:nvSpPr>
        <p:spPr>
          <a:xfrm>
            <a:off x="2849195" y="843045"/>
            <a:ext cx="1340068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 Prior BTKi or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endParaRPr lang="en-US" sz="15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DAD038-6D54-4832-9A6B-743E1406107A}"/>
              </a:ext>
            </a:extLst>
          </p:cNvPr>
          <p:cNvSpPr txBox="1"/>
          <p:nvPr/>
        </p:nvSpPr>
        <p:spPr>
          <a:xfrm>
            <a:off x="4480107" y="845836"/>
            <a:ext cx="1448378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Consider Comorbidities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0E86306-B53C-4A47-92F1-1BFAEEC7EEC6}"/>
              </a:ext>
            </a:extLst>
          </p:cNvPr>
          <p:cNvCxnSpPr>
            <a:cxnSpLocks/>
            <a:stCxn id="40" idx="3"/>
            <a:endCxn id="48" idx="1"/>
          </p:cNvCxnSpPr>
          <p:nvPr/>
        </p:nvCxnSpPr>
        <p:spPr>
          <a:xfrm flipV="1">
            <a:off x="5928485" y="538779"/>
            <a:ext cx="442355" cy="58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2261C75-B57A-40E2-8663-4D3522AC85F5}"/>
              </a:ext>
            </a:extLst>
          </p:cNvPr>
          <p:cNvSpPr txBox="1"/>
          <p:nvPr/>
        </p:nvSpPr>
        <p:spPr>
          <a:xfrm>
            <a:off x="6370840" y="30947"/>
            <a:ext cx="1217606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Uncontrolled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afib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, require anticoagulation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5B1B3C00-210B-4CF2-AEB5-E2261C530E80}"/>
              </a:ext>
            </a:extLst>
          </p:cNvPr>
          <p:cNvCxnSpPr>
            <a:cxnSpLocks/>
            <a:stCxn id="39" idx="3"/>
            <a:endCxn id="40" idx="1"/>
          </p:cNvCxnSpPr>
          <p:nvPr/>
        </p:nvCxnSpPr>
        <p:spPr>
          <a:xfrm>
            <a:off x="4189263" y="1120044"/>
            <a:ext cx="290844" cy="2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E84F06B8-1BFA-4FF9-8BDB-95CE71F4EEF6}"/>
              </a:ext>
            </a:extLst>
          </p:cNvPr>
          <p:cNvSpPr txBox="1"/>
          <p:nvPr/>
        </p:nvSpPr>
        <p:spPr>
          <a:xfrm>
            <a:off x="6381284" y="1157451"/>
            <a:ext cx="1217606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CrCl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&lt; 30ml/min, inability to monitor TLS, del17p, TP53m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B97B8BD6-9E40-46C6-8D58-AA4950B127B1}"/>
              </a:ext>
            </a:extLst>
          </p:cNvPr>
          <p:cNvCxnSpPr>
            <a:cxnSpLocks/>
            <a:stCxn id="40" idx="3"/>
            <a:endCxn id="52" idx="1"/>
          </p:cNvCxnSpPr>
          <p:nvPr/>
        </p:nvCxnSpPr>
        <p:spPr>
          <a:xfrm>
            <a:off x="5928485" y="1122835"/>
            <a:ext cx="452799" cy="7732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0830E6A-26FF-406C-A23E-61803232C82C}"/>
              </a:ext>
            </a:extLst>
          </p:cNvPr>
          <p:cNvSpPr txBox="1"/>
          <p:nvPr/>
        </p:nvSpPr>
        <p:spPr>
          <a:xfrm>
            <a:off x="7829727" y="1508524"/>
            <a:ext cx="1249293" cy="7848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Acalabrutinib or Zanubrutinib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F81F73E-E19A-42A9-BC27-F9C211052346}"/>
              </a:ext>
            </a:extLst>
          </p:cNvPr>
          <p:cNvCxnSpPr>
            <a:cxnSpLocks/>
            <a:stCxn id="48" idx="3"/>
            <a:endCxn id="58" idx="1"/>
          </p:cNvCxnSpPr>
          <p:nvPr/>
        </p:nvCxnSpPr>
        <p:spPr>
          <a:xfrm>
            <a:off x="7588446" y="538779"/>
            <a:ext cx="362458" cy="1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2337D82-30E6-430E-8A87-137B44E7C8FB}"/>
              </a:ext>
            </a:extLst>
          </p:cNvPr>
          <p:cNvCxnSpPr>
            <a:cxnSpLocks/>
            <a:stCxn id="52" idx="3"/>
            <a:endCxn id="55" idx="1"/>
          </p:cNvCxnSpPr>
          <p:nvPr/>
        </p:nvCxnSpPr>
        <p:spPr>
          <a:xfrm>
            <a:off x="7598890" y="1896115"/>
            <a:ext cx="230837" cy="48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41648BFD-44E7-4456-ABC0-766BAD2773E5}"/>
              </a:ext>
            </a:extLst>
          </p:cNvPr>
          <p:cNvSpPr txBox="1"/>
          <p:nvPr/>
        </p:nvSpPr>
        <p:spPr>
          <a:xfrm>
            <a:off x="4480106" y="2140514"/>
            <a:ext cx="1448380" cy="7848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If &gt; 12m prior: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Obin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(24m)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4E9C93D-275B-43DE-85D3-B9ED4E546351}"/>
              </a:ext>
            </a:extLst>
          </p:cNvPr>
          <p:cNvSpPr txBox="1"/>
          <p:nvPr/>
        </p:nvSpPr>
        <p:spPr>
          <a:xfrm>
            <a:off x="4480106" y="1501860"/>
            <a:ext cx="1448380" cy="55399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Acalabrutinib or Zanubrutinib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197CD52-CE6F-4448-8DAF-DC896211AA94}"/>
              </a:ext>
            </a:extLst>
          </p:cNvPr>
          <p:cNvSpPr txBox="1"/>
          <p:nvPr/>
        </p:nvSpPr>
        <p:spPr>
          <a:xfrm>
            <a:off x="2854600" y="3285939"/>
            <a:ext cx="1340068" cy="3231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Prior BTKi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6B7CC4C-D543-4A2D-82E2-F2D14933B4C6}"/>
              </a:ext>
            </a:extLst>
          </p:cNvPr>
          <p:cNvSpPr txBox="1"/>
          <p:nvPr/>
        </p:nvSpPr>
        <p:spPr>
          <a:xfrm>
            <a:off x="6336560" y="3567504"/>
            <a:ext cx="1405769" cy="553998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Obin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(24m)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98D4D29-6973-46B4-BC39-ECB1E4F3015E}"/>
              </a:ext>
            </a:extLst>
          </p:cNvPr>
          <p:cNvSpPr txBox="1"/>
          <p:nvPr/>
        </p:nvSpPr>
        <p:spPr>
          <a:xfrm>
            <a:off x="2849194" y="4160658"/>
            <a:ext cx="1340068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Prior BTKi AND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endParaRPr lang="en-US" sz="15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92CA278E-C694-4A57-BF98-541B1B7E04BC}"/>
              </a:ext>
            </a:extLst>
          </p:cNvPr>
          <p:cNvCxnSpPr>
            <a:cxnSpLocks/>
            <a:stCxn id="37" idx="3"/>
            <a:endCxn id="39" idx="1"/>
          </p:cNvCxnSpPr>
          <p:nvPr/>
        </p:nvCxnSpPr>
        <p:spPr>
          <a:xfrm flipV="1">
            <a:off x="2569162" y="1120044"/>
            <a:ext cx="280033" cy="9722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16EFA46-EB6E-4705-BE82-BD91057AA2A5}"/>
              </a:ext>
            </a:extLst>
          </p:cNvPr>
          <p:cNvCxnSpPr>
            <a:cxnSpLocks/>
            <a:stCxn id="37" idx="3"/>
            <a:endCxn id="49" idx="1"/>
          </p:cNvCxnSpPr>
          <p:nvPr/>
        </p:nvCxnSpPr>
        <p:spPr>
          <a:xfrm>
            <a:off x="2569162" y="2092264"/>
            <a:ext cx="285438" cy="164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06746F4-9A0D-4FF3-ABA1-B8971D61549E}"/>
              </a:ext>
            </a:extLst>
          </p:cNvPr>
          <p:cNvCxnSpPr>
            <a:cxnSpLocks/>
            <a:stCxn id="37" idx="3"/>
            <a:endCxn id="64" idx="1"/>
          </p:cNvCxnSpPr>
          <p:nvPr/>
        </p:nvCxnSpPr>
        <p:spPr>
          <a:xfrm>
            <a:off x="2569162" y="2092264"/>
            <a:ext cx="285438" cy="1355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03AA4F0-0532-4B05-9A26-01C4385FE2E8}"/>
              </a:ext>
            </a:extLst>
          </p:cNvPr>
          <p:cNvCxnSpPr>
            <a:cxnSpLocks/>
            <a:endCxn id="70" idx="1"/>
          </p:cNvCxnSpPr>
          <p:nvPr/>
        </p:nvCxnSpPr>
        <p:spPr>
          <a:xfrm>
            <a:off x="2569161" y="2117013"/>
            <a:ext cx="280033" cy="23206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997D491-6AE6-4942-8858-31E1053F5A07}"/>
              </a:ext>
            </a:extLst>
          </p:cNvPr>
          <p:cNvCxnSpPr>
            <a:cxnSpLocks/>
            <a:stCxn id="49" idx="3"/>
            <a:endCxn id="63" idx="1"/>
          </p:cNvCxnSpPr>
          <p:nvPr/>
        </p:nvCxnSpPr>
        <p:spPr>
          <a:xfrm flipV="1">
            <a:off x="4194668" y="1778859"/>
            <a:ext cx="285438" cy="477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BA7A236-4D4D-4E1F-BCAC-170B21C1F9BF}"/>
              </a:ext>
            </a:extLst>
          </p:cNvPr>
          <p:cNvCxnSpPr>
            <a:cxnSpLocks/>
            <a:stCxn id="49" idx="3"/>
            <a:endCxn id="62" idx="1"/>
          </p:cNvCxnSpPr>
          <p:nvPr/>
        </p:nvCxnSpPr>
        <p:spPr>
          <a:xfrm>
            <a:off x="4194668" y="2256467"/>
            <a:ext cx="285438" cy="2764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2EE6FFE-13EA-4622-BF38-C3DB660D94D1}"/>
              </a:ext>
            </a:extLst>
          </p:cNvPr>
          <p:cNvCxnSpPr>
            <a:cxnSpLocks/>
            <a:stCxn id="64" idx="3"/>
            <a:endCxn id="47" idx="1"/>
          </p:cNvCxnSpPr>
          <p:nvPr/>
        </p:nvCxnSpPr>
        <p:spPr>
          <a:xfrm>
            <a:off x="4194668" y="3447522"/>
            <a:ext cx="285439" cy="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8C2ABE2-A8FC-4CB1-A450-8751EECFB474}"/>
              </a:ext>
            </a:extLst>
          </p:cNvPr>
          <p:cNvCxnSpPr>
            <a:cxnSpLocks/>
            <a:stCxn id="70" idx="3"/>
            <a:endCxn id="74" idx="1"/>
          </p:cNvCxnSpPr>
          <p:nvPr/>
        </p:nvCxnSpPr>
        <p:spPr>
          <a:xfrm flipV="1">
            <a:off x="4189262" y="4437280"/>
            <a:ext cx="290844" cy="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A5A0C349-6877-43A3-B448-A29398CAC9C9}"/>
              </a:ext>
            </a:extLst>
          </p:cNvPr>
          <p:cNvCxnSpPr>
            <a:cxnSpLocks/>
            <a:stCxn id="47" idx="3"/>
            <a:endCxn id="51" idx="1"/>
          </p:cNvCxnSpPr>
          <p:nvPr/>
        </p:nvCxnSpPr>
        <p:spPr>
          <a:xfrm flipV="1">
            <a:off x="5928485" y="3154817"/>
            <a:ext cx="408075" cy="292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FF8F5278-E631-48F1-995B-A2B1392BF91F}"/>
              </a:ext>
            </a:extLst>
          </p:cNvPr>
          <p:cNvCxnSpPr>
            <a:cxnSpLocks/>
            <a:stCxn id="47" idx="3"/>
            <a:endCxn id="66" idx="1"/>
          </p:cNvCxnSpPr>
          <p:nvPr/>
        </p:nvCxnSpPr>
        <p:spPr>
          <a:xfrm>
            <a:off x="5928485" y="3447617"/>
            <a:ext cx="408075" cy="396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11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8" grpId="0"/>
      <p:bldP spid="58" grpId="0" animBg="1"/>
      <p:bldP spid="47" grpId="0" animBg="1"/>
      <p:bldP spid="49" grpId="0" animBg="1"/>
      <p:bldP spid="51" grpId="0" animBg="1"/>
      <p:bldP spid="61" grpId="0"/>
      <p:bldP spid="74" grpId="0" animBg="1"/>
      <p:bldP spid="82" grpId="0"/>
      <p:bldP spid="37" grpId="0" animBg="1"/>
      <p:bldP spid="39" grpId="0" animBg="1"/>
      <p:bldP spid="40" grpId="0" animBg="1"/>
      <p:bldP spid="48" grpId="0" animBg="1"/>
      <p:bldP spid="52" grpId="0" animBg="1"/>
      <p:bldP spid="55" grpId="0" animBg="1"/>
      <p:bldP spid="62" grpId="0" animBg="1"/>
      <p:bldP spid="63" grpId="0" animBg="1"/>
      <p:bldP spid="64" grpId="0" animBg="1"/>
      <p:bldP spid="66" grpId="0" animBg="1"/>
      <p:bldP spid="7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91DE8-1215-46AF-80C0-910BBF06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37B4-3D8E-4ADD-A578-63D310A4D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58216"/>
            <a:ext cx="7928667" cy="3045986"/>
          </a:xfrm>
        </p:spPr>
        <p:txBody>
          <a:bodyPr>
            <a:normAutofit/>
          </a:bodyPr>
          <a:lstStyle/>
          <a:p>
            <a:r>
              <a:rPr lang="en-US" sz="1800" dirty="0"/>
              <a:t>Mr. </a:t>
            </a:r>
            <a:r>
              <a:rPr lang="en-US" sz="1800" dirty="0">
                <a:solidFill>
                  <a:srgbClr val="FF0000"/>
                </a:solidFill>
              </a:rPr>
              <a:t>Red</a:t>
            </a:r>
            <a:r>
              <a:rPr lang="en-US" sz="1800" dirty="0"/>
              <a:t>: 58M Requiring Second-line CLL Therapy d/t Progressive B-symptoms</a:t>
            </a:r>
          </a:p>
          <a:p>
            <a:r>
              <a:rPr lang="en-US" sz="1800" dirty="0"/>
              <a:t>~12 months after completion of frontline therapy with venetoclax + obinutuzumab</a:t>
            </a: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F84D6D3B-9A12-4934-8699-E40ECA245601}"/>
              </a:ext>
            </a:extLst>
          </p:cNvPr>
          <p:cNvSpPr/>
          <p:nvPr/>
        </p:nvSpPr>
        <p:spPr>
          <a:xfrm>
            <a:off x="6895438" y="353028"/>
            <a:ext cx="812912" cy="782066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1FB10C-6E41-9FE5-FA08-2974BA173BC8}"/>
              </a:ext>
            </a:extLst>
          </p:cNvPr>
          <p:cNvSpPr txBox="1"/>
          <p:nvPr/>
        </p:nvSpPr>
        <p:spPr>
          <a:xfrm>
            <a:off x="1399766" y="2394898"/>
            <a:ext cx="1064172" cy="784830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Clinical Trial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Available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AB710C9-5E18-301F-2051-DF39E736841C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2463938" y="2787313"/>
            <a:ext cx="338964" cy="2826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3BE9B62-5B1A-F181-0D39-02AFAD1BDEC9}"/>
              </a:ext>
            </a:extLst>
          </p:cNvPr>
          <p:cNvSpPr txBox="1"/>
          <p:nvPr/>
        </p:nvSpPr>
        <p:spPr>
          <a:xfrm>
            <a:off x="1807394" y="3202811"/>
            <a:ext cx="1119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56188A-39EC-F019-A941-49BB2EFF0FA7}"/>
              </a:ext>
            </a:extLst>
          </p:cNvPr>
          <p:cNvSpPr txBox="1"/>
          <p:nvPr/>
        </p:nvSpPr>
        <p:spPr>
          <a:xfrm>
            <a:off x="4167656" y="2991441"/>
            <a:ext cx="1340068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Prior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endParaRPr lang="en-US" sz="15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F06F4-B8EC-13C5-C769-6B6CA857E099}"/>
              </a:ext>
            </a:extLst>
          </p:cNvPr>
          <p:cNvSpPr txBox="1"/>
          <p:nvPr/>
        </p:nvSpPr>
        <p:spPr>
          <a:xfrm>
            <a:off x="2818046" y="2827238"/>
            <a:ext cx="1064172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Review Prior Tx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EDDB88-B8E6-8068-2DAB-1D31CB2533D6}"/>
              </a:ext>
            </a:extLst>
          </p:cNvPr>
          <p:cNvSpPr txBox="1"/>
          <p:nvPr/>
        </p:nvSpPr>
        <p:spPr>
          <a:xfrm>
            <a:off x="5793162" y="3381236"/>
            <a:ext cx="1350191" cy="7848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If &gt; 12m prior: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+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Obin</a:t>
            </a: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(24m)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B78982-7888-C7FE-3854-50A897BB1A12}"/>
              </a:ext>
            </a:extLst>
          </p:cNvPr>
          <p:cNvSpPr txBox="1"/>
          <p:nvPr/>
        </p:nvSpPr>
        <p:spPr>
          <a:xfrm>
            <a:off x="5793163" y="2439626"/>
            <a:ext cx="1350190" cy="78483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Acalabrutinib or Zanubrutinib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05C25C0-2D02-6858-43F9-C184E2A068A9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882218" y="3104237"/>
            <a:ext cx="285438" cy="1642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8AA4666-F48C-C578-38A5-6B9D9438C191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 flipV="1">
            <a:off x="5507724" y="2832041"/>
            <a:ext cx="285439" cy="436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CFDFC18-BCD3-D796-9DD8-4CB27440086D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5507724" y="3268440"/>
            <a:ext cx="285438" cy="505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28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A74C9-3DFD-1C4D-6DE8-6A38F60B3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Retreatment with </a:t>
            </a:r>
            <a:r>
              <a:rPr lang="en-US" dirty="0" err="1"/>
              <a:t>Venetoclax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4D05B-DA58-ADB2-9E3C-9BBD22EF8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86682"/>
            <a:ext cx="3024211" cy="77552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46 patients retreated with </a:t>
            </a:r>
            <a:r>
              <a:rPr lang="en-US" dirty="0" err="1"/>
              <a:t>venetoclax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Median prior therapies: 2 (0-10)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ORR similar but less CR with Ven2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1589DF-8193-3EC6-80F8-03BDE07528BD}"/>
              </a:ext>
            </a:extLst>
          </p:cNvPr>
          <p:cNvSpPr txBox="1"/>
          <p:nvPr/>
        </p:nvSpPr>
        <p:spPr>
          <a:xfrm>
            <a:off x="1975615" y="4807389"/>
            <a:ext cx="4890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alibri" panose="020F0502020204030204"/>
                <a:ea typeface="+mn-ea"/>
                <a:cs typeface="+mn-cs"/>
              </a:rPr>
              <a:t>Thompson, Blood Adv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29C9F9-63A1-0A84-616A-E7DBF6DBA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71" y="2326275"/>
            <a:ext cx="3958509" cy="23170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26FABD-57C5-9D5C-E252-52B8EFECE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54"/>
          <a:stretch/>
        </p:blipFill>
        <p:spPr>
          <a:xfrm>
            <a:off x="4838838" y="2162208"/>
            <a:ext cx="3482202" cy="252919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D12256-5082-D8D7-814E-4ABEA80753A1}"/>
              </a:ext>
            </a:extLst>
          </p:cNvPr>
          <p:cNvSpPr txBox="1">
            <a:spLocks/>
          </p:cNvSpPr>
          <p:nvPr/>
        </p:nvSpPr>
        <p:spPr>
          <a:xfrm>
            <a:off x="5290301" y="1386681"/>
            <a:ext cx="3024211" cy="775526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-6858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Median PFS to Ven2: 25 months</a:t>
            </a:r>
          </a:p>
          <a:p>
            <a:pPr marL="68580" indent="-6858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Median time Ven2-Ven1: 16 months</a:t>
            </a:r>
          </a:p>
          <a:p>
            <a:pPr marL="288036" lvl="1" indent="-137160"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~60% had been &gt;12 months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FB8CE-68F7-E50B-ECDF-8F58DB909457}"/>
              </a:ext>
            </a:extLst>
          </p:cNvPr>
          <p:cNvSpPr txBox="1"/>
          <p:nvPr/>
        </p:nvSpPr>
        <p:spPr>
          <a:xfrm>
            <a:off x="5670162" y="3673920"/>
            <a:ext cx="1957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Median follow-up: 10 </a:t>
            </a:r>
            <a:r>
              <a:rPr lang="en-US" sz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mos</a:t>
            </a:r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055E07-9F09-4969-9FFE-28CEC9EEC6E0}"/>
              </a:ext>
            </a:extLst>
          </p:cNvPr>
          <p:cNvSpPr txBox="1"/>
          <p:nvPr/>
        </p:nvSpPr>
        <p:spPr>
          <a:xfrm>
            <a:off x="6579940" y="122629"/>
            <a:ext cx="2407148" cy="101566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Recommend: ≥12 </a:t>
            </a:r>
            <a:r>
              <a:rPr lang="en-US" sz="1500" dirty="0" err="1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mo</a:t>
            </a:r>
            <a:r>
              <a:rPr lang="en-US" sz="15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 Ven1 response to consider retreatment.  More data needed here.</a:t>
            </a:r>
          </a:p>
        </p:txBody>
      </p:sp>
    </p:spTree>
    <p:extLst>
      <p:ext uri="{BB962C8B-B14F-4D97-AF65-F5344CB8AC3E}">
        <p14:creationId xmlns:p14="http://schemas.microsoft.com/office/powerpoint/2010/main" val="199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ELEVATE-RR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93815" y="1755525"/>
            <a:ext cx="3520336" cy="2229960"/>
            <a:chOff x="316605" y="3877883"/>
            <a:chExt cx="9388782" cy="5947334"/>
          </a:xfrm>
        </p:grpSpPr>
        <p:sp>
          <p:nvSpPr>
            <p:cNvPr id="8" name="TextBox 7"/>
            <p:cNvSpPr txBox="1"/>
            <p:nvPr/>
          </p:nvSpPr>
          <p:spPr>
            <a:xfrm>
              <a:off x="316605" y="5698160"/>
              <a:ext cx="4703691" cy="2093152"/>
            </a:xfrm>
            <a:prstGeom prst="rect">
              <a:avLst/>
            </a:prstGeom>
            <a:solidFill>
              <a:srgbClr val="008764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ELEVATE-RR</a:t>
              </a:r>
            </a:p>
            <a:p>
              <a:pPr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-RR CLL</a:t>
              </a:r>
            </a:p>
            <a:p>
              <a:pPr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-Del17p or del11q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85197" y="3877883"/>
              <a:ext cx="3620190" cy="2462534"/>
            </a:xfrm>
            <a:prstGeom prst="rect">
              <a:avLst/>
            </a:prstGeom>
            <a:solidFill>
              <a:srgbClr val="57A9DD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  <a:p>
              <a:pPr algn="ctr"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 err="1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Acalabrutinib</a:t>
              </a:r>
              <a:r>
                <a:rPr lang="en-US" sz="1350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 100mg PO BID</a:t>
              </a:r>
            </a:p>
            <a:p>
              <a:pPr algn="ctr"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58031" y="7362683"/>
              <a:ext cx="3647356" cy="2462534"/>
            </a:xfrm>
            <a:prstGeom prst="rect">
              <a:avLst/>
            </a:prstGeom>
            <a:solidFill>
              <a:srgbClr val="002457">
                <a:lumMod val="75000"/>
                <a:lumOff val="25000"/>
              </a:srgbClr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endParaRPr>
            </a:p>
            <a:p>
              <a:pPr algn="ctr"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 err="1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Ibrutinib</a:t>
              </a:r>
              <a:r>
                <a:rPr lang="en-US" sz="135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 </a:t>
              </a:r>
            </a:p>
            <a:p>
              <a:pPr algn="ctr"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420mg PO QD</a:t>
              </a:r>
            </a:p>
            <a:p>
              <a:pPr algn="ctr" defTabSz="68556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12" name="Straight Arrow Connector 11"/>
            <p:cNvCxnSpPr>
              <a:stCxn id="8" idx="3"/>
              <a:endCxn id="9" idx="1"/>
            </p:cNvCxnSpPr>
            <p:nvPr/>
          </p:nvCxnSpPr>
          <p:spPr>
            <a:xfrm flipV="1">
              <a:off x="5020296" y="5109150"/>
              <a:ext cx="1064901" cy="1635586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3" name="Straight Arrow Connector 12"/>
            <p:cNvCxnSpPr>
              <a:stCxn id="8" idx="3"/>
              <a:endCxn id="11" idx="1"/>
            </p:cNvCxnSpPr>
            <p:nvPr/>
          </p:nvCxnSpPr>
          <p:spPr>
            <a:xfrm>
              <a:off x="5020296" y="6744736"/>
              <a:ext cx="1037735" cy="1849214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7" name="TextBox 16"/>
          <p:cNvSpPr txBox="1"/>
          <p:nvPr/>
        </p:nvSpPr>
        <p:spPr>
          <a:xfrm>
            <a:off x="1975615" y="4807389"/>
            <a:ext cx="4890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alibri" panose="020F0502020204030204"/>
                <a:ea typeface="+mn-ea"/>
                <a:cs typeface="+mn-cs"/>
              </a:rPr>
              <a:t>Byrd, JCO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75911" y="1446231"/>
            <a:ext cx="479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270" indent="-214270" defTabSz="68556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Primary endpoint met: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Non-inferiority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of PFS</a:t>
            </a:r>
          </a:p>
          <a:p>
            <a:pPr marL="214270" indent="-214270" defTabSz="685561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Median follow-up 41 months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913" y="3212195"/>
            <a:ext cx="11002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533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DF149B-85DE-6F11-ADEC-59CF4CDBD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60"/>
          <a:stretch/>
        </p:blipFill>
        <p:spPr>
          <a:xfrm>
            <a:off x="4120830" y="2167110"/>
            <a:ext cx="4245931" cy="253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1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9A7E4-AB52-6660-B36D-40AC6F85A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ELEVATE-RR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E55A3-868F-ED00-E217-56E4EC25B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743" y="1388774"/>
            <a:ext cx="4890515" cy="301752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/>
              <a:t>Acalabrutinib associated with lower cumulative: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Rates of atrial fibrillation and hypertension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Incidences of bleeding, diarrhea, arthralgia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AD6D6F-EDCF-43EA-C921-0436E794E1C2}"/>
              </a:ext>
            </a:extLst>
          </p:cNvPr>
          <p:cNvGrpSpPr/>
          <p:nvPr/>
        </p:nvGrpSpPr>
        <p:grpSpPr>
          <a:xfrm>
            <a:off x="385025" y="2137478"/>
            <a:ext cx="8206740" cy="2586538"/>
            <a:chOff x="30480" y="2278271"/>
            <a:chExt cx="12192000" cy="384258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47B3E6-9933-1344-6E2E-8EC07361F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" y="2278271"/>
              <a:ext cx="12192000" cy="384258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6B235B-34A8-647B-DD04-319BE3DB392E}"/>
                </a:ext>
              </a:extLst>
            </p:cNvPr>
            <p:cNvSpPr txBox="1"/>
            <p:nvPr/>
          </p:nvSpPr>
          <p:spPr>
            <a:xfrm>
              <a:off x="2599362" y="2278271"/>
              <a:ext cx="1695236" cy="44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 err="1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Afib</a:t>
              </a: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/Aflutter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7EF9458-505C-281C-D6EB-10F5C517AA25}"/>
                </a:ext>
              </a:extLst>
            </p:cNvPr>
            <p:cNvSpPr txBox="1"/>
            <p:nvPr/>
          </p:nvSpPr>
          <p:spPr>
            <a:xfrm>
              <a:off x="8745020" y="2278271"/>
              <a:ext cx="1695236" cy="445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350" b="1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Hypertension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97BACC1-92A9-DC3A-928A-C2BB65F638A6}"/>
              </a:ext>
            </a:extLst>
          </p:cNvPr>
          <p:cNvSpPr txBox="1"/>
          <p:nvPr/>
        </p:nvSpPr>
        <p:spPr>
          <a:xfrm>
            <a:off x="1975615" y="4807389"/>
            <a:ext cx="4890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alibri" panose="020F0502020204030204"/>
                <a:ea typeface="+mn-ea"/>
                <a:cs typeface="+mn-cs"/>
              </a:rPr>
              <a:t>Byrd, JCO 2021</a:t>
            </a:r>
          </a:p>
        </p:txBody>
      </p:sp>
    </p:spTree>
    <p:extLst>
      <p:ext uri="{BB962C8B-B14F-4D97-AF65-F5344CB8AC3E}">
        <p14:creationId xmlns:p14="http://schemas.microsoft.com/office/powerpoint/2010/main" val="104518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5E9F6-DCCE-88E5-8541-D6C334F5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79DFF0-098A-33BB-5F58-0B348A2842C3}"/>
              </a:ext>
            </a:extLst>
          </p:cNvPr>
          <p:cNvSpPr txBox="1"/>
          <p:nvPr/>
        </p:nvSpPr>
        <p:spPr>
          <a:xfrm>
            <a:off x="1975615" y="4807389"/>
            <a:ext cx="4890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alibri" panose="020F0502020204030204"/>
                <a:ea typeface="+mn-ea"/>
                <a:cs typeface="+mn-cs"/>
              </a:rPr>
              <a:t>Brown, NEJM 2023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9CAEBC2-C392-5C5E-02F0-6CF77B2DCFD9}"/>
              </a:ext>
            </a:extLst>
          </p:cNvPr>
          <p:cNvGrpSpPr/>
          <p:nvPr/>
        </p:nvGrpSpPr>
        <p:grpSpPr>
          <a:xfrm>
            <a:off x="193815" y="1755525"/>
            <a:ext cx="3520336" cy="2229960"/>
            <a:chOff x="316605" y="3877883"/>
            <a:chExt cx="9388782" cy="594733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8FD5F0D-1F62-AEEF-B91E-DD8AA46A1F04}"/>
                </a:ext>
              </a:extLst>
            </p:cNvPr>
            <p:cNvSpPr txBox="1"/>
            <p:nvPr/>
          </p:nvSpPr>
          <p:spPr>
            <a:xfrm>
              <a:off x="316605" y="5698160"/>
              <a:ext cx="4703691" cy="1477520"/>
            </a:xfrm>
            <a:prstGeom prst="rect">
              <a:avLst/>
            </a:prstGeom>
            <a:solidFill>
              <a:srgbClr val="008764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b="1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ALPINE</a:t>
              </a:r>
            </a:p>
            <a:p>
              <a:pPr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50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-RR CLL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A18F091-E56E-B9EF-F6DD-6589180968E0}"/>
                </a:ext>
              </a:extLst>
            </p:cNvPr>
            <p:cNvSpPr txBox="1"/>
            <p:nvPr/>
          </p:nvSpPr>
          <p:spPr>
            <a:xfrm>
              <a:off x="6085197" y="3877883"/>
              <a:ext cx="3620190" cy="2462534"/>
            </a:xfrm>
            <a:prstGeom prst="rect">
              <a:avLst/>
            </a:prstGeom>
            <a:solidFill>
              <a:srgbClr val="57A9DD"/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E7E6E6">
                      <a:lumMod val="10000"/>
                    </a:srgbClr>
                  </a:solidFill>
                  <a:latin typeface="Arial" panose="020B0604020202020204"/>
                  <a:ea typeface="+mn-ea"/>
                  <a:cs typeface="+mn-cs"/>
                </a:rPr>
                <a:t>Zanubrutinib 160mg PO BID</a:t>
              </a:r>
            </a:p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rgbClr val="E7E6E6">
                    <a:lumMod val="10000"/>
                  </a:srgbClr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4EE26F-9B55-674D-8E90-DCE6D70CF19F}"/>
                </a:ext>
              </a:extLst>
            </p:cNvPr>
            <p:cNvSpPr txBox="1"/>
            <p:nvPr/>
          </p:nvSpPr>
          <p:spPr>
            <a:xfrm>
              <a:off x="6058031" y="7362683"/>
              <a:ext cx="3647356" cy="2462534"/>
            </a:xfrm>
            <a:prstGeom prst="rect">
              <a:avLst/>
            </a:prstGeom>
            <a:solidFill>
              <a:srgbClr val="002457">
                <a:lumMod val="75000"/>
                <a:lumOff val="25000"/>
              </a:srgbClr>
            </a:solidFill>
            <a:ln>
              <a:solidFill>
                <a:srgbClr val="E7E6E6">
                  <a:lumMod val="10000"/>
                </a:srgbClr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endParaRPr>
            </a:p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 err="1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Ibrutinib</a:t>
              </a:r>
              <a:r>
                <a:rPr lang="en-US" sz="135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 </a:t>
              </a:r>
            </a:p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50" kern="0" dirty="0">
                  <a:solidFill>
                    <a:srgbClr val="FFFFFF"/>
                  </a:solidFill>
                  <a:latin typeface="Arial" panose="020B0604020202020204"/>
                  <a:ea typeface="+mn-ea"/>
                  <a:cs typeface="+mn-cs"/>
                </a:rPr>
                <a:t>420mg PO QD</a:t>
              </a:r>
            </a:p>
            <a:p>
              <a:pPr algn="ctr" defTabSz="68554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rgbClr val="FFFFFF"/>
                </a:solidFill>
                <a:latin typeface="Arial" panose="020B0604020202020204"/>
                <a:ea typeface="+mn-ea"/>
                <a:cs typeface="+mn-cs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F02F1EF-C58D-6725-A771-3E70AA8F810B}"/>
                </a:ext>
              </a:extLst>
            </p:cNvPr>
            <p:cNvCxnSpPr>
              <a:stCxn id="6" idx="3"/>
              <a:endCxn id="7" idx="1"/>
            </p:cNvCxnSpPr>
            <p:nvPr/>
          </p:nvCxnSpPr>
          <p:spPr>
            <a:xfrm flipV="1">
              <a:off x="5020296" y="5109150"/>
              <a:ext cx="1064901" cy="1327770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78CC8E6-B0A2-1844-417D-E8A9B1D66D59}"/>
                </a:ext>
              </a:extLst>
            </p:cNvPr>
            <p:cNvCxnSpPr>
              <a:stCxn id="6" idx="3"/>
              <a:endCxn id="8" idx="1"/>
            </p:cNvCxnSpPr>
            <p:nvPr/>
          </p:nvCxnSpPr>
          <p:spPr>
            <a:xfrm>
              <a:off x="5020296" y="6436920"/>
              <a:ext cx="1037735" cy="2157030"/>
            </a:xfrm>
            <a:prstGeom prst="straightConnector1">
              <a:avLst/>
            </a:prstGeom>
            <a:noFill/>
            <a:ln w="57150" cap="flat" cmpd="sng" algn="ctr">
              <a:solidFill>
                <a:srgbClr val="E7E6E6">
                  <a:lumMod val="10000"/>
                </a:srgbClr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6B845C3-FCA5-5854-0163-701C37DACB64}"/>
              </a:ext>
            </a:extLst>
          </p:cNvPr>
          <p:cNvSpPr txBox="1"/>
          <p:nvPr/>
        </p:nvSpPr>
        <p:spPr>
          <a:xfrm>
            <a:off x="3958860" y="1256588"/>
            <a:ext cx="4991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265" indent="-214265" defTabSz="68554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Primary endpoint met: </a:t>
            </a:r>
            <a:r>
              <a:rPr lang="en-US" sz="1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Superiority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of </a:t>
            </a: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zanubrutinib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in terms of overall response rate</a:t>
            </a:r>
          </a:p>
          <a:p>
            <a:pPr marL="214265" indent="-214265" defTabSz="68554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ORR at 15 months: Z vs I = 78% vs 63% (P 0.0006)</a:t>
            </a:r>
          </a:p>
          <a:p>
            <a:pPr marL="214265" indent="-214265" defTabSz="685544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PFS at 24 Months: Z vs I = 80% vs 67% (P 0.0024)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3CD05-01F4-9F11-CA6E-6D973B850400}"/>
              </a:ext>
            </a:extLst>
          </p:cNvPr>
          <p:cNvSpPr txBox="1"/>
          <p:nvPr/>
        </p:nvSpPr>
        <p:spPr>
          <a:xfrm>
            <a:off x="434966" y="2968955"/>
            <a:ext cx="11002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415</a:t>
            </a:r>
          </a:p>
        </p:txBody>
      </p:sp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14C4E766-5554-E909-9F08-0000A0F3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860" y="2451926"/>
            <a:ext cx="4738600" cy="2107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A6F728-E956-6A3F-B124-CA067998E53D}"/>
              </a:ext>
            </a:extLst>
          </p:cNvPr>
          <p:cNvSpPr txBox="1"/>
          <p:nvPr/>
        </p:nvSpPr>
        <p:spPr>
          <a:xfrm>
            <a:off x="5207496" y="4530390"/>
            <a:ext cx="27200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Median Follow-up: 29.6 months</a:t>
            </a:r>
          </a:p>
        </p:txBody>
      </p:sp>
    </p:spTree>
    <p:extLst>
      <p:ext uri="{BB962C8B-B14F-4D97-AF65-F5344CB8AC3E}">
        <p14:creationId xmlns:p14="http://schemas.microsoft.com/office/powerpoint/2010/main" val="105318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5282-0D1D-9A48-5A3E-3A6B516DB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ALPINE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7A426B7F-2EAB-9374-5667-F77C53CE1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2876" y="1831725"/>
            <a:ext cx="5269867" cy="23436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3B7AE-62F6-73D3-77DF-E45CCDB172C3}"/>
              </a:ext>
            </a:extLst>
          </p:cNvPr>
          <p:cNvSpPr txBox="1"/>
          <p:nvPr/>
        </p:nvSpPr>
        <p:spPr>
          <a:xfrm>
            <a:off x="6891830" y="2331410"/>
            <a:ext cx="18425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/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Geneva" charset="0"/>
                <a:cs typeface="+mn-cs"/>
              </a:rPr>
              <a:t>5.2% vs 13.3% </a:t>
            </a:r>
          </a:p>
          <a:p>
            <a:pPr defTabSz="342900"/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Geneva" charset="0"/>
                <a:cs typeface="+mn-cs"/>
              </a:rPr>
              <a:t>nominal, 2-sided </a:t>
            </a:r>
            <a:r>
              <a:rPr lang="en-US" sz="1200" b="1" i="1" dirty="0">
                <a:solidFill>
                  <a:prstClr val="black"/>
                </a:solidFill>
                <a:latin typeface="Calibri" panose="020F0502020204030204"/>
                <a:ea typeface="Geneva" charset="0"/>
                <a:cs typeface="+mn-cs"/>
              </a:rPr>
              <a:t>P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Geneva" charset="0"/>
                <a:cs typeface="+mn-cs"/>
              </a:rPr>
              <a:t>=.0004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F87A843-3CBA-BD2E-7882-E42CEE5CE597}"/>
              </a:ext>
            </a:extLst>
          </p:cNvPr>
          <p:cNvSpPr txBox="1">
            <a:spLocks/>
          </p:cNvSpPr>
          <p:nvPr/>
        </p:nvSpPr>
        <p:spPr>
          <a:xfrm>
            <a:off x="261259" y="1602857"/>
            <a:ext cx="3351617" cy="28013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68580" indent="-68580" algn="l" defTabSz="685800" rtl="0" eaLnBrk="1" latinLnBrk="0" hangingPunct="1">
              <a:lnSpc>
                <a:spcPct val="90000"/>
              </a:lnSpc>
              <a:spcBef>
                <a:spcPts val="900"/>
              </a:spcBef>
              <a:spcAft>
                <a:spcPts val="15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8803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42519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56235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699516" indent="-13716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8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9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12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275000" indent="-171450" algn="l" defTabSz="685800" rtl="0" eaLnBrk="1" latinLnBrk="0" hangingPunct="1">
              <a:lnSpc>
                <a:spcPct val="90000"/>
              </a:lnSpc>
              <a:spcBef>
                <a:spcPts val="150"/>
              </a:spcBef>
              <a:spcAft>
                <a:spcPts val="300"/>
              </a:spcAft>
              <a:buClr>
                <a:schemeClr val="accent1"/>
              </a:buClr>
              <a:buFont typeface="Calibri" pitchFamily="34" charset="0"/>
              <a:buChar char="◦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79" indent="-68579" defTabSz="685783" fontAlgn="auto">
              <a:buClr>
                <a:sysClr val="windowText" lastClr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1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rPr>
              <a:t>Zanubrutinib associated with:</a:t>
            </a:r>
          </a:p>
          <a:p>
            <a:pPr marL="288029" lvl="1" indent="-137156" defTabSz="685783" fontAlgn="auto">
              <a:buClr>
                <a:sysClr val="windowText" lastClr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rPr>
              <a:t>Significantly lower rates of </a:t>
            </a:r>
            <a:r>
              <a:rPr lang="en-US" sz="1800" dirty="0" err="1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rPr>
              <a:t>afib</a:t>
            </a:r>
            <a:endParaRPr lang="en-US" sz="1800" dirty="0">
              <a:solidFill>
                <a:sysClr val="windowText" lastClr="000000">
                  <a:lumMod val="75000"/>
                  <a:lumOff val="25000"/>
                </a:sysClr>
              </a:solidFill>
              <a:latin typeface="Calibri" panose="020F0502020204030204"/>
            </a:endParaRPr>
          </a:p>
          <a:p>
            <a:pPr marL="288029" lvl="1" indent="-137156" defTabSz="685783" fontAlgn="auto">
              <a:buClr>
                <a:sysClr val="windowText" lastClr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rPr>
              <a:t>Similar rates of hypertension</a:t>
            </a:r>
          </a:p>
          <a:p>
            <a:pPr marL="288029" lvl="1" indent="-137156" defTabSz="685783" fontAlgn="auto">
              <a:buClr>
                <a:sysClr val="windowText" lastClr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rPr>
              <a:t>Numerically less major bleeding and events leading to discontinuation</a:t>
            </a:r>
          </a:p>
          <a:p>
            <a:pPr marL="288029" lvl="1" indent="-137156" defTabSz="685783" fontAlgn="auto">
              <a:buClr>
                <a:sysClr val="windowText" lastClr="0000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Calibri" panose="020F0502020204030204"/>
              </a:rPr>
              <a:t>Higher rates of neutropenia but lower rates of grade 3+ infections</a:t>
            </a:r>
          </a:p>
          <a:p>
            <a:pPr marL="150872" lvl="1" indent="0" defTabSz="685783" fontAlgn="auto">
              <a:buClr>
                <a:sysClr val="windowText" lastClr="000000"/>
              </a:buClr>
              <a:buNone/>
              <a:defRPr/>
            </a:pPr>
            <a:endParaRPr lang="en-US" sz="1800" dirty="0">
              <a:solidFill>
                <a:sysClr val="windowText" lastClr="000000">
                  <a:lumMod val="75000"/>
                  <a:lumOff val="25000"/>
                </a:sysClr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286219-A06A-AAA6-8F64-7AC5BEDBD287}"/>
              </a:ext>
            </a:extLst>
          </p:cNvPr>
          <p:cNvSpPr txBox="1"/>
          <p:nvPr/>
        </p:nvSpPr>
        <p:spPr>
          <a:xfrm>
            <a:off x="1975615" y="4807389"/>
            <a:ext cx="4890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alibri" panose="020F0502020204030204"/>
                <a:ea typeface="+mn-ea"/>
                <a:cs typeface="+mn-cs"/>
              </a:rPr>
              <a:t>Brown, NEJM 2023</a:t>
            </a:r>
          </a:p>
        </p:txBody>
      </p:sp>
    </p:spTree>
    <p:extLst>
      <p:ext uri="{BB962C8B-B14F-4D97-AF65-F5344CB8AC3E}">
        <p14:creationId xmlns:p14="http://schemas.microsoft.com/office/powerpoint/2010/main" val="4038118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1707C-FB48-456C-AE61-772FEC50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Zanubrutinib More Potent?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78221-A50C-C9AD-1948-190CDF70A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328D8-7A67-D138-A2BB-1D908E3B9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" y="1386682"/>
            <a:ext cx="7443788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EB6306-2F54-C400-4C42-904CE2400869}"/>
              </a:ext>
            </a:extLst>
          </p:cNvPr>
          <p:cNvSpPr txBox="1"/>
          <p:nvPr/>
        </p:nvSpPr>
        <p:spPr>
          <a:xfrm>
            <a:off x="1975615" y="4807389"/>
            <a:ext cx="4890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fr-FR" sz="1350" dirty="0">
                <a:latin typeface="Calibri" panose="020F0502020204030204"/>
                <a:ea typeface="+mn-ea"/>
                <a:cs typeface="+mn-cs"/>
              </a:rPr>
              <a:t>Tam, Expert </a:t>
            </a:r>
            <a:r>
              <a:rPr lang="fr-FR" sz="1350" dirty="0" err="1">
                <a:latin typeface="Calibri" panose="020F0502020204030204"/>
                <a:ea typeface="+mn-ea"/>
                <a:cs typeface="+mn-cs"/>
              </a:rPr>
              <a:t>Rev</a:t>
            </a:r>
            <a:r>
              <a:rPr lang="fr-FR" sz="1350" dirty="0">
                <a:latin typeface="Calibri" panose="020F0502020204030204"/>
                <a:ea typeface="+mn-ea"/>
                <a:cs typeface="+mn-cs"/>
              </a:rPr>
              <a:t> Clin </a:t>
            </a:r>
            <a:r>
              <a:rPr lang="fr-FR" sz="1350" dirty="0" err="1">
                <a:latin typeface="Calibri" panose="020F0502020204030204"/>
                <a:ea typeface="+mn-ea"/>
                <a:cs typeface="+mn-cs"/>
              </a:rPr>
              <a:t>Pharmacol</a:t>
            </a:r>
            <a:r>
              <a:rPr lang="fr-FR" sz="1350" dirty="0">
                <a:latin typeface="Calibri" panose="020F0502020204030204"/>
                <a:ea typeface="+mn-ea"/>
                <a:cs typeface="+mn-cs"/>
              </a:rPr>
              <a:t> 2021</a:t>
            </a:r>
            <a:endParaRPr lang="en-US" sz="1350" dirty="0"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C3EB3-8825-8CCE-B4E9-349A3086726F}"/>
              </a:ext>
            </a:extLst>
          </p:cNvPr>
          <p:cNvSpPr txBox="1"/>
          <p:nvPr/>
        </p:nvSpPr>
        <p:spPr>
          <a:xfrm>
            <a:off x="6774367" y="211222"/>
            <a:ext cx="2174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IC50: </a:t>
            </a: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How much drug is needed to inhibit a biologic process (BTK signaling) by half?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53E7A-9870-FFFF-6A4E-C55269415A82}"/>
              </a:ext>
            </a:extLst>
          </p:cNvPr>
          <p:cNvSpPr txBox="1"/>
          <p:nvPr/>
        </p:nvSpPr>
        <p:spPr>
          <a:xfrm>
            <a:off x="-14878" y="4437041"/>
            <a:ext cx="39809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Above IC50 for ~8/24 hours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EC98A-E7A8-F0B4-ABD5-83F609755108}"/>
              </a:ext>
            </a:extLst>
          </p:cNvPr>
          <p:cNvSpPr txBox="1"/>
          <p:nvPr/>
        </p:nvSpPr>
        <p:spPr>
          <a:xfrm>
            <a:off x="2581507" y="4437041"/>
            <a:ext cx="39809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Above IC50 for ~6/24 hours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8FF9CC-BC64-E433-56D9-0EC224BFF485}"/>
              </a:ext>
            </a:extLst>
          </p:cNvPr>
          <p:cNvSpPr txBox="1"/>
          <p:nvPr/>
        </p:nvSpPr>
        <p:spPr>
          <a:xfrm>
            <a:off x="4967868" y="4437041"/>
            <a:ext cx="398098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Above IC50 for 24/24 hours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7EA20A-6F33-539E-19D5-6DB29CE00E44}"/>
              </a:ext>
            </a:extLst>
          </p:cNvPr>
          <p:cNvSpPr/>
          <p:nvPr/>
        </p:nvSpPr>
        <p:spPr>
          <a:xfrm>
            <a:off x="3487545" y="1449252"/>
            <a:ext cx="2191214" cy="3219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475567-53A0-63F8-E958-769194761A5B}"/>
              </a:ext>
            </a:extLst>
          </p:cNvPr>
          <p:cNvSpPr/>
          <p:nvPr/>
        </p:nvSpPr>
        <p:spPr>
          <a:xfrm>
            <a:off x="5734899" y="1518013"/>
            <a:ext cx="2411067" cy="3219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233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A91CE-9CDA-A918-4F67-605AC7D1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Acalabrutinib the Least Toxic?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49B9B-2BFE-044B-5340-CA9CBE089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54" y="1698864"/>
            <a:ext cx="7872413" cy="23931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40F5C1-142B-0079-E7E7-1C67BD6600DC}"/>
              </a:ext>
            </a:extLst>
          </p:cNvPr>
          <p:cNvSpPr txBox="1"/>
          <p:nvPr/>
        </p:nvSpPr>
        <p:spPr>
          <a:xfrm>
            <a:off x="1975615" y="4807389"/>
            <a:ext cx="489051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latin typeface="Calibri" panose="020F0502020204030204"/>
                <a:ea typeface="+mn-ea"/>
                <a:cs typeface="+mn-cs"/>
              </a:rPr>
              <a:t>Munoz, </a:t>
            </a:r>
            <a:r>
              <a:rPr lang="en-US" sz="1350" dirty="0" err="1">
                <a:latin typeface="Calibri" panose="020F0502020204030204"/>
                <a:ea typeface="+mn-ea"/>
                <a:cs typeface="+mn-cs"/>
              </a:rPr>
              <a:t>Ther</a:t>
            </a:r>
            <a:r>
              <a:rPr lang="en-US" sz="1350" dirty="0">
                <a:latin typeface="Calibri" panose="020F0502020204030204"/>
                <a:ea typeface="+mn-ea"/>
                <a:cs typeface="+mn-cs"/>
              </a:rPr>
              <a:t> Adv </a:t>
            </a:r>
            <a:r>
              <a:rPr lang="en-US" sz="1350" dirty="0" err="1">
                <a:latin typeface="Calibri" panose="020F0502020204030204"/>
                <a:ea typeface="+mn-ea"/>
                <a:cs typeface="+mn-cs"/>
              </a:rPr>
              <a:t>Hematol</a:t>
            </a:r>
            <a:r>
              <a:rPr lang="en-US" sz="1350" dirty="0">
                <a:latin typeface="Calibri" panose="020F0502020204030204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4219566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C6E9C8-D1FC-CED5-98E7-D06E5ABB5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Choose Between BTKi?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69E103-1FD0-BFE5-EAF8-281F6A394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ACALABRUTINIB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3425E9-A899-BC32-8332-CF9A3826AC4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Older patients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Patients with hypertension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No longer has formulary issue with proton-pump inhibitors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0251DE-E077-D28C-1EE2-2885692CD7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ZANUBRUTINIB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DF9ADF-7261-4945-BDEF-07B9CDB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63440" y="1939131"/>
            <a:ext cx="3703320" cy="806450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Option for once daily dosing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dirty="0"/>
              <a:t>Most others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A5867A9-5BEA-1723-7081-BE8DBC74A6AF}"/>
              </a:ext>
            </a:extLst>
          </p:cNvPr>
          <p:cNvSpPr txBox="1">
            <a:spLocks/>
          </p:cNvSpPr>
          <p:nvPr/>
        </p:nvSpPr>
        <p:spPr>
          <a:xfrm>
            <a:off x="4663440" y="2745581"/>
            <a:ext cx="3703320" cy="552212"/>
          </a:xfrm>
          <a:prstGeom prst="rect">
            <a:avLst/>
          </a:prstGeom>
          <a:solidFill>
            <a:schemeClr val="accent3"/>
          </a:solidFill>
        </p:spPr>
        <p:txBody>
          <a:bodyPr vert="horz" lIns="68580" tIns="34290" rIns="68580" bIns="3429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IBRUTINIB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10EF13A-3ABF-875D-5D8B-2FEBAC828B53}"/>
              </a:ext>
            </a:extLst>
          </p:cNvPr>
          <p:cNvSpPr txBox="1">
            <a:spLocks/>
          </p:cNvSpPr>
          <p:nvPr/>
        </p:nvSpPr>
        <p:spPr>
          <a:xfrm>
            <a:off x="4663440" y="3297792"/>
            <a:ext cx="3703320" cy="806450"/>
          </a:xfrm>
          <a:prstGeom prst="rect">
            <a:avLst/>
          </a:prstGeom>
        </p:spPr>
        <p:txBody>
          <a:bodyPr vert="horz" lIns="0" tIns="34290" rIns="0" bIns="3429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-68580" defTabSz="685800" fontAlgn="auto">
              <a:spcBef>
                <a:spcPts val="90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Patients already tolerating the drug</a:t>
            </a:r>
          </a:p>
          <a:p>
            <a:pPr marL="68580" indent="-68580" defTabSz="685800" fontAlgn="auto">
              <a:spcBef>
                <a:spcPts val="900"/>
              </a:spcBef>
              <a:spcAft>
                <a:spcPts val="15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Patients with extensive history of other cancers?</a:t>
            </a:r>
          </a:p>
        </p:txBody>
      </p:sp>
    </p:spTree>
    <p:extLst>
      <p:ext uri="{BB962C8B-B14F-4D97-AF65-F5344CB8AC3E}">
        <p14:creationId xmlns:p14="http://schemas.microsoft.com/office/powerpoint/2010/main" val="115794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 build="p"/>
      <p:bldP spid="9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>
                <a:solidFill>
                  <a:srgbClr val="003767"/>
                </a:solidFill>
              </a:rPr>
              <a:t>Thank You to Our Supporters:</a:t>
            </a:r>
            <a:endParaRPr lang="en-US" b="1" dirty="0"/>
          </a:p>
        </p:txBody>
      </p:sp>
      <p:pic>
        <p:nvPicPr>
          <p:cNvPr id="3" name="Picture 2" descr="A logo with white text on it&#10;&#10;Description automatically generated">
            <a:extLst>
              <a:ext uri="{FF2B5EF4-FFF2-40B4-BE49-F238E27FC236}">
                <a16:creationId xmlns:a16="http://schemas.microsoft.com/office/drawing/2014/main" id="{ED02AC07-F3D1-86B8-DC81-70A99996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320" y="815534"/>
            <a:ext cx="2009315" cy="2010472"/>
          </a:xfrm>
          <a:prstGeom prst="rect">
            <a:avLst/>
          </a:prstGeom>
        </p:spPr>
      </p:pic>
      <p:pic>
        <p:nvPicPr>
          <p:cNvPr id="7" name="Picture 6" descr="A black and red logo&#10;&#10;Description automatically generated">
            <a:extLst>
              <a:ext uri="{FF2B5EF4-FFF2-40B4-BE49-F238E27FC236}">
                <a16:creationId xmlns:a16="http://schemas.microsoft.com/office/drawing/2014/main" id="{8CD9A6B2-6DCE-B52D-867E-9F515BD2D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6227" y="2826006"/>
            <a:ext cx="28575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715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80B6E-B2A2-1228-4411-563BA384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909" y="1790010"/>
            <a:ext cx="9144000" cy="1006507"/>
          </a:xfrm>
        </p:spPr>
        <p:txBody>
          <a:bodyPr/>
          <a:lstStyle/>
          <a:p>
            <a:r>
              <a:rPr lang="en-US" dirty="0"/>
              <a:t>A Peek At Future CLL Therapy</a:t>
            </a:r>
          </a:p>
        </p:txBody>
      </p:sp>
    </p:spTree>
    <p:extLst>
      <p:ext uri="{BB962C8B-B14F-4D97-AF65-F5344CB8AC3E}">
        <p14:creationId xmlns:p14="http://schemas.microsoft.com/office/powerpoint/2010/main" val="29527985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91DE8-1215-46AF-80C0-910BBF06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A37B4-3D8E-4ADD-A578-63D310A4D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58216"/>
            <a:ext cx="7543800" cy="3045986"/>
          </a:xfrm>
        </p:spPr>
        <p:txBody>
          <a:bodyPr>
            <a:normAutofit/>
          </a:bodyPr>
          <a:lstStyle/>
          <a:p>
            <a:r>
              <a:rPr lang="en-US" sz="1800" dirty="0"/>
              <a:t>Mr. </a:t>
            </a:r>
            <a:r>
              <a:rPr lang="en-US" sz="1800" dirty="0">
                <a:solidFill>
                  <a:srgbClr val="FF0000"/>
                </a:solidFill>
              </a:rPr>
              <a:t>Red</a:t>
            </a:r>
            <a:r>
              <a:rPr lang="en-US" sz="1800" dirty="0"/>
              <a:t>: 61M treated with </a:t>
            </a:r>
            <a:r>
              <a:rPr lang="en-US" sz="1800" dirty="0" err="1"/>
              <a:t>zanubrutinib</a:t>
            </a:r>
            <a:r>
              <a:rPr lang="en-US" sz="1800" dirty="0"/>
              <a:t> and presents with progressive lymphocytosis and LAD.  Next generation sequencing reveals a C481S BTK mutation.</a:t>
            </a:r>
          </a:p>
        </p:txBody>
      </p:sp>
      <p:sp>
        <p:nvSpPr>
          <p:cNvPr id="16" name="Smiley Face 15">
            <a:extLst>
              <a:ext uri="{FF2B5EF4-FFF2-40B4-BE49-F238E27FC236}">
                <a16:creationId xmlns:a16="http://schemas.microsoft.com/office/drawing/2014/main" id="{F84D6D3B-9A12-4934-8699-E40ECA245601}"/>
              </a:ext>
            </a:extLst>
          </p:cNvPr>
          <p:cNvSpPr/>
          <p:nvPr/>
        </p:nvSpPr>
        <p:spPr>
          <a:xfrm>
            <a:off x="6895438" y="353028"/>
            <a:ext cx="812912" cy="782066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3F014A-53D6-59A1-ADDF-A09E11F1B1A0}"/>
              </a:ext>
            </a:extLst>
          </p:cNvPr>
          <p:cNvSpPr txBox="1"/>
          <p:nvPr/>
        </p:nvSpPr>
        <p:spPr>
          <a:xfrm>
            <a:off x="5196913" y="2452022"/>
            <a:ext cx="1350190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b="1" u="sng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Clinical Trial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Idelalisib</a:t>
            </a:r>
            <a:endParaRPr lang="en-US" sz="15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Referral CART/ </a:t>
            </a:r>
            <a:r>
              <a:rPr lang="en-US" sz="15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AlloSCT</a:t>
            </a:r>
            <a:endParaRPr lang="en-US" sz="15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80CE4D-72FE-28DB-072D-C6B2D7D7C2FA}"/>
              </a:ext>
            </a:extLst>
          </p:cNvPr>
          <p:cNvSpPr txBox="1"/>
          <p:nvPr/>
        </p:nvSpPr>
        <p:spPr>
          <a:xfrm>
            <a:off x="2226623" y="2682854"/>
            <a:ext cx="1064172" cy="55399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Review Prior Tx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A1113B-E0E4-85E2-511A-46F05C986D79}"/>
              </a:ext>
            </a:extLst>
          </p:cNvPr>
          <p:cNvSpPr txBox="1"/>
          <p:nvPr/>
        </p:nvSpPr>
        <p:spPr>
          <a:xfrm>
            <a:off x="3576813" y="2682854"/>
            <a:ext cx="1340068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Prior BTKi AND </a:t>
            </a:r>
            <a:r>
              <a:rPr lang="en-US" sz="15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Venetoclax</a:t>
            </a:r>
            <a:endParaRPr lang="en-US" sz="15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7A46CD7-4D0D-A83A-29DD-CCAA704B3D26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3290795" y="2959853"/>
            <a:ext cx="2860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32B4CD4-18A6-93C8-B342-295E57A6DA2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4916881" y="2948311"/>
            <a:ext cx="280032" cy="11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39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C9281-2E9B-48B4-BA66-57B0996A6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7334"/>
            <a:ext cx="7782994" cy="1088068"/>
          </a:xfrm>
        </p:spPr>
        <p:txBody>
          <a:bodyPr>
            <a:normAutofit/>
          </a:bodyPr>
          <a:lstStyle/>
          <a:p>
            <a:r>
              <a:rPr lang="en-US" sz="3000" dirty="0"/>
              <a:t>Resistance to Ibrutinib/Acalabrutinib/Zanubrutinib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7F9E0-2632-4F7D-8CC8-BEF00C026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Occurs more frequently 2-3 years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BTK (C481S)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Allows transient BTK inhibition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Rapid relapse after BTKi d/c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DO NOT D/C BTKi wo another plan!</a:t>
            </a: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CB6F57-4324-4981-80D0-A6F5FCCD0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219" y="1386682"/>
            <a:ext cx="3664541" cy="3017520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6FFDF90B-F66D-4FD2-AC11-F5AE9334D120}"/>
              </a:ext>
            </a:extLst>
          </p:cNvPr>
          <p:cNvSpPr txBox="1">
            <a:spLocks/>
          </p:cNvSpPr>
          <p:nvPr/>
        </p:nvSpPr>
        <p:spPr>
          <a:xfrm>
            <a:off x="0" y="4864626"/>
            <a:ext cx="9144000" cy="281256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-68580" algn="ctr" defTabSz="685800" fontAlgn="auto">
              <a:spcBef>
                <a:spcPts val="900"/>
              </a:spcBef>
              <a:spcAft>
                <a:spcPts val="150"/>
              </a:spcAft>
              <a:buClr>
                <a:srgbClr val="1CADE4"/>
              </a:buClr>
            </a:pPr>
            <a:r>
              <a:rPr lang="en-US" sz="1200" dirty="0" err="1">
                <a:solidFill>
                  <a:schemeClr val="tx1"/>
                </a:solidFill>
                <a:latin typeface="Calibri" panose="020F0502020204030204"/>
              </a:rPr>
              <a:t>Wiestner</a:t>
            </a:r>
            <a:r>
              <a:rPr lang="en-US" sz="1200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en-US" sz="1200" dirty="0" err="1">
                <a:solidFill>
                  <a:schemeClr val="tx1"/>
                </a:solidFill>
                <a:latin typeface="Calibri" panose="020F0502020204030204"/>
              </a:rPr>
              <a:t>Haematologica</a:t>
            </a:r>
            <a:r>
              <a:rPr lang="en-US" sz="1200" dirty="0">
                <a:solidFill>
                  <a:schemeClr val="tx1"/>
                </a:solidFill>
                <a:latin typeface="Calibri" panose="020F0502020204030204"/>
              </a:rPr>
              <a:t> 2015.</a:t>
            </a:r>
          </a:p>
        </p:txBody>
      </p:sp>
    </p:spTree>
    <p:extLst>
      <p:ext uri="{BB962C8B-B14F-4D97-AF65-F5344CB8AC3E}">
        <p14:creationId xmlns:p14="http://schemas.microsoft.com/office/powerpoint/2010/main" val="3801066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1CDA6-39DB-4894-86DD-CCA2A4A0E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Pirtobrutinib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7266B-4301-4701-B23C-5B7C04D9E5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24" y="1394387"/>
            <a:ext cx="5079545" cy="3262187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50" dirty="0"/>
              <a:t>Novel oral non-covalent very selective BTKi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50" dirty="0"/>
              <a:t>Does not require binding at C481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50" dirty="0"/>
              <a:t>BRUIN: Phase ½ w 261 heavily pretreated CLL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ORR = 68%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PFS was independent of BTK mutation status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Notable for minimal toxicity: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50" dirty="0"/>
              <a:t>Fatigue, diarrhea, bruising (almost all grade 1/2)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50" dirty="0"/>
              <a:t>Grade 3 (&lt;2%): fatigue, hemorrhage, HTN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50" dirty="0"/>
              <a:t>No atrial fibrillation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RP2D = 200mg daily PO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D93FC4-4764-49F3-AB91-770665B3F7E9}"/>
              </a:ext>
            </a:extLst>
          </p:cNvPr>
          <p:cNvSpPr txBox="1"/>
          <p:nvPr/>
        </p:nvSpPr>
        <p:spPr>
          <a:xfrm>
            <a:off x="2411088" y="4831436"/>
            <a:ext cx="457200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latin typeface="Calibri" panose="020F0502020204030204"/>
                <a:ea typeface="+mn-ea"/>
                <a:cs typeface="+mn-cs"/>
              </a:rPr>
              <a:t>Slides adapted from Mato, ASH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CEDBA-A3BA-4312-84E5-8A137EA83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3664" y="1888637"/>
            <a:ext cx="3553757" cy="1954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C15FC6-CEC5-4359-8967-5CD058DADCFD}"/>
              </a:ext>
            </a:extLst>
          </p:cNvPr>
          <p:cNvSpPr txBox="1"/>
          <p:nvPr/>
        </p:nvSpPr>
        <p:spPr>
          <a:xfrm>
            <a:off x="6217035" y="4177068"/>
            <a:ext cx="1834736" cy="415498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Study Ongoing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1E8E3-8DFC-478A-1F03-6817493E0AA6}"/>
              </a:ext>
            </a:extLst>
          </p:cNvPr>
          <p:cNvSpPr txBox="1"/>
          <p:nvPr/>
        </p:nvSpPr>
        <p:spPr>
          <a:xfrm>
            <a:off x="5592559" y="267155"/>
            <a:ext cx="341606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Pirtobrutinib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– </a:t>
            </a:r>
          </a:p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FDA approved for RR MCL patients</a:t>
            </a:r>
          </a:p>
        </p:txBody>
      </p:sp>
    </p:spTree>
    <p:extLst>
      <p:ext uri="{BB962C8B-B14F-4D97-AF65-F5344CB8AC3E}">
        <p14:creationId xmlns:p14="http://schemas.microsoft.com/office/powerpoint/2010/main" val="6112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8BCF-7704-D390-93B3-8465BF0BF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 Other Treatments to Watch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7D10F9-C25C-D429-9843-BCF5E8595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85583"/>
            <a:ext cx="7543800" cy="3020314"/>
          </a:xfrm>
        </p:spPr>
        <p:txBody>
          <a:bodyPr/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 err="1">
                <a:cs typeface="Arial" panose="020B0604020202020204" pitchFamily="34" charset="0"/>
              </a:rPr>
              <a:t>Nemtabrutinib</a:t>
            </a:r>
            <a:endParaRPr lang="en-US" sz="1800" dirty="0"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Combination Therapy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Bi-Specific Antibodies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CART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88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3AE6-3BDE-4F5E-A044-6D3A6E1CD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99DCF-2657-4BDD-B1D9-E75A23C6C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60" y="1386682"/>
            <a:ext cx="7924489" cy="3017520"/>
          </a:xfrm>
        </p:spPr>
        <p:txBody>
          <a:bodyPr>
            <a:normAutofit/>
          </a:bodyPr>
          <a:lstStyle/>
          <a:p>
            <a:r>
              <a:rPr lang="en-US" sz="2400" dirty="0"/>
              <a:t>Always enroll on clinical trial if available</a:t>
            </a:r>
          </a:p>
          <a:p>
            <a:r>
              <a:rPr lang="en-US" sz="2400" dirty="0"/>
              <a:t>Key factors in selecting frontline therapy for CLL/SLL:</a:t>
            </a:r>
          </a:p>
          <a:p>
            <a:pPr lvl="1"/>
            <a:r>
              <a:rPr lang="en-US" sz="2250" dirty="0"/>
              <a:t>IGHV status, del (17p)/</a:t>
            </a:r>
            <a:r>
              <a:rPr lang="en-US" sz="2250" i="1" dirty="0"/>
              <a:t>TP53</a:t>
            </a:r>
            <a:r>
              <a:rPr lang="en-US" sz="2250" dirty="0"/>
              <a:t> mutation status, age, comorbidities</a:t>
            </a:r>
          </a:p>
          <a:p>
            <a:r>
              <a:rPr lang="en-US" sz="2400" dirty="0"/>
              <a:t>Key factors in selecting subsequent therapy for CLL/SLL:</a:t>
            </a:r>
          </a:p>
          <a:p>
            <a:pPr lvl="1"/>
            <a:r>
              <a:rPr lang="en-US" sz="2250" dirty="0"/>
              <a:t>Prior therapy, comorbidities, resistance mutations</a:t>
            </a:r>
          </a:p>
        </p:txBody>
      </p:sp>
      <p:sp>
        <p:nvSpPr>
          <p:cNvPr id="4" name="Smiley Face 3">
            <a:extLst>
              <a:ext uri="{FF2B5EF4-FFF2-40B4-BE49-F238E27FC236}">
                <a16:creationId xmlns:a16="http://schemas.microsoft.com/office/drawing/2014/main" id="{B99A8C0D-D708-4937-9A4B-3E29C5BCB7E3}"/>
              </a:ext>
            </a:extLst>
          </p:cNvPr>
          <p:cNvSpPr/>
          <p:nvPr/>
        </p:nvSpPr>
        <p:spPr>
          <a:xfrm>
            <a:off x="6377615" y="353028"/>
            <a:ext cx="812912" cy="782066"/>
          </a:xfrm>
          <a:prstGeom prst="smileyFac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Smiley Face 5">
            <a:extLst>
              <a:ext uri="{FF2B5EF4-FFF2-40B4-BE49-F238E27FC236}">
                <a16:creationId xmlns:a16="http://schemas.microsoft.com/office/drawing/2014/main" id="{A50DBBE4-7045-C1AE-3A17-B2A652C1C61A}"/>
              </a:ext>
            </a:extLst>
          </p:cNvPr>
          <p:cNvSpPr/>
          <p:nvPr/>
        </p:nvSpPr>
        <p:spPr>
          <a:xfrm>
            <a:off x="7372187" y="370334"/>
            <a:ext cx="812912" cy="782066"/>
          </a:xfrm>
          <a:prstGeom prst="smileyFac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280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EMAIL: Deborah_Stephens@med.unc.edu</a:t>
            </a:r>
          </a:p>
          <a:p>
            <a:pPr algn="ctr"/>
            <a:r>
              <a:rPr lang="en-US" dirty="0"/>
              <a:t>Twitter: @Debbiemstephens</a:t>
            </a:r>
          </a:p>
        </p:txBody>
      </p:sp>
    </p:spTree>
    <p:extLst>
      <p:ext uri="{BB962C8B-B14F-4D97-AF65-F5344CB8AC3E}">
        <p14:creationId xmlns:p14="http://schemas.microsoft.com/office/powerpoint/2010/main" val="39542596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LEUKEMIA/LYMPHOMA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Thursday, November 16, 2023 </a:t>
            </a:r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1C2670A-D40D-F9F9-121A-CDE02BBE5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4529931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27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Natalie Grover, MD</a:t>
            </a:r>
          </a:p>
          <a:p>
            <a:r>
              <a:rPr lang="en-US" dirty="0">
                <a:solidFill>
                  <a:srgbClr val="002E51"/>
                </a:solidFill>
              </a:rPr>
              <a:t>Associate Professor of Medicine</a:t>
            </a:r>
          </a:p>
          <a:p>
            <a:r>
              <a:rPr lang="en-US" dirty="0">
                <a:solidFill>
                  <a:srgbClr val="002E51"/>
                </a:solidFill>
              </a:rPr>
              <a:t>University of North Carolina</a:t>
            </a:r>
          </a:p>
          <a:p>
            <a:r>
              <a:rPr lang="en-US" dirty="0">
                <a:solidFill>
                  <a:srgbClr val="002E51"/>
                </a:solidFill>
              </a:rPr>
              <a:t>Chapel Hill, NC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Sequencing Standards in MCL</a:t>
            </a:r>
          </a:p>
        </p:txBody>
      </p:sp>
    </p:spTree>
    <p:extLst>
      <p:ext uri="{BB962C8B-B14F-4D97-AF65-F5344CB8AC3E}">
        <p14:creationId xmlns:p14="http://schemas.microsoft.com/office/powerpoint/2010/main" val="6981905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70082" y="710467"/>
            <a:ext cx="8229600" cy="348310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Advisory Boards/Consulting: Kite, Novartis, ADC Therapeutics, Caribou, Genentech, Seagen, BMS, Janssen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00117" y="185468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268501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C114EF-FD1D-1FD2-8880-5BD7AE8F1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60" y="191079"/>
            <a:ext cx="8404080" cy="40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32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856817"/>
            <a:ext cx="9144000" cy="4291446"/>
          </a:xfrm>
        </p:spPr>
        <p:txBody>
          <a:bodyPr/>
          <a:lstStyle/>
          <a:p>
            <a:r>
              <a:rPr lang="en-US" dirty="0"/>
              <a:t>75 </a:t>
            </a:r>
            <a:r>
              <a:rPr lang="en-US" dirty="0" err="1"/>
              <a:t>yo</a:t>
            </a:r>
            <a:r>
              <a:rPr lang="en-US" dirty="0"/>
              <a:t> M newly diagnosed stage IV mantle cell lymphoma with extensive disease above and below the diaphragm </a:t>
            </a:r>
          </a:p>
          <a:p>
            <a:r>
              <a:rPr lang="en-US" dirty="0"/>
              <a:t>Presented with enlarged left inguinal lymph node</a:t>
            </a:r>
          </a:p>
          <a:p>
            <a:r>
              <a:rPr lang="en-US" dirty="0"/>
              <a:t>Has some symptoms from his lymphadenopathy as well as fatigue</a:t>
            </a:r>
          </a:p>
          <a:p>
            <a:r>
              <a:rPr lang="en-US" dirty="0"/>
              <a:t>Overall fit, retired but active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83127" y="0"/>
            <a:ext cx="9144000" cy="695496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Case Example</a:t>
            </a:r>
          </a:p>
        </p:txBody>
      </p:sp>
    </p:spTree>
    <p:extLst>
      <p:ext uri="{BB962C8B-B14F-4D97-AF65-F5344CB8AC3E}">
        <p14:creationId xmlns:p14="http://schemas.microsoft.com/office/powerpoint/2010/main" val="10110172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770243" y="4764663"/>
            <a:ext cx="3829437" cy="71498"/>
          </a:xfrm>
        </p:spPr>
        <p:txBody>
          <a:bodyPr/>
          <a:lstStyle/>
          <a:p>
            <a:r>
              <a:rPr lang="en-US" dirty="0"/>
              <a:t>Wilson et al, BJH 2023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" y="702366"/>
            <a:ext cx="6294782" cy="3929269"/>
          </a:xfrm>
        </p:spPr>
        <p:txBody>
          <a:bodyPr/>
          <a:lstStyle/>
          <a:p>
            <a:r>
              <a:rPr lang="en-US" dirty="0"/>
              <a:t>Standard of care for “fit” patients: Induction regimen including rituximab and high dose </a:t>
            </a:r>
            <a:r>
              <a:rPr lang="en-US" dirty="0" err="1"/>
              <a:t>cytarabine</a:t>
            </a:r>
            <a:r>
              <a:rPr lang="en-US" dirty="0"/>
              <a:t> with consolidation with </a:t>
            </a:r>
            <a:r>
              <a:rPr lang="en-US" dirty="0" err="1"/>
              <a:t>autoSCT</a:t>
            </a:r>
            <a:r>
              <a:rPr lang="en-US" dirty="0"/>
              <a:t> and rituximab maintenance</a:t>
            </a:r>
          </a:p>
          <a:p>
            <a:r>
              <a:rPr lang="en-US" dirty="0"/>
              <a:t>Less “fit” patients: rituximab-</a:t>
            </a:r>
            <a:r>
              <a:rPr lang="en-US" dirty="0" err="1"/>
              <a:t>bendamustine</a:t>
            </a:r>
            <a:r>
              <a:rPr lang="en-US" dirty="0"/>
              <a:t> (although caution if high risk patient who may be candidate or need CAR-T soon)</a:t>
            </a:r>
          </a:p>
          <a:p>
            <a:pPr lvl="1"/>
            <a:r>
              <a:rPr lang="en-US" dirty="0"/>
              <a:t>Rituximab-</a:t>
            </a:r>
            <a:r>
              <a:rPr lang="en-US" dirty="0" err="1"/>
              <a:t>lenalidomide</a:t>
            </a:r>
            <a:r>
              <a:rPr lang="en-US" dirty="0"/>
              <a:t> in some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10589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Frontline Management – No Consensus</a:t>
            </a:r>
          </a:p>
        </p:txBody>
      </p:sp>
      <p:pic>
        <p:nvPicPr>
          <p:cNvPr id="1028" name="Picture 4" descr="Training for internal auditors - Top Consul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62" y="1209725"/>
            <a:ext cx="2517113" cy="21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688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72887" y="4867113"/>
            <a:ext cx="9144000" cy="400419"/>
          </a:xfrm>
        </p:spPr>
        <p:txBody>
          <a:bodyPr/>
          <a:lstStyle/>
          <a:p>
            <a:r>
              <a:rPr lang="en-US" dirty="0"/>
              <a:t>Lew et al, Lancet Haematology 2023; </a:t>
            </a:r>
            <a:r>
              <a:rPr lang="en-US" dirty="0" err="1"/>
              <a:t>Eskelund</a:t>
            </a:r>
            <a:r>
              <a:rPr lang="en-US" dirty="0"/>
              <a:t> et al, Blood 2017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0" y="466682"/>
            <a:ext cx="8586787" cy="3916509"/>
          </a:xfrm>
        </p:spPr>
        <p:txBody>
          <a:bodyPr/>
          <a:lstStyle/>
          <a:p>
            <a:r>
              <a:rPr lang="en-US" sz="2000" dirty="0"/>
              <a:t>Present in about 10% of MCL patients</a:t>
            </a:r>
          </a:p>
          <a:p>
            <a:r>
              <a:rPr lang="en-US" sz="2000" dirty="0"/>
              <a:t>Test all newly diagnosed patients for tp53 mutation using NGS-&gt; preferred over just deletion 17p on FISH or karyotyping</a:t>
            </a:r>
          </a:p>
          <a:p>
            <a:r>
              <a:rPr lang="en-US" sz="2000" dirty="0"/>
              <a:t>Worse outcomes with conventional chemotherapy</a:t>
            </a:r>
          </a:p>
          <a:p>
            <a:pPr lvl="1"/>
            <a:r>
              <a:rPr lang="en-US" sz="1600" dirty="0"/>
              <a:t>Consider avoiding traditional cytotoxic chemo or pivot quickly to reduce toxicity</a:t>
            </a:r>
          </a:p>
          <a:p>
            <a:pPr lvl="1"/>
            <a:r>
              <a:rPr lang="en-US" sz="1600" dirty="0"/>
              <a:t>Usually don’t recommend auto transplant in this setting</a:t>
            </a:r>
          </a:p>
          <a:p>
            <a:r>
              <a:rPr lang="en-US" sz="2000" dirty="0"/>
              <a:t>Clinical trial preferred</a:t>
            </a:r>
          </a:p>
          <a:p>
            <a:r>
              <a:rPr lang="en-US" sz="2000" dirty="0"/>
              <a:t>BTK inhibitor in frontline if feasible</a:t>
            </a:r>
          </a:p>
          <a:p>
            <a:r>
              <a:rPr lang="en-US" sz="2000" dirty="0"/>
              <a:t>Early CAR-T referral</a:t>
            </a:r>
          </a:p>
          <a:p>
            <a:pPr lvl="1"/>
            <a:r>
              <a:rPr lang="en-US" sz="1600" dirty="0"/>
              <a:t>Caution with </a:t>
            </a:r>
            <a:r>
              <a:rPr lang="en-US" sz="1600" dirty="0" err="1"/>
              <a:t>bendamustine</a:t>
            </a:r>
            <a:endParaRPr lang="en-US" sz="1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57150" y="10576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What about tp53 mutation?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8" t="3295" r="1836" b="2646"/>
          <a:stretch/>
        </p:blipFill>
        <p:spPr>
          <a:xfrm>
            <a:off x="4644887" y="2468217"/>
            <a:ext cx="2100469" cy="1636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520" y="2403211"/>
            <a:ext cx="2079812" cy="17666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0748" y="3983081"/>
            <a:ext cx="2853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OS in Nordic MCL trials</a:t>
            </a:r>
          </a:p>
        </p:txBody>
      </p:sp>
    </p:spTree>
    <p:extLst>
      <p:ext uri="{BB962C8B-B14F-4D97-AF65-F5344CB8AC3E}">
        <p14:creationId xmlns:p14="http://schemas.microsoft.com/office/powerpoint/2010/main" val="10845506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242888" y="699881"/>
            <a:ext cx="8443912" cy="3959372"/>
          </a:xfrm>
        </p:spPr>
        <p:txBody>
          <a:bodyPr/>
          <a:lstStyle/>
          <a:p>
            <a:r>
              <a:rPr lang="en-US" dirty="0"/>
              <a:t>Patient was negative for tp53 mutation</a:t>
            </a:r>
          </a:p>
          <a:p>
            <a:r>
              <a:rPr lang="en-US" dirty="0"/>
              <a:t>Initially treated with 6 cycles of rituximab-</a:t>
            </a:r>
            <a:r>
              <a:rPr lang="en-US" dirty="0" err="1"/>
              <a:t>bendamustine</a:t>
            </a:r>
            <a:endParaRPr lang="en-US" dirty="0"/>
          </a:p>
          <a:p>
            <a:r>
              <a:rPr lang="en-US" dirty="0"/>
              <a:t>End of treatment scan showed CR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74882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Case Example</a:t>
            </a:r>
          </a:p>
        </p:txBody>
      </p:sp>
    </p:spTree>
    <p:extLst>
      <p:ext uri="{BB962C8B-B14F-4D97-AF65-F5344CB8AC3E}">
        <p14:creationId xmlns:p14="http://schemas.microsoft.com/office/powerpoint/2010/main" val="25286317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4853588"/>
            <a:ext cx="9144000" cy="400419"/>
          </a:xfrm>
        </p:spPr>
        <p:txBody>
          <a:bodyPr/>
          <a:lstStyle/>
          <a:p>
            <a:r>
              <a:rPr lang="en-US" dirty="0" err="1"/>
              <a:t>Dreyling</a:t>
            </a:r>
            <a:r>
              <a:rPr lang="en-US" dirty="0"/>
              <a:t> et al, ASH 2022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42448" y="618519"/>
            <a:ext cx="3601552" cy="3639781"/>
          </a:xfrm>
        </p:spPr>
        <p:txBody>
          <a:bodyPr/>
          <a:lstStyle/>
          <a:p>
            <a:r>
              <a:rPr lang="en-US" sz="2000" dirty="0"/>
              <a:t>Preliminary results: Arm I non-inferior to Arm A – maybe don’t need ASCT if </a:t>
            </a:r>
            <a:r>
              <a:rPr lang="en-US" sz="2000" dirty="0" err="1"/>
              <a:t>ibrutinib</a:t>
            </a:r>
            <a:r>
              <a:rPr lang="en-US" sz="2000" dirty="0"/>
              <a:t> used in induction and maintenance</a:t>
            </a:r>
          </a:p>
          <a:p>
            <a:r>
              <a:rPr lang="en-US" sz="2000" dirty="0"/>
              <a:t>ECOG study randomizing MRD negative patients in CR1 to ASCT + rituximab vs maintenance rituximab alone ongoing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206908" y="0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Role of </a:t>
            </a:r>
            <a:r>
              <a:rPr lang="en-US" dirty="0" err="1">
                <a:solidFill>
                  <a:srgbClr val="003767"/>
                </a:solidFill>
              </a:rPr>
              <a:t>AutoSCT</a:t>
            </a:r>
            <a:r>
              <a:rPr lang="en-US" dirty="0">
                <a:solidFill>
                  <a:srgbClr val="003767"/>
                </a:solidFill>
              </a:rPr>
              <a:t>- Triangle Study</a:t>
            </a:r>
          </a:p>
        </p:txBody>
      </p:sp>
      <p:pic>
        <p:nvPicPr>
          <p:cNvPr id="2054" name="Picture 6" descr="https://lymphomahub.com/media/images/fb/97/triangle-figure1-m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9" y="618520"/>
            <a:ext cx="5489439" cy="208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ig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7" y="2698619"/>
            <a:ext cx="5031786" cy="193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248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55639" y="533763"/>
            <a:ext cx="8451056" cy="4109463"/>
          </a:xfrm>
        </p:spPr>
        <p:txBody>
          <a:bodyPr/>
          <a:lstStyle/>
          <a:p>
            <a:r>
              <a:rPr lang="en-US" dirty="0"/>
              <a:t>Awaiting longer follow up/peer reviewed publication of Triangle study</a:t>
            </a:r>
          </a:p>
          <a:p>
            <a:r>
              <a:rPr lang="en-US" dirty="0"/>
              <a:t>Can we use newer BTK inhibitors instead of </a:t>
            </a:r>
            <a:r>
              <a:rPr lang="en-US" dirty="0" err="1"/>
              <a:t>ibrutinib</a:t>
            </a:r>
            <a:r>
              <a:rPr lang="en-US" dirty="0"/>
              <a:t>? Is there benefit to BTK inhibitor as maintenance vs at progression?</a:t>
            </a:r>
          </a:p>
          <a:p>
            <a:r>
              <a:rPr lang="en-US" dirty="0"/>
              <a:t>Currently offer ECOG clinical trial to patients</a:t>
            </a:r>
          </a:p>
          <a:p>
            <a:r>
              <a:rPr lang="en-US" dirty="0"/>
              <a:t>Still see role of transplant (for now) but less enthusiastic than before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28588" y="24791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Role of </a:t>
            </a:r>
            <a:r>
              <a:rPr lang="en-US" dirty="0" err="1">
                <a:solidFill>
                  <a:srgbClr val="003767"/>
                </a:solidFill>
              </a:rPr>
              <a:t>autoSCT</a:t>
            </a:r>
            <a:endParaRPr lang="en-US" dirty="0">
              <a:solidFill>
                <a:srgbClr val="003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83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37921" y="521854"/>
            <a:ext cx="8368145" cy="3482110"/>
          </a:xfrm>
        </p:spPr>
        <p:txBody>
          <a:bodyPr/>
          <a:lstStyle/>
          <a:p>
            <a:r>
              <a:rPr lang="en-US" sz="2400" dirty="0"/>
              <a:t>Patient not interested in transplant</a:t>
            </a:r>
          </a:p>
          <a:p>
            <a:r>
              <a:rPr lang="en-US" sz="2400" dirty="0"/>
              <a:t>A few weeks after receiving first dose of maintenance rituximab, patient presents with new skin nodules </a:t>
            </a:r>
          </a:p>
          <a:p>
            <a:r>
              <a:rPr lang="en-US" sz="2400" dirty="0"/>
              <a:t>Biopsy consistent with relapsed MCL</a:t>
            </a:r>
          </a:p>
          <a:p>
            <a:r>
              <a:rPr lang="en-US" sz="2400" dirty="0"/>
              <a:t>PET/CT shows multiple </a:t>
            </a:r>
            <a:r>
              <a:rPr lang="en-US" sz="2400" dirty="0" err="1"/>
              <a:t>hypermetabolic</a:t>
            </a:r>
            <a:r>
              <a:rPr lang="en-US" sz="2400" dirty="0"/>
              <a:t> subcutaneous nodules in lower abdomen/thigh and back as well as BL axillary LNs</a:t>
            </a: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0006" y="-89132"/>
            <a:ext cx="9144000" cy="695496"/>
          </a:xfrm>
        </p:spPr>
        <p:txBody>
          <a:bodyPr/>
          <a:lstStyle/>
          <a:p>
            <a:r>
              <a:rPr lang="en-US" dirty="0">
                <a:solidFill>
                  <a:srgbClr val="002E51"/>
                </a:solidFill>
              </a:rPr>
              <a:t>Back to Case</a:t>
            </a:r>
          </a:p>
        </p:txBody>
      </p:sp>
    </p:spTree>
    <p:extLst>
      <p:ext uri="{BB962C8B-B14F-4D97-AF65-F5344CB8AC3E}">
        <p14:creationId xmlns:p14="http://schemas.microsoft.com/office/powerpoint/2010/main" val="10376786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514351" y="728663"/>
            <a:ext cx="7850980" cy="3428999"/>
          </a:xfrm>
        </p:spPr>
        <p:txBody>
          <a:bodyPr/>
          <a:lstStyle/>
          <a:p>
            <a:r>
              <a:rPr lang="en-US" dirty="0"/>
              <a:t>Comorbidities include HTN, HLD and type 2 DM but overall fit</a:t>
            </a:r>
          </a:p>
          <a:p>
            <a:r>
              <a:rPr lang="en-US" dirty="0"/>
              <a:t>Nodules appear to be growing quickly and are quite symptomatic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do?</a:t>
            </a:r>
          </a:p>
        </p:txBody>
      </p:sp>
    </p:spTree>
    <p:extLst>
      <p:ext uri="{BB962C8B-B14F-4D97-AF65-F5344CB8AC3E}">
        <p14:creationId xmlns:p14="http://schemas.microsoft.com/office/powerpoint/2010/main" val="15774378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71475" y="822961"/>
            <a:ext cx="8486775" cy="3513295"/>
          </a:xfrm>
        </p:spPr>
        <p:txBody>
          <a:bodyPr/>
          <a:lstStyle/>
          <a:p>
            <a:r>
              <a:rPr lang="en-US" sz="2000" dirty="0" err="1"/>
              <a:t>Ibrutinib</a:t>
            </a:r>
            <a:r>
              <a:rPr lang="en-US" sz="2000" dirty="0"/>
              <a:t>- 1</a:t>
            </a:r>
            <a:r>
              <a:rPr lang="en-US" sz="2000" baseline="30000" dirty="0"/>
              <a:t>st</a:t>
            </a:r>
            <a:r>
              <a:rPr lang="en-US" sz="2000" dirty="0"/>
              <a:t> BTK inhibitor approved for MCL</a:t>
            </a:r>
          </a:p>
          <a:p>
            <a:pPr lvl="1"/>
            <a:r>
              <a:rPr lang="en-US" sz="1600" dirty="0"/>
              <a:t>ORR 68% (CR 21%) with median DOR of 17.5 months and median 2 year OS of 47%</a:t>
            </a:r>
          </a:p>
          <a:p>
            <a:pPr lvl="1"/>
            <a:r>
              <a:rPr lang="en-US" sz="1600" dirty="0"/>
              <a:t>11% discontinued due to AEs </a:t>
            </a:r>
          </a:p>
          <a:p>
            <a:pPr lvl="1"/>
            <a:r>
              <a:rPr lang="en-US" sz="1600" dirty="0"/>
              <a:t>MCL indication recently withdrawn</a:t>
            </a:r>
          </a:p>
          <a:p>
            <a:r>
              <a:rPr lang="en-US" sz="2000" dirty="0"/>
              <a:t>2</a:t>
            </a:r>
            <a:r>
              <a:rPr lang="en-US" sz="2000" baseline="30000" dirty="0"/>
              <a:t>nd</a:t>
            </a:r>
            <a:r>
              <a:rPr lang="en-US" sz="2000" dirty="0"/>
              <a:t> generation BTK inhibitors (</a:t>
            </a:r>
            <a:r>
              <a:rPr lang="en-US" sz="2000" dirty="0" err="1"/>
              <a:t>acalabrutinib</a:t>
            </a:r>
            <a:r>
              <a:rPr lang="en-US" sz="2000" dirty="0"/>
              <a:t> and </a:t>
            </a:r>
            <a:r>
              <a:rPr lang="en-US" sz="2000" dirty="0" err="1"/>
              <a:t>zanubrutinib</a:t>
            </a:r>
            <a:r>
              <a:rPr lang="en-US" sz="2000" dirty="0"/>
              <a:t>) - better toxicity profile with lower rates of discontinuation</a:t>
            </a:r>
          </a:p>
          <a:p>
            <a:pPr lvl="1"/>
            <a:r>
              <a:rPr lang="en-US" sz="1600" dirty="0" err="1"/>
              <a:t>Acalabrutinib</a:t>
            </a:r>
            <a:r>
              <a:rPr lang="en-US" sz="1600" dirty="0"/>
              <a:t> – ORR 81% with 50% CR and median PFS 19.5 months</a:t>
            </a:r>
          </a:p>
          <a:p>
            <a:pPr lvl="1"/>
            <a:r>
              <a:rPr lang="en-US" sz="1600" dirty="0" err="1"/>
              <a:t>Zanubrutinib</a:t>
            </a:r>
            <a:r>
              <a:rPr lang="en-US" sz="1600" dirty="0"/>
              <a:t> – ORR 84% with 78% CR and median PFS 33 months; more neutropenia but not correlated with increased infections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BTK Inhibitors in R/R MCL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21" y="4877863"/>
            <a:ext cx="8871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Wang et al, NEJM 2013; Wang et al Blood 2015; Wang et al, Lancet 2018; Tam et al, Blood Advances 2021 </a:t>
            </a:r>
          </a:p>
        </p:txBody>
      </p:sp>
    </p:spTree>
    <p:extLst>
      <p:ext uri="{BB962C8B-B14F-4D97-AF65-F5344CB8AC3E}">
        <p14:creationId xmlns:p14="http://schemas.microsoft.com/office/powerpoint/2010/main" val="1036534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106990" y="4948053"/>
            <a:ext cx="9144000" cy="400419"/>
          </a:xfrm>
        </p:spPr>
        <p:txBody>
          <a:bodyPr/>
          <a:lstStyle/>
          <a:p>
            <a:r>
              <a:rPr lang="en-US" dirty="0"/>
              <a:t>Rule et al, </a:t>
            </a:r>
            <a:r>
              <a:rPr lang="en-US" dirty="0" err="1"/>
              <a:t>Haematologica</a:t>
            </a:r>
            <a:r>
              <a:rPr lang="en-US" dirty="0"/>
              <a:t> 2019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90339" y="822405"/>
            <a:ext cx="8229600" cy="3483102"/>
          </a:xfrm>
        </p:spPr>
        <p:txBody>
          <a:bodyPr/>
          <a:lstStyle/>
          <a:p>
            <a:r>
              <a:rPr lang="en-US" dirty="0"/>
              <a:t>Usually first relapse especially if BTK naïve</a:t>
            </a:r>
          </a:p>
          <a:p>
            <a:r>
              <a:rPr lang="en-US" dirty="0"/>
              <a:t>Receiving BTK inhibitors 2</a:t>
            </a:r>
            <a:r>
              <a:rPr lang="en-US" baseline="30000" dirty="0"/>
              <a:t>nd</a:t>
            </a:r>
            <a:r>
              <a:rPr lang="en-US" dirty="0"/>
              <a:t> line – higher median PFS and OS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166861" y="153780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When to use BTK inhibitors</a:t>
            </a:r>
          </a:p>
        </p:txBody>
      </p:sp>
      <p:pic>
        <p:nvPicPr>
          <p:cNvPr id="3074" name="Picture 2" descr="https://haematologica.org/article/download/8911/63210/638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901" y="1963986"/>
            <a:ext cx="4949257" cy="207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54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9D7D5-AB92-4A40-B4B8-01770603E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82"/>
            <a:ext cx="9144000" cy="514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95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75648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Case Discussion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271827" y="933597"/>
            <a:ext cx="5217268" cy="3623915"/>
          </a:xfrm>
        </p:spPr>
        <p:txBody>
          <a:bodyPr/>
          <a:lstStyle/>
          <a:p>
            <a:r>
              <a:rPr lang="en-US" sz="2000" dirty="0"/>
              <a:t>Started on 2</a:t>
            </a:r>
            <a:r>
              <a:rPr lang="en-US" sz="2000" baseline="30000" dirty="0"/>
              <a:t>nd</a:t>
            </a:r>
            <a:r>
              <a:rPr lang="en-US" sz="2000" dirty="0"/>
              <a:t> generation </a:t>
            </a:r>
            <a:r>
              <a:rPr lang="en-US" sz="2000" dirty="0" err="1"/>
              <a:t>BTKi</a:t>
            </a:r>
            <a:r>
              <a:rPr lang="en-US" sz="2000" dirty="0"/>
              <a:t> and also started insurance work up and preparation for CAR-T cells</a:t>
            </a:r>
          </a:p>
          <a:p>
            <a:r>
              <a:rPr lang="en-US" sz="2000" dirty="0"/>
              <a:t>After 1 month, patient felt that nodules were getting smaller</a:t>
            </a:r>
          </a:p>
          <a:p>
            <a:r>
              <a:rPr lang="en-US" sz="2000" dirty="0"/>
              <a:t>At 2 months, he noted several nodules were enlarging again</a:t>
            </a:r>
          </a:p>
          <a:p>
            <a:r>
              <a:rPr lang="en-US" sz="2000" dirty="0"/>
              <a:t>PET/CT with stable to progressive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799" y="600647"/>
            <a:ext cx="3062755" cy="357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13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4888007"/>
            <a:ext cx="9144000" cy="400419"/>
          </a:xfrm>
        </p:spPr>
        <p:txBody>
          <a:bodyPr/>
          <a:lstStyle/>
          <a:p>
            <a:r>
              <a:rPr lang="en-US" dirty="0"/>
              <a:t>Wang et al, NEJM 382:1331-42, 2020; Wang et al JCO 2022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26814" y="684718"/>
            <a:ext cx="5386284" cy="4314447"/>
          </a:xfrm>
        </p:spPr>
        <p:txBody>
          <a:bodyPr/>
          <a:lstStyle/>
          <a:p>
            <a:r>
              <a:rPr lang="en-US" sz="1800" dirty="0"/>
              <a:t>68 patients treated – high risk, heavily pre-treated population </a:t>
            </a:r>
          </a:p>
          <a:p>
            <a:pPr lvl="1"/>
            <a:r>
              <a:rPr lang="en-US" sz="1600" dirty="0"/>
              <a:t>All prior BTK inhibitors</a:t>
            </a:r>
          </a:p>
          <a:p>
            <a:pPr lvl="1"/>
            <a:r>
              <a:rPr lang="en-US" sz="1600" dirty="0"/>
              <a:t>81% 3 or more prior lines of therapy</a:t>
            </a:r>
          </a:p>
          <a:p>
            <a:pPr lvl="1"/>
            <a:r>
              <a:rPr lang="en-US" sz="1600" dirty="0"/>
              <a:t>6 of 36 tested had TP53 mutation</a:t>
            </a:r>
          </a:p>
          <a:p>
            <a:r>
              <a:rPr lang="en-US" sz="1800" dirty="0"/>
              <a:t>ORR 91% with 68% CR</a:t>
            </a:r>
          </a:p>
          <a:p>
            <a:r>
              <a:rPr lang="en-US" sz="1800" dirty="0"/>
              <a:t>At 3 year follow up – median DOR 28.2 months</a:t>
            </a:r>
          </a:p>
          <a:p>
            <a:r>
              <a:rPr lang="en-US" sz="1800" dirty="0"/>
              <a:t>Small numbers but similar response rates and duration of response based on TP53 mutation status</a:t>
            </a:r>
          </a:p>
          <a:p>
            <a:r>
              <a:rPr lang="en-US" sz="1800" dirty="0"/>
              <a:t>CRS in 91%- 15% grade 3 or higher</a:t>
            </a:r>
          </a:p>
          <a:p>
            <a:r>
              <a:rPr lang="en-US" sz="1800" dirty="0"/>
              <a:t>ICANS 63% - 31% grade 3 or higher</a:t>
            </a:r>
          </a:p>
          <a:p>
            <a:endParaRPr lang="en-US" sz="1800" dirty="0"/>
          </a:p>
          <a:p>
            <a:endParaRPr lang="en-US" sz="16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40397" y="-9883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CAR-T Cells for MCL (</a:t>
            </a:r>
            <a:r>
              <a:rPr lang="en-US" dirty="0" err="1">
                <a:solidFill>
                  <a:srgbClr val="003767"/>
                </a:solidFill>
              </a:rPr>
              <a:t>Brexu-cel</a:t>
            </a:r>
            <a:r>
              <a:rPr lang="en-US" dirty="0">
                <a:solidFill>
                  <a:srgbClr val="003767"/>
                </a:solidFill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035" t="733" r="51909" b="61145"/>
          <a:stretch/>
        </p:blipFill>
        <p:spPr>
          <a:xfrm>
            <a:off x="5575110" y="1071349"/>
            <a:ext cx="3529955" cy="26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318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4881333"/>
            <a:ext cx="9144000" cy="400419"/>
          </a:xfrm>
        </p:spPr>
        <p:txBody>
          <a:bodyPr/>
          <a:lstStyle/>
          <a:p>
            <a:r>
              <a:rPr lang="en-US" dirty="0"/>
              <a:t>Wang et al, JCO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186885" y="707492"/>
            <a:ext cx="8499915" cy="3951761"/>
          </a:xfrm>
        </p:spPr>
        <p:txBody>
          <a:bodyPr/>
          <a:lstStyle/>
          <a:p>
            <a:r>
              <a:rPr lang="en-US" dirty="0"/>
              <a:t>Prior </a:t>
            </a:r>
            <a:r>
              <a:rPr lang="en-US" dirty="0" err="1"/>
              <a:t>bendamustine</a:t>
            </a:r>
            <a:r>
              <a:rPr lang="en-US" dirty="0"/>
              <a:t> exposure (especially more recent) may be associated with inferior outcomes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0070" y="85352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Recent </a:t>
            </a:r>
            <a:r>
              <a:rPr lang="en-US" dirty="0" err="1">
                <a:solidFill>
                  <a:srgbClr val="003767"/>
                </a:solidFill>
              </a:rPr>
              <a:t>Bendamustine</a:t>
            </a:r>
            <a:r>
              <a:rPr lang="en-US" dirty="0">
                <a:solidFill>
                  <a:srgbClr val="003767"/>
                </a:solidFill>
              </a:rPr>
              <a:t> Exposure before CAR-T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99" y="1587153"/>
            <a:ext cx="6557398" cy="281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318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206908" y="556955"/>
            <a:ext cx="8479892" cy="4102298"/>
          </a:xfrm>
        </p:spPr>
        <p:txBody>
          <a:bodyPr/>
          <a:lstStyle/>
          <a:p>
            <a:r>
              <a:rPr lang="en-US" dirty="0"/>
              <a:t>Patient proceeded with CAR-T cells</a:t>
            </a:r>
          </a:p>
          <a:p>
            <a:r>
              <a:rPr lang="en-US" dirty="0"/>
              <a:t>Continued </a:t>
            </a:r>
            <a:r>
              <a:rPr lang="en-US" dirty="0" err="1"/>
              <a:t>BTKi</a:t>
            </a:r>
            <a:r>
              <a:rPr lang="en-US" dirty="0"/>
              <a:t> as bridging therapy given slow progression</a:t>
            </a:r>
          </a:p>
          <a:p>
            <a:r>
              <a:rPr lang="en-US" dirty="0"/>
              <a:t>Course complicated by grade 2 CRS (received </a:t>
            </a:r>
            <a:r>
              <a:rPr lang="en-US" dirty="0" err="1"/>
              <a:t>tocilizumab</a:t>
            </a:r>
            <a:r>
              <a:rPr lang="en-US" dirty="0"/>
              <a:t>) and grade 3 ICANS (treated with dexamethasone)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93443" y="31956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Back to Case</a:t>
            </a:r>
          </a:p>
        </p:txBody>
      </p:sp>
    </p:spTree>
    <p:extLst>
      <p:ext uri="{BB962C8B-B14F-4D97-AF65-F5344CB8AC3E}">
        <p14:creationId xmlns:p14="http://schemas.microsoft.com/office/powerpoint/2010/main" val="28679583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57150" y="161307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Patient’s Response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327092" y="674614"/>
            <a:ext cx="8375515" cy="770468"/>
          </a:xfrm>
        </p:spPr>
        <p:txBody>
          <a:bodyPr/>
          <a:lstStyle/>
          <a:p>
            <a:r>
              <a:rPr lang="en-US" dirty="0"/>
              <a:t>1 month follow up PET/CT scan shows complete response to therapy (Deauville 2) which was maintained at 3 month follow up- continues to be in CR 2.5 years later</a:t>
            </a:r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3520440" y="1869673"/>
            <a:ext cx="2369256" cy="26654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011" y="1962664"/>
            <a:ext cx="1966190" cy="25373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987" y="1806052"/>
            <a:ext cx="2304969" cy="269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021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>
          <a:xfrm>
            <a:off x="0" y="842429"/>
            <a:ext cx="5526447" cy="3489291"/>
          </a:xfrm>
        </p:spPr>
        <p:txBody>
          <a:bodyPr/>
          <a:lstStyle/>
          <a:p>
            <a:r>
              <a:rPr lang="en-US" dirty="0" err="1"/>
              <a:t>Pirtobrutinib</a:t>
            </a:r>
            <a:r>
              <a:rPr lang="en-US" dirty="0"/>
              <a:t> – FDA approved</a:t>
            </a:r>
          </a:p>
          <a:p>
            <a:pPr lvl="1"/>
            <a:r>
              <a:rPr lang="en-US" dirty="0"/>
              <a:t>Non-covalent BTK inhibitor - inhibits both wild type and C481-mutant BTK</a:t>
            </a:r>
          </a:p>
          <a:p>
            <a:pPr lvl="1"/>
            <a:r>
              <a:rPr lang="en-US" dirty="0"/>
              <a:t>ORR 58% (20% CR), median PFS 7.4 months in 164 pts  </a:t>
            </a:r>
          </a:p>
          <a:p>
            <a:r>
              <a:rPr lang="en-US" dirty="0"/>
              <a:t>Other CAR-T – </a:t>
            </a:r>
            <a:r>
              <a:rPr lang="en-US" dirty="0" err="1"/>
              <a:t>liso-cel</a:t>
            </a:r>
            <a:r>
              <a:rPr lang="en-US" dirty="0"/>
              <a:t> – may be more feasible for older/frail pts</a:t>
            </a:r>
          </a:p>
          <a:p>
            <a:r>
              <a:rPr lang="en-US" dirty="0" err="1"/>
              <a:t>BiTEs</a:t>
            </a:r>
            <a:endParaRPr lang="en-US" dirty="0"/>
          </a:p>
          <a:p>
            <a:r>
              <a:rPr lang="en-US" dirty="0"/>
              <a:t>ROR1 antibody/ADCs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53396" y="43376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What about post CAR-T relapse (or ineligible)?</a:t>
            </a:r>
          </a:p>
        </p:txBody>
      </p:sp>
      <p:sp>
        <p:nvSpPr>
          <p:cNvPr id="9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4867984"/>
            <a:ext cx="9144000" cy="400419"/>
          </a:xfrm>
        </p:spPr>
        <p:txBody>
          <a:bodyPr/>
          <a:lstStyle/>
          <a:p>
            <a:r>
              <a:rPr lang="en-US" dirty="0"/>
              <a:t>Wang et al, JCO 2023, Kumar et al ASCO Education Book 2022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589" y="1249187"/>
            <a:ext cx="3815015" cy="200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342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65EA37-575E-AF41-AAEE-598FFA6707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64851" y="4865973"/>
            <a:ext cx="9144000" cy="400049"/>
          </a:xfrm>
        </p:spPr>
        <p:txBody>
          <a:bodyPr/>
          <a:lstStyle/>
          <a:p>
            <a:r>
              <a:rPr lang="en-US" dirty="0" err="1"/>
              <a:t>Marangon</a:t>
            </a:r>
            <a:r>
              <a:rPr lang="en-US" dirty="0"/>
              <a:t> et al, Cancers 13:291 2021; </a:t>
            </a:r>
            <a:r>
              <a:rPr lang="en-US" dirty="0" err="1"/>
              <a:t>Yassine</a:t>
            </a:r>
            <a:r>
              <a:rPr lang="en-US" dirty="0"/>
              <a:t> et al., TCT 27:363-70,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3409-8231-2340-9C2E-56C69DBE079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28600" y="1018361"/>
            <a:ext cx="4122892" cy="3025174"/>
          </a:xfrm>
        </p:spPr>
        <p:txBody>
          <a:bodyPr/>
          <a:lstStyle/>
          <a:p>
            <a:r>
              <a:rPr lang="en-US" sz="2000" dirty="0"/>
              <a:t>Graft vs Lymphoma Effect </a:t>
            </a:r>
          </a:p>
          <a:p>
            <a:r>
              <a:rPr lang="en-US" sz="2000" dirty="0"/>
              <a:t>Some durable remissions – 5 year OS 40-60%, 5 year PFS 30-50%</a:t>
            </a:r>
          </a:p>
          <a:p>
            <a:r>
              <a:rPr lang="en-US" sz="2000" dirty="0"/>
              <a:t>Long term disease free survival – 30%</a:t>
            </a:r>
          </a:p>
          <a:p>
            <a:r>
              <a:rPr lang="en-US" sz="2000" dirty="0"/>
              <a:t>In select fit, high risk patients may provide durable disease control (even in patients with TP53 mutations)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4580092" y="1168191"/>
            <a:ext cx="4122892" cy="3025174"/>
          </a:xfrm>
        </p:spPr>
        <p:txBody>
          <a:bodyPr/>
          <a:lstStyle/>
          <a:p>
            <a:r>
              <a:rPr lang="en-US" sz="2000" dirty="0"/>
              <a:t>Need to control disease prior to transplant</a:t>
            </a:r>
          </a:p>
          <a:p>
            <a:r>
              <a:rPr lang="en-US" sz="2000" dirty="0"/>
              <a:t>Transplant related mortality ~20%</a:t>
            </a:r>
          </a:p>
          <a:p>
            <a:r>
              <a:rPr lang="en-US" sz="2000" dirty="0"/>
              <a:t>Risk of GVHD: 40% grade 2-4 GVHD, 30% extended chronic GVHD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84411" y="393491"/>
            <a:ext cx="4122738" cy="528041"/>
          </a:xfrm>
        </p:spPr>
        <p:txBody>
          <a:bodyPr/>
          <a:lstStyle/>
          <a:p>
            <a:r>
              <a:rPr lang="en-US" dirty="0"/>
              <a:t>Advantages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637396" y="487153"/>
            <a:ext cx="4122738" cy="528041"/>
          </a:xfrm>
        </p:spPr>
        <p:txBody>
          <a:bodyPr/>
          <a:lstStyle/>
          <a:p>
            <a:r>
              <a:rPr lang="en-US" dirty="0"/>
              <a:t>Challenges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ED1CB7-86A9-F64F-A252-DE34077C9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6" y="55815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What about </a:t>
            </a:r>
            <a:r>
              <a:rPr lang="en-US" dirty="0" err="1">
                <a:solidFill>
                  <a:srgbClr val="003767"/>
                </a:solidFill>
              </a:rPr>
              <a:t>AlloSCT</a:t>
            </a:r>
            <a:r>
              <a:rPr lang="en-US" dirty="0">
                <a:solidFill>
                  <a:srgbClr val="003767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60832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>
          <a:xfrm>
            <a:off x="0" y="707130"/>
            <a:ext cx="8309015" cy="3645046"/>
          </a:xfrm>
        </p:spPr>
        <p:txBody>
          <a:bodyPr/>
          <a:lstStyle/>
          <a:p>
            <a:r>
              <a:rPr lang="en-US" sz="1800" dirty="0"/>
              <a:t>Induction chemotherapy in most patients (with high dose </a:t>
            </a:r>
            <a:r>
              <a:rPr lang="en-US" sz="1800" dirty="0" err="1"/>
              <a:t>cytarabine</a:t>
            </a:r>
            <a:r>
              <a:rPr lang="en-US" sz="1800" dirty="0"/>
              <a:t> if fit)</a:t>
            </a:r>
          </a:p>
          <a:p>
            <a:r>
              <a:rPr lang="en-US" sz="1800" dirty="0"/>
              <a:t>BTK inhibitor for most in 2</a:t>
            </a:r>
            <a:r>
              <a:rPr lang="en-US" sz="1800" baseline="30000" dirty="0"/>
              <a:t>nd</a:t>
            </a:r>
            <a:r>
              <a:rPr lang="en-US" sz="1800" dirty="0"/>
              <a:t> line – generally 2</a:t>
            </a:r>
            <a:r>
              <a:rPr lang="en-US" sz="1800" baseline="30000" dirty="0"/>
              <a:t>nd</a:t>
            </a:r>
            <a:r>
              <a:rPr lang="en-US" sz="1800" dirty="0"/>
              <a:t> generation</a:t>
            </a:r>
          </a:p>
          <a:p>
            <a:r>
              <a:rPr lang="en-US" sz="1800" dirty="0"/>
              <a:t>If aggressive/high risk disease -&gt; early referral/consideration of CAR-T</a:t>
            </a:r>
          </a:p>
          <a:p>
            <a:r>
              <a:rPr lang="en-US" sz="1800" dirty="0"/>
              <a:t>CAR-T in 3</a:t>
            </a:r>
            <a:r>
              <a:rPr lang="en-US" sz="1800" baseline="30000" dirty="0"/>
              <a:t>rd</a:t>
            </a:r>
            <a:r>
              <a:rPr lang="en-US" sz="1800" dirty="0"/>
              <a:t> line for most patients -&gt; generally continue BTK inhibitor past progression as bridging unless rapidly progressing</a:t>
            </a:r>
          </a:p>
          <a:p>
            <a:r>
              <a:rPr lang="en-US" sz="1800" dirty="0"/>
              <a:t>Consider </a:t>
            </a:r>
            <a:r>
              <a:rPr lang="en-US" sz="1800" dirty="0" err="1"/>
              <a:t>allo</a:t>
            </a:r>
            <a:r>
              <a:rPr lang="en-US" sz="1800" dirty="0"/>
              <a:t> transplant in young, fit patients with high risk disease who relapse post CAR-T</a:t>
            </a:r>
          </a:p>
          <a:p>
            <a:r>
              <a:rPr lang="en-US" sz="1800" dirty="0"/>
              <a:t>If TP53 mutated -&gt; consider avoiding </a:t>
            </a:r>
            <a:r>
              <a:rPr lang="en-US" sz="1800" dirty="0" err="1"/>
              <a:t>bendamustine</a:t>
            </a:r>
            <a:r>
              <a:rPr lang="en-US" sz="1800" dirty="0"/>
              <a:t>, try BTK inhibitor or less intensive regimen in 1</a:t>
            </a:r>
            <a:r>
              <a:rPr lang="en-US" sz="1800" baseline="30000" dirty="0"/>
              <a:t>st</a:t>
            </a:r>
            <a:r>
              <a:rPr lang="en-US" sz="1800" dirty="0"/>
              <a:t> line and early CAR-T referral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50006" y="82014"/>
            <a:ext cx="9144000" cy="524999"/>
          </a:xfrm>
        </p:spPr>
        <p:txBody>
          <a:bodyPr/>
          <a:lstStyle/>
          <a:p>
            <a:r>
              <a:rPr lang="en-US" dirty="0">
                <a:solidFill>
                  <a:srgbClr val="003767"/>
                </a:solidFill>
              </a:rPr>
              <a:t>How I Sequence Therapy in MCL</a:t>
            </a:r>
          </a:p>
        </p:txBody>
      </p:sp>
    </p:spTree>
    <p:extLst>
      <p:ext uri="{BB962C8B-B14F-4D97-AF65-F5344CB8AC3E}">
        <p14:creationId xmlns:p14="http://schemas.microsoft.com/office/powerpoint/2010/main" val="13779358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LEUKEMIA/LYMPHOMA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Thursday, November 16, 2023 </a:t>
            </a:r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1C2670A-D40D-F9F9-121A-CDE02BBE5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4529931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132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sz="2000" b="1" dirty="0">
                <a:solidFill>
                  <a:srgbClr val="002E51"/>
                </a:solidFill>
              </a:rPr>
              <a:t>Joshua Zeidner, MD</a:t>
            </a:r>
          </a:p>
          <a:p>
            <a:r>
              <a:rPr lang="en-US" sz="1600" dirty="0">
                <a:solidFill>
                  <a:srgbClr val="002E51"/>
                </a:solidFill>
              </a:rPr>
              <a:t>Associate Professor of Medicine</a:t>
            </a:r>
          </a:p>
          <a:p>
            <a:r>
              <a:rPr lang="en-US" sz="1600" dirty="0">
                <a:solidFill>
                  <a:srgbClr val="002E51"/>
                </a:solidFill>
              </a:rPr>
              <a:t>Chief, Leukemia Research</a:t>
            </a:r>
          </a:p>
          <a:p>
            <a:r>
              <a:rPr lang="en-US" sz="1600" dirty="0">
                <a:solidFill>
                  <a:srgbClr val="002E51"/>
                </a:solidFill>
              </a:rPr>
              <a:t>Director, Clinical Cancer Research, Commercial Integration</a:t>
            </a:r>
          </a:p>
          <a:p>
            <a:r>
              <a:rPr lang="en-US" sz="1600" dirty="0">
                <a:solidFill>
                  <a:srgbClr val="002E51"/>
                </a:solidFill>
              </a:rPr>
              <a:t>Associate Chief of Research, Hematology</a:t>
            </a:r>
          </a:p>
          <a:p>
            <a:r>
              <a:rPr lang="en-US" sz="1600" dirty="0">
                <a:solidFill>
                  <a:srgbClr val="002E51"/>
                </a:solidFill>
              </a:rPr>
              <a:t>University of North Carolina, </a:t>
            </a:r>
            <a:r>
              <a:rPr lang="en-US" sz="1600" dirty="0" err="1">
                <a:solidFill>
                  <a:srgbClr val="002E51"/>
                </a:solidFill>
              </a:rPr>
              <a:t>Lineberger</a:t>
            </a:r>
            <a:r>
              <a:rPr lang="en-US" sz="1600" dirty="0">
                <a:solidFill>
                  <a:srgbClr val="002E51"/>
                </a:solidFill>
              </a:rPr>
              <a:t> Comprehensive Cancer Center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Acute Myeloid Leukemia: Updated Classification &amp; New Approvals in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B112BD-2CC3-674A-B1DF-4806EE10AD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243" y="3785050"/>
            <a:ext cx="522093" cy="4359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3038D-2B56-D281-8C21-E8A834A06CB7}"/>
              </a:ext>
            </a:extLst>
          </p:cNvPr>
          <p:cNvSpPr txBox="1"/>
          <p:nvPr/>
        </p:nvSpPr>
        <p:spPr>
          <a:xfrm>
            <a:off x="3935769" y="3833762"/>
            <a:ext cx="1513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@</a:t>
            </a:r>
            <a:r>
              <a:rPr lang="en-US" sz="1600" dirty="0" err="1"/>
              <a:t>LeukDocJZ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25594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9BB1F4D-133C-13AB-85EA-C2EE54362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2650" y="1981404"/>
            <a:ext cx="3479104" cy="1241822"/>
          </a:xfrm>
        </p:spPr>
        <p:txBody>
          <a:bodyPr>
            <a:noAutofit/>
          </a:bodyPr>
          <a:lstStyle/>
          <a:p>
            <a:pPr algn="l"/>
            <a:r>
              <a:rPr lang="en-US" sz="1500" b="1" i="1" dirty="0">
                <a:solidFill>
                  <a:srgbClr val="E6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Events</a:t>
            </a:r>
            <a:endParaRPr lang="en-US" sz="1500" b="1" i="1" dirty="0">
              <a:solidFill>
                <a:srgbClr val="0037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Medicine: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16, </a:t>
            </a:r>
            <a:br>
              <a:rPr lang="en-US"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Washington, DC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 4, San Antonio, TX</a:t>
            </a:r>
          </a:p>
          <a:p>
            <a:pPr algn="l"/>
            <a:br>
              <a:rPr lang="en-US" sz="1050">
                <a:solidFill>
                  <a:srgbClr val="E6A51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6848280A-52CF-14A2-72C8-A76D653B1539}"/>
              </a:ext>
            </a:extLst>
          </p:cNvPr>
          <p:cNvSpPr txBox="1">
            <a:spLocks/>
          </p:cNvSpPr>
          <p:nvPr/>
        </p:nvSpPr>
        <p:spPr>
          <a:xfrm>
            <a:off x="2852803" y="1981404"/>
            <a:ext cx="3479104" cy="12418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i="1" dirty="0">
                <a:solidFill>
                  <a:srgbClr val="E6A5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Events</a:t>
            </a:r>
            <a:endParaRPr lang="en-US" sz="1500" b="1" dirty="0">
              <a:solidFill>
                <a:srgbClr val="E6A51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Genitourinary: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24, San Francisco, CA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March, Atlanta, GA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Gyn-</a:t>
            </a:r>
            <a:r>
              <a:rPr lang="en-US" sz="105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Onc</a:t>
            </a: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May, Austin, TX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June, Chicago, IL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Gastrointestinal: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November, Washington, DC</a:t>
            </a:r>
          </a:p>
          <a:p>
            <a:pPr algn="l">
              <a:lnSpc>
                <a:spcPct val="100000"/>
              </a:lnSpc>
              <a:spcBef>
                <a:spcPts val="300"/>
              </a:spcBef>
            </a:pPr>
            <a:r>
              <a:rPr lang="en-US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Breast: 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December, San Antonio, TX</a:t>
            </a:r>
          </a:p>
        </p:txBody>
      </p:sp>
    </p:spTree>
    <p:extLst>
      <p:ext uri="{BB962C8B-B14F-4D97-AF65-F5344CB8AC3E}">
        <p14:creationId xmlns:p14="http://schemas.microsoft.com/office/powerpoint/2010/main" val="8384867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07324" y="1168401"/>
            <a:ext cx="8188036" cy="291592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Consultancy: AbbVie, Foghorn, Gilead, Novartis,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Sellas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Servier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Sumitomo Dainippon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Honoraria (Advisory Boards): AbbVie, Bristol Myers Squibb, Daiichi Sankyo, Gilead, Immunogen,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Servier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Shattuck Labs</a:t>
            </a:r>
          </a:p>
          <a:p>
            <a:pPr algn="l"/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Grants/Research Funding: AbbVie,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Arog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Astex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Jazz, Gilead,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Loxo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Merck,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Newave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Shattuck Labs,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Stemline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Sumitomo Dainippon Pharma, Takeda</a:t>
            </a:r>
          </a:p>
          <a:p>
            <a:endParaRPr lang="en-US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1576483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07324" y="934721"/>
            <a:ext cx="8188036" cy="136609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AML traditionally defined as </a:t>
            </a:r>
            <a:r>
              <a:rPr lang="en-US" sz="1800" u="sng" dirty="0">
                <a:solidFill>
                  <a:srgbClr val="002E51"/>
                </a:solidFill>
              </a:rPr>
              <a:t>&gt;</a:t>
            </a:r>
            <a:r>
              <a:rPr lang="en-US" sz="1800" dirty="0">
                <a:solidFill>
                  <a:srgbClr val="002E51"/>
                </a:solidFill>
              </a:rPr>
              <a:t>20% myeloblasts in PB or BM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Evolution of Dx classification-&gt; increasingly incorporating genomic factors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E51"/>
                </a:solidFill>
              </a:rPr>
              <a:t>2022 WHO and ICC recognize the subjectivity of blast %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E51"/>
                </a:solidFill>
              </a:rPr>
              <a:t>MDS/AML- 10-19% blasts in ICC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E5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b="1" dirty="0"/>
              <a:t>Diagnostic Classification of AML in 2023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0BA401-0833-82A9-9257-C775EA562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398" y="2598919"/>
            <a:ext cx="4334278" cy="1712155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0D1CF2BF-8196-9E71-2953-31CF5098F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24" y="2583698"/>
            <a:ext cx="2858390" cy="1736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33EB92-C82E-C361-AA17-02DFDF94BCE1}"/>
              </a:ext>
            </a:extLst>
          </p:cNvPr>
          <p:cNvSpPr txBox="1"/>
          <p:nvPr/>
        </p:nvSpPr>
        <p:spPr>
          <a:xfrm>
            <a:off x="148415" y="2195232"/>
            <a:ext cx="7979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 </a:t>
            </a:r>
            <a:r>
              <a:rPr lang="en-US" sz="1800" b="1" dirty="0"/>
              <a:t>WHO Classification </a:t>
            </a:r>
            <a:r>
              <a:rPr lang="en-US" sz="1200" dirty="0"/>
              <a:t>(irrespective of blast %)                           </a:t>
            </a:r>
            <a:r>
              <a:rPr lang="en-US" sz="1800" b="1" dirty="0"/>
              <a:t>ICC/ELN Criteria- </a:t>
            </a:r>
            <a:r>
              <a:rPr lang="en-US" sz="1200" u="sng" dirty="0"/>
              <a:t>&gt;</a:t>
            </a:r>
            <a:r>
              <a:rPr lang="en-US" sz="1200" dirty="0"/>
              <a:t>10% blasts  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F1E4F-8A1D-0C0F-9FC5-0CF568BDDF17}"/>
              </a:ext>
            </a:extLst>
          </p:cNvPr>
          <p:cNvSpPr txBox="1"/>
          <p:nvPr/>
        </p:nvSpPr>
        <p:spPr>
          <a:xfrm>
            <a:off x="3410093" y="4559133"/>
            <a:ext cx="3306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Khoury, Leukemia 2022; Arber, Blood 2022; </a:t>
            </a:r>
            <a:r>
              <a:rPr lang="en-US" sz="1200" dirty="0" err="1"/>
              <a:t>Dohner</a:t>
            </a:r>
            <a:r>
              <a:rPr lang="en-US" sz="1200" dirty="0"/>
              <a:t>, Blood 2022</a:t>
            </a:r>
          </a:p>
        </p:txBody>
      </p:sp>
    </p:spTree>
    <p:extLst>
      <p:ext uri="{BB962C8B-B14F-4D97-AF65-F5344CB8AC3E}">
        <p14:creationId xmlns:p14="http://schemas.microsoft.com/office/powerpoint/2010/main" val="271210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112BB7-F26B-434D-975E-40DB2A021C33}"/>
              </a:ext>
            </a:extLst>
          </p:cNvPr>
          <p:cNvSpPr txBox="1">
            <a:spLocks noChangeArrowheads="1"/>
          </p:cNvSpPr>
          <p:nvPr/>
        </p:nvSpPr>
        <p:spPr>
          <a:xfrm>
            <a:off x="1000125" y="99656"/>
            <a:ext cx="7143750" cy="79771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3200" b="1" dirty="0">
                <a:solidFill>
                  <a:srgbClr val="2745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Evolving Criteria of AML with Myelodysplasia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FBFFBD-F00E-2BD8-C2BC-1397D84CCF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7836" y="1031082"/>
            <a:ext cx="8628328" cy="3169659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altLang="en-US" sz="19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AML: </a:t>
            </a:r>
            <a:r>
              <a:rPr lang="en-US" altLang="en-US" sz="19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therapy-related AML (t-AML) or AML from preexisting myeloid neoplasm</a:t>
            </a:r>
          </a:p>
          <a:p>
            <a:pPr>
              <a:defRPr/>
            </a:pPr>
            <a:endParaRPr lang="en-US" altLang="en-US" sz="1500" b="1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19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AML-MRC: </a:t>
            </a:r>
            <a:r>
              <a:rPr lang="en-US" altLang="en-US" sz="19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WHO-defined subgroup in 2008 &amp; refined in 2016</a:t>
            </a:r>
          </a:p>
          <a:p>
            <a:pPr lvl="1">
              <a:defRPr/>
            </a:pPr>
            <a:r>
              <a:rPr lang="en-US" altLang="en-US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AML from preexisting MDS/CMML</a:t>
            </a:r>
          </a:p>
          <a:p>
            <a:pPr lvl="1">
              <a:defRPr/>
            </a:pPr>
            <a:r>
              <a:rPr lang="en-US" altLang="en-US" sz="16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AML with specific MDS-related cytogenetic abnormalities</a:t>
            </a:r>
          </a:p>
          <a:p>
            <a:pPr lvl="1">
              <a:defRPr/>
            </a:pPr>
            <a:r>
              <a:rPr lang="en-US" alt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AML with multilineage dysplasia</a:t>
            </a:r>
          </a:p>
          <a:p>
            <a:pPr lvl="2">
              <a:defRPr/>
            </a:pPr>
            <a:r>
              <a:rPr lang="en-US" altLang="en-US" sz="1600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alt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dysplasia in </a:t>
            </a:r>
            <a:r>
              <a:rPr lang="en-US" altLang="en-US" sz="1600" u="sng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alt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lineages in diagnostic BM Bx</a:t>
            </a:r>
          </a:p>
          <a:p>
            <a:pPr lvl="2">
              <a:defRPr/>
            </a:pPr>
            <a:r>
              <a:rPr lang="en-US" alt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en-US" sz="16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NPM1</a:t>
            </a:r>
            <a:r>
              <a:rPr lang="en-US" alt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biallelic </a:t>
            </a:r>
            <a:r>
              <a:rPr lang="en-US" altLang="en-US" sz="1600" i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CEBPA</a:t>
            </a:r>
            <a:r>
              <a:rPr lang="en-US" altLang="en-US" sz="1600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mutation</a:t>
            </a:r>
          </a:p>
          <a:p>
            <a:pPr>
              <a:defRPr/>
            </a:pPr>
            <a:endParaRPr lang="en-US" altLang="en-US" sz="165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19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25-30% of newly dx AML pts classified as AML-MRC</a:t>
            </a:r>
          </a:p>
          <a:p>
            <a:pPr>
              <a:defRPr/>
            </a:pPr>
            <a:endParaRPr lang="en-US" altLang="en-US" sz="1500" dirty="0">
              <a:solidFill>
                <a:srgbClr val="003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1900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Poor outcomes with conventional therapy</a:t>
            </a: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6C906D-F784-BB5F-2166-0FFD4C30A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1462371"/>
            <a:ext cx="1604043" cy="27383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6AC699-001F-77C9-5EB9-B6993C8BD8C2}"/>
              </a:ext>
            </a:extLst>
          </p:cNvPr>
          <p:cNvSpPr txBox="1"/>
          <p:nvPr/>
        </p:nvSpPr>
        <p:spPr>
          <a:xfrm>
            <a:off x="4338243" y="4623509"/>
            <a:ext cx="1473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Arber,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2016</a:t>
            </a:r>
          </a:p>
        </p:txBody>
      </p:sp>
    </p:spTree>
    <p:extLst>
      <p:ext uri="{BB962C8B-B14F-4D97-AF65-F5344CB8AC3E}">
        <p14:creationId xmlns:p14="http://schemas.microsoft.com/office/powerpoint/2010/main" val="41710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20437CB-3543-FFA9-CDB8-1402BBCB042A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Mutations Highly Specific for Secondary AML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9E05E6-3608-0E2B-B514-BC0CC473BC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4" y="1031081"/>
            <a:ext cx="3486150" cy="3086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82C783-CD1E-136E-5B74-2AFF63EA9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46" y="1259681"/>
            <a:ext cx="3974649" cy="276230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8B5FC7-59C5-827C-B116-0120B6E73E4E}"/>
              </a:ext>
            </a:extLst>
          </p:cNvPr>
          <p:cNvSpPr/>
          <p:nvPr/>
        </p:nvSpPr>
        <p:spPr>
          <a:xfrm>
            <a:off x="457200" y="1259681"/>
            <a:ext cx="3314700" cy="8001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76D6F-7EF7-9BC4-FBCC-01E6B38995DE}"/>
              </a:ext>
            </a:extLst>
          </p:cNvPr>
          <p:cNvSpPr txBox="1"/>
          <p:nvPr/>
        </p:nvSpPr>
        <p:spPr>
          <a:xfrm>
            <a:off x="3975149" y="4663466"/>
            <a:ext cx="1676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Lindsley,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87881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082D758-BBF4-2BA7-BBE9-5215ABF23B25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Updated AML-MR Classification in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A6EF37-318E-AEBD-85F6-E177784D4648}"/>
              </a:ext>
            </a:extLst>
          </p:cNvPr>
          <p:cNvSpPr txBox="1"/>
          <p:nvPr/>
        </p:nvSpPr>
        <p:spPr>
          <a:xfrm>
            <a:off x="3444470" y="4623835"/>
            <a:ext cx="3114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Khoury, Leukemia 2022; Arber, Blood 2022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64A9CD-C92C-3048-CB8B-9B39FFDB6969}"/>
              </a:ext>
            </a:extLst>
          </p:cNvPr>
          <p:cNvSpPr/>
          <p:nvPr/>
        </p:nvSpPr>
        <p:spPr>
          <a:xfrm>
            <a:off x="7486650" y="2723859"/>
            <a:ext cx="457200" cy="30747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1881D40-8C3D-15AF-7997-E14D65012DFF}"/>
              </a:ext>
            </a:extLst>
          </p:cNvPr>
          <p:cNvGraphicFramePr>
            <a:graphicFrameLocks noGrp="1"/>
          </p:cNvGraphicFramePr>
          <p:nvPr/>
        </p:nvGraphicFramePr>
        <p:xfrm>
          <a:off x="116878" y="997361"/>
          <a:ext cx="8627073" cy="3237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5691">
                  <a:extLst>
                    <a:ext uri="{9D8B030D-6E8A-4147-A177-3AD203B41FA5}">
                      <a16:colId xmlns:a16="http://schemas.microsoft.com/office/drawing/2014/main" val="1559909563"/>
                    </a:ext>
                  </a:extLst>
                </a:gridCol>
                <a:gridCol w="2875691">
                  <a:extLst>
                    <a:ext uri="{9D8B030D-6E8A-4147-A177-3AD203B41FA5}">
                      <a16:colId xmlns:a16="http://schemas.microsoft.com/office/drawing/2014/main" val="1817454922"/>
                    </a:ext>
                  </a:extLst>
                </a:gridCol>
                <a:gridCol w="2875691">
                  <a:extLst>
                    <a:ext uri="{9D8B030D-6E8A-4147-A177-3AD203B41FA5}">
                      <a16:colId xmlns:a16="http://schemas.microsoft.com/office/drawing/2014/main" val="1344951330"/>
                    </a:ext>
                  </a:extLst>
                </a:gridCol>
              </a:tblGrid>
              <a:tr h="568462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Diagnostic Entity</a:t>
                      </a: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Consensus Classification (ICC) 2022</a:t>
                      </a: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World Health Organization (WHO) 2022</a:t>
                      </a:r>
                    </a:p>
                  </a:txBody>
                  <a:tcPr marL="68580" marR="68580" marT="34290" marB="34290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173915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Multilineage dysplasia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included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included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86193586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Therapy-related AML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Qualifier only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included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4981575"/>
                  </a:ext>
                </a:extLst>
              </a:tr>
              <a:tr h="255396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Preexisting MDS or MDS/MPN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Qualifier only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 in AML-MR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43585668"/>
                  </a:ext>
                </a:extLst>
              </a:tr>
              <a:tr h="980391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with MDS-related cytogenetics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w/ MDS-related cytogenetics</a:t>
                      </a:r>
                      <a:b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Complex, del(5q)/t(5q)/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add(5q),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-7/del(7q),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+8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del(12p)/t(12p)/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add(12p),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i(17q), -17/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add(17p)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 del(17p),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del(20q),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(X)(q13)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AML-MR</a:t>
                      </a:r>
                      <a:b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Complex, del(5q)/t(5q), -7/del(7q)/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t(7q), del(11q), 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del(12p)/t(12p),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-13/del(13q)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i(17q), del(17p)/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t(17p),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idic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(X)(q13)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1795194"/>
                  </a:ext>
                </a:extLst>
              </a:tr>
              <a:tr h="840213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with MDS-Related Mutations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w/ MDS-Related Gene Mutations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ASXL1, BCOR, EZH2, </a:t>
                      </a:r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RUNX1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SF3B1, SRSF2, STAG2, U2AF1, ZRSR2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AML-MR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ASXL1, BCOR, EZH2, SF3B1, SRSF2, STAG2, U2AF1, ZRSR2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90643472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F7AB8297-8AA5-335A-C75F-4CC2F3037C94}"/>
              </a:ext>
            </a:extLst>
          </p:cNvPr>
          <p:cNvSpPr/>
          <p:nvPr/>
        </p:nvSpPr>
        <p:spPr>
          <a:xfrm>
            <a:off x="116878" y="3377586"/>
            <a:ext cx="8627073" cy="857250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8636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CD2457E-A6B3-BCBA-9D74-D46A1A1AFCFC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Mutations Associated with Worse Outcomes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79627B-36C7-2593-7110-E09755B9F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9" y="1145382"/>
            <a:ext cx="3818965" cy="31753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A4DD7D-E9CE-D2A8-E5CC-582F87544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3191" y="1068502"/>
            <a:ext cx="4124623" cy="32522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1849A1-7009-C0C4-69A5-9FF14D6ECC98}"/>
              </a:ext>
            </a:extLst>
          </p:cNvPr>
          <p:cNvSpPr txBox="1"/>
          <p:nvPr/>
        </p:nvSpPr>
        <p:spPr>
          <a:xfrm>
            <a:off x="1118066" y="906516"/>
            <a:ext cx="3045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60 years from ALFA-1200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- n= 509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- 48% had AML-MR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BCE3A5-5B10-71C9-D001-D4B31814DA03}"/>
              </a:ext>
            </a:extLst>
          </p:cNvPr>
          <p:cNvSpPr txBox="1"/>
          <p:nvPr/>
        </p:nvSpPr>
        <p:spPr>
          <a:xfrm>
            <a:off x="4572000" y="925622"/>
            <a:ext cx="3574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RWD newly Dx AML from Taiwan 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- n=1213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- 33% had AML-MR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903C99-44D5-076D-0D5E-E626C8B4A46F}"/>
              </a:ext>
            </a:extLst>
          </p:cNvPr>
          <p:cNvSpPr txBox="1"/>
          <p:nvPr/>
        </p:nvSpPr>
        <p:spPr>
          <a:xfrm>
            <a:off x="3396342" y="4584909"/>
            <a:ext cx="3203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Gardin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Blood Adv 2020; Tsai,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Blood Cancer J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70039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807256"/>
          </a:xfrm>
        </p:spPr>
        <p:txBody>
          <a:bodyPr/>
          <a:lstStyle/>
          <a:p>
            <a:r>
              <a:rPr lang="en-US" sz="3200" b="1" dirty="0"/>
              <a:t>ELN Genomic and Risk Classification of AML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8F1E4F-8A1D-0C0F-9FC5-0CF568BDDF17}"/>
              </a:ext>
            </a:extLst>
          </p:cNvPr>
          <p:cNvSpPr txBox="1"/>
          <p:nvPr/>
        </p:nvSpPr>
        <p:spPr>
          <a:xfrm>
            <a:off x="3790582" y="4643539"/>
            <a:ext cx="1562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Dohner</a:t>
            </a:r>
            <a:r>
              <a:rPr lang="en-US" sz="1200" dirty="0"/>
              <a:t>, </a:t>
            </a:r>
            <a:r>
              <a:rPr lang="en-US" sz="1200" i="1" dirty="0"/>
              <a:t>Blood</a:t>
            </a:r>
            <a:r>
              <a:rPr lang="en-US" sz="1200" dirty="0"/>
              <a:t>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C31DA8-8DD3-62DD-9840-F13CDD59C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7" y="934720"/>
            <a:ext cx="4670593" cy="3100691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18811EE3-78AC-F3E2-C943-2932ED343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70" y="763020"/>
            <a:ext cx="4089640" cy="332084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F19575-F299-C5E1-9F09-601AFE9D19C1}"/>
              </a:ext>
            </a:extLst>
          </p:cNvPr>
          <p:cNvSpPr/>
          <p:nvPr/>
        </p:nvSpPr>
        <p:spPr bwMode="auto">
          <a:xfrm>
            <a:off x="1520562" y="2072868"/>
            <a:ext cx="2270020" cy="1220347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E819929-8738-3BD5-9536-BDD88B390202}"/>
              </a:ext>
            </a:extLst>
          </p:cNvPr>
          <p:cNvSpPr/>
          <p:nvPr/>
        </p:nvSpPr>
        <p:spPr bwMode="auto">
          <a:xfrm>
            <a:off x="5823283" y="3678225"/>
            <a:ext cx="3014197" cy="202245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7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787A2D0-670C-2FAD-831B-8C9C0492EF53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30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Wait for Diagnostic Testing in AML?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D6B3D-28BD-AC79-35D2-9FA0095E7CD1}"/>
              </a:ext>
            </a:extLst>
          </p:cNvPr>
          <p:cNvSpPr txBox="1"/>
          <p:nvPr/>
        </p:nvSpPr>
        <p:spPr>
          <a:xfrm>
            <a:off x="4324350" y="4704393"/>
            <a:ext cx="15106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Rollig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2020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30036-FBE6-D549-2AC2-26C4D2F6F7A8}"/>
              </a:ext>
            </a:extLst>
          </p:cNvPr>
          <p:cNvSpPr txBox="1"/>
          <p:nvPr/>
        </p:nvSpPr>
        <p:spPr>
          <a:xfrm>
            <a:off x="381000" y="981075"/>
            <a:ext cx="7886700" cy="300082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4313" indent="-214313">
              <a:buClr>
                <a:srgbClr val="00386B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386B"/>
                </a:solidFill>
                <a:latin typeface="Arial"/>
                <a:cs typeface="Arial"/>
              </a:rPr>
              <a:t>Retrospective database from international AML Registry (n=2,263)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DE1CBE0-5C76-97A3-4691-E2291C4AD877}"/>
              </a:ext>
            </a:extLst>
          </p:cNvPr>
          <p:cNvGraphicFramePr>
            <a:graphicFrameLocks noGrp="1"/>
          </p:cNvGraphicFramePr>
          <p:nvPr/>
        </p:nvGraphicFramePr>
        <p:xfrm>
          <a:off x="777834" y="1328250"/>
          <a:ext cx="7177835" cy="18929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5567">
                  <a:extLst>
                    <a:ext uri="{9D8B030D-6E8A-4147-A177-3AD203B41FA5}">
                      <a16:colId xmlns:a16="http://schemas.microsoft.com/office/drawing/2014/main" val="870434541"/>
                    </a:ext>
                  </a:extLst>
                </a:gridCol>
                <a:gridCol w="1435567">
                  <a:extLst>
                    <a:ext uri="{9D8B030D-6E8A-4147-A177-3AD203B41FA5}">
                      <a16:colId xmlns:a16="http://schemas.microsoft.com/office/drawing/2014/main" val="1697239199"/>
                    </a:ext>
                  </a:extLst>
                </a:gridCol>
                <a:gridCol w="1435567">
                  <a:extLst>
                    <a:ext uri="{9D8B030D-6E8A-4147-A177-3AD203B41FA5}">
                      <a16:colId xmlns:a16="http://schemas.microsoft.com/office/drawing/2014/main" val="1317965205"/>
                    </a:ext>
                  </a:extLst>
                </a:gridCol>
                <a:gridCol w="1435567">
                  <a:extLst>
                    <a:ext uri="{9D8B030D-6E8A-4147-A177-3AD203B41FA5}">
                      <a16:colId xmlns:a16="http://schemas.microsoft.com/office/drawing/2014/main" val="2936486864"/>
                    </a:ext>
                  </a:extLst>
                </a:gridCol>
                <a:gridCol w="1435567">
                  <a:extLst>
                    <a:ext uri="{9D8B030D-6E8A-4147-A177-3AD203B41FA5}">
                      <a16:colId xmlns:a16="http://schemas.microsoft.com/office/drawing/2014/main" val="252244659"/>
                    </a:ext>
                  </a:extLst>
                </a:gridCol>
              </a:tblGrid>
              <a:tr h="317009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2296" marR="82296" marT="41148" marB="41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700" b="1">
                          <a:solidFill>
                            <a:schemeClr val="bg1"/>
                          </a:solidFill>
                        </a:rPr>
                        <a:t>Time</a:t>
                      </a:r>
                      <a:r>
                        <a:rPr lang="en-US" sz="1700" b="1" baseline="0">
                          <a:solidFill>
                            <a:schemeClr val="bg1"/>
                          </a:solidFill>
                        </a:rPr>
                        <a:t> from Diagnosis to Treatment</a:t>
                      </a:r>
                      <a:endParaRPr lang="en-US" sz="1700" b="1">
                        <a:solidFill>
                          <a:schemeClr val="bg1"/>
                        </a:solidFill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610706"/>
                  </a:ext>
                </a:extLst>
              </a:tr>
              <a:tr h="444378">
                <a:tc>
                  <a:txBody>
                    <a:bodyPr/>
                    <a:lstStyle/>
                    <a:p>
                      <a:endParaRPr lang="en-US" sz="1700" dirty="0"/>
                    </a:p>
                  </a:txBody>
                  <a:tcPr marL="82296" marR="82296" marT="41148" marB="411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0–5 Days </a:t>
                      </a:r>
                      <a:br>
                        <a:rPr lang="en-US" sz="13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(n = 1547)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6–10 Days</a:t>
                      </a:r>
                      <a:br>
                        <a:rPr lang="en-US" sz="13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(n = 447)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19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11–15 Days</a:t>
                      </a:r>
                      <a:br>
                        <a:rPr lang="en-US" sz="13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(n = 106)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&gt; 15 Days</a:t>
                      </a:r>
                      <a:br>
                        <a:rPr lang="en-US" sz="1300" b="1">
                          <a:solidFill>
                            <a:schemeClr val="bg1"/>
                          </a:solidFill>
                        </a:rPr>
                      </a:br>
                      <a:r>
                        <a:rPr lang="en-US" sz="1300" b="1">
                          <a:solidFill>
                            <a:schemeClr val="bg1"/>
                          </a:solidFill>
                        </a:rPr>
                        <a:t>(n = 163)</a:t>
                      </a:r>
                    </a:p>
                  </a:txBody>
                  <a:tcPr marL="82296" marR="82296" marT="41148" marB="41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877398"/>
                  </a:ext>
                </a:extLst>
              </a:tr>
              <a:tr h="3265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/>
                        <a:t>CR/CRi</a:t>
                      </a:r>
                      <a:endParaRPr lang="en-US" sz="1400" b="1" err="1"/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rgbClr val="0070C0"/>
                          </a:solidFill>
                        </a:rPr>
                        <a:t>79%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0070C0"/>
                          </a:solidFill>
                        </a:rPr>
                        <a:t>76%</a:t>
                      </a:r>
                      <a:endParaRPr lang="en-US" sz="1400" b="1">
                        <a:solidFill>
                          <a:srgbClr val="002060"/>
                        </a:solidFill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0070C0"/>
                          </a:solidFill>
                        </a:rPr>
                        <a:t>72%</a:t>
                      </a:r>
                      <a:endParaRPr lang="en-US" sz="1400" b="1">
                        <a:solidFill>
                          <a:srgbClr val="002060"/>
                        </a:solidFill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1">
                          <a:solidFill>
                            <a:srgbClr val="0070C0"/>
                          </a:solidFill>
                        </a:rPr>
                        <a:t>77%</a:t>
                      </a:r>
                      <a:endParaRPr lang="en-US" sz="1400" b="1">
                        <a:solidFill>
                          <a:srgbClr val="002060"/>
                        </a:solidFill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7173058"/>
                  </a:ext>
                </a:extLst>
              </a:tr>
              <a:tr h="7464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1" dirty="0"/>
                        <a:t>Early Mortality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4%</a:t>
                      </a:r>
                    </a:p>
                    <a:p>
                      <a:pPr algn="r"/>
                      <a:endParaRPr lang="en-US" sz="1400" b="1" dirty="0">
                        <a:solidFill>
                          <a:srgbClr val="0070C0"/>
                        </a:solidFill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5%</a:t>
                      </a:r>
                    </a:p>
                    <a:p>
                      <a:pPr algn="r"/>
                      <a:endParaRPr lang="en-US" sz="1400" b="1">
                        <a:solidFill>
                          <a:srgbClr val="0070C0"/>
                        </a:solidFill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4%</a:t>
                      </a:r>
                    </a:p>
                    <a:p>
                      <a:pPr algn="r"/>
                      <a:endParaRPr lang="en-US" sz="1400" b="1">
                        <a:solidFill>
                          <a:srgbClr val="0070C0"/>
                        </a:solidFill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5%</a:t>
                      </a:r>
                    </a:p>
                    <a:p>
                      <a:pPr algn="r"/>
                      <a:endParaRPr lang="en-US" sz="1400" b="1" dirty="0">
                        <a:solidFill>
                          <a:srgbClr val="0070C0"/>
                        </a:solidFill>
                      </a:endParaRPr>
                    </a:p>
                  </a:txBody>
                  <a:tcPr marL="82296" marR="82296" marT="41148" marB="41148" anchor="ctr"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0432539"/>
                  </a:ext>
                </a:extLst>
              </a:tr>
            </a:tbl>
          </a:graphicData>
        </a:graphic>
      </p:graphicFrame>
      <p:pic>
        <p:nvPicPr>
          <p:cNvPr id="9" name="Picture 8" descr="Chart, line chart, histogram&#10;&#10;Description automatically generated">
            <a:extLst>
              <a:ext uri="{FF2B5EF4-FFF2-40B4-BE49-F238E27FC236}">
                <a16:creationId xmlns:a16="http://schemas.microsoft.com/office/drawing/2014/main" id="{5A526255-40F5-AF40-5CB3-EBFCDB263A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56" r="-376" b="535"/>
          <a:stretch/>
        </p:blipFill>
        <p:spPr>
          <a:xfrm>
            <a:off x="463502" y="3268331"/>
            <a:ext cx="2100221" cy="10025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5A963F-4546-4892-A134-6712EAAD2697}"/>
              </a:ext>
            </a:extLst>
          </p:cNvPr>
          <p:cNvSpPr txBox="1"/>
          <p:nvPr/>
        </p:nvSpPr>
        <p:spPr>
          <a:xfrm>
            <a:off x="3094591" y="3354803"/>
            <a:ext cx="5752523" cy="992579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marL="214313" indent="-214313">
              <a:buClr>
                <a:srgbClr val="00386B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386B"/>
                </a:solidFill>
                <a:latin typeface="Arial"/>
                <a:cs typeface="Arial"/>
              </a:rPr>
              <a:t>Clinical outcomes are similar in all four subgroups including younger and older patients</a:t>
            </a:r>
          </a:p>
          <a:p>
            <a:pPr marL="214313" indent="-214313">
              <a:buClr>
                <a:srgbClr val="00386B"/>
              </a:buClr>
              <a:buFont typeface="Wingdings" panose="05000000000000000000" pitchFamily="2" charset="2"/>
              <a:buChar char="§"/>
            </a:pPr>
            <a:r>
              <a:rPr lang="en-US" sz="1500" dirty="0">
                <a:solidFill>
                  <a:srgbClr val="00386B"/>
                </a:solidFill>
                <a:latin typeface="Arial"/>
                <a:cs typeface="Arial"/>
              </a:rPr>
              <a:t>Waiting for full diagnostic testing is feasible for most newly diagnosed AML cases </a:t>
            </a:r>
            <a:endParaRPr lang="en-US" sz="1500" dirty="0">
              <a:solidFill>
                <a:srgbClr val="00386B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B2791A-3EF9-EA66-49DE-B76F79D7F416}"/>
              </a:ext>
            </a:extLst>
          </p:cNvPr>
          <p:cNvGrpSpPr/>
          <p:nvPr/>
        </p:nvGrpSpPr>
        <p:grpSpPr>
          <a:xfrm>
            <a:off x="2423955" y="2600190"/>
            <a:ext cx="5058263" cy="605974"/>
            <a:chOff x="3301335" y="3614469"/>
            <a:chExt cx="7262767" cy="870070"/>
          </a:xfrm>
        </p:grpSpPr>
        <p:graphicFrame>
          <p:nvGraphicFramePr>
            <p:cNvPr id="13" name="Chart 12">
              <a:extLst>
                <a:ext uri="{FF2B5EF4-FFF2-40B4-BE49-F238E27FC236}">
                  <a16:creationId xmlns:a16="http://schemas.microsoft.com/office/drawing/2014/main" id="{84341340-BA9F-C92F-4CC0-C795126628A0}"/>
                </a:ext>
              </a:extLst>
            </p:cNvPr>
            <p:cNvGraphicFramePr/>
            <p:nvPr/>
          </p:nvGraphicFramePr>
          <p:xfrm>
            <a:off x="7346144" y="3614469"/>
            <a:ext cx="1187180" cy="8666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4" name="Chart 13">
              <a:extLst>
                <a:ext uri="{FF2B5EF4-FFF2-40B4-BE49-F238E27FC236}">
                  <a16:creationId xmlns:a16="http://schemas.microsoft.com/office/drawing/2014/main" id="{3B4D7272-51D2-CA08-D821-A2C7FA972A58}"/>
                </a:ext>
              </a:extLst>
            </p:cNvPr>
            <p:cNvGraphicFramePr/>
            <p:nvPr/>
          </p:nvGraphicFramePr>
          <p:xfrm>
            <a:off x="5315365" y="3614469"/>
            <a:ext cx="1187180" cy="8666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5" name="Chart 14">
              <a:extLst>
                <a:ext uri="{FF2B5EF4-FFF2-40B4-BE49-F238E27FC236}">
                  <a16:creationId xmlns:a16="http://schemas.microsoft.com/office/drawing/2014/main" id="{E6EA07D8-26C0-6BD4-6214-6521638E22DE}"/>
                </a:ext>
              </a:extLst>
            </p:cNvPr>
            <p:cNvGraphicFramePr/>
            <p:nvPr/>
          </p:nvGraphicFramePr>
          <p:xfrm>
            <a:off x="9376922" y="3617922"/>
            <a:ext cx="1187180" cy="8666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2963318D-3F66-4B3C-BFA2-BD7B02A40AAC}"/>
                </a:ext>
              </a:extLst>
            </p:cNvPr>
            <p:cNvGraphicFramePr/>
            <p:nvPr/>
          </p:nvGraphicFramePr>
          <p:xfrm>
            <a:off x="3301335" y="3614764"/>
            <a:ext cx="1187179" cy="8666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56DC3F-9836-A0D6-6352-D7CDA2D084BB}"/>
              </a:ext>
            </a:extLst>
          </p:cNvPr>
          <p:cNvGrpSpPr/>
          <p:nvPr/>
        </p:nvGrpSpPr>
        <p:grpSpPr>
          <a:xfrm>
            <a:off x="2481221" y="2227317"/>
            <a:ext cx="4938104" cy="145998"/>
            <a:chOff x="3381632" y="3242911"/>
            <a:chExt cx="7090240" cy="209627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785E37BB-B26B-016D-969C-26B1EC3AE834}"/>
                </a:ext>
              </a:extLst>
            </p:cNvPr>
            <p:cNvSpPr/>
            <p:nvPr/>
          </p:nvSpPr>
          <p:spPr>
            <a:xfrm>
              <a:off x="3381632" y="3279659"/>
              <a:ext cx="1035922" cy="1728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>
                <a:defRPr/>
              </a:pPr>
              <a:endParaRPr lang="en-US" sz="1260" kern="0">
                <a:solidFill>
                  <a:prstClr val="white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61E1219D-94C1-F28F-D4B2-1579450A4E7A}"/>
                </a:ext>
              </a:extLst>
            </p:cNvPr>
            <p:cNvSpPr/>
            <p:nvPr/>
          </p:nvSpPr>
          <p:spPr>
            <a:xfrm>
              <a:off x="3398379" y="3270136"/>
              <a:ext cx="865840" cy="17856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>
                <a:defRPr/>
              </a:pPr>
              <a:endParaRPr lang="en-US" sz="1440" kern="0">
                <a:solidFill>
                  <a:srgbClr val="BC487A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CEC011BB-16E7-0DEA-CCBB-EB19FCB8A264}"/>
                </a:ext>
              </a:extLst>
            </p:cNvPr>
            <p:cNvSpPr/>
            <p:nvPr/>
          </p:nvSpPr>
          <p:spPr>
            <a:xfrm>
              <a:off x="9435950" y="3260807"/>
              <a:ext cx="1035922" cy="1728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>
                <a:defRPr/>
              </a:pPr>
              <a:endParaRPr lang="en-US" sz="1260" kern="0">
                <a:solidFill>
                  <a:prstClr val="white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6363EC7-38D8-D2AF-741D-5C952A89F428}"/>
                </a:ext>
              </a:extLst>
            </p:cNvPr>
            <p:cNvSpPr/>
            <p:nvPr/>
          </p:nvSpPr>
          <p:spPr>
            <a:xfrm>
              <a:off x="9435950" y="3262343"/>
              <a:ext cx="865840" cy="17856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>
                <a:defRPr/>
              </a:pPr>
              <a:endParaRPr lang="en-US" sz="1440" kern="0">
                <a:solidFill>
                  <a:srgbClr val="BC487A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15DD1A2C-74B1-498A-939A-05345CAA6AF1}"/>
                </a:ext>
              </a:extLst>
            </p:cNvPr>
            <p:cNvSpPr/>
            <p:nvPr/>
          </p:nvSpPr>
          <p:spPr>
            <a:xfrm>
              <a:off x="5400677" y="3242911"/>
              <a:ext cx="1035922" cy="1728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>
                <a:defRPr/>
              </a:pPr>
              <a:endParaRPr lang="en-US" sz="1260" kern="0">
                <a:solidFill>
                  <a:prstClr val="white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6EA8FD1-25F6-2DDB-3918-FA2ED201DAA9}"/>
                </a:ext>
              </a:extLst>
            </p:cNvPr>
            <p:cNvSpPr/>
            <p:nvPr/>
          </p:nvSpPr>
          <p:spPr>
            <a:xfrm>
              <a:off x="5400676" y="3244447"/>
              <a:ext cx="865840" cy="17856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>
                <a:defRPr/>
              </a:pPr>
              <a:endParaRPr lang="en-US" sz="1440" kern="0">
                <a:solidFill>
                  <a:srgbClr val="BC487A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C122113-8EB5-8338-3B98-1158D949E5A6}"/>
                </a:ext>
              </a:extLst>
            </p:cNvPr>
            <p:cNvSpPr/>
            <p:nvPr/>
          </p:nvSpPr>
          <p:spPr>
            <a:xfrm>
              <a:off x="7379889" y="3268032"/>
              <a:ext cx="1035922" cy="172879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>
                <a:defRPr/>
              </a:pPr>
              <a:endParaRPr lang="en-US" sz="1260" kern="0">
                <a:solidFill>
                  <a:prstClr val="white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2957EE6E-7DA1-31C1-163E-B0FA61291946}"/>
                </a:ext>
              </a:extLst>
            </p:cNvPr>
            <p:cNvSpPr/>
            <p:nvPr/>
          </p:nvSpPr>
          <p:spPr>
            <a:xfrm>
              <a:off x="7379888" y="3269568"/>
              <a:ext cx="836889" cy="17856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822960">
                <a:defRPr/>
              </a:pPr>
              <a:endParaRPr lang="en-US" sz="1440" kern="0">
                <a:solidFill>
                  <a:srgbClr val="BC487A"/>
                </a:solidFill>
                <a:latin typeface="Calibri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9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0B0300AC-4482-89AF-051A-EE942858881F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80725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sz="3200" b="1" kern="0" dirty="0">
                <a:solidFill>
                  <a:srgbClr val="002060"/>
                </a:solidFill>
              </a:rPr>
              <a:t>Treatment Landscape of AML in 2023</a:t>
            </a:r>
          </a:p>
        </p:txBody>
      </p:sp>
      <p:pic>
        <p:nvPicPr>
          <p:cNvPr id="12" name="Picture 11" descr="A diagram of a company's flowchart&#10;&#10;Description automatically generated">
            <a:extLst>
              <a:ext uri="{FF2B5EF4-FFF2-40B4-BE49-F238E27FC236}">
                <a16:creationId xmlns:a16="http://schemas.microsoft.com/office/drawing/2014/main" id="{220AF913-8522-37DA-DA3F-3F26A74FB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01" y="652944"/>
            <a:ext cx="7120874" cy="35678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9FC4F0E-4D73-0D62-D622-3733EFAE5141}"/>
              </a:ext>
            </a:extLst>
          </p:cNvPr>
          <p:cNvSpPr/>
          <p:nvPr/>
        </p:nvSpPr>
        <p:spPr>
          <a:xfrm>
            <a:off x="7319175" y="2606153"/>
            <a:ext cx="659576" cy="158947"/>
          </a:xfrm>
          <a:prstGeom prst="roundRect">
            <a:avLst/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10C91E-4B3E-D7CB-E40D-9D2035158F16}"/>
              </a:ext>
            </a:extLst>
          </p:cNvPr>
          <p:cNvSpPr txBox="1"/>
          <p:nvPr/>
        </p:nvSpPr>
        <p:spPr>
          <a:xfrm>
            <a:off x="7439987" y="2574131"/>
            <a:ext cx="4842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B48FA40-2425-50F6-55AB-B08BE78DD8A5}"/>
              </a:ext>
            </a:extLst>
          </p:cNvPr>
          <p:cNvCxnSpPr>
            <a:cxnSpLocks/>
          </p:cNvCxnSpPr>
          <p:nvPr/>
        </p:nvCxnSpPr>
        <p:spPr>
          <a:xfrm flipV="1">
            <a:off x="7647485" y="2440023"/>
            <a:ext cx="1478" cy="1589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799839E3-E6C3-9844-C5FA-A448C9E57C4E}"/>
              </a:ext>
            </a:extLst>
          </p:cNvPr>
          <p:cNvSpPr/>
          <p:nvPr/>
        </p:nvSpPr>
        <p:spPr>
          <a:xfrm>
            <a:off x="7336900" y="1693374"/>
            <a:ext cx="718997" cy="73063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3B298A-B930-4B51-E190-38A4982A8FEB}"/>
              </a:ext>
            </a:extLst>
          </p:cNvPr>
          <p:cNvSpPr txBox="1"/>
          <p:nvPr/>
        </p:nvSpPr>
        <p:spPr>
          <a:xfrm>
            <a:off x="7349275" y="1735527"/>
            <a:ext cx="706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u="sng" dirty="0">
                <a:latin typeface="Arial" panose="020B0604020202020204" pitchFamily="34" charset="0"/>
                <a:cs typeface="Arial" panose="020B0604020202020204" pitchFamily="34" charset="0"/>
              </a:rPr>
              <a:t>July 20, 2023</a:t>
            </a:r>
          </a:p>
          <a:p>
            <a:pPr algn="ctr"/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Quizartinib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 + 7+3</a:t>
            </a:r>
          </a:p>
          <a:p>
            <a:pPr algn="ctr"/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Approved for newly Dx AML w/ FLT3-ITD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4B4C74-440D-5612-786C-7778C1C11858}"/>
              </a:ext>
            </a:extLst>
          </p:cNvPr>
          <p:cNvSpPr txBox="1"/>
          <p:nvPr/>
        </p:nvSpPr>
        <p:spPr>
          <a:xfrm>
            <a:off x="4087283" y="4670115"/>
            <a:ext cx="17189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El Chaer,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Blood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8511445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1BCC82-61DC-F752-7633-D21EFDABF058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Frontline Management of AML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750A9-C0F0-BB74-230A-0FB38E7465C1}"/>
              </a:ext>
            </a:extLst>
          </p:cNvPr>
          <p:cNvSpPr txBox="1"/>
          <p:nvPr/>
        </p:nvSpPr>
        <p:spPr>
          <a:xfrm>
            <a:off x="285750" y="900686"/>
            <a:ext cx="845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Age is most significant factor when assessing for fitness for 1L Tx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Younger AML (&lt;60 years)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Induction therapy remains SOC- Tx regimen specific to genomic profile &amp; risk group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Exceptions include poor ECOG PS, prior anthracyclines,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TP53 mutations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Older AML (60-75 years)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Most controversial area in AML-&gt; Individualized Tx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Treatment landscape is shifting to less intensive therapies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Elderly AML (</a:t>
            </a:r>
            <a:r>
              <a:rPr lang="en-US" sz="1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years)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Not intensive chemo candidates or BMT candidates (very few exceptions)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Aza/Ven- paradigm shift as SOC (some exceptions- still mini-intensive)</a:t>
            </a:r>
          </a:p>
        </p:txBody>
      </p:sp>
    </p:spTree>
    <p:extLst>
      <p:ext uri="{BB962C8B-B14F-4D97-AF65-F5344CB8AC3E}">
        <p14:creationId xmlns:p14="http://schemas.microsoft.com/office/powerpoint/2010/main" val="257973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E43BC3-672D-24DC-CC75-0B51AD1C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233" y="-53788"/>
            <a:ext cx="9582898" cy="434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710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1BCC82-61DC-F752-7633-D21EFDABF058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FLT3 mutations: A New Era of Targeted Tx Approaches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750A9-C0F0-BB74-230A-0FB38E7465C1}"/>
              </a:ext>
            </a:extLst>
          </p:cNvPr>
          <p:cNvSpPr txBox="1"/>
          <p:nvPr/>
        </p:nvSpPr>
        <p:spPr>
          <a:xfrm>
            <a:off x="127621" y="950728"/>
            <a:ext cx="8458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0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FLT3-ITD mutation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(~25% of newly Dx AML)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Most common FLT3 mutation-&gt; constitutive activation of FLT3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Presentation: Younger pts, proliferative disease, monocytic phenotypes, most commonly w/ normal karyotype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Relapse can be rapid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Intermediate or Adverse-risk-&gt; Should be referred for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alloBMT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0013" indent="-214313">
              <a:buFont typeface="Arial" panose="020B0604020202020204" pitchFamily="34" charset="0"/>
              <a:buChar char="•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FLT3-TKD mutation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(~5% of newly Dx AML)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Most common = D835 mutation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Neutral prognostically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Heterogeneous subgroup, can also be associated w/ FLT3-ITD mutation</a:t>
            </a:r>
          </a:p>
          <a:p>
            <a:pPr marL="900113" lvl="2" indent="-214313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0606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1BCC82-61DC-F752-7633-D21EFDABF058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FLT3 inhibitors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BEE268-49F8-0C7E-B86B-A9A4E3DCFC19}"/>
              </a:ext>
            </a:extLst>
          </p:cNvPr>
          <p:cNvSpPr/>
          <p:nvPr/>
        </p:nvSpPr>
        <p:spPr>
          <a:xfrm>
            <a:off x="5431456" y="1339908"/>
            <a:ext cx="2822358" cy="1337438"/>
          </a:xfrm>
          <a:prstGeom prst="roundRect">
            <a:avLst>
              <a:gd name="adj" fmla="val 5700"/>
            </a:avLst>
          </a:prstGeom>
          <a:solidFill>
            <a:schemeClr val="bg1"/>
          </a:solidFill>
          <a:ln w="63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BC898D-07CE-095B-C9A8-3497AFA05323}"/>
              </a:ext>
            </a:extLst>
          </p:cNvPr>
          <p:cNvSpPr/>
          <p:nvPr/>
        </p:nvSpPr>
        <p:spPr>
          <a:xfrm>
            <a:off x="157378" y="1316963"/>
            <a:ext cx="4497918" cy="1340078"/>
          </a:xfrm>
          <a:prstGeom prst="roundRect">
            <a:avLst>
              <a:gd name="adj" fmla="val 6005"/>
            </a:avLst>
          </a:prstGeom>
          <a:solidFill>
            <a:schemeClr val="bg1"/>
          </a:solidFill>
          <a:ln w="63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AB961E-6EE5-196D-B096-FE250BD1103E}"/>
              </a:ext>
            </a:extLst>
          </p:cNvPr>
          <p:cNvSpPr txBox="1"/>
          <p:nvPr/>
        </p:nvSpPr>
        <p:spPr>
          <a:xfrm>
            <a:off x="202282" y="1375800"/>
            <a:ext cx="135683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050" b="1" dirty="0">
                <a:solidFill>
                  <a:srgbClr val="000000"/>
                </a:solidFill>
                <a:cs typeface="Arial" charset="0"/>
              </a:rPr>
              <a:t>Midostaurin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98F34-0F2E-5538-FCF4-0F4C3197217E}"/>
              </a:ext>
            </a:extLst>
          </p:cNvPr>
          <p:cNvSpPr txBox="1"/>
          <p:nvPr/>
        </p:nvSpPr>
        <p:spPr>
          <a:xfrm>
            <a:off x="1822478" y="1375800"/>
            <a:ext cx="11677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050" b="1" dirty="0">
                <a:solidFill>
                  <a:srgbClr val="000000"/>
                </a:solidFill>
                <a:cs typeface="Arial" charset="0"/>
              </a:rPr>
              <a:t>Gilteritinib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66DE9-F960-139B-6BC2-905435A2F535}"/>
              </a:ext>
            </a:extLst>
          </p:cNvPr>
          <p:cNvSpPr txBox="1"/>
          <p:nvPr/>
        </p:nvSpPr>
        <p:spPr>
          <a:xfrm>
            <a:off x="3346586" y="1375800"/>
            <a:ext cx="12245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050" b="1" dirty="0">
                <a:solidFill>
                  <a:srgbClr val="000000"/>
                </a:solidFill>
                <a:cs typeface="Arial" charset="0"/>
              </a:rPr>
              <a:t>Crenolanib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1BA4F-2535-D25D-5DAC-5D391FD18E2B}"/>
              </a:ext>
            </a:extLst>
          </p:cNvPr>
          <p:cNvSpPr txBox="1"/>
          <p:nvPr/>
        </p:nvSpPr>
        <p:spPr>
          <a:xfrm>
            <a:off x="5545019" y="1398745"/>
            <a:ext cx="11400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050" b="1" dirty="0">
                <a:solidFill>
                  <a:srgbClr val="000000"/>
                </a:solidFill>
                <a:cs typeface="Arial" charset="0"/>
              </a:rPr>
              <a:t>Quizartinib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A753A-731B-E4D5-4643-6B73663ACD07}"/>
              </a:ext>
            </a:extLst>
          </p:cNvPr>
          <p:cNvSpPr txBox="1"/>
          <p:nvPr/>
        </p:nvSpPr>
        <p:spPr>
          <a:xfrm>
            <a:off x="6993087" y="1398745"/>
            <a:ext cx="102480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050" b="1" dirty="0">
                <a:solidFill>
                  <a:srgbClr val="000000"/>
                </a:solidFill>
                <a:cs typeface="Arial" charset="0"/>
              </a:rPr>
              <a:t>Sorafenib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BEC653-EF86-D02E-CFDB-4E6CBD3CF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45" t="3432" r="11000"/>
          <a:stretch/>
        </p:blipFill>
        <p:spPr>
          <a:xfrm>
            <a:off x="395752" y="1626677"/>
            <a:ext cx="969895" cy="979682"/>
          </a:xfrm>
          <a:prstGeom prst="ellipse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4CC5C0-CE7F-8571-A0C1-D4C951E881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9" t="8096" r="9935" b="4637"/>
          <a:stretch/>
        </p:blipFill>
        <p:spPr>
          <a:xfrm>
            <a:off x="1921390" y="1620473"/>
            <a:ext cx="969895" cy="991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8AE950-5249-4DE7-DB15-E405C07457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72"/>
          <a:stretch/>
        </p:blipFill>
        <p:spPr>
          <a:xfrm>
            <a:off x="5689000" y="1661915"/>
            <a:ext cx="996093" cy="95457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A943AF-72C1-0FFA-9C35-F0E6F31A58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84"/>
          <a:stretch/>
        </p:blipFill>
        <p:spPr>
          <a:xfrm>
            <a:off x="6954422" y="1649622"/>
            <a:ext cx="1017358" cy="979682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E19D5B2-1288-C354-996F-4057988BCF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08" t="7079" r="18731" b="6020"/>
          <a:stretch/>
        </p:blipFill>
        <p:spPr>
          <a:xfrm>
            <a:off x="3485749" y="1610389"/>
            <a:ext cx="946254" cy="946676"/>
          </a:xfrm>
          <a:prstGeom prst="ellipse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3C6E47-EFE3-359C-ADAC-007EB642D954}"/>
              </a:ext>
            </a:extLst>
          </p:cNvPr>
          <p:cNvSpPr txBox="1"/>
          <p:nvPr/>
        </p:nvSpPr>
        <p:spPr>
          <a:xfrm>
            <a:off x="729584" y="950191"/>
            <a:ext cx="3588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Type 1- active against TKD and ITD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FECBC2-4BA7-6E50-A8A1-B3C5C7BA5506}"/>
              </a:ext>
            </a:extLst>
          </p:cNvPr>
          <p:cNvSpPr txBox="1"/>
          <p:nvPr/>
        </p:nvSpPr>
        <p:spPr>
          <a:xfrm>
            <a:off x="5205736" y="924461"/>
            <a:ext cx="31617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Type 2- active only against ITD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98C3203B-5701-B983-2532-23DA72D56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987" y="2791654"/>
            <a:ext cx="4262617" cy="146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13D3CA-5578-A402-8F9B-500B39D2A404}"/>
              </a:ext>
            </a:extLst>
          </p:cNvPr>
          <p:cNvSpPr txBox="1"/>
          <p:nvPr/>
        </p:nvSpPr>
        <p:spPr>
          <a:xfrm>
            <a:off x="3346586" y="4598109"/>
            <a:ext cx="3440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Aikawa, Cancer Res 2018;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Daver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Leukemia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2610818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1BCC82-61DC-F752-7633-D21EFDABF058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7+3 + </a:t>
            </a:r>
            <a:r>
              <a:rPr lang="en-US" sz="27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Midostaurin</a:t>
            </a: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(RATIFY)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3D3CA-5578-A402-8F9B-500B39D2A404}"/>
              </a:ext>
            </a:extLst>
          </p:cNvPr>
          <p:cNvSpPr txBox="1"/>
          <p:nvPr/>
        </p:nvSpPr>
        <p:spPr>
          <a:xfrm>
            <a:off x="4084602" y="4702198"/>
            <a:ext cx="20113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Stone,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N Engl J Med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153BC98-C83D-3862-A166-8311DAB04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" t="1528" r="3563" b="39357"/>
          <a:stretch/>
        </p:blipFill>
        <p:spPr bwMode="auto">
          <a:xfrm>
            <a:off x="157959" y="2249811"/>
            <a:ext cx="2951343" cy="195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61E8C5E-5B80-80ED-7597-764B85047304}"/>
              </a:ext>
            </a:extLst>
          </p:cNvPr>
          <p:cNvGrpSpPr/>
          <p:nvPr/>
        </p:nvGrpSpPr>
        <p:grpSpPr>
          <a:xfrm>
            <a:off x="2108856" y="1122167"/>
            <a:ext cx="1720623" cy="1057233"/>
            <a:chOff x="2478442" y="2398321"/>
            <a:chExt cx="2024495" cy="1409644"/>
          </a:xfrm>
        </p:grpSpPr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A041C21E-175A-8411-3BE0-A4A70816431B}"/>
                </a:ext>
              </a:extLst>
            </p:cNvPr>
            <p:cNvCxnSpPr>
              <a:cxnSpLocks/>
              <a:stCxn id="27" idx="0"/>
              <a:endCxn id="23" idx="1"/>
            </p:cNvCxnSpPr>
            <p:nvPr/>
          </p:nvCxnSpPr>
          <p:spPr>
            <a:xfrm rot="5400000" flipH="1" flipV="1">
              <a:off x="2949594" y="2433514"/>
              <a:ext cx="242464" cy="633745"/>
            </a:xfrm>
            <a:prstGeom prst="bentConnector2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0AC837AD-45EE-6E58-42B4-F2A038D478C6}"/>
                </a:ext>
              </a:extLst>
            </p:cNvPr>
            <p:cNvCxnSpPr>
              <a:cxnSpLocks/>
              <a:stCxn id="27" idx="4"/>
              <a:endCxn id="24" idx="1"/>
            </p:cNvCxnSpPr>
            <p:nvPr/>
          </p:nvCxnSpPr>
          <p:spPr>
            <a:xfrm rot="16200000" flipH="1">
              <a:off x="2947623" y="3226588"/>
              <a:ext cx="241513" cy="628852"/>
            </a:xfrm>
            <a:prstGeom prst="bentConnector2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90817D-9821-4B10-0529-E5563E154121}"/>
                </a:ext>
              </a:extLst>
            </p:cNvPr>
            <p:cNvSpPr txBox="1"/>
            <p:nvPr/>
          </p:nvSpPr>
          <p:spPr>
            <a:xfrm>
              <a:off x="3387698" y="2398321"/>
              <a:ext cx="1115239" cy="46166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34290" rIns="34290" rtlCol="0" anchor="ctr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buSzTx/>
                <a:buFontTx/>
                <a:buNone/>
                <a:tabLst/>
                <a:defRPr sz="1200" b="1">
                  <a:solidFill>
                    <a:srgbClr val="FFFFFF"/>
                  </a:solidFill>
                </a:defRPr>
              </a:lvl1pPr>
            </a:lstStyle>
            <a:p>
              <a:pPr algn="ctr" defTabSz="685800">
                <a:defRPr/>
              </a:pPr>
              <a:r>
                <a:rPr lang="en-US" sz="825" kern="0" dirty="0"/>
                <a:t>7+3 + </a:t>
              </a:r>
              <a:r>
                <a:rPr lang="en-US" sz="825" kern="0" dirty="0" err="1"/>
                <a:t>Midostaurin</a:t>
              </a:r>
              <a:endParaRPr lang="en-US" sz="825" i="1" kern="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0C1188-EF85-C187-19F4-D7B47955F324}"/>
                </a:ext>
              </a:extLst>
            </p:cNvPr>
            <p:cNvSpPr txBox="1"/>
            <p:nvPr/>
          </p:nvSpPr>
          <p:spPr>
            <a:xfrm>
              <a:off x="3382805" y="3515577"/>
              <a:ext cx="1115239" cy="29238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4290" rIns="34290" rtlCol="0" anchor="ctr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buSzTx/>
                <a:buFontTx/>
                <a:buNone/>
                <a:tabLst/>
                <a:defRPr sz="1200" b="1">
                  <a:solidFill>
                    <a:srgbClr val="FFFFFF"/>
                  </a:solidFill>
                </a:defRPr>
              </a:lvl1pPr>
            </a:lstStyle>
            <a:p>
              <a:pPr algn="ctr" defTabSz="685800">
                <a:defRPr/>
              </a:pPr>
              <a:r>
                <a:rPr lang="en-US" sz="825" kern="0" dirty="0">
                  <a:solidFill>
                    <a:schemeClr val="bg1"/>
                  </a:solidFill>
                </a:rPr>
                <a:t>7+3 + Placebo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CCAC6C6-A76E-D0D4-E4D2-65DC99C42E8D}"/>
                </a:ext>
              </a:extLst>
            </p:cNvPr>
            <p:cNvSpPr txBox="1"/>
            <p:nvPr/>
          </p:nvSpPr>
          <p:spPr>
            <a:xfrm>
              <a:off x="2785749" y="2626925"/>
              <a:ext cx="481732" cy="141577"/>
            </a:xfrm>
            <a:prstGeom prst="rect">
              <a:avLst/>
            </a:prstGeom>
            <a:noFill/>
          </p:spPr>
          <p:txBody>
            <a:bodyPr wrap="square" lIns="6858" tIns="6858" rIns="6858" bIns="6858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defRPr/>
              </a:pPr>
              <a:r>
                <a:rPr lang="en-US" sz="600" kern="0" dirty="0"/>
                <a:t>N=360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6C0773D-1FE9-9B3A-CA82-07104BE02D1B}"/>
                </a:ext>
              </a:extLst>
            </p:cNvPr>
            <p:cNvSpPr txBox="1"/>
            <p:nvPr/>
          </p:nvSpPr>
          <p:spPr>
            <a:xfrm>
              <a:off x="2787649" y="3515858"/>
              <a:ext cx="481732" cy="141577"/>
            </a:xfrm>
            <a:prstGeom prst="rect">
              <a:avLst/>
            </a:prstGeom>
            <a:noFill/>
          </p:spPr>
          <p:txBody>
            <a:bodyPr wrap="square" lIns="6858" tIns="6858" rIns="6858" bIns="6858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defRPr/>
              </a:pPr>
              <a:r>
                <a:rPr lang="en-US" sz="600" kern="0" dirty="0"/>
                <a:t>N=357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0CF4F7A-5BA0-B6F5-5D01-8E094C726D1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78442" y="2871618"/>
              <a:ext cx="551022" cy="54864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 w="25400" cap="flat" cmpd="sng" algn="ctr">
              <a:noFill/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6858" tIns="6858" rIns="6858" bIns="68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75" b="1" kern="0" dirty="0">
                  <a:solidFill>
                    <a:srgbClr val="FFFFFF"/>
                  </a:solidFill>
                  <a:ea typeface="+mn-ea"/>
                  <a:cs typeface="+mn-cs"/>
                </a:rPr>
                <a:t>N=717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E8FDE57-F25D-C63F-4944-EE955BA7E33A}"/>
              </a:ext>
            </a:extLst>
          </p:cNvPr>
          <p:cNvSpPr/>
          <p:nvPr/>
        </p:nvSpPr>
        <p:spPr>
          <a:xfrm>
            <a:off x="363359" y="1135623"/>
            <a:ext cx="1657350" cy="10785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E85E6D-5A68-C77F-A1F3-2D684D66078D}"/>
              </a:ext>
            </a:extLst>
          </p:cNvPr>
          <p:cNvSpPr txBox="1"/>
          <p:nvPr/>
        </p:nvSpPr>
        <p:spPr>
          <a:xfrm>
            <a:off x="363358" y="1212960"/>
            <a:ext cx="165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Newly Dx AML w/ FLT3 mutation</a:t>
            </a:r>
          </a:p>
          <a:p>
            <a:pPr algn="ctr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18-60 years</a:t>
            </a:r>
          </a:p>
        </p:txBody>
      </p:sp>
      <p:graphicFrame>
        <p:nvGraphicFramePr>
          <p:cNvPr id="30" name="Table 62">
            <a:extLst>
              <a:ext uri="{FF2B5EF4-FFF2-40B4-BE49-F238E27FC236}">
                <a16:creationId xmlns:a16="http://schemas.microsoft.com/office/drawing/2014/main" id="{2CFB5C8E-01C6-B333-7E04-08C117D2D19A}"/>
              </a:ext>
            </a:extLst>
          </p:cNvPr>
          <p:cNvGraphicFramePr>
            <a:graphicFrameLocks noGrp="1"/>
          </p:cNvGraphicFramePr>
          <p:nvPr/>
        </p:nvGraphicFramePr>
        <p:xfrm>
          <a:off x="3966069" y="926812"/>
          <a:ext cx="3965659" cy="1576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521">
                  <a:extLst>
                    <a:ext uri="{9D8B030D-6E8A-4147-A177-3AD203B41FA5}">
                      <a16:colId xmlns:a16="http://schemas.microsoft.com/office/drawing/2014/main" val="1076537499"/>
                    </a:ext>
                  </a:extLst>
                </a:gridCol>
                <a:gridCol w="1301705">
                  <a:extLst>
                    <a:ext uri="{9D8B030D-6E8A-4147-A177-3AD203B41FA5}">
                      <a16:colId xmlns:a16="http://schemas.microsoft.com/office/drawing/2014/main" val="2239673081"/>
                    </a:ext>
                  </a:extLst>
                </a:gridCol>
                <a:gridCol w="1271433">
                  <a:extLst>
                    <a:ext uri="{9D8B030D-6E8A-4147-A177-3AD203B41FA5}">
                      <a16:colId xmlns:a16="http://schemas.microsoft.com/office/drawing/2014/main" val="3942459411"/>
                    </a:ext>
                  </a:extLst>
                </a:gridCol>
              </a:tblGrid>
              <a:tr h="562897">
                <a:tc>
                  <a:txBody>
                    <a:bodyPr/>
                    <a:lstStyle/>
                    <a:p>
                      <a:endParaRPr lang="en-US" sz="8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0" dirty="0">
                          <a:latin typeface="+mn-lt"/>
                        </a:rPr>
                        <a:t>7+3 + </a:t>
                      </a:r>
                      <a:r>
                        <a:rPr lang="en-US" sz="1000" kern="0" dirty="0" err="1">
                          <a:latin typeface="+mn-lt"/>
                        </a:rPr>
                        <a:t>Midostaurin</a:t>
                      </a:r>
                      <a:endParaRPr kumimoji="0" lang="en-US" sz="1000" b="1" i="1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  <a:p>
                      <a:pPr algn="ctr"/>
                      <a:r>
                        <a:rPr lang="en-US" sz="1000" i="0" dirty="0">
                          <a:latin typeface="+mn-lt"/>
                        </a:rPr>
                        <a:t> </a:t>
                      </a:r>
                    </a:p>
                    <a:p>
                      <a:pPr algn="ctr"/>
                      <a:r>
                        <a:rPr lang="en-US" sz="1000" i="0" dirty="0">
                          <a:latin typeface="+mn-lt"/>
                        </a:rPr>
                        <a:t>(n=360)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latin typeface="+mn-lt"/>
                        </a:rPr>
                        <a:t>7+3 + Placebo</a:t>
                      </a:r>
                      <a:br>
                        <a:rPr lang="en-US" sz="1000" b="1" i="0" dirty="0">
                          <a:latin typeface="+mn-lt"/>
                        </a:rPr>
                      </a:br>
                      <a:endParaRPr lang="en-US" sz="1000" b="1" i="0" dirty="0">
                        <a:latin typeface="+mn-lt"/>
                      </a:endParaRPr>
                    </a:p>
                    <a:p>
                      <a:pPr algn="ctr"/>
                      <a:r>
                        <a:rPr lang="en-US" sz="1000" b="1" i="0" dirty="0">
                          <a:latin typeface="+mn-lt"/>
                        </a:rPr>
                        <a:t> (n=357)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28867"/>
                  </a:ext>
                </a:extLst>
              </a:tr>
              <a:tr h="39535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Median OS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74.7 months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25.6 months</a:t>
                      </a:r>
                      <a:endParaRPr lang="en-US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066430"/>
                  </a:ext>
                </a:extLst>
              </a:tr>
              <a:tr h="30933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CR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58.9%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53.5%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354784"/>
                  </a:ext>
                </a:extLst>
              </a:tr>
              <a:tr h="30933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Median EFS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8.2 months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+mn-lt"/>
                        </a:rPr>
                        <a:t>3.0 months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8334464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77FE5502-9231-F094-1832-4C21991B97C3}"/>
              </a:ext>
            </a:extLst>
          </p:cNvPr>
          <p:cNvSpPr txBox="1"/>
          <p:nvPr/>
        </p:nvSpPr>
        <p:spPr>
          <a:xfrm>
            <a:off x="3351398" y="3510049"/>
            <a:ext cx="5211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23% of pts enrolled had FLT3-TKD mutation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7+3 +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Midostaurin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led to new SOC for newly Dx AML with FLT3 mutation in 2017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FFB3DA9-8EAC-B4E0-F2A0-3F8B4240F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10" y="2548967"/>
            <a:ext cx="3086124" cy="96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09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1BCC82-61DC-F752-7633-D21EFDABF058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7+3 + </a:t>
            </a:r>
            <a:r>
              <a:rPr lang="en-US" sz="27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Quizartinib</a:t>
            </a: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(QUANTUM-First)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13D3CA-5578-A402-8F9B-500B39D2A404}"/>
              </a:ext>
            </a:extLst>
          </p:cNvPr>
          <p:cNvSpPr txBox="1"/>
          <p:nvPr/>
        </p:nvSpPr>
        <p:spPr>
          <a:xfrm>
            <a:off x="4167723" y="4657753"/>
            <a:ext cx="1715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Erba,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8FDE57-F25D-C63F-4944-EE955BA7E33A}"/>
              </a:ext>
            </a:extLst>
          </p:cNvPr>
          <p:cNvSpPr/>
          <p:nvPr/>
        </p:nvSpPr>
        <p:spPr>
          <a:xfrm>
            <a:off x="363359" y="1135623"/>
            <a:ext cx="1657350" cy="1078533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E85E6D-5A68-C77F-A1F3-2D684D66078D}"/>
              </a:ext>
            </a:extLst>
          </p:cNvPr>
          <p:cNvSpPr txBox="1"/>
          <p:nvPr/>
        </p:nvSpPr>
        <p:spPr>
          <a:xfrm>
            <a:off x="363358" y="1212960"/>
            <a:ext cx="165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Newly Dx AML w/ FLT3-ITD mut</a:t>
            </a:r>
          </a:p>
          <a:p>
            <a:pPr algn="ctr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18-75 years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88A5D3-A274-6988-BE50-26C6A4CB7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42" y="2567627"/>
            <a:ext cx="3770716" cy="1696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043655-5E92-D6F7-1914-38672E1F3DD2}"/>
              </a:ext>
            </a:extLst>
          </p:cNvPr>
          <p:cNvGrpSpPr/>
          <p:nvPr/>
        </p:nvGrpSpPr>
        <p:grpSpPr>
          <a:xfrm>
            <a:off x="2114550" y="1169706"/>
            <a:ext cx="2041814" cy="1130418"/>
            <a:chOff x="2478442" y="2537129"/>
            <a:chExt cx="2597176" cy="1212854"/>
          </a:xfrm>
        </p:grpSpPr>
        <p:cxnSp>
          <p:nvCxnSpPr>
            <p:cNvPr id="5" name="Connector: Elbow 15">
              <a:extLst>
                <a:ext uri="{FF2B5EF4-FFF2-40B4-BE49-F238E27FC236}">
                  <a16:creationId xmlns:a16="http://schemas.microsoft.com/office/drawing/2014/main" id="{A214E2A0-BBBD-A418-FDFC-9F075E08490D}"/>
                </a:ext>
              </a:extLst>
            </p:cNvPr>
            <p:cNvCxnSpPr>
              <a:cxnSpLocks/>
              <a:stCxn id="12" idx="0"/>
              <a:endCxn id="8" idx="1"/>
            </p:cNvCxnSpPr>
            <p:nvPr/>
          </p:nvCxnSpPr>
          <p:spPr>
            <a:xfrm rot="5400000" flipH="1" flipV="1">
              <a:off x="2965589" y="2471689"/>
              <a:ext cx="188295" cy="611566"/>
            </a:xfrm>
            <a:prstGeom prst="bentConnector2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6" name="Connector: Elbow 16">
              <a:extLst>
                <a:ext uri="{FF2B5EF4-FFF2-40B4-BE49-F238E27FC236}">
                  <a16:creationId xmlns:a16="http://schemas.microsoft.com/office/drawing/2014/main" id="{9C12DFD3-40D3-EE77-5C56-309825CB1E5F}"/>
                </a:ext>
              </a:extLst>
            </p:cNvPr>
            <p:cNvCxnSpPr>
              <a:cxnSpLocks/>
              <a:stCxn id="12" idx="4"/>
              <a:endCxn id="9" idx="1"/>
            </p:cNvCxnSpPr>
            <p:nvPr/>
          </p:nvCxnSpPr>
          <p:spPr>
            <a:xfrm rot="16200000" flipH="1">
              <a:off x="2965524" y="3208687"/>
              <a:ext cx="183532" cy="606671"/>
            </a:xfrm>
            <a:prstGeom prst="bentConnector2">
              <a:avLst/>
            </a:prstGeom>
            <a:noFill/>
            <a:ln w="6350" cap="flat" cmpd="sng" algn="ctr">
              <a:solidFill>
                <a:schemeClr val="tx1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A9555B-B29B-51B9-01E8-C29946D11C77}"/>
                </a:ext>
              </a:extLst>
            </p:cNvPr>
            <p:cNvSpPr txBox="1"/>
            <p:nvPr/>
          </p:nvSpPr>
          <p:spPr>
            <a:xfrm>
              <a:off x="3365519" y="2537129"/>
              <a:ext cx="1710099" cy="292388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34290" rIns="34290" rtlCol="0" anchor="ctr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buSzTx/>
                <a:buFontTx/>
                <a:buNone/>
                <a:tabLst/>
                <a:defRPr sz="1200" b="1">
                  <a:solidFill>
                    <a:srgbClr val="FFFFFF"/>
                  </a:solidFill>
                </a:defRPr>
              </a:lvl1pPr>
            </a:lstStyle>
            <a:p>
              <a:pPr defTabSz="685800">
                <a:defRPr/>
              </a:pPr>
              <a:r>
                <a:rPr lang="en-US" sz="825" kern="0" dirty="0"/>
                <a:t>7+3 + </a:t>
              </a:r>
              <a:r>
                <a:rPr lang="en-US" sz="825" kern="0" dirty="0" err="1"/>
                <a:t>Quizartinib</a:t>
              </a:r>
              <a:endParaRPr lang="en-US" sz="825" i="1" kern="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D4AD43-CBA1-6268-16F0-C0DED5727CC1}"/>
                </a:ext>
              </a:extLst>
            </p:cNvPr>
            <p:cNvSpPr txBox="1"/>
            <p:nvPr/>
          </p:nvSpPr>
          <p:spPr>
            <a:xfrm>
              <a:off x="3360625" y="3457595"/>
              <a:ext cx="1714993" cy="292388"/>
            </a:xfrm>
            <a:prstGeom prst="rect">
              <a:avLst/>
            </a:prstGeom>
            <a:solidFill>
              <a:srgbClr val="00B050"/>
            </a:solidFill>
          </p:spPr>
          <p:txBody>
            <a:bodyPr wrap="square" lIns="34290" rIns="34290" rtlCol="0" anchor="ctr">
              <a:spAutoFit/>
            </a:bodyPr>
            <a:lstStyle>
              <a:defPPr>
                <a:defRPr lang="en-US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buSzTx/>
                <a:buFontTx/>
                <a:buNone/>
                <a:tabLst/>
                <a:defRPr sz="1200" b="1">
                  <a:solidFill>
                    <a:srgbClr val="FFFFFF"/>
                  </a:solidFill>
                </a:defRPr>
              </a:lvl1pPr>
            </a:lstStyle>
            <a:p>
              <a:pPr defTabSz="685800">
                <a:defRPr/>
              </a:pPr>
              <a:r>
                <a:rPr lang="en-US" sz="825" kern="0" dirty="0">
                  <a:solidFill>
                    <a:schemeClr val="bg1"/>
                  </a:solidFill>
                </a:rPr>
                <a:t>7+3 + Placebo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CB0110-D813-655D-1FDD-E52153ACFB95}"/>
                </a:ext>
              </a:extLst>
            </p:cNvPr>
            <p:cNvSpPr txBox="1"/>
            <p:nvPr/>
          </p:nvSpPr>
          <p:spPr>
            <a:xfrm>
              <a:off x="2808559" y="2691435"/>
              <a:ext cx="481732" cy="141577"/>
            </a:xfrm>
            <a:prstGeom prst="rect">
              <a:avLst/>
            </a:prstGeom>
            <a:noFill/>
          </p:spPr>
          <p:txBody>
            <a:bodyPr wrap="square" lIns="6858" tIns="6858" rIns="6858" bIns="6858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defRPr/>
              </a:pPr>
              <a:r>
                <a:rPr lang="en-US" sz="600" kern="0" dirty="0"/>
                <a:t>N=268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46F390-0502-E668-9AD7-98E24E3A962F}"/>
                </a:ext>
              </a:extLst>
            </p:cNvPr>
            <p:cNvSpPr txBox="1"/>
            <p:nvPr/>
          </p:nvSpPr>
          <p:spPr>
            <a:xfrm>
              <a:off x="2810458" y="3463238"/>
              <a:ext cx="481732" cy="141577"/>
            </a:xfrm>
            <a:prstGeom prst="rect">
              <a:avLst/>
            </a:prstGeom>
            <a:noFill/>
          </p:spPr>
          <p:txBody>
            <a:bodyPr wrap="square" lIns="6858" tIns="6858" rIns="6858" bIns="6858" rtlCol="0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buClr>
                  <a:srgbClr val="544F40"/>
                </a:buClr>
                <a:defRPr/>
              </a:pPr>
              <a:r>
                <a:rPr lang="en-US" sz="600" kern="0" dirty="0"/>
                <a:t>N=271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E4E409F-55F9-945E-1697-4B66384E4DE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78442" y="2871618"/>
              <a:ext cx="551022" cy="548640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 w="25400" cap="flat" cmpd="sng" algn="ctr">
              <a:noFill/>
              <a:prstDash val="solid"/>
              <a:miter lim="800000"/>
              <a:headEnd/>
              <a:tailEnd/>
            </a:ln>
            <a:effectLst/>
          </p:spPr>
          <p:txBody>
            <a:bodyPr rot="0" spcFirstLastPara="0" vertOverflow="overflow" horzOverflow="overflow" vert="horz" wrap="square" lIns="6858" tIns="6858" rIns="6858" bIns="685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75" b="1" kern="0" dirty="0">
                  <a:solidFill>
                    <a:srgbClr val="FFFFFF"/>
                  </a:solidFill>
                  <a:ea typeface="+mn-ea"/>
                  <a:cs typeface="+mn-cs"/>
                </a:rPr>
                <a:t>N=539</a:t>
              </a:r>
            </a:p>
          </p:txBody>
        </p:sp>
      </p:grpSp>
      <p:graphicFrame>
        <p:nvGraphicFramePr>
          <p:cNvPr id="13" name="Table 62">
            <a:extLst>
              <a:ext uri="{FF2B5EF4-FFF2-40B4-BE49-F238E27FC236}">
                <a16:creationId xmlns:a16="http://schemas.microsoft.com/office/drawing/2014/main" id="{2DC0AB88-89C2-A113-2735-75800798ED47}"/>
              </a:ext>
            </a:extLst>
          </p:cNvPr>
          <p:cNvGraphicFramePr>
            <a:graphicFrameLocks noGrp="1"/>
          </p:cNvGraphicFramePr>
          <p:nvPr/>
        </p:nvGraphicFramePr>
        <p:xfrm>
          <a:off x="4293811" y="1068598"/>
          <a:ext cx="4190433" cy="1747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8395">
                  <a:extLst>
                    <a:ext uri="{9D8B030D-6E8A-4147-A177-3AD203B41FA5}">
                      <a16:colId xmlns:a16="http://schemas.microsoft.com/office/drawing/2014/main" val="1076537499"/>
                    </a:ext>
                  </a:extLst>
                </a:gridCol>
                <a:gridCol w="1356019">
                  <a:extLst>
                    <a:ext uri="{9D8B030D-6E8A-4147-A177-3AD203B41FA5}">
                      <a16:colId xmlns:a16="http://schemas.microsoft.com/office/drawing/2014/main" val="2239673081"/>
                    </a:ext>
                  </a:extLst>
                </a:gridCol>
                <a:gridCol w="1356019">
                  <a:extLst>
                    <a:ext uri="{9D8B030D-6E8A-4147-A177-3AD203B41FA5}">
                      <a16:colId xmlns:a16="http://schemas.microsoft.com/office/drawing/2014/main" val="3942459411"/>
                    </a:ext>
                  </a:extLst>
                </a:gridCol>
              </a:tblGrid>
              <a:tr h="445770">
                <a:tc>
                  <a:txBody>
                    <a:bodyPr/>
                    <a:lstStyle/>
                    <a:p>
                      <a:endParaRPr lang="en-US" sz="8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7+3 + </a:t>
                      </a:r>
                      <a:r>
                        <a:rPr lang="en-US" sz="1000" kern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Quizartinib</a:t>
                      </a:r>
                      <a:endParaRPr lang="en-US" sz="1000" kern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219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kern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1219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N=268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7+3 + Placebo</a:t>
                      </a:r>
                    </a:p>
                    <a:p>
                      <a:pPr algn="ctr"/>
                      <a:endParaRPr lang="en-US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N=271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28867"/>
                  </a:ext>
                </a:extLst>
              </a:tr>
              <a:tr h="53610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OS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31.9 months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 months</a:t>
                      </a:r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9066430"/>
                  </a:ext>
                </a:extLst>
              </a:tr>
              <a:tr h="23813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 + CRi </a:t>
                      </a: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71.6%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64.9%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354784"/>
                  </a:ext>
                </a:extLst>
              </a:tr>
              <a:tr h="238130">
                <a:tc>
                  <a:txBody>
                    <a:bodyPr/>
                    <a:lstStyle/>
                    <a:p>
                      <a:pPr marL="0" marR="0" lvl="0" indent="0" algn="ctr" defTabSz="12190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duration of CR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38.6 months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 months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151418"/>
                  </a:ext>
                </a:extLst>
              </a:tr>
            </a:tbl>
          </a:graphicData>
        </a:graphic>
      </p:graphicFrame>
      <p:sp>
        <p:nvSpPr>
          <p:cNvPr id="268" name="TextBox 267">
            <a:extLst>
              <a:ext uri="{FF2B5EF4-FFF2-40B4-BE49-F238E27FC236}">
                <a16:creationId xmlns:a16="http://schemas.microsoft.com/office/drawing/2014/main" id="{B2496521-C2CC-6731-8A49-176DED8AC436}"/>
              </a:ext>
            </a:extLst>
          </p:cNvPr>
          <p:cNvSpPr txBox="1"/>
          <p:nvPr/>
        </p:nvSpPr>
        <p:spPr>
          <a:xfrm>
            <a:off x="4156364" y="2893921"/>
            <a:ext cx="4801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Main AE =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QTcF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prolongation &amp; myelosuppression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Quiz FDA-approved in combination with 7+3 in July, 2023 for Newly Dx FLT3-ITD mut AML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72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E9A18-1086-5AEF-36E0-AC613992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graph showing the number of patients with age&#10;&#10;Description automatically generated">
            <a:extLst>
              <a:ext uri="{FF2B5EF4-FFF2-40B4-BE49-F238E27FC236}">
                <a16:creationId xmlns:a16="http://schemas.microsoft.com/office/drawing/2014/main" id="{5B3FB78D-1CDB-0797-BA40-CD3927B3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" y="1252848"/>
            <a:ext cx="4548493" cy="2648976"/>
          </a:xfrm>
          <a:prstGeom prst="rect">
            <a:avLst/>
          </a:prstGeom>
        </p:spPr>
      </p:pic>
      <p:pic>
        <p:nvPicPr>
          <p:cNvPr id="6" name="Picture 5" descr="A graph of a patient&#10;&#10;Description automatically generated">
            <a:extLst>
              <a:ext uri="{FF2B5EF4-FFF2-40B4-BE49-F238E27FC236}">
                <a16:creationId xmlns:a16="http://schemas.microsoft.com/office/drawing/2014/main" id="{E547E4DE-3AD1-6A60-2A5B-600C66D45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340" y="1252848"/>
            <a:ext cx="4491343" cy="264256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6B4E7F-1DED-9251-4EB1-1BFE7AC62DD7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7+3 + </a:t>
            </a:r>
            <a:r>
              <a:rPr lang="en-US" sz="2700" b="1" dirty="0" err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Quizartinib</a:t>
            </a:r>
            <a:r>
              <a:rPr lang="en-US" sz="27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 Stratified by Age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887B11-2A8E-0765-B5C1-CADC6DC62185}"/>
              </a:ext>
            </a:extLst>
          </p:cNvPr>
          <p:cNvSpPr txBox="1"/>
          <p:nvPr/>
        </p:nvSpPr>
        <p:spPr>
          <a:xfrm>
            <a:off x="4167723" y="4657753"/>
            <a:ext cx="17150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Erba,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9231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61BCC82-61DC-F752-7633-D21EFDABF058}"/>
              </a:ext>
            </a:extLst>
          </p:cNvPr>
          <p:cNvSpPr txBox="1">
            <a:spLocks/>
          </p:cNvSpPr>
          <p:nvPr/>
        </p:nvSpPr>
        <p:spPr>
          <a:xfrm>
            <a:off x="514350" y="2381"/>
            <a:ext cx="8229600" cy="8572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2600" b="1" dirty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Frontline Management of FLT3-Mut AML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3750A9-C0F0-BB74-230A-0FB38E7465C1}"/>
              </a:ext>
            </a:extLst>
          </p:cNvPr>
          <p:cNvSpPr txBox="1"/>
          <p:nvPr/>
        </p:nvSpPr>
        <p:spPr>
          <a:xfrm>
            <a:off x="285750" y="993279"/>
            <a:ext cx="8458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Critical to get molecular data prior to induction-&gt; Rapid FLT3 assay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FLT3 inhibitors should be added to 7+3 induction for all FLT3 mutations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FLT3-TKD mutation-&gt; 7+3 +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Midostaurin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should be used in pts &lt;60-70 years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FLT3-ITD mutation-&gt; 7+3 +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Quizartinib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(preferred) or 7+3 +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Midostaurin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7+3 +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Quizartinib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favorable outcomes compared w/ 7+3 +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Midostaurin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in FLT3-ITD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Quizartinib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should be used with caution in &gt;60 years, those w/ cardiac comorbidities or prolonged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QTcF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/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All FLT3-ITD mutated AML patients should be considered and prioritized for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alloBMT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given high relapse rates w/o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alloBMT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FLT3 inhibitors should be considered post-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alloBMT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for maintenance Tx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1DDE5-20C1-401B-BABB-1D7FDAA9FE62}"/>
              </a:ext>
            </a:extLst>
          </p:cNvPr>
          <p:cNvSpPr txBox="1"/>
          <p:nvPr/>
        </p:nvSpPr>
        <p:spPr>
          <a:xfrm>
            <a:off x="3886201" y="4657753"/>
            <a:ext cx="199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Dohner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Blood Adv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48243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>
                <a:solidFill>
                  <a:srgbClr val="FFC82C"/>
                </a:solidFill>
                <a:latin typeface="Corporate A Medium" panose="02000503080000020004" pitchFamily="2" charset="0"/>
              </a:rPr>
              <a:t>LEUKEMIA/LYMPHOMA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bg1"/>
                </a:solidFill>
                <a:latin typeface="Corporate S Demi" panose="02020500000000000000" pitchFamily="18" charset="0"/>
              </a:rPr>
              <a:t>Thursday, November 16, 2023 </a:t>
            </a:r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1C2670A-D40D-F9F9-121A-CDE02BBE5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4529931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929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371600" y="1798064"/>
            <a:ext cx="6400800" cy="2204975"/>
          </a:xfrm>
        </p:spPr>
        <p:txBody>
          <a:bodyPr/>
          <a:lstStyle/>
          <a:p>
            <a:r>
              <a:rPr lang="en-US" b="1">
                <a:solidFill>
                  <a:srgbClr val="002E51"/>
                </a:solidFill>
              </a:rPr>
              <a:t>Brandi Reeves, MD</a:t>
            </a:r>
          </a:p>
          <a:p>
            <a:r>
              <a:rPr lang="en-US">
                <a:solidFill>
                  <a:srgbClr val="002E51"/>
                </a:solidFill>
              </a:rPr>
              <a:t>Assistant Professor of Medicine</a:t>
            </a:r>
          </a:p>
          <a:p>
            <a:r>
              <a:rPr lang="en-US">
                <a:solidFill>
                  <a:srgbClr val="002E51"/>
                </a:solidFill>
              </a:rPr>
              <a:t>University of North Carolina</a:t>
            </a:r>
          </a:p>
          <a:p>
            <a:r>
              <a:rPr lang="en-US">
                <a:solidFill>
                  <a:srgbClr val="002E51"/>
                </a:solidFill>
              </a:rPr>
              <a:t>Chapel Hill, NC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786936"/>
          </a:xfrm>
        </p:spPr>
        <p:txBody>
          <a:bodyPr/>
          <a:lstStyle/>
          <a:p>
            <a:r>
              <a:rPr lang="en-US" b="1">
                <a:solidFill>
                  <a:srgbClr val="002E51"/>
                </a:solidFill>
              </a:rPr>
              <a:t>Current Standards in Myelofibrosis</a:t>
            </a:r>
          </a:p>
        </p:txBody>
      </p:sp>
    </p:spTree>
    <p:extLst>
      <p:ext uri="{BB962C8B-B14F-4D97-AF65-F5344CB8AC3E}">
        <p14:creationId xmlns:p14="http://schemas.microsoft.com/office/powerpoint/2010/main" val="22811870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9EBE67-9844-91FF-B2A8-2A0BAD5B7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934720"/>
            <a:ext cx="7118287" cy="293624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I have received consulting fees from: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BMS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CTI BioPharma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Incyte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err="1"/>
              <a:t>MorphoSYS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 err="1"/>
              <a:t>PharmaEssentia</a:t>
            </a:r>
            <a:endParaRPr lang="en-US"/>
          </a:p>
          <a:p>
            <a:pPr lvl="1">
              <a:buFont typeface="Arial" panose="020B0604020202020204" pitchFamily="34" charset="0"/>
              <a:buChar char="•"/>
            </a:pPr>
            <a:r>
              <a:rPr lang="en-US"/>
              <a:t>Protagonist Therapeutics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F31608-D4B4-63A0-CFB4-BB55B7C6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33745957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9EBE67-9844-91FF-B2A8-2A0BAD5B7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799" y="934720"/>
            <a:ext cx="7586331" cy="293624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will discuss off-label use of: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err="1"/>
              <a:t>Luspatercept</a:t>
            </a:r>
            <a:r>
              <a:rPr lang="en-US" dirty="0"/>
              <a:t> (NCCN guidelines)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Hydroxyurea (NCCN guidelines)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Pegylated interferon alfa 2a (NCCN guidelines)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F31608-D4B4-63A0-CFB4-BB55B7C64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Disclosures</a:t>
            </a:r>
          </a:p>
        </p:txBody>
      </p:sp>
    </p:spTree>
    <p:extLst>
      <p:ext uri="{BB962C8B-B14F-4D97-AF65-F5344CB8AC3E}">
        <p14:creationId xmlns:p14="http://schemas.microsoft.com/office/powerpoint/2010/main" val="25486598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567E0-9FB4-E2D0-F57B-56251EA6F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8612" y="1253778"/>
            <a:ext cx="9045387" cy="2647662"/>
          </a:xfrm>
        </p:spPr>
        <p:txBody>
          <a:bodyPr/>
          <a:lstStyle/>
          <a:p>
            <a:pPr algn="ctr">
              <a:buNone/>
            </a:pPr>
            <a:r>
              <a:rPr lang="en-US" sz="2400" b="1" dirty="0">
                <a:solidFill>
                  <a:srgbClr val="002E51"/>
                </a:solidFill>
                <a:cs typeface="Arial"/>
              </a:rPr>
              <a:t>Debbie Stephens, DO</a:t>
            </a:r>
          </a:p>
          <a:p>
            <a:pPr algn="ctr">
              <a:buNone/>
            </a:pPr>
            <a:r>
              <a:rPr lang="en-US" sz="2400" dirty="0">
                <a:solidFill>
                  <a:srgbClr val="002E51"/>
                </a:solidFill>
                <a:cs typeface="Arial"/>
              </a:rPr>
              <a:t>Associate Professor</a:t>
            </a:r>
          </a:p>
          <a:p>
            <a:pPr algn="ctr">
              <a:buNone/>
            </a:pPr>
            <a:r>
              <a:rPr lang="en-US" sz="2400" dirty="0" err="1">
                <a:solidFill>
                  <a:srgbClr val="002E51"/>
                </a:solidFill>
                <a:cs typeface="Arial"/>
              </a:rPr>
              <a:t>Lineberger</a:t>
            </a:r>
            <a:r>
              <a:rPr lang="en-US" sz="2400" dirty="0">
                <a:solidFill>
                  <a:srgbClr val="002E51"/>
                </a:solidFill>
                <a:cs typeface="Arial"/>
              </a:rPr>
              <a:t> Comprehensive Cancer Center</a:t>
            </a:r>
          </a:p>
          <a:p>
            <a:pPr algn="ctr">
              <a:buNone/>
            </a:pPr>
            <a:r>
              <a:rPr lang="en-US" sz="2400" dirty="0">
                <a:solidFill>
                  <a:srgbClr val="002E51"/>
                </a:solidFill>
                <a:cs typeface="Arial"/>
              </a:rPr>
              <a:t>Chapel Hill, North Carolina</a:t>
            </a:r>
          </a:p>
          <a:p>
            <a:pPr marL="0" indent="0" algn="ctr">
              <a:buNone/>
            </a:pPr>
            <a:endParaRPr lang="en-US" b="1" dirty="0">
              <a:solidFill>
                <a:srgbClr val="002E5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85A5EB2-7AC2-92C2-D216-90AAF7FA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Chair</a:t>
            </a:r>
          </a:p>
        </p:txBody>
      </p:sp>
    </p:spTree>
    <p:extLst>
      <p:ext uri="{BB962C8B-B14F-4D97-AF65-F5344CB8AC3E}">
        <p14:creationId xmlns:p14="http://schemas.microsoft.com/office/powerpoint/2010/main" val="31119960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230A2C-5D4A-EDC9-79E2-3CBEEBDF8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7254594" cy="2936240"/>
          </a:xfrm>
        </p:spPr>
        <p:txBody>
          <a:bodyPr/>
          <a:lstStyle/>
          <a:p>
            <a:r>
              <a:rPr lang="en-US" dirty="0"/>
              <a:t>Delayed annual examination</a:t>
            </a:r>
          </a:p>
          <a:p>
            <a:r>
              <a:rPr lang="en-US" dirty="0"/>
              <a:t>Hgb 8.7, WBC 11, </a:t>
            </a:r>
            <a:r>
              <a:rPr lang="en-US" dirty="0" err="1"/>
              <a:t>Plts</a:t>
            </a:r>
            <a:r>
              <a:rPr lang="en-US" dirty="0"/>
              <a:t> 249</a:t>
            </a:r>
          </a:p>
          <a:p>
            <a:r>
              <a:rPr lang="en-US" dirty="0" err="1"/>
              <a:t>nRBCs</a:t>
            </a:r>
            <a:r>
              <a:rPr lang="en-US" dirty="0"/>
              <a:t>, tear drops, no blasts</a:t>
            </a:r>
          </a:p>
          <a:p>
            <a:r>
              <a:rPr lang="en-US" dirty="0"/>
              <a:t>Spleen is 4cm below LCM</a:t>
            </a:r>
          </a:p>
          <a:p>
            <a:r>
              <a:rPr lang="en-US" dirty="0"/>
              <a:t>Mild fatigue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496B1B-F667-B3D8-C4D8-9B9FA081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56yo man w/anemia</a:t>
            </a:r>
          </a:p>
        </p:txBody>
      </p:sp>
    </p:spTree>
    <p:extLst>
      <p:ext uri="{BB962C8B-B14F-4D97-AF65-F5344CB8AC3E}">
        <p14:creationId xmlns:p14="http://schemas.microsoft.com/office/powerpoint/2010/main" val="27236634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230A2C-5D4A-EDC9-79E2-3CBEEBDF8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117600"/>
            <a:ext cx="7254594" cy="2936240"/>
          </a:xfrm>
        </p:spPr>
        <p:txBody>
          <a:bodyPr/>
          <a:lstStyle/>
          <a:p>
            <a:r>
              <a:rPr lang="en-US" sz="2400" dirty="0"/>
              <a:t>(+) depression/anxiety, not well-controlled</a:t>
            </a:r>
          </a:p>
          <a:p>
            <a:r>
              <a:rPr lang="en-US" sz="2400" dirty="0"/>
              <a:t>LDH 1.5x ULN</a:t>
            </a:r>
          </a:p>
          <a:p>
            <a:r>
              <a:rPr lang="en-US" sz="2400" dirty="0"/>
              <a:t>BMBX w/80% cellularity, TLH, increased megakaryocytes w/atypia &amp; clustering, moderate reticulin fibrosis, MF-2. 1% blasts.  Normal iron stores. </a:t>
            </a:r>
          </a:p>
          <a:p>
            <a:r>
              <a:rPr lang="en-US" sz="2400" dirty="0"/>
              <a:t>CALR Type 1, 46,XY [20]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496B1B-F667-B3D8-C4D8-9B9FA081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Case: 56yo man w/anemia</a:t>
            </a:r>
          </a:p>
        </p:txBody>
      </p:sp>
    </p:spTree>
    <p:extLst>
      <p:ext uri="{BB962C8B-B14F-4D97-AF65-F5344CB8AC3E}">
        <p14:creationId xmlns:p14="http://schemas.microsoft.com/office/powerpoint/2010/main" val="257598947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0060B0-7212-DF1F-A873-EF42C1A85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18" y="1484305"/>
            <a:ext cx="7772400" cy="2618101"/>
          </a:xfrm>
        </p:spPr>
        <p:txBody>
          <a:bodyPr/>
          <a:lstStyle/>
          <a:p>
            <a:pPr marL="457200" indent="-457200">
              <a:buAutoNum type="alphaUcPeriod"/>
            </a:pPr>
            <a:r>
              <a:rPr lang="en-US" dirty="0"/>
              <a:t>Pegylated interferon alfa</a:t>
            </a:r>
          </a:p>
          <a:p>
            <a:pPr marL="457200" indent="-457200">
              <a:buAutoNum type="alphaUcPeriod"/>
            </a:pPr>
            <a:r>
              <a:rPr lang="en-US" dirty="0"/>
              <a:t>Observation</a:t>
            </a:r>
          </a:p>
          <a:p>
            <a:pPr marL="457200" indent="-457200">
              <a:buAutoNum type="alphaUcPeriod"/>
            </a:pPr>
            <a:r>
              <a:rPr lang="en-US" dirty="0" err="1"/>
              <a:t>Ruxolitinib</a:t>
            </a:r>
            <a:endParaRPr lang="en-US" dirty="0"/>
          </a:p>
          <a:p>
            <a:pPr marL="457200" indent="-457200">
              <a:buAutoNum type="alphaUcPeriod"/>
            </a:pPr>
            <a:r>
              <a:rPr lang="en-US" dirty="0"/>
              <a:t>Hydroxyurea</a:t>
            </a:r>
          </a:p>
          <a:p>
            <a:pPr marL="457200" indent="-457200">
              <a:buAutoNum type="alphaUcPeriod"/>
            </a:pPr>
            <a:r>
              <a:rPr lang="en-US" dirty="0" err="1"/>
              <a:t>Momelotinib</a:t>
            </a:r>
            <a:endParaRPr lang="en-US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31C470A-2C5D-722F-F707-E0716323067C}"/>
              </a:ext>
            </a:extLst>
          </p:cNvPr>
          <p:cNvSpPr txBox="1">
            <a:spLocks/>
          </p:cNvSpPr>
          <p:nvPr/>
        </p:nvSpPr>
        <p:spPr>
          <a:xfrm>
            <a:off x="293458" y="127465"/>
            <a:ext cx="7523599" cy="918392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</a:rPr>
              <a:t>How should this patient with newly diagnosed primary myelofibrosis be managed? </a:t>
            </a:r>
          </a:p>
          <a:p>
            <a:r>
              <a:rPr lang="en-US" kern="0" dirty="0"/>
              <a:t>: 75yo F w/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0CA1AF-F4AA-D4D1-86D5-A630BC86E7B6}"/>
              </a:ext>
            </a:extLst>
          </p:cNvPr>
          <p:cNvSpPr/>
          <p:nvPr/>
        </p:nvSpPr>
        <p:spPr bwMode="auto">
          <a:xfrm>
            <a:off x="358140" y="3314700"/>
            <a:ext cx="2705100" cy="3581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158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80807C-EF51-621E-200B-497C98805A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Cure:  </a:t>
            </a:r>
            <a:r>
              <a:rPr lang="en-US" dirty="0">
                <a:sym typeface="Wingdings" panose="05000000000000000000" pitchFamily="2" charset="2"/>
              </a:rPr>
              <a:t>presently only with AHSCT</a:t>
            </a:r>
          </a:p>
          <a:p>
            <a:r>
              <a:rPr lang="en-US" b="1" dirty="0">
                <a:sym typeface="Wingdings" panose="05000000000000000000" pitchFamily="2" charset="2"/>
              </a:rPr>
              <a:t>Palliation: </a:t>
            </a:r>
            <a:r>
              <a:rPr lang="en-US" dirty="0">
                <a:sym typeface="Wingdings" panose="05000000000000000000" pitchFamily="2" charset="2"/>
              </a:rPr>
              <a:t>in 2023, all MF drug therapy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Splenomegaly, Constitutional </a:t>
            </a:r>
            <a:r>
              <a:rPr lang="en-US" dirty="0" err="1">
                <a:sym typeface="Wingdings" panose="05000000000000000000" pitchFamily="2" charset="2"/>
              </a:rPr>
              <a:t>sx</a:t>
            </a:r>
            <a:r>
              <a:rPr lang="en-US" dirty="0">
                <a:sym typeface="Wingdings" panose="05000000000000000000" pitchFamily="2" charset="2"/>
              </a:rPr>
              <a:t>, anemia</a:t>
            </a:r>
          </a:p>
          <a:p>
            <a:r>
              <a:rPr lang="en-US" b="1" dirty="0">
                <a:sym typeface="Wingdings" panose="05000000000000000000" pitchFamily="2" charset="2"/>
              </a:rPr>
              <a:t>Disease modification</a:t>
            </a:r>
            <a:r>
              <a:rPr lang="en-US" dirty="0">
                <a:sym typeface="Wingdings" panose="05000000000000000000" pitchFamily="2" charset="2"/>
              </a:rPr>
              <a:t>: improving clinically important outcomes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Overall survival, leukemia-free survival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Normalizing bone marrow</a:t>
            </a:r>
            <a:endParaRPr lang="en-US" dirty="0"/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ABEC194C-21DB-9765-B20B-243134B23525}"/>
              </a:ext>
            </a:extLst>
          </p:cNvPr>
          <p:cNvSpPr txBox="1">
            <a:spLocks/>
          </p:cNvSpPr>
          <p:nvPr/>
        </p:nvSpPr>
        <p:spPr>
          <a:xfrm>
            <a:off x="0" y="127465"/>
            <a:ext cx="9144000" cy="695496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i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r>
              <a:rPr lang="en-US" b="1" kern="0" dirty="0">
                <a:solidFill>
                  <a:srgbClr val="002E51"/>
                </a:solidFill>
              </a:rPr>
              <a:t>Goals of Treatment</a:t>
            </a:r>
          </a:p>
        </p:txBody>
      </p:sp>
    </p:spTree>
    <p:extLst>
      <p:ext uri="{BB962C8B-B14F-4D97-AF65-F5344CB8AC3E}">
        <p14:creationId xmlns:p14="http://schemas.microsoft.com/office/powerpoint/2010/main" val="92537733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Risk Stratification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AFB29187-13A2-58E2-B32A-CF88045805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091" y="1124139"/>
            <a:ext cx="4031055" cy="2936240"/>
          </a:xfrm>
        </p:spPr>
        <p:txBody>
          <a:bodyPr/>
          <a:lstStyle/>
          <a:p>
            <a:pPr marL="0" indent="0">
              <a:buNone/>
            </a:pPr>
            <a:r>
              <a:rPr lang="en-US" u="sng">
                <a:solidFill>
                  <a:srgbClr val="002E51"/>
                </a:solidFill>
              </a:rPr>
              <a:t>Prognostic Risk Models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002E51"/>
                </a:solidFill>
              </a:rPr>
              <a:t>MIPSS-70+ v2.0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E51"/>
                </a:solidFill>
              </a:rPr>
              <a:t>DIPSS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E51"/>
                </a:solidFill>
              </a:rPr>
              <a:t>DIPSS-Plus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E51"/>
                </a:solidFill>
              </a:rPr>
              <a:t>MYSEC-PM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15A62B5-FF16-0DD8-BE3B-0C8C5FDD759D}"/>
              </a:ext>
            </a:extLst>
          </p:cNvPr>
          <p:cNvSpPr txBox="1">
            <a:spLocks/>
          </p:cNvSpPr>
          <p:nvPr/>
        </p:nvSpPr>
        <p:spPr bwMode="auto">
          <a:xfrm>
            <a:off x="5223849" y="1120115"/>
            <a:ext cx="3524060" cy="29362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>
                <a:solidFill>
                  <a:srgbClr val="002E51"/>
                </a:solidFill>
              </a:rPr>
              <a:t>Lower-risk</a:t>
            </a:r>
          </a:p>
          <a:p>
            <a:pPr marL="0" indent="0">
              <a:buFontTx/>
              <a:buNone/>
            </a:pPr>
            <a:endParaRPr lang="en-US" kern="0" dirty="0">
              <a:solidFill>
                <a:srgbClr val="002E51"/>
              </a:solidFill>
            </a:endParaRPr>
          </a:p>
          <a:p>
            <a:pPr marL="0" indent="0">
              <a:buFontTx/>
              <a:buNone/>
            </a:pPr>
            <a:r>
              <a:rPr lang="en-US" kern="0" dirty="0">
                <a:solidFill>
                  <a:srgbClr val="002E51"/>
                </a:solidFill>
              </a:rPr>
              <a:t>Higher-risk</a:t>
            </a:r>
          </a:p>
          <a:p>
            <a:pPr marL="0" indent="0">
              <a:buFontTx/>
              <a:buNone/>
            </a:pPr>
            <a:endParaRPr lang="en-US" kern="0" dirty="0">
              <a:solidFill>
                <a:srgbClr val="002E51"/>
              </a:solidFill>
            </a:endParaRPr>
          </a:p>
          <a:p>
            <a:pPr marL="0" indent="0">
              <a:buFontTx/>
              <a:buNone/>
            </a:pPr>
            <a:r>
              <a:rPr lang="en-US" kern="0" dirty="0">
                <a:solidFill>
                  <a:srgbClr val="002E51"/>
                </a:solidFill>
              </a:rPr>
              <a:t>Accelerated/blast phase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82A7D2-35F5-2553-8C86-F5DC9440CC8F}"/>
              </a:ext>
            </a:extLst>
          </p:cNvPr>
          <p:cNvCxnSpPr/>
          <p:nvPr/>
        </p:nvCxnSpPr>
        <p:spPr bwMode="auto">
          <a:xfrm>
            <a:off x="3911097" y="1711105"/>
            <a:ext cx="0" cy="16115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4D262D-87BA-153C-DA21-355170F2DDC8}"/>
              </a:ext>
            </a:extLst>
          </p:cNvPr>
          <p:cNvCxnSpPr>
            <a:cxnSpLocks/>
          </p:cNvCxnSpPr>
          <p:nvPr/>
        </p:nvCxnSpPr>
        <p:spPr bwMode="auto">
          <a:xfrm flipV="1">
            <a:off x="3911097" y="1409927"/>
            <a:ext cx="1195057" cy="10707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2436D5-FFE9-142D-331F-D234E0A527E5}"/>
              </a:ext>
            </a:extLst>
          </p:cNvPr>
          <p:cNvCxnSpPr>
            <a:cxnSpLocks/>
          </p:cNvCxnSpPr>
          <p:nvPr/>
        </p:nvCxnSpPr>
        <p:spPr bwMode="auto">
          <a:xfrm>
            <a:off x="3911097" y="2480650"/>
            <a:ext cx="119505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05D762-32DE-5286-89B2-E8605A5C63F9}"/>
              </a:ext>
            </a:extLst>
          </p:cNvPr>
          <p:cNvCxnSpPr/>
          <p:nvPr/>
        </p:nvCxnSpPr>
        <p:spPr bwMode="auto">
          <a:xfrm>
            <a:off x="3911097" y="2480650"/>
            <a:ext cx="1195057" cy="9053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A9E795-211A-979E-B38C-9B4AD917D686}"/>
              </a:ext>
            </a:extLst>
          </p:cNvPr>
          <p:cNvSpPr txBox="1">
            <a:spLocks/>
          </p:cNvSpPr>
          <p:nvPr/>
        </p:nvSpPr>
        <p:spPr bwMode="auto">
          <a:xfrm>
            <a:off x="113606" y="4098315"/>
            <a:ext cx="2199854" cy="248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NCCN v.3.2023 MF</a:t>
            </a:r>
          </a:p>
        </p:txBody>
      </p:sp>
    </p:spTree>
    <p:extLst>
      <p:ext uri="{BB962C8B-B14F-4D97-AF65-F5344CB8AC3E}">
        <p14:creationId xmlns:p14="http://schemas.microsoft.com/office/powerpoint/2010/main" val="28937982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935D6F0-5E04-8E87-10BA-212912C93F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375" y="127591"/>
            <a:ext cx="3810000" cy="393475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DIPSS/DIPSS-Plus</a:t>
            </a:r>
          </a:p>
          <a:p>
            <a:pPr marL="0" indent="0" algn="ctr">
              <a:buNone/>
            </a:pPr>
            <a:r>
              <a:rPr lang="en-US" sz="2200" dirty="0"/>
              <a:t>&gt;65yo – 0</a:t>
            </a:r>
          </a:p>
          <a:p>
            <a:pPr marL="0" indent="0" algn="ctr">
              <a:buNone/>
            </a:pPr>
            <a:r>
              <a:rPr lang="en-US" sz="2200" dirty="0"/>
              <a:t>Hgb 8-10 – 2</a:t>
            </a:r>
          </a:p>
          <a:p>
            <a:pPr marL="0" indent="0" algn="ctr">
              <a:buNone/>
            </a:pPr>
            <a:r>
              <a:rPr lang="en-US" sz="2200" dirty="0"/>
              <a:t>WBC &lt;25 – 0</a:t>
            </a:r>
          </a:p>
          <a:p>
            <a:pPr marL="0" indent="0" algn="ctr">
              <a:buNone/>
            </a:pPr>
            <a:r>
              <a:rPr lang="en-US" sz="2200" dirty="0"/>
              <a:t>Circulating blasts </a:t>
            </a:r>
            <a:r>
              <a:rPr lang="en-US" sz="2200" u="sng" dirty="0"/>
              <a:t>&gt;</a:t>
            </a:r>
            <a:r>
              <a:rPr lang="en-US" sz="2200" dirty="0"/>
              <a:t>1% - 0</a:t>
            </a:r>
          </a:p>
          <a:p>
            <a:pPr marL="0" indent="0" algn="ctr">
              <a:buNone/>
            </a:pPr>
            <a:r>
              <a:rPr lang="en-US" sz="2200" dirty="0"/>
              <a:t>Constitutional </a:t>
            </a:r>
            <a:r>
              <a:rPr lang="en-US" sz="2200" dirty="0" err="1"/>
              <a:t>sx</a:t>
            </a:r>
            <a:r>
              <a:rPr lang="en-US" sz="2200" dirty="0"/>
              <a:t> – 0</a:t>
            </a:r>
          </a:p>
          <a:p>
            <a:pPr marL="0" indent="0" algn="ctr">
              <a:buNone/>
            </a:pPr>
            <a:r>
              <a:rPr lang="en-US" sz="2200" dirty="0" err="1"/>
              <a:t>Plts</a:t>
            </a:r>
            <a:r>
              <a:rPr lang="en-US" sz="2200" dirty="0"/>
              <a:t> &lt;100 – 0</a:t>
            </a:r>
          </a:p>
          <a:p>
            <a:pPr marL="0" indent="0" algn="ctr">
              <a:buNone/>
            </a:pPr>
            <a:r>
              <a:rPr lang="en-US" sz="2200" dirty="0"/>
              <a:t>TD-anemia – 0</a:t>
            </a:r>
          </a:p>
          <a:p>
            <a:pPr marL="0" indent="0" algn="ctr">
              <a:buNone/>
            </a:pPr>
            <a:r>
              <a:rPr lang="en-US" sz="2200" dirty="0"/>
              <a:t>Unfavorable karyotype - 0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B3D6EE-34C3-4371-2B0C-FAE98EE35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79721" y="127590"/>
            <a:ext cx="3810000" cy="393475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/>
              <a:t>MIPSS 70 v2.0</a:t>
            </a:r>
          </a:p>
          <a:p>
            <a:pPr marL="0" indent="0" algn="ctr">
              <a:buNone/>
            </a:pPr>
            <a:r>
              <a:rPr lang="en-US" sz="2200" dirty="0"/>
              <a:t>Hgb 8-10 or &lt;8</a:t>
            </a:r>
          </a:p>
          <a:p>
            <a:pPr marL="0" indent="0" algn="ctr">
              <a:buNone/>
            </a:pPr>
            <a:r>
              <a:rPr lang="en-US" sz="2200" dirty="0"/>
              <a:t>WBC &gt;25</a:t>
            </a:r>
          </a:p>
          <a:p>
            <a:pPr marL="0" indent="0" algn="ctr">
              <a:buNone/>
            </a:pPr>
            <a:r>
              <a:rPr lang="en-US" sz="2200" dirty="0" err="1"/>
              <a:t>Plts</a:t>
            </a:r>
            <a:r>
              <a:rPr lang="en-US" sz="2200" dirty="0"/>
              <a:t> &lt;100</a:t>
            </a:r>
          </a:p>
          <a:p>
            <a:pPr marL="0" indent="0" algn="ctr">
              <a:buNone/>
            </a:pPr>
            <a:r>
              <a:rPr lang="en-US" sz="2200" dirty="0"/>
              <a:t>Circulating blasts </a:t>
            </a:r>
            <a:r>
              <a:rPr lang="en-US" sz="2200" u="sng" dirty="0"/>
              <a:t>&gt;</a:t>
            </a:r>
            <a:r>
              <a:rPr lang="en-US" sz="2200" dirty="0"/>
              <a:t>2%</a:t>
            </a:r>
          </a:p>
          <a:p>
            <a:pPr marL="0" indent="0" algn="ctr">
              <a:buNone/>
            </a:pPr>
            <a:r>
              <a:rPr lang="en-US" sz="2200" dirty="0"/>
              <a:t>BM fibrosis </a:t>
            </a:r>
            <a:r>
              <a:rPr lang="en-US" sz="2200" u="sng" dirty="0"/>
              <a:t>&gt;</a:t>
            </a:r>
            <a:r>
              <a:rPr lang="en-US" sz="2200" dirty="0"/>
              <a:t>2</a:t>
            </a:r>
          </a:p>
          <a:p>
            <a:pPr marL="0" indent="0" algn="ctr">
              <a:buNone/>
            </a:pPr>
            <a:r>
              <a:rPr lang="en-US" sz="2200" dirty="0"/>
              <a:t>Constitutional </a:t>
            </a:r>
            <a:r>
              <a:rPr lang="en-US" sz="2200" dirty="0" err="1"/>
              <a:t>sx</a:t>
            </a:r>
            <a:endParaRPr lang="en-US" sz="2200" dirty="0"/>
          </a:p>
          <a:p>
            <a:pPr marL="0" indent="0" algn="ctr">
              <a:buNone/>
            </a:pPr>
            <a:r>
              <a:rPr lang="en-US" sz="2200" dirty="0"/>
              <a:t>No CALR Type 1 mutation</a:t>
            </a:r>
          </a:p>
          <a:p>
            <a:pPr marL="0" indent="0" algn="ctr">
              <a:buNone/>
            </a:pPr>
            <a:r>
              <a:rPr lang="en-US" sz="2200" dirty="0"/>
              <a:t>HMR 1 or </a:t>
            </a:r>
            <a:r>
              <a:rPr lang="en-US" sz="2200" u="sng" dirty="0"/>
              <a:t>&gt;</a:t>
            </a:r>
            <a:r>
              <a:rPr lang="en-US" sz="2200" dirty="0"/>
              <a:t>2</a:t>
            </a:r>
          </a:p>
          <a:p>
            <a:pPr marL="0" indent="0" algn="ctr">
              <a:buNone/>
            </a:pPr>
            <a:r>
              <a:rPr lang="en-US" sz="2200" dirty="0"/>
              <a:t>Karyotype – bad or worse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82BDCC-5098-EDCA-57BA-DF1F3F33AE7E}"/>
              </a:ext>
            </a:extLst>
          </p:cNvPr>
          <p:cNvSpPr/>
          <p:nvPr/>
        </p:nvSpPr>
        <p:spPr bwMode="auto">
          <a:xfrm>
            <a:off x="1088774" y="1007967"/>
            <a:ext cx="1879836" cy="4295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2ED5C-F554-5B69-D2ED-2F924F0EB42D}"/>
              </a:ext>
            </a:extLst>
          </p:cNvPr>
          <p:cNvSpPr/>
          <p:nvPr/>
        </p:nvSpPr>
        <p:spPr bwMode="auto">
          <a:xfrm>
            <a:off x="6256905" y="578412"/>
            <a:ext cx="1292210" cy="4295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28DFCC-D6F8-CEF2-93C8-724257D05391}"/>
              </a:ext>
            </a:extLst>
          </p:cNvPr>
          <p:cNvSpPr/>
          <p:nvPr/>
        </p:nvSpPr>
        <p:spPr bwMode="auto">
          <a:xfrm>
            <a:off x="6264698" y="2215117"/>
            <a:ext cx="2015933" cy="4295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E74C91-A0DF-175F-A60B-1E76BBA0DDC4}"/>
              </a:ext>
            </a:extLst>
          </p:cNvPr>
          <p:cNvSpPr/>
          <p:nvPr/>
        </p:nvSpPr>
        <p:spPr bwMode="auto">
          <a:xfrm>
            <a:off x="5579253" y="3018938"/>
            <a:ext cx="3360598" cy="4295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3F61B1-5F13-55F5-8E02-74B974313AFF}"/>
              </a:ext>
            </a:extLst>
          </p:cNvPr>
          <p:cNvSpPr txBox="1"/>
          <p:nvPr/>
        </p:nvSpPr>
        <p:spPr>
          <a:xfrm>
            <a:off x="3438923" y="1111599"/>
            <a:ext cx="2402250" cy="461665"/>
          </a:xfrm>
          <a:prstGeom prst="rect">
            <a:avLst/>
          </a:prstGeom>
          <a:solidFill>
            <a:srgbClr val="FFC92A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Int-1, Low-risk</a:t>
            </a:r>
          </a:p>
        </p:txBody>
      </p:sp>
    </p:spTree>
    <p:extLst>
      <p:ext uri="{BB962C8B-B14F-4D97-AF65-F5344CB8AC3E}">
        <p14:creationId xmlns:p14="http://schemas.microsoft.com/office/powerpoint/2010/main" val="131880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C89793D-9DB1-09F1-C962-EDE77416E9D5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82880" y="1488440"/>
          <a:ext cx="412118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87">
                  <a:extLst>
                    <a:ext uri="{9D8B030D-6E8A-4147-A177-3AD203B41FA5}">
                      <a16:colId xmlns:a16="http://schemas.microsoft.com/office/drawing/2014/main" val="3335934156"/>
                    </a:ext>
                  </a:extLst>
                </a:gridCol>
                <a:gridCol w="1016309">
                  <a:extLst>
                    <a:ext uri="{9D8B030D-6E8A-4147-A177-3AD203B41FA5}">
                      <a16:colId xmlns:a16="http://schemas.microsoft.com/office/drawing/2014/main" val="2259948880"/>
                    </a:ext>
                  </a:extLst>
                </a:gridCol>
                <a:gridCol w="1300689">
                  <a:extLst>
                    <a:ext uri="{9D8B030D-6E8A-4147-A177-3AD203B41FA5}">
                      <a16:colId xmlns:a16="http://schemas.microsoft.com/office/drawing/2014/main" val="2250692845"/>
                    </a:ext>
                  </a:extLst>
                </a:gridCol>
                <a:gridCol w="1030295">
                  <a:extLst>
                    <a:ext uri="{9D8B030D-6E8A-4147-A177-3AD203B41FA5}">
                      <a16:colId xmlns:a16="http://schemas.microsoft.com/office/drawing/2014/main" val="590835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Pts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 OS (&lt;60yo)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 OS (all)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6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9723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Int-1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646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2-3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383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4-6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5492110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028ABE5-8FE7-D41F-9086-DE0FD604E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Heterogenous Survival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B421B087-D5B9-5807-DA9F-F66DA3D0AA81}"/>
              </a:ext>
            </a:extLst>
          </p:cNvPr>
          <p:cNvGraphicFramePr>
            <a:graphicFrameLocks/>
          </p:cNvGraphicFramePr>
          <p:nvPr/>
        </p:nvGraphicFramePr>
        <p:xfrm>
          <a:off x="4647847" y="1488440"/>
          <a:ext cx="3522212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1881">
                  <a:extLst>
                    <a:ext uri="{9D8B030D-6E8A-4147-A177-3AD203B41FA5}">
                      <a16:colId xmlns:a16="http://schemas.microsoft.com/office/drawing/2014/main" val="3335934156"/>
                    </a:ext>
                  </a:extLst>
                </a:gridCol>
                <a:gridCol w="1236833">
                  <a:extLst>
                    <a:ext uri="{9D8B030D-6E8A-4147-A177-3AD203B41FA5}">
                      <a16:colId xmlns:a16="http://schemas.microsoft.com/office/drawing/2014/main" val="2259948880"/>
                    </a:ext>
                  </a:extLst>
                </a:gridCol>
                <a:gridCol w="1403498">
                  <a:extLst>
                    <a:ext uri="{9D8B030D-6E8A-4147-A177-3AD203B41FA5}">
                      <a16:colId xmlns:a16="http://schemas.microsoft.com/office/drawing/2014/main" val="2250692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Pts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Group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 OS (&lt;70yo)</a:t>
                      </a:r>
                    </a:p>
                  </a:txBody>
                  <a:tcPr anchor="ctr">
                    <a:solidFill>
                      <a:srgbClr val="002E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63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Very 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9723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646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3834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954921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u="sng" dirty="0"/>
                        <a:t>&gt;</a:t>
                      </a:r>
                      <a:r>
                        <a:rPr lang="en-US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Very 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922899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A1FA49-9E92-F22D-29C4-190CE88EEE56}"/>
              </a:ext>
            </a:extLst>
          </p:cNvPr>
          <p:cNvSpPr txBox="1"/>
          <p:nvPr/>
        </p:nvSpPr>
        <p:spPr>
          <a:xfrm>
            <a:off x="1042345" y="924868"/>
            <a:ext cx="240225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DIPSS-Plus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BD44B1-0416-64C1-8734-8417469660D4}"/>
              </a:ext>
            </a:extLst>
          </p:cNvPr>
          <p:cNvSpPr txBox="1"/>
          <p:nvPr/>
        </p:nvSpPr>
        <p:spPr>
          <a:xfrm>
            <a:off x="5175575" y="924867"/>
            <a:ext cx="240225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MIPSS 70 v2.0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63A0FF-0B7A-0BF1-8F4C-F6561B9080C4}"/>
              </a:ext>
            </a:extLst>
          </p:cNvPr>
          <p:cNvSpPr/>
          <p:nvPr/>
        </p:nvSpPr>
        <p:spPr bwMode="auto">
          <a:xfrm>
            <a:off x="148851" y="2466045"/>
            <a:ext cx="4214751" cy="4295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15E61A-D723-F45E-E37D-0D8545D35F68}"/>
              </a:ext>
            </a:extLst>
          </p:cNvPr>
          <p:cNvSpPr/>
          <p:nvPr/>
        </p:nvSpPr>
        <p:spPr bwMode="auto">
          <a:xfrm>
            <a:off x="4571999" y="2466045"/>
            <a:ext cx="3649095" cy="42955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953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78868" y="1076240"/>
            <a:ext cx="1994027" cy="293624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002E51"/>
                </a:solidFill>
              </a:rPr>
              <a:t>Assess symptom burden (MPN-10)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27465"/>
            <a:ext cx="9144000" cy="467958"/>
          </a:xfrm>
        </p:spPr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Lower-risk MF Management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8BFFC8-4BF2-140D-2388-2408B6FF3090}"/>
              </a:ext>
            </a:extLst>
          </p:cNvPr>
          <p:cNvCxnSpPr>
            <a:cxnSpLocks/>
          </p:cNvCxnSpPr>
          <p:nvPr/>
        </p:nvCxnSpPr>
        <p:spPr bwMode="auto">
          <a:xfrm>
            <a:off x="2261201" y="1705246"/>
            <a:ext cx="11694" cy="17612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6623B64-1ADC-5928-8030-C5B199171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025" y="745390"/>
            <a:ext cx="5627922" cy="3601200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A7CFE9E-6841-E739-4973-CC6AF960C637}"/>
              </a:ext>
            </a:extLst>
          </p:cNvPr>
          <p:cNvSpPr txBox="1">
            <a:spLocks/>
          </p:cNvSpPr>
          <p:nvPr/>
        </p:nvSpPr>
        <p:spPr bwMode="auto">
          <a:xfrm>
            <a:off x="113606" y="4098315"/>
            <a:ext cx="2199854" cy="248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NCCN v.3.2023 MF</a:t>
            </a:r>
          </a:p>
        </p:txBody>
      </p:sp>
    </p:spTree>
    <p:extLst>
      <p:ext uri="{BB962C8B-B14F-4D97-AF65-F5344CB8AC3E}">
        <p14:creationId xmlns:p14="http://schemas.microsoft.com/office/powerpoint/2010/main" val="413591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78868" y="1076240"/>
            <a:ext cx="1994027" cy="293624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002E51"/>
                </a:solidFill>
              </a:rPr>
              <a:t>Assess symptom burden (MPN-10)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002E51"/>
                </a:solidFill>
              </a:rPr>
              <a:t>Lower-risk MF Management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4B7EB0E-0F58-972A-A22F-BD3B4A39F004}"/>
              </a:ext>
            </a:extLst>
          </p:cNvPr>
          <p:cNvSpPr txBox="1">
            <a:spLocks/>
          </p:cNvSpPr>
          <p:nvPr/>
        </p:nvSpPr>
        <p:spPr bwMode="auto">
          <a:xfrm>
            <a:off x="2420776" y="1121266"/>
            <a:ext cx="2547796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 dirty="0">
                <a:solidFill>
                  <a:srgbClr val="002E51"/>
                </a:solidFill>
              </a:rPr>
              <a:t>(-)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E9B02261-7A8C-BDA8-DF92-3679ED4CF02C}"/>
              </a:ext>
            </a:extLst>
          </p:cNvPr>
          <p:cNvSpPr txBox="1">
            <a:spLocks/>
          </p:cNvSpPr>
          <p:nvPr/>
        </p:nvSpPr>
        <p:spPr bwMode="auto">
          <a:xfrm>
            <a:off x="2373992" y="2850875"/>
            <a:ext cx="2547796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kern="0">
                <a:solidFill>
                  <a:srgbClr val="002E51"/>
                </a:solidFill>
              </a:rPr>
              <a:t>(+)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8BFFC8-4BF2-140D-2388-2408B6FF3090}"/>
              </a:ext>
            </a:extLst>
          </p:cNvPr>
          <p:cNvCxnSpPr>
            <a:cxnSpLocks/>
          </p:cNvCxnSpPr>
          <p:nvPr/>
        </p:nvCxnSpPr>
        <p:spPr bwMode="auto">
          <a:xfrm>
            <a:off x="2261201" y="1705246"/>
            <a:ext cx="11694" cy="17612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51A56B-94DD-262A-17AA-763D8099BAD1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2895" y="1463995"/>
            <a:ext cx="1121875" cy="104415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5C66D6-0BF0-BF7E-DAB4-32F33B3A4D24}"/>
              </a:ext>
            </a:extLst>
          </p:cNvPr>
          <p:cNvCxnSpPr>
            <a:cxnSpLocks/>
          </p:cNvCxnSpPr>
          <p:nvPr/>
        </p:nvCxnSpPr>
        <p:spPr bwMode="auto">
          <a:xfrm>
            <a:off x="2272895" y="2508146"/>
            <a:ext cx="1121875" cy="7052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19513705-3401-7712-C119-B6288C6CE1BF}"/>
              </a:ext>
            </a:extLst>
          </p:cNvPr>
          <p:cNvSpPr txBox="1">
            <a:spLocks/>
          </p:cNvSpPr>
          <p:nvPr/>
        </p:nvSpPr>
        <p:spPr bwMode="auto">
          <a:xfrm>
            <a:off x="4624740" y="597939"/>
            <a:ext cx="1796736" cy="130255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>
                <a:solidFill>
                  <a:srgbClr val="002E51"/>
                </a:solidFill>
              </a:rPr>
              <a:t>Clinical Trial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or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>
                <a:solidFill>
                  <a:srgbClr val="002E51"/>
                </a:solidFill>
              </a:rPr>
              <a:t>Observation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4DFD054-87DE-2FA1-BF6B-AE11148EB311}"/>
              </a:ext>
            </a:extLst>
          </p:cNvPr>
          <p:cNvCxnSpPr>
            <a:cxnSpLocks/>
          </p:cNvCxnSpPr>
          <p:nvPr/>
        </p:nvCxnSpPr>
        <p:spPr bwMode="auto">
          <a:xfrm>
            <a:off x="4604916" y="793190"/>
            <a:ext cx="0" cy="9120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3315D1-289C-4A70-D3D1-3B97B1DF450C}"/>
              </a:ext>
            </a:extLst>
          </p:cNvPr>
          <p:cNvCxnSpPr>
            <a:cxnSpLocks/>
          </p:cNvCxnSpPr>
          <p:nvPr/>
        </p:nvCxnSpPr>
        <p:spPr bwMode="auto">
          <a:xfrm>
            <a:off x="4070762" y="1438363"/>
            <a:ext cx="4451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0D35133-C07E-8035-C886-0C255C6C3868}"/>
              </a:ext>
            </a:extLst>
          </p:cNvPr>
          <p:cNvSpPr txBox="1">
            <a:spLocks/>
          </p:cNvSpPr>
          <p:nvPr/>
        </p:nvSpPr>
        <p:spPr bwMode="auto">
          <a:xfrm>
            <a:off x="4669499" y="1811447"/>
            <a:ext cx="1809563" cy="256673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>
                <a:solidFill>
                  <a:srgbClr val="002E51"/>
                </a:solidFill>
              </a:rPr>
              <a:t>Clinical Trial 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or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 err="1">
                <a:solidFill>
                  <a:srgbClr val="002E51"/>
                </a:solidFill>
              </a:rPr>
              <a:t>Ruxolitinib</a:t>
            </a:r>
            <a:endParaRPr lang="en-US" sz="2000" kern="0" dirty="0">
              <a:solidFill>
                <a:srgbClr val="002E51"/>
              </a:solidFill>
            </a:endParaRP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or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 err="1">
                <a:solidFill>
                  <a:srgbClr val="002E51"/>
                </a:solidFill>
              </a:rPr>
              <a:t>PegIFN</a:t>
            </a:r>
            <a:r>
              <a:rPr lang="en-US" sz="2000" kern="0" dirty="0">
                <a:solidFill>
                  <a:srgbClr val="002E51"/>
                </a:solidFill>
              </a:rPr>
              <a:t> </a:t>
            </a:r>
            <a:r>
              <a:rPr lang="el-GR" sz="2000" kern="0" dirty="0">
                <a:solidFill>
                  <a:srgbClr val="002E5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α</a:t>
            </a:r>
            <a:endParaRPr lang="en-US" sz="2000" kern="0" dirty="0">
              <a:solidFill>
                <a:srgbClr val="002E51"/>
              </a:solidFill>
            </a:endParaRP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or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>
                <a:solidFill>
                  <a:srgbClr val="002E51"/>
                </a:solidFill>
              </a:rPr>
              <a:t>Hydroxyurea</a:t>
            </a:r>
          </a:p>
          <a:p>
            <a:pPr marL="0" indent="0" algn="ctr">
              <a:spcBef>
                <a:spcPts val="0"/>
              </a:spcBef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or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 err="1">
                <a:solidFill>
                  <a:srgbClr val="002E51"/>
                </a:solidFill>
              </a:rPr>
              <a:t>Momelotinib</a:t>
            </a:r>
            <a:endParaRPr lang="en-US" sz="2400" kern="0" dirty="0">
              <a:solidFill>
                <a:srgbClr val="002E51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231004-F53F-6F18-B364-F357BF2B580E}"/>
              </a:ext>
            </a:extLst>
          </p:cNvPr>
          <p:cNvCxnSpPr>
            <a:cxnSpLocks/>
          </p:cNvCxnSpPr>
          <p:nvPr/>
        </p:nvCxnSpPr>
        <p:spPr bwMode="auto">
          <a:xfrm flipH="1">
            <a:off x="4601144" y="2001667"/>
            <a:ext cx="3772" cy="223274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D2074BC-4D05-84A3-26EF-3D223885537A}"/>
              </a:ext>
            </a:extLst>
          </p:cNvPr>
          <p:cNvCxnSpPr>
            <a:cxnSpLocks/>
          </p:cNvCxnSpPr>
          <p:nvPr/>
        </p:nvCxnSpPr>
        <p:spPr bwMode="auto">
          <a:xfrm>
            <a:off x="4054919" y="3158489"/>
            <a:ext cx="44512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Content Placeholder 1">
            <a:extLst>
              <a:ext uri="{FF2B5EF4-FFF2-40B4-BE49-F238E27FC236}">
                <a16:creationId xmlns:a16="http://schemas.microsoft.com/office/drawing/2014/main" id="{89E3A518-8312-11DD-E529-8065639D7425}"/>
              </a:ext>
            </a:extLst>
          </p:cNvPr>
          <p:cNvSpPr txBox="1">
            <a:spLocks/>
          </p:cNvSpPr>
          <p:nvPr/>
        </p:nvSpPr>
        <p:spPr bwMode="auto">
          <a:xfrm>
            <a:off x="6112471" y="3890713"/>
            <a:ext cx="724657" cy="44614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1800" kern="0" dirty="0">
                <a:solidFill>
                  <a:srgbClr val="002E51"/>
                </a:solidFill>
              </a:rPr>
              <a:t>(2B)</a:t>
            </a:r>
            <a:endParaRPr lang="en-US" sz="2000" kern="0" dirty="0">
              <a:solidFill>
                <a:srgbClr val="002E5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D55916-4F14-A13A-8753-552340A2F54B}"/>
              </a:ext>
            </a:extLst>
          </p:cNvPr>
          <p:cNvSpPr/>
          <p:nvPr/>
        </p:nvSpPr>
        <p:spPr bwMode="auto">
          <a:xfrm>
            <a:off x="3347129" y="1821564"/>
            <a:ext cx="3457708" cy="247396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72" charset="0"/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50252569-D0FA-BA5C-AC60-5DE8AAD13288}"/>
              </a:ext>
            </a:extLst>
          </p:cNvPr>
          <p:cNvSpPr txBox="1">
            <a:spLocks/>
          </p:cNvSpPr>
          <p:nvPr/>
        </p:nvSpPr>
        <p:spPr bwMode="auto">
          <a:xfrm>
            <a:off x="113606" y="4098315"/>
            <a:ext cx="2199854" cy="248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NCCN v.3.2023 MF</a:t>
            </a:r>
          </a:p>
        </p:txBody>
      </p:sp>
    </p:spTree>
    <p:extLst>
      <p:ext uri="{BB962C8B-B14F-4D97-AF65-F5344CB8AC3E}">
        <p14:creationId xmlns:p14="http://schemas.microsoft.com/office/powerpoint/2010/main" val="291502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97F905D-F7D4-215B-2334-A5F5CA23646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26619" y="730458"/>
          <a:ext cx="5040809" cy="3442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738">
                  <a:extLst>
                    <a:ext uri="{9D8B030D-6E8A-4147-A177-3AD203B41FA5}">
                      <a16:colId xmlns:a16="http://schemas.microsoft.com/office/drawing/2014/main" val="1882914993"/>
                    </a:ext>
                  </a:extLst>
                </a:gridCol>
                <a:gridCol w="1621165">
                  <a:extLst>
                    <a:ext uri="{9D8B030D-6E8A-4147-A177-3AD203B41FA5}">
                      <a16:colId xmlns:a16="http://schemas.microsoft.com/office/drawing/2014/main" val="2878511089"/>
                    </a:ext>
                  </a:extLst>
                </a:gridCol>
                <a:gridCol w="1958906">
                  <a:extLst>
                    <a:ext uri="{9D8B030D-6E8A-4147-A177-3AD203B41FA5}">
                      <a16:colId xmlns:a16="http://schemas.microsoft.com/office/drawing/2014/main" val="2963040242"/>
                    </a:ext>
                  </a:extLst>
                </a:gridCol>
              </a:tblGrid>
              <a:tr h="5323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Ruxolitinib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Momelotinib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65970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MOA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JAK1/2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JAK1/2, ACVR1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8784772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FDA Labeling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Int or High w/</a:t>
                      </a:r>
                      <a:r>
                        <a:rPr lang="en-US" dirty="0" err="1"/>
                        <a:t>plts</a:t>
                      </a:r>
                      <a:r>
                        <a:rPr lang="en-US" dirty="0"/>
                        <a:t> &gt;50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Int or High</a:t>
                      </a:r>
                    </a:p>
                    <a:p>
                      <a:pPr algn="ctr"/>
                      <a:r>
                        <a:rPr lang="en-US" b="1">
                          <a:solidFill>
                            <a:schemeClr val="accent6"/>
                          </a:solidFill>
                        </a:rPr>
                        <a:t>w/anemia</a:t>
                      </a:r>
                    </a:p>
                    <a:p>
                      <a:pPr algn="ctr"/>
                      <a:r>
                        <a:rPr lang="en-US"/>
                        <a:t>(w/plts &gt;25)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508013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Main Side Effects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TCP, anemia, bruising, dizziness, HA, diarrhea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TCP, bleeding, bacterial </a:t>
                      </a:r>
                      <a:r>
                        <a:rPr lang="en-US" dirty="0" err="1"/>
                        <a:t>infxn</a:t>
                      </a:r>
                      <a:r>
                        <a:rPr lang="en-US" dirty="0"/>
                        <a:t>, fatigue, dizziness, diarrhea, nausea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8821108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056E071B-BD51-DD57-F19D-250E13CEA0BA}"/>
              </a:ext>
            </a:extLst>
          </p:cNvPr>
          <p:cNvGrpSpPr/>
          <p:nvPr/>
        </p:nvGrpSpPr>
        <p:grpSpPr>
          <a:xfrm>
            <a:off x="417549" y="89236"/>
            <a:ext cx="8058947" cy="641222"/>
            <a:chOff x="5296497" y="2301162"/>
            <a:chExt cx="8058947" cy="6412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B163C85-802E-087E-EBD1-0C20E39AB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96497" y="2301162"/>
              <a:ext cx="542572" cy="64122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A68672-1892-47B4-A3FA-6BBEED98A4F2}"/>
                </a:ext>
              </a:extLst>
            </p:cNvPr>
            <p:cNvSpPr txBox="1"/>
            <p:nvPr/>
          </p:nvSpPr>
          <p:spPr>
            <a:xfrm>
              <a:off x="5839069" y="2437107"/>
              <a:ext cx="75163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JAK inhibitors can be used in all MF – do NOT require JAK2 mutation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41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13805364-3E24-344F-95DA-43DA6B97A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5" name="Picture 1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0727F13-6791-5B49-9F46-3BF36290A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7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F0D5927F-FD5E-F648-9B5E-758022183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06FA8-1ADF-6743-B3FD-1CA6C6C63A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9144001" cy="5148263"/>
          </a:xfrm>
          <a:prstGeom prst="rect">
            <a:avLst/>
          </a:prstGeom>
        </p:spPr>
      </p:pic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27AC361-97E5-DB4A-97F9-E64F0D389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276" y="0"/>
            <a:ext cx="9129925" cy="514826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4C209DA-DD76-F140-A409-CC2B6FB9E3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7" y="91440"/>
            <a:ext cx="9129925" cy="514826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7ECE685F-3E0A-4645-A5C2-F8F5499F2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75" y="12699"/>
            <a:ext cx="9129925" cy="51482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39E371F3-F698-6E43-9AF5-D6112EDA06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" y="0"/>
            <a:ext cx="9129925" cy="514826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661F0C6-188E-94BA-269D-24C866E23D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" y="-12701"/>
            <a:ext cx="9129925" cy="5148263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1B4A22D-3BE1-6C4A-812D-C1E98E8E0076}"/>
              </a:ext>
            </a:extLst>
          </p:cNvPr>
          <p:cNvSpPr/>
          <p:nvPr/>
        </p:nvSpPr>
        <p:spPr>
          <a:xfrm>
            <a:off x="0" y="2586831"/>
            <a:ext cx="91299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pc="600" dirty="0">
                <a:solidFill>
                  <a:srgbClr val="FFC82C"/>
                </a:solidFill>
                <a:latin typeface="Corporate A Medium" panose="02000503080000020004" pitchFamily="2" charset="0"/>
              </a:rPr>
              <a:t>LEUKEMIA/LYMPHOMA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36DD176-7412-694A-BED9-E7F8655CA44E}"/>
              </a:ext>
            </a:extLst>
          </p:cNvPr>
          <p:cNvSpPr/>
          <p:nvPr/>
        </p:nvSpPr>
        <p:spPr>
          <a:xfrm>
            <a:off x="14075" y="3073896"/>
            <a:ext cx="9129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Corporate S Demi" panose="02020500000000000000" pitchFamily="18" charset="0"/>
              </a:rPr>
              <a:t>Thursday, November 16, 2023 </a:t>
            </a:r>
          </a:p>
        </p:txBody>
      </p:sp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71C2670A-D40D-F9F9-121A-CDE02BBE534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800" y="4529931"/>
            <a:ext cx="201295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42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78BAE79A-4F6C-B099-69B5-81E22942E608}"/>
              </a:ext>
            </a:extLst>
          </p:cNvPr>
          <p:cNvGraphicFramePr>
            <a:graphicFrameLocks/>
          </p:cNvGraphicFramePr>
          <p:nvPr/>
        </p:nvGraphicFramePr>
        <p:xfrm>
          <a:off x="1718753" y="409532"/>
          <a:ext cx="5242325" cy="3275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804">
                  <a:extLst>
                    <a:ext uri="{9D8B030D-6E8A-4147-A177-3AD203B41FA5}">
                      <a16:colId xmlns:a16="http://schemas.microsoft.com/office/drawing/2014/main" val="1882914993"/>
                    </a:ext>
                  </a:extLst>
                </a:gridCol>
                <a:gridCol w="1775880">
                  <a:extLst>
                    <a:ext uri="{9D8B030D-6E8A-4147-A177-3AD203B41FA5}">
                      <a16:colId xmlns:a16="http://schemas.microsoft.com/office/drawing/2014/main" val="2878511089"/>
                    </a:ext>
                  </a:extLst>
                </a:gridCol>
                <a:gridCol w="2024641">
                  <a:extLst>
                    <a:ext uri="{9D8B030D-6E8A-4147-A177-3AD203B41FA5}">
                      <a16:colId xmlns:a16="http://schemas.microsoft.com/office/drawing/2014/main" val="2963040242"/>
                    </a:ext>
                  </a:extLst>
                </a:gridCol>
              </a:tblGrid>
              <a:tr h="5323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Ruxolitinib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Momelotinib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65970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Main Side Effects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TCP, anemia, bruising, dizziness, HA, diarrhea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TCP, bleeding, bacterial </a:t>
                      </a:r>
                      <a:r>
                        <a:rPr lang="en-US" dirty="0" err="1"/>
                        <a:t>infxn</a:t>
                      </a:r>
                      <a:r>
                        <a:rPr lang="en-US" dirty="0"/>
                        <a:t>, fatigue, dizziness, diarrhea, nausea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8821108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Drug-Drug Interactions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Fluconazole, CYP3A4 inhibitors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OATP 1B1/B3, BRCP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7899007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Dosing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Based on platelet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200mg po daily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8625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54581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>
            <a:extLst>
              <a:ext uri="{FF2B5EF4-FFF2-40B4-BE49-F238E27FC236}">
                <a16:creationId xmlns:a16="http://schemas.microsoft.com/office/drawing/2014/main" id="{EEBB3D5A-7B70-0D0A-70D6-21577C1CBF29}"/>
              </a:ext>
            </a:extLst>
          </p:cNvPr>
          <p:cNvGraphicFramePr>
            <a:graphicFrameLocks/>
          </p:cNvGraphicFramePr>
          <p:nvPr/>
        </p:nvGraphicFramePr>
        <p:xfrm>
          <a:off x="2005387" y="790532"/>
          <a:ext cx="5040809" cy="27268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0738">
                  <a:extLst>
                    <a:ext uri="{9D8B030D-6E8A-4147-A177-3AD203B41FA5}">
                      <a16:colId xmlns:a16="http://schemas.microsoft.com/office/drawing/2014/main" val="1882914993"/>
                    </a:ext>
                  </a:extLst>
                </a:gridCol>
                <a:gridCol w="1621165">
                  <a:extLst>
                    <a:ext uri="{9D8B030D-6E8A-4147-A177-3AD203B41FA5}">
                      <a16:colId xmlns:a16="http://schemas.microsoft.com/office/drawing/2014/main" val="2878511089"/>
                    </a:ext>
                  </a:extLst>
                </a:gridCol>
                <a:gridCol w="1958906">
                  <a:extLst>
                    <a:ext uri="{9D8B030D-6E8A-4147-A177-3AD203B41FA5}">
                      <a16:colId xmlns:a16="http://schemas.microsoft.com/office/drawing/2014/main" val="2963040242"/>
                    </a:ext>
                  </a:extLst>
                </a:gridCol>
              </a:tblGrid>
              <a:tr h="5323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Ruxolitinib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Momelotinib</a:t>
                      </a:r>
                      <a:endParaRPr lang="en-US" dirty="0"/>
                    </a:p>
                  </a:txBody>
                  <a:tcPr anchor="ctr">
                    <a:solidFill>
                      <a:srgbClr val="00376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765970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SVR 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JAKi</a:t>
                      </a:r>
                      <a:r>
                        <a:rPr lang="en-US" dirty="0"/>
                        <a:t> naïve: 42%, 29%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JAKi</a:t>
                      </a:r>
                      <a:r>
                        <a:rPr lang="en-US" dirty="0"/>
                        <a:t> naïve: 31%</a:t>
                      </a:r>
                    </a:p>
                    <a:p>
                      <a:pPr algn="ctr"/>
                      <a:r>
                        <a:rPr lang="en-US" dirty="0" err="1"/>
                        <a:t>JAKi</a:t>
                      </a:r>
                      <a:r>
                        <a:rPr lang="en-US" dirty="0"/>
                        <a:t> prior: 22%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487293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Sx</a:t>
                      </a:r>
                      <a:r>
                        <a:rPr lang="en-US" dirty="0"/>
                        <a:t> Improved </a:t>
                      </a:r>
                      <a:r>
                        <a:rPr lang="en-US" u="sng" dirty="0"/>
                        <a:t>&gt;</a:t>
                      </a:r>
                      <a:r>
                        <a:rPr lang="en-US" dirty="0"/>
                        <a:t>50%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40%*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6391912"/>
                  </a:ext>
                </a:extLst>
              </a:tr>
              <a:tr h="532337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Anemia response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▼ 1g/dL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▲ 1.3 g/dL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78307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8D40E758-B46E-C567-C341-31A7712EF5A4}"/>
              </a:ext>
            </a:extLst>
          </p:cNvPr>
          <p:cNvGrpSpPr/>
          <p:nvPr/>
        </p:nvGrpSpPr>
        <p:grpSpPr>
          <a:xfrm>
            <a:off x="96344" y="3626885"/>
            <a:ext cx="8331376" cy="641222"/>
            <a:chOff x="5246170" y="804807"/>
            <a:chExt cx="8331376" cy="6412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7FECF33-8567-2945-65B8-ACFA3C92C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46170" y="804807"/>
              <a:ext cx="542572" cy="64122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966459-AFEA-9C8C-FD63-C40762974E16}"/>
                </a:ext>
              </a:extLst>
            </p:cNvPr>
            <p:cNvSpPr txBox="1"/>
            <p:nvPr/>
          </p:nvSpPr>
          <p:spPr>
            <a:xfrm>
              <a:off x="5788742" y="940752"/>
              <a:ext cx="7788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There is a separate pathway for anemia management in NCCN guidelines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921287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NCCN Treatment Nodes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15A62B5-FF16-0DD8-BE3B-0C8C5FDD759D}"/>
              </a:ext>
            </a:extLst>
          </p:cNvPr>
          <p:cNvSpPr txBox="1">
            <a:spLocks/>
          </p:cNvSpPr>
          <p:nvPr/>
        </p:nvSpPr>
        <p:spPr bwMode="auto">
          <a:xfrm>
            <a:off x="3585646" y="1029232"/>
            <a:ext cx="4154855" cy="312060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Tx/>
              <a:buNone/>
            </a:pPr>
            <a:r>
              <a:rPr lang="en-US" kern="0" dirty="0">
                <a:solidFill>
                  <a:srgbClr val="002E51"/>
                </a:solidFill>
              </a:rPr>
              <a:t>Lower-risk</a:t>
            </a:r>
          </a:p>
          <a:p>
            <a:pPr marL="0" indent="0">
              <a:buFontTx/>
              <a:buNone/>
            </a:pPr>
            <a:endParaRPr lang="en-US" sz="1800" kern="0" dirty="0">
              <a:solidFill>
                <a:srgbClr val="002E51"/>
              </a:solidFill>
            </a:endParaRPr>
          </a:p>
          <a:p>
            <a:pPr marL="0" indent="0">
              <a:buFontTx/>
              <a:buNone/>
            </a:pPr>
            <a:r>
              <a:rPr lang="en-US" kern="0" dirty="0">
                <a:solidFill>
                  <a:srgbClr val="002E51"/>
                </a:solidFill>
              </a:rPr>
              <a:t>Higher-risk</a:t>
            </a:r>
          </a:p>
          <a:p>
            <a:pPr marL="0" indent="0">
              <a:buFontTx/>
              <a:buNone/>
            </a:pPr>
            <a:endParaRPr lang="en-US" sz="1800" kern="0" dirty="0">
              <a:solidFill>
                <a:srgbClr val="002E51"/>
              </a:solidFill>
            </a:endParaRPr>
          </a:p>
          <a:p>
            <a:pPr marL="0" indent="0">
              <a:buFontTx/>
              <a:buNone/>
            </a:pPr>
            <a:r>
              <a:rPr lang="en-US" kern="0" dirty="0">
                <a:solidFill>
                  <a:srgbClr val="002E51"/>
                </a:solidFill>
              </a:rPr>
              <a:t>Accelerated/blast phase</a:t>
            </a:r>
          </a:p>
          <a:p>
            <a:pPr marL="0" indent="0">
              <a:buFontTx/>
              <a:buNone/>
            </a:pPr>
            <a:endParaRPr lang="en-US" sz="1600" kern="0" dirty="0">
              <a:solidFill>
                <a:srgbClr val="002E51"/>
              </a:solidFill>
            </a:endParaRPr>
          </a:p>
          <a:p>
            <a:pPr marL="0" indent="0">
              <a:buFontTx/>
              <a:buNone/>
            </a:pPr>
            <a:r>
              <a:rPr lang="en-US" kern="0" dirty="0">
                <a:solidFill>
                  <a:srgbClr val="002E51"/>
                </a:solidFill>
              </a:rPr>
              <a:t>Anemia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4D262D-87BA-153C-DA21-355170F2DDC8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2895" y="1503408"/>
            <a:ext cx="1195057" cy="10707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E2436D5-FFE9-142D-331F-D234E0A527E5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2895" y="2169042"/>
            <a:ext cx="1195057" cy="4050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05D762-32DE-5286-89B2-E8605A5C63F9}"/>
              </a:ext>
            </a:extLst>
          </p:cNvPr>
          <p:cNvCxnSpPr>
            <a:cxnSpLocks/>
          </p:cNvCxnSpPr>
          <p:nvPr/>
        </p:nvCxnSpPr>
        <p:spPr bwMode="auto">
          <a:xfrm>
            <a:off x="2272895" y="2589534"/>
            <a:ext cx="1195056" cy="11029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934487F4-0B2F-DD9D-B8F7-9CB774513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868" y="854858"/>
            <a:ext cx="1994027" cy="3157622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>
                <a:solidFill>
                  <a:srgbClr val="002E51"/>
                </a:solidFill>
              </a:rPr>
              <a:t>PMF </a:t>
            </a:r>
            <a:r>
              <a:rPr lang="en-US" sz="1800" dirty="0">
                <a:solidFill>
                  <a:srgbClr val="002E51"/>
                </a:solidFill>
              </a:rPr>
              <a:t>or</a:t>
            </a:r>
            <a:r>
              <a:rPr lang="en-US" dirty="0">
                <a:solidFill>
                  <a:srgbClr val="002E51"/>
                </a:solidFill>
              </a:rPr>
              <a:t> PPV-MF </a:t>
            </a:r>
            <a:r>
              <a:rPr lang="en-US" sz="1800" dirty="0">
                <a:solidFill>
                  <a:srgbClr val="002E51"/>
                </a:solidFill>
              </a:rPr>
              <a:t>or</a:t>
            </a:r>
            <a:r>
              <a:rPr lang="en-US" dirty="0">
                <a:solidFill>
                  <a:srgbClr val="002E51"/>
                </a:solidFill>
              </a:rPr>
              <a:t> PET-MF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09B0A2-FFFB-DD24-6E12-EA7D1E104E2F}"/>
              </a:ext>
            </a:extLst>
          </p:cNvPr>
          <p:cNvCxnSpPr>
            <a:cxnSpLocks/>
          </p:cNvCxnSpPr>
          <p:nvPr/>
        </p:nvCxnSpPr>
        <p:spPr bwMode="auto">
          <a:xfrm>
            <a:off x="2272894" y="2581028"/>
            <a:ext cx="1195057" cy="3030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A30EB2DE-BC2B-252F-4728-2021EE3D9C65}"/>
              </a:ext>
            </a:extLst>
          </p:cNvPr>
          <p:cNvSpPr txBox="1">
            <a:spLocks/>
          </p:cNvSpPr>
          <p:nvPr/>
        </p:nvSpPr>
        <p:spPr bwMode="auto">
          <a:xfrm>
            <a:off x="113606" y="4098315"/>
            <a:ext cx="2199854" cy="248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NCCN v.3.2023 MF</a:t>
            </a:r>
          </a:p>
        </p:txBody>
      </p:sp>
    </p:spTree>
    <p:extLst>
      <p:ext uri="{BB962C8B-B14F-4D97-AF65-F5344CB8AC3E}">
        <p14:creationId xmlns:p14="http://schemas.microsoft.com/office/powerpoint/2010/main" val="70720593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-29764" y="1076240"/>
            <a:ext cx="2302660" cy="293624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2400" dirty="0">
                <a:solidFill>
                  <a:srgbClr val="002E51"/>
                </a:solidFill>
              </a:rPr>
              <a:t>Rule out &amp; treat co-existing causes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2E51"/>
                </a:solidFill>
              </a:rPr>
              <a:t>Anemia Management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4B7EB0E-0F58-972A-A22F-BD3B4A39F004}"/>
              </a:ext>
            </a:extLst>
          </p:cNvPr>
          <p:cNvSpPr txBox="1">
            <a:spLocks/>
          </p:cNvSpPr>
          <p:nvPr/>
        </p:nvSpPr>
        <p:spPr bwMode="auto">
          <a:xfrm>
            <a:off x="2729273" y="1263355"/>
            <a:ext cx="1655274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kern="0" dirty="0">
                <a:solidFill>
                  <a:srgbClr val="002E51"/>
                </a:solidFill>
              </a:rPr>
              <a:t>EPO &lt;500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8BFFC8-4BF2-140D-2388-2408B6FF3090}"/>
              </a:ext>
            </a:extLst>
          </p:cNvPr>
          <p:cNvCxnSpPr>
            <a:cxnSpLocks/>
          </p:cNvCxnSpPr>
          <p:nvPr/>
        </p:nvCxnSpPr>
        <p:spPr bwMode="auto">
          <a:xfrm>
            <a:off x="2261201" y="1705246"/>
            <a:ext cx="11694" cy="17612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51A56B-94DD-262A-17AA-763D8099BAD1}"/>
              </a:ext>
            </a:extLst>
          </p:cNvPr>
          <p:cNvCxnSpPr>
            <a:cxnSpLocks/>
          </p:cNvCxnSpPr>
          <p:nvPr/>
        </p:nvCxnSpPr>
        <p:spPr bwMode="auto">
          <a:xfrm flipV="1">
            <a:off x="2272895" y="1705246"/>
            <a:ext cx="474558" cy="8029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5C66D6-0BF0-BF7E-DAB4-32F33B3A4D24}"/>
              </a:ext>
            </a:extLst>
          </p:cNvPr>
          <p:cNvCxnSpPr>
            <a:cxnSpLocks/>
          </p:cNvCxnSpPr>
          <p:nvPr/>
        </p:nvCxnSpPr>
        <p:spPr bwMode="auto">
          <a:xfrm>
            <a:off x="2272895" y="2508146"/>
            <a:ext cx="474558" cy="6156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0D35133-C07E-8035-C886-0C255C6C3868}"/>
              </a:ext>
            </a:extLst>
          </p:cNvPr>
          <p:cNvSpPr txBox="1">
            <a:spLocks/>
          </p:cNvSpPr>
          <p:nvPr/>
        </p:nvSpPr>
        <p:spPr bwMode="auto">
          <a:xfrm>
            <a:off x="4749519" y="1072906"/>
            <a:ext cx="1809563" cy="94451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>
                <a:solidFill>
                  <a:srgbClr val="002E51"/>
                </a:solidFill>
              </a:rPr>
              <a:t>ESA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    or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>
                <a:solidFill>
                  <a:srgbClr val="002E51"/>
                </a:solidFill>
              </a:rPr>
              <a:t>Clinical Trial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A231004-F53F-6F18-B364-F357BF2B580E}"/>
              </a:ext>
            </a:extLst>
          </p:cNvPr>
          <p:cNvCxnSpPr>
            <a:cxnSpLocks/>
          </p:cNvCxnSpPr>
          <p:nvPr/>
        </p:nvCxnSpPr>
        <p:spPr bwMode="auto">
          <a:xfrm>
            <a:off x="4749520" y="1072906"/>
            <a:ext cx="0" cy="10914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503E1CB7-3F52-9459-E3B1-2211377DB9EB}"/>
              </a:ext>
            </a:extLst>
          </p:cNvPr>
          <p:cNvSpPr txBox="1">
            <a:spLocks/>
          </p:cNvSpPr>
          <p:nvPr/>
        </p:nvSpPr>
        <p:spPr bwMode="auto">
          <a:xfrm>
            <a:off x="2729273" y="2740504"/>
            <a:ext cx="1655274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2400" kern="0" dirty="0">
                <a:solidFill>
                  <a:srgbClr val="002E51"/>
                </a:solidFill>
              </a:rPr>
              <a:t>EPO </a:t>
            </a:r>
            <a:r>
              <a:rPr lang="en-US" sz="2400" u="sng" kern="0" dirty="0">
                <a:solidFill>
                  <a:srgbClr val="002E51"/>
                </a:solidFill>
              </a:rPr>
              <a:t>&gt;</a:t>
            </a:r>
            <a:r>
              <a:rPr lang="en-US" sz="2400" kern="0" dirty="0">
                <a:solidFill>
                  <a:srgbClr val="002E51"/>
                </a:solidFill>
              </a:rPr>
              <a:t>500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9D08D9-97F4-CC46-12AE-7ECB317C0742}"/>
              </a:ext>
            </a:extLst>
          </p:cNvPr>
          <p:cNvCxnSpPr>
            <a:cxnSpLocks/>
          </p:cNvCxnSpPr>
          <p:nvPr/>
        </p:nvCxnSpPr>
        <p:spPr bwMode="auto">
          <a:xfrm>
            <a:off x="4749519" y="2508146"/>
            <a:ext cx="0" cy="178315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520E0AA0-0F65-8244-D3E6-221A2DB602CD}"/>
              </a:ext>
            </a:extLst>
          </p:cNvPr>
          <p:cNvSpPr txBox="1">
            <a:spLocks/>
          </p:cNvSpPr>
          <p:nvPr/>
        </p:nvSpPr>
        <p:spPr bwMode="auto">
          <a:xfrm>
            <a:off x="4758475" y="2384969"/>
            <a:ext cx="4050198" cy="19423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>
                <a:solidFill>
                  <a:srgbClr val="002E51"/>
                </a:solidFill>
              </a:rPr>
              <a:t>Clinical Trial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    or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 err="1">
                <a:solidFill>
                  <a:srgbClr val="002E51"/>
                </a:solidFill>
              </a:rPr>
              <a:t>Momelotinib</a:t>
            </a:r>
            <a:endParaRPr lang="en-US" sz="2000" kern="0" dirty="0">
              <a:solidFill>
                <a:srgbClr val="002E51"/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    or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>
                <a:solidFill>
                  <a:srgbClr val="002E51"/>
                </a:solidFill>
              </a:rPr>
              <a:t>Danazol, </a:t>
            </a:r>
            <a:r>
              <a:rPr lang="en-US" sz="2000" kern="0" dirty="0" err="1">
                <a:solidFill>
                  <a:srgbClr val="002E51"/>
                </a:solidFill>
              </a:rPr>
              <a:t>Len+pred</a:t>
            </a:r>
            <a:r>
              <a:rPr lang="en-US" sz="2000" kern="0" dirty="0">
                <a:solidFill>
                  <a:srgbClr val="002E51"/>
                </a:solidFill>
              </a:rPr>
              <a:t>, </a:t>
            </a:r>
            <a:r>
              <a:rPr lang="en-US" sz="2000" kern="0" dirty="0" err="1">
                <a:solidFill>
                  <a:srgbClr val="002E51"/>
                </a:solidFill>
              </a:rPr>
              <a:t>Thal+pred</a:t>
            </a:r>
            <a:endParaRPr lang="en-US" sz="2000" kern="0" dirty="0">
              <a:solidFill>
                <a:srgbClr val="002E51"/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   or </a:t>
            </a:r>
          </a:p>
          <a:p>
            <a:pPr marL="0" indent="0">
              <a:spcBef>
                <a:spcPts val="0"/>
              </a:spcBef>
              <a:buFontTx/>
              <a:buNone/>
            </a:pPr>
            <a:r>
              <a:rPr lang="en-US" sz="2000" kern="0" dirty="0" err="1">
                <a:solidFill>
                  <a:srgbClr val="002E51"/>
                </a:solidFill>
              </a:rPr>
              <a:t>Luspatercept</a:t>
            </a:r>
            <a:r>
              <a:rPr lang="en-US" sz="2000" kern="0" dirty="0">
                <a:solidFill>
                  <a:srgbClr val="002E51"/>
                </a:solidFill>
              </a:rPr>
              <a:t> (Cat 3)</a:t>
            </a:r>
            <a:endParaRPr lang="en-US" sz="2400" kern="0" dirty="0">
              <a:solidFill>
                <a:srgbClr val="002E5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98EA3DD-E7D1-9E08-8499-8557EEA6DBFC}"/>
              </a:ext>
            </a:extLst>
          </p:cNvPr>
          <p:cNvCxnSpPr>
            <a:stCxn id="15" idx="3"/>
          </p:cNvCxnSpPr>
          <p:nvPr/>
        </p:nvCxnSpPr>
        <p:spPr bwMode="auto">
          <a:xfrm>
            <a:off x="4384547" y="3048322"/>
            <a:ext cx="293779" cy="534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1C26D53-CE8A-4CE4-29D8-53CDF6E19DA0}"/>
              </a:ext>
            </a:extLst>
          </p:cNvPr>
          <p:cNvCxnSpPr/>
          <p:nvPr/>
        </p:nvCxnSpPr>
        <p:spPr bwMode="auto">
          <a:xfrm>
            <a:off x="4394481" y="1571172"/>
            <a:ext cx="293779" cy="534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C0A76C02-93D5-F425-06B7-7FAE6D23A2A1}"/>
              </a:ext>
            </a:extLst>
          </p:cNvPr>
          <p:cNvSpPr txBox="1">
            <a:spLocks/>
          </p:cNvSpPr>
          <p:nvPr/>
        </p:nvSpPr>
        <p:spPr bwMode="auto">
          <a:xfrm>
            <a:off x="113606" y="4098315"/>
            <a:ext cx="2199854" cy="248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400" kern="0" dirty="0">
                <a:solidFill>
                  <a:srgbClr val="002E51"/>
                </a:solidFill>
              </a:rPr>
              <a:t>NCCN v.3.2023 MF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F7977D3-BF8E-BCEA-5F16-E1B45D22E67D}"/>
              </a:ext>
            </a:extLst>
          </p:cNvPr>
          <p:cNvCxnSpPr/>
          <p:nvPr/>
        </p:nvCxnSpPr>
        <p:spPr bwMode="auto">
          <a:xfrm flipH="1">
            <a:off x="6335189" y="1618607"/>
            <a:ext cx="391279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B27002F-C285-6786-B035-58A4A4588B5C}"/>
              </a:ext>
            </a:extLst>
          </p:cNvPr>
          <p:cNvCxnSpPr>
            <a:cxnSpLocks/>
          </p:cNvCxnSpPr>
          <p:nvPr/>
        </p:nvCxnSpPr>
        <p:spPr bwMode="auto">
          <a:xfrm>
            <a:off x="6726468" y="1618607"/>
            <a:ext cx="0" cy="48808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4" name="Content Placeholder 1">
            <a:extLst>
              <a:ext uri="{FF2B5EF4-FFF2-40B4-BE49-F238E27FC236}">
                <a16:creationId xmlns:a16="http://schemas.microsoft.com/office/drawing/2014/main" id="{682DCE92-8EC7-76EC-B7BB-A5065708CA79}"/>
              </a:ext>
            </a:extLst>
          </p:cNvPr>
          <p:cNvSpPr txBox="1">
            <a:spLocks/>
          </p:cNvSpPr>
          <p:nvPr/>
        </p:nvSpPr>
        <p:spPr bwMode="auto">
          <a:xfrm>
            <a:off x="6660237" y="1562432"/>
            <a:ext cx="1764782" cy="61563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i="1" kern="0" dirty="0">
                <a:solidFill>
                  <a:srgbClr val="002E51"/>
                </a:solidFill>
              </a:rPr>
              <a:t>No response </a:t>
            </a:r>
            <a:r>
              <a:rPr lang="en-US" sz="1400" i="1" kern="0" dirty="0">
                <a:solidFill>
                  <a:srgbClr val="002E51"/>
                </a:solidFill>
              </a:rPr>
              <a:t>or</a:t>
            </a:r>
            <a:r>
              <a:rPr lang="en-US" sz="1600" i="1" kern="0" dirty="0">
                <a:solidFill>
                  <a:srgbClr val="002E51"/>
                </a:solidFill>
              </a:rPr>
              <a:t> Loss of response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A8F3C31-A18A-8261-A4C8-CCA943C136DF}"/>
              </a:ext>
            </a:extLst>
          </p:cNvPr>
          <p:cNvCxnSpPr>
            <a:cxnSpLocks/>
          </p:cNvCxnSpPr>
          <p:nvPr/>
        </p:nvCxnSpPr>
        <p:spPr bwMode="auto">
          <a:xfrm>
            <a:off x="6335189" y="1297172"/>
            <a:ext cx="0" cy="63601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6A9848E-5539-BCF6-E322-DF2716FD7190}"/>
              </a:ext>
            </a:extLst>
          </p:cNvPr>
          <p:cNvCxnSpPr/>
          <p:nvPr/>
        </p:nvCxnSpPr>
        <p:spPr bwMode="auto">
          <a:xfrm flipH="1">
            <a:off x="5654300" y="2106696"/>
            <a:ext cx="107216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4D35824-2CBB-666E-70BD-65A622F26A4B}"/>
              </a:ext>
            </a:extLst>
          </p:cNvPr>
          <p:cNvCxnSpPr/>
          <p:nvPr/>
        </p:nvCxnSpPr>
        <p:spPr bwMode="auto">
          <a:xfrm>
            <a:off x="5654300" y="2106696"/>
            <a:ext cx="0" cy="27827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6109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13F876-ABFF-9CDA-5C20-EF8931FF0B31}"/>
              </a:ext>
            </a:extLst>
          </p:cNvPr>
          <p:cNvSpPr txBox="1"/>
          <p:nvPr/>
        </p:nvSpPr>
        <p:spPr>
          <a:xfrm>
            <a:off x="5770244" y="4068872"/>
            <a:ext cx="59188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https://presentations.gsk.com/orals/5659/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648BE77-BDBC-A882-B1CA-2D1AFE432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022"/>
            <a:ext cx="9144000" cy="3446850"/>
          </a:xfrm>
          <a:prstGeom prst="rect">
            <a:avLst/>
          </a:prstGeom>
        </p:spPr>
      </p:pic>
      <p:sp>
        <p:nvSpPr>
          <p:cNvPr id="90" name="object 3">
            <a:extLst>
              <a:ext uri="{FF2B5EF4-FFF2-40B4-BE49-F238E27FC236}">
                <a16:creationId xmlns:a16="http://schemas.microsoft.com/office/drawing/2014/main" id="{A8F79E2E-33AE-AEB0-2EC0-7E4D20EE3E4F}"/>
              </a:ext>
            </a:extLst>
          </p:cNvPr>
          <p:cNvSpPr txBox="1"/>
          <p:nvPr/>
        </p:nvSpPr>
        <p:spPr>
          <a:xfrm>
            <a:off x="-47304" y="4007340"/>
            <a:ext cx="5864853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00" dirty="0">
                <a:latin typeface="Arial"/>
                <a:cs typeface="Arial"/>
              </a:rPr>
              <a:t>ACVR1,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activin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receptor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type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1;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BMP,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bone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morphogenetic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protein;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EPOR, </a:t>
            </a:r>
            <a:r>
              <a:rPr sz="600" spc="-10" dirty="0">
                <a:latin typeface="Arial"/>
                <a:cs typeface="Arial"/>
              </a:rPr>
              <a:t>erythropoietin</a:t>
            </a:r>
            <a:r>
              <a:rPr sz="600" spc="-3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receptor;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JAK, Janus kinase;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MF,</a:t>
            </a:r>
            <a:r>
              <a:rPr sz="600" spc="-3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myelofibrosis; </a:t>
            </a:r>
            <a:r>
              <a:rPr sz="600" dirty="0">
                <a:latin typeface="Arial"/>
                <a:cs typeface="Arial"/>
              </a:rPr>
              <a:t>MPL,</a:t>
            </a:r>
            <a:r>
              <a:rPr sz="600" spc="1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myeloproliferative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leukemia protein;</a:t>
            </a:r>
            <a:r>
              <a:rPr sz="600" spc="-10" dirty="0">
                <a:latin typeface="Arial"/>
                <a:cs typeface="Arial"/>
              </a:rPr>
              <a:t> SMAD1/5,</a:t>
            </a:r>
            <a:r>
              <a:rPr sz="600" dirty="0">
                <a:latin typeface="Arial"/>
                <a:cs typeface="Arial"/>
              </a:rPr>
              <a:t> mothers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against</a:t>
            </a:r>
            <a:r>
              <a:rPr sz="600" spc="-1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decapentaplegic</a:t>
            </a:r>
            <a:r>
              <a:rPr sz="600" spc="-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homolog</a:t>
            </a:r>
            <a:r>
              <a:rPr sz="600" spc="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1/5;</a:t>
            </a:r>
            <a:r>
              <a:rPr sz="600" spc="-10" dirty="0">
                <a:latin typeface="Arial"/>
                <a:cs typeface="Arial"/>
              </a:rPr>
              <a:t> STAT,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signal </a:t>
            </a:r>
            <a:r>
              <a:rPr sz="600" spc="-10" dirty="0">
                <a:latin typeface="Arial"/>
                <a:cs typeface="Arial"/>
              </a:rPr>
              <a:t>transducer </a:t>
            </a:r>
            <a:r>
              <a:rPr sz="600" dirty="0">
                <a:latin typeface="Arial"/>
                <a:cs typeface="Arial"/>
              </a:rPr>
              <a:t>and activator</a:t>
            </a:r>
            <a:r>
              <a:rPr sz="600" spc="-2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of</a:t>
            </a:r>
            <a:r>
              <a:rPr sz="600" spc="-10" dirty="0">
                <a:latin typeface="Arial"/>
                <a:cs typeface="Arial"/>
              </a:rPr>
              <a:t> transcription.</a:t>
            </a:r>
            <a:endParaRPr sz="6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600" dirty="0">
                <a:latin typeface="Arial"/>
                <a:cs typeface="Arial"/>
              </a:rPr>
              <a:t>1.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Chifotides HT,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et al.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i="1" dirty="0">
                <a:latin typeface="Arial"/>
                <a:cs typeface="Arial"/>
              </a:rPr>
              <a:t>J</a:t>
            </a:r>
            <a:r>
              <a:rPr sz="600" i="1" spc="10" dirty="0">
                <a:latin typeface="Arial"/>
                <a:cs typeface="Arial"/>
              </a:rPr>
              <a:t> </a:t>
            </a:r>
            <a:r>
              <a:rPr sz="600" i="1" dirty="0">
                <a:latin typeface="Arial"/>
                <a:cs typeface="Arial"/>
              </a:rPr>
              <a:t>Hematol</a:t>
            </a:r>
            <a:r>
              <a:rPr sz="600" i="1" spc="10" dirty="0">
                <a:latin typeface="Arial"/>
                <a:cs typeface="Arial"/>
              </a:rPr>
              <a:t> </a:t>
            </a:r>
            <a:r>
              <a:rPr sz="600" i="1" dirty="0">
                <a:latin typeface="Arial"/>
                <a:cs typeface="Arial"/>
              </a:rPr>
              <a:t>Oncol</a:t>
            </a:r>
            <a:r>
              <a:rPr sz="600" dirty="0">
                <a:latin typeface="Arial"/>
                <a:cs typeface="Arial"/>
              </a:rPr>
              <a:t>. </a:t>
            </a:r>
            <a:r>
              <a:rPr sz="600" spc="-10" dirty="0">
                <a:latin typeface="Arial"/>
                <a:cs typeface="Arial"/>
              </a:rPr>
              <a:t>2022;15(1):7.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2. </a:t>
            </a:r>
            <a:r>
              <a:rPr sz="600" spc="-10" dirty="0">
                <a:latin typeface="Arial"/>
                <a:cs typeface="Arial"/>
              </a:rPr>
              <a:t>Verstovsek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S,</a:t>
            </a:r>
            <a:r>
              <a:rPr sz="600" spc="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et al. </a:t>
            </a:r>
            <a:r>
              <a:rPr sz="600" i="1" spc="-10" dirty="0">
                <a:latin typeface="Arial"/>
                <a:cs typeface="Arial"/>
              </a:rPr>
              <a:t>Future</a:t>
            </a:r>
            <a:r>
              <a:rPr sz="600" i="1" spc="-15" dirty="0">
                <a:latin typeface="Arial"/>
                <a:cs typeface="Arial"/>
              </a:rPr>
              <a:t> </a:t>
            </a:r>
            <a:r>
              <a:rPr sz="600" i="1" dirty="0">
                <a:latin typeface="Arial"/>
                <a:cs typeface="Arial"/>
              </a:rPr>
              <a:t>Oncol</a:t>
            </a:r>
            <a:r>
              <a:rPr sz="600" dirty="0">
                <a:latin typeface="Arial"/>
                <a:cs typeface="Arial"/>
              </a:rPr>
              <a:t>. </a:t>
            </a:r>
            <a:r>
              <a:rPr sz="600" spc="-10" dirty="0">
                <a:latin typeface="Arial"/>
                <a:cs typeface="Arial"/>
              </a:rPr>
              <a:t>2021;17(12):1449-</a:t>
            </a:r>
            <a:r>
              <a:rPr sz="600" dirty="0">
                <a:latin typeface="Arial"/>
                <a:cs typeface="Arial"/>
              </a:rPr>
              <a:t>1458.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3.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Asshoff M,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et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al. </a:t>
            </a:r>
            <a:r>
              <a:rPr sz="600" i="1" dirty="0">
                <a:latin typeface="Arial"/>
                <a:cs typeface="Arial"/>
              </a:rPr>
              <a:t>Blood</a:t>
            </a:r>
            <a:r>
              <a:rPr sz="600" dirty="0">
                <a:latin typeface="Arial"/>
                <a:cs typeface="Arial"/>
              </a:rPr>
              <a:t>.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2017;129(13):1823-</a:t>
            </a:r>
            <a:r>
              <a:rPr sz="600" dirty="0">
                <a:latin typeface="Arial"/>
                <a:cs typeface="Arial"/>
              </a:rPr>
              <a:t>1830.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4. Oh</a:t>
            </a:r>
            <a:r>
              <a:rPr sz="600" spc="1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ST,</a:t>
            </a:r>
            <a:r>
              <a:rPr sz="600" spc="-20" dirty="0">
                <a:latin typeface="Arial"/>
                <a:cs typeface="Arial"/>
              </a:rPr>
              <a:t> </a:t>
            </a:r>
            <a:r>
              <a:rPr sz="600" dirty="0">
                <a:latin typeface="Arial"/>
                <a:cs typeface="Arial"/>
              </a:rPr>
              <a:t>et al. </a:t>
            </a:r>
            <a:r>
              <a:rPr sz="600" i="1" dirty="0">
                <a:latin typeface="Arial"/>
                <a:cs typeface="Arial"/>
              </a:rPr>
              <a:t>Blood</a:t>
            </a:r>
            <a:r>
              <a:rPr sz="600" i="1" spc="25" dirty="0">
                <a:latin typeface="Arial"/>
                <a:cs typeface="Arial"/>
              </a:rPr>
              <a:t> </a:t>
            </a:r>
            <a:r>
              <a:rPr sz="600" i="1" dirty="0">
                <a:latin typeface="Arial"/>
                <a:cs typeface="Arial"/>
              </a:rPr>
              <a:t>Adv</a:t>
            </a:r>
            <a:r>
              <a:rPr sz="600" dirty="0">
                <a:latin typeface="Arial"/>
                <a:cs typeface="Arial"/>
              </a:rPr>
              <a:t>.</a:t>
            </a:r>
            <a:r>
              <a:rPr sz="600" spc="-5" dirty="0">
                <a:latin typeface="Arial"/>
                <a:cs typeface="Arial"/>
              </a:rPr>
              <a:t> </a:t>
            </a:r>
            <a:r>
              <a:rPr sz="600" spc="-10" dirty="0">
                <a:latin typeface="Arial"/>
                <a:cs typeface="Arial"/>
              </a:rPr>
              <a:t>2020;4(18):4282-4291.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A07E073-DC01-792E-55CC-7602ECCBFAC2}"/>
              </a:ext>
            </a:extLst>
          </p:cNvPr>
          <p:cNvSpPr txBox="1"/>
          <p:nvPr/>
        </p:nvSpPr>
        <p:spPr>
          <a:xfrm>
            <a:off x="170121" y="106326"/>
            <a:ext cx="7761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accent6"/>
                </a:solidFill>
              </a:rPr>
              <a:t>Momelotinib</a:t>
            </a:r>
            <a:r>
              <a:rPr lang="en-US" b="1" dirty="0">
                <a:solidFill>
                  <a:schemeClr val="accent6"/>
                </a:solidFill>
              </a:rPr>
              <a:t> inhibits JAK1, JAK2, ACVR1</a:t>
            </a:r>
          </a:p>
        </p:txBody>
      </p:sp>
    </p:spTree>
    <p:extLst>
      <p:ext uri="{BB962C8B-B14F-4D97-AF65-F5344CB8AC3E}">
        <p14:creationId xmlns:p14="http://schemas.microsoft.com/office/powerpoint/2010/main" val="8062286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F24201-D4D5-63D4-E385-6FE9F220FAB7}"/>
              </a:ext>
            </a:extLst>
          </p:cNvPr>
          <p:cNvSpPr txBox="1"/>
          <p:nvPr/>
        </p:nvSpPr>
        <p:spPr>
          <a:xfrm>
            <a:off x="558656" y="269115"/>
            <a:ext cx="2356821" cy="1200329"/>
          </a:xfrm>
          <a:prstGeom prst="rect">
            <a:avLst/>
          </a:prstGeom>
          <a:solidFill>
            <a:srgbClr val="E1E1E1"/>
          </a:solidFill>
          <a:ln>
            <a:solidFill>
              <a:srgbClr val="4B9CD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MF; Int-2, High Risk, or Int-1 w/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; (+) splenomegaly;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Plt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&gt;50; &lt;10% PB blasts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E88E8-27C5-D1DE-EAC4-73D7D5F949EB}"/>
              </a:ext>
            </a:extLst>
          </p:cNvPr>
          <p:cNvSpPr txBox="1"/>
          <p:nvPr/>
        </p:nvSpPr>
        <p:spPr>
          <a:xfrm>
            <a:off x="3600312" y="142142"/>
            <a:ext cx="2610853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Momelotinib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200mg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n=215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D36280-3D96-15DD-A37D-BE13B583F3EE}"/>
              </a:ext>
            </a:extLst>
          </p:cNvPr>
          <p:cNvSpPr txBox="1"/>
          <p:nvPr/>
        </p:nvSpPr>
        <p:spPr>
          <a:xfrm>
            <a:off x="3583885" y="1220392"/>
            <a:ext cx="2602607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Ruxolitinib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20mg BID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n=217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B942F-45C9-3231-82AD-121ED90A369B}"/>
              </a:ext>
            </a:extLst>
          </p:cNvPr>
          <p:cNvSpPr txBox="1"/>
          <p:nvPr/>
        </p:nvSpPr>
        <p:spPr>
          <a:xfrm rot="16200000">
            <a:off x="-410967" y="688257"/>
            <a:ext cx="134222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SIMPLIFY-1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58DB7-F82A-DC84-D63B-5D7226D2539A}"/>
              </a:ext>
            </a:extLst>
          </p:cNvPr>
          <p:cNvSpPr txBox="1"/>
          <p:nvPr/>
        </p:nvSpPr>
        <p:spPr>
          <a:xfrm>
            <a:off x="6413294" y="134276"/>
            <a:ext cx="2602607" cy="1754326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@ 24wk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Endpoint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SVR 35</a:t>
            </a:r>
            <a:endParaRPr lang="en-US" sz="1800" kern="0" dirty="0">
              <a:solidFill>
                <a:srgbClr val="13284B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Endpoints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TSS improvement rate, RBC transfusion rate, RBC TI rate, RBC TD rate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5967D26E-261E-D659-2098-B7CC9134A513}"/>
              </a:ext>
            </a:extLst>
          </p:cNvPr>
          <p:cNvSpPr/>
          <p:nvPr/>
        </p:nvSpPr>
        <p:spPr>
          <a:xfrm rot="20435110">
            <a:off x="3058892" y="232144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EF32F18-2D56-D0D1-69DC-007F9932035B}"/>
              </a:ext>
            </a:extLst>
          </p:cNvPr>
          <p:cNvSpPr/>
          <p:nvPr/>
        </p:nvSpPr>
        <p:spPr>
          <a:xfrm rot="1177132">
            <a:off x="3022992" y="1140758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5AEFFF-C969-BFA8-A392-48AC35F7F1F5}"/>
              </a:ext>
            </a:extLst>
          </p:cNvPr>
          <p:cNvSpPr txBox="1"/>
          <p:nvPr/>
        </p:nvSpPr>
        <p:spPr>
          <a:xfrm>
            <a:off x="558655" y="2478434"/>
            <a:ext cx="2356821" cy="1200329"/>
          </a:xfrm>
          <a:prstGeom prst="rect">
            <a:avLst/>
          </a:prstGeom>
          <a:solidFill>
            <a:srgbClr val="E1E1E1"/>
          </a:solidFill>
          <a:ln>
            <a:solidFill>
              <a:srgbClr val="4B9CD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MF; Int-2, High Risk, or Int-1 w/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sx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; (+) splenomegaly;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Plt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&gt;50; &lt;10% PB blasts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B65516-1A9B-9197-4A9F-7021A262596A}"/>
              </a:ext>
            </a:extLst>
          </p:cNvPr>
          <p:cNvSpPr txBox="1"/>
          <p:nvPr/>
        </p:nvSpPr>
        <p:spPr>
          <a:xfrm>
            <a:off x="3600311" y="2351461"/>
            <a:ext cx="2610853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Momelotinib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200mg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</a:t>
            </a:r>
            <a:r>
              <a:rPr lang="en-US" sz="1800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104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99DEF-A8B2-2CF0-0DD8-D8927FD644A5}"/>
              </a:ext>
            </a:extLst>
          </p:cNvPr>
          <p:cNvSpPr txBox="1"/>
          <p:nvPr/>
        </p:nvSpPr>
        <p:spPr>
          <a:xfrm>
            <a:off x="3583884" y="3429711"/>
            <a:ext cx="2602607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BAT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</a:t>
            </a:r>
            <a:r>
              <a:rPr lang="en-US" sz="1800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52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3EFEFF-50FF-73C7-7482-0996C2AC4DE0}"/>
              </a:ext>
            </a:extLst>
          </p:cNvPr>
          <p:cNvSpPr txBox="1"/>
          <p:nvPr/>
        </p:nvSpPr>
        <p:spPr>
          <a:xfrm rot="16200000">
            <a:off x="-410968" y="2897576"/>
            <a:ext cx="134222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SIMPLIFY-2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181EE4-C890-E929-2A0B-2FE86AEDC470}"/>
              </a:ext>
            </a:extLst>
          </p:cNvPr>
          <p:cNvSpPr txBox="1"/>
          <p:nvPr/>
        </p:nvSpPr>
        <p:spPr>
          <a:xfrm>
            <a:off x="6413293" y="2343595"/>
            <a:ext cx="2602607" cy="1754326"/>
          </a:xfrm>
          <a:prstGeom prst="rect">
            <a:avLst/>
          </a:prstGeom>
          <a:noFill/>
          <a:ln>
            <a:solidFill>
              <a:srgbClr val="13284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@ 24wk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1</a:t>
            </a: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Endpoint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SVR 35</a:t>
            </a:r>
            <a:endParaRPr lang="en-US" sz="1800" kern="0" dirty="0">
              <a:solidFill>
                <a:srgbClr val="13284B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</a:t>
            </a:r>
            <a:r>
              <a:rPr kumimoji="0" lang="he-IL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֯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Endpoints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TSS improvement rate, RBC transfusion rate, RBC TI rate, RBC TD rate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635A011-D3E5-AA09-8DB3-E36179B3FDCF}"/>
              </a:ext>
            </a:extLst>
          </p:cNvPr>
          <p:cNvSpPr/>
          <p:nvPr/>
        </p:nvSpPr>
        <p:spPr>
          <a:xfrm rot="20435110">
            <a:off x="3058891" y="2441463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80F1E42-BF79-ABEA-B5E4-DCBD9A323405}"/>
              </a:ext>
            </a:extLst>
          </p:cNvPr>
          <p:cNvSpPr/>
          <p:nvPr/>
        </p:nvSpPr>
        <p:spPr>
          <a:xfrm rot="1177132">
            <a:off x="3022991" y="3350077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A58E11-8423-D647-6DF9-1922A80ADEB2}"/>
              </a:ext>
            </a:extLst>
          </p:cNvPr>
          <p:cNvSpPr txBox="1"/>
          <p:nvPr/>
        </p:nvSpPr>
        <p:spPr>
          <a:xfrm>
            <a:off x="558655" y="1544033"/>
            <a:ext cx="235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JAKi</a:t>
            </a:r>
            <a:r>
              <a:rPr lang="en-US" dirty="0"/>
              <a:t> naive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C9DC23-4BBE-3851-8DF1-77719C847BD4}"/>
              </a:ext>
            </a:extLst>
          </p:cNvPr>
          <p:cNvSpPr txBox="1"/>
          <p:nvPr/>
        </p:nvSpPr>
        <p:spPr>
          <a:xfrm>
            <a:off x="-31087" y="3590737"/>
            <a:ext cx="350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Rux</a:t>
            </a:r>
            <a:r>
              <a:rPr lang="en-US" dirty="0"/>
              <a:t> intolerant or suboptimal response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E084A06-0F6D-1F32-A9DA-9A8C7F3733C4}"/>
              </a:ext>
            </a:extLst>
          </p:cNvPr>
          <p:cNvCxnSpPr/>
          <p:nvPr/>
        </p:nvCxnSpPr>
        <p:spPr bwMode="auto">
          <a:xfrm>
            <a:off x="75476" y="2200940"/>
            <a:ext cx="8855873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21780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43EA87-D38D-B8C8-4AAC-9FDFF6018D33}"/>
              </a:ext>
            </a:extLst>
          </p:cNvPr>
          <p:cNvSpPr txBox="1"/>
          <p:nvPr/>
        </p:nvSpPr>
        <p:spPr>
          <a:xfrm>
            <a:off x="6110792" y="814117"/>
            <a:ext cx="134222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SIMPLIFY-2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B43A5C-0883-6117-F62A-483D83F09F42}"/>
              </a:ext>
            </a:extLst>
          </p:cNvPr>
          <p:cNvGrpSpPr/>
          <p:nvPr/>
        </p:nvGrpSpPr>
        <p:grpSpPr>
          <a:xfrm>
            <a:off x="4667693" y="1271669"/>
            <a:ext cx="4228418" cy="2951211"/>
            <a:chOff x="0" y="950938"/>
            <a:chExt cx="4228418" cy="29512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970C59-C6A5-2931-5EB2-322035491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093"/>
            <a:stretch/>
          </p:blipFill>
          <p:spPr>
            <a:xfrm>
              <a:off x="0" y="950938"/>
              <a:ext cx="4228418" cy="295121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2DC1D9-3388-B967-F9A6-24D2892CEDAA}"/>
                </a:ext>
              </a:extLst>
            </p:cNvPr>
            <p:cNvSpPr txBox="1"/>
            <p:nvPr/>
          </p:nvSpPr>
          <p:spPr>
            <a:xfrm>
              <a:off x="606056" y="2105247"/>
              <a:ext cx="988828" cy="46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7%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AA2917-234F-4FB6-D980-6FB2C80FC84E}"/>
                </a:ext>
              </a:extLst>
            </p:cNvPr>
            <p:cNvSpPr txBox="1"/>
            <p:nvPr/>
          </p:nvSpPr>
          <p:spPr>
            <a:xfrm>
              <a:off x="2516247" y="2105247"/>
              <a:ext cx="988828" cy="46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6%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2E82B4D-A611-3280-C1DD-0A5974F3C819}"/>
              </a:ext>
            </a:extLst>
          </p:cNvPr>
          <p:cNvGrpSpPr/>
          <p:nvPr/>
        </p:nvGrpSpPr>
        <p:grpSpPr>
          <a:xfrm>
            <a:off x="99060" y="811603"/>
            <a:ext cx="4377248" cy="3398896"/>
            <a:chOff x="99060" y="893655"/>
            <a:chExt cx="4377248" cy="300849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E61FD1A-E190-A5C3-5A18-79F00857B04A}"/>
                </a:ext>
              </a:extLst>
            </p:cNvPr>
            <p:cNvSpPr txBox="1"/>
            <p:nvPr/>
          </p:nvSpPr>
          <p:spPr>
            <a:xfrm>
              <a:off x="1628020" y="893655"/>
              <a:ext cx="1342220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 panose="020B0503020102020204"/>
                  <a:ea typeface="+mn-ea"/>
                  <a:cs typeface="+mn-cs"/>
                </a:rPr>
                <a:t>SIMPLIFY-1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3259EEB-18CC-B6CE-FD27-C68A6F2474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02" t="1281" r="2105" b="15694"/>
            <a:stretch/>
          </p:blipFill>
          <p:spPr>
            <a:xfrm>
              <a:off x="99060" y="1416309"/>
              <a:ext cx="4377248" cy="248584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3C983C2-52BE-3FEF-9791-EF56818732A6}"/>
                </a:ext>
              </a:extLst>
            </p:cNvPr>
            <p:cNvSpPr txBox="1"/>
            <p:nvPr/>
          </p:nvSpPr>
          <p:spPr>
            <a:xfrm>
              <a:off x="932573" y="2204484"/>
              <a:ext cx="988828" cy="46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27%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923E1D-98E4-54C8-40FD-09E604B81F6F}"/>
                </a:ext>
              </a:extLst>
            </p:cNvPr>
            <p:cNvSpPr txBox="1"/>
            <p:nvPr/>
          </p:nvSpPr>
          <p:spPr>
            <a:xfrm>
              <a:off x="2889893" y="2204484"/>
              <a:ext cx="988828" cy="46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29%</a:t>
              </a:r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74AB6E0D-CD71-7E80-BF58-3D63F104C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0" y="13726"/>
            <a:ext cx="9144000" cy="1006507"/>
          </a:xfrm>
        </p:spPr>
        <p:txBody>
          <a:bodyPr/>
          <a:lstStyle/>
          <a:p>
            <a:r>
              <a:rPr lang="en-US" sz="3200" dirty="0"/>
              <a:t>Spleen Reduction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DF47F2-C13F-A3DE-57B1-891A0FF06A3E}"/>
              </a:ext>
            </a:extLst>
          </p:cNvPr>
          <p:cNvSpPr txBox="1"/>
          <p:nvPr/>
        </p:nvSpPr>
        <p:spPr>
          <a:xfrm>
            <a:off x="0" y="4180295"/>
            <a:ext cx="62120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J Clin Oncol. 2017 Dec 1;35(34):3844-3850. </a:t>
            </a:r>
            <a:endParaRPr lang="en-US" sz="1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FEBA15-76C0-1B78-2469-258C425F4760}"/>
              </a:ext>
            </a:extLst>
          </p:cNvPr>
          <p:cNvSpPr txBox="1"/>
          <p:nvPr/>
        </p:nvSpPr>
        <p:spPr>
          <a:xfrm>
            <a:off x="6198511" y="4201588"/>
            <a:ext cx="37355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Lancet </a:t>
            </a:r>
            <a:r>
              <a:rPr lang="en-US" sz="1050" dirty="0" err="1"/>
              <a:t>Haematol</a:t>
            </a:r>
            <a:r>
              <a:rPr lang="en-US" sz="1050" dirty="0"/>
              <a:t>. 2018 Feb;5(2):e73-e81.</a:t>
            </a:r>
          </a:p>
        </p:txBody>
      </p:sp>
    </p:spTree>
    <p:extLst>
      <p:ext uri="{BB962C8B-B14F-4D97-AF65-F5344CB8AC3E}">
        <p14:creationId xmlns:p14="http://schemas.microsoft.com/office/powerpoint/2010/main" val="246876181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EC4C437-88CB-6B9B-2A4C-919E7A23AE4D}"/>
              </a:ext>
            </a:extLst>
          </p:cNvPr>
          <p:cNvGrpSpPr/>
          <p:nvPr/>
        </p:nvGrpSpPr>
        <p:grpSpPr>
          <a:xfrm>
            <a:off x="4570350" y="1402301"/>
            <a:ext cx="4228418" cy="2664514"/>
            <a:chOff x="4426438" y="982454"/>
            <a:chExt cx="4228418" cy="26645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43CD2C-7C5A-9B90-AFA4-1967E306A9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729" b="14297"/>
            <a:stretch/>
          </p:blipFill>
          <p:spPr>
            <a:xfrm>
              <a:off x="4426438" y="982454"/>
              <a:ext cx="4228418" cy="266451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3244742-E7AC-89BB-16F7-087864312945}"/>
                </a:ext>
              </a:extLst>
            </p:cNvPr>
            <p:cNvSpPr txBox="1"/>
            <p:nvPr/>
          </p:nvSpPr>
          <p:spPr>
            <a:xfrm>
              <a:off x="5121099" y="2105247"/>
              <a:ext cx="988828" cy="46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26%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27799B-879D-CE72-C82D-0A3E3C3872D2}"/>
                </a:ext>
              </a:extLst>
            </p:cNvPr>
            <p:cNvSpPr txBox="1"/>
            <p:nvPr/>
          </p:nvSpPr>
          <p:spPr>
            <a:xfrm>
              <a:off x="7162550" y="2105247"/>
              <a:ext cx="988828" cy="468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6%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242CF91-11F7-A306-185D-B31E21A908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5" t="3718" r="5290" b="56836"/>
          <a:stretch/>
        </p:blipFill>
        <p:spPr>
          <a:xfrm>
            <a:off x="0" y="1774446"/>
            <a:ext cx="4272685" cy="22923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D9CC07-18AC-541B-CC40-0E8D482BFC81}"/>
              </a:ext>
            </a:extLst>
          </p:cNvPr>
          <p:cNvSpPr txBox="1"/>
          <p:nvPr/>
        </p:nvSpPr>
        <p:spPr>
          <a:xfrm>
            <a:off x="877760" y="2539987"/>
            <a:ext cx="988828" cy="46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28%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4A08A6-817D-C40E-D6B0-F1F751A1740D}"/>
              </a:ext>
            </a:extLst>
          </p:cNvPr>
          <p:cNvSpPr txBox="1"/>
          <p:nvPr/>
        </p:nvSpPr>
        <p:spPr>
          <a:xfrm>
            <a:off x="2730623" y="2539987"/>
            <a:ext cx="988828" cy="46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42%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8F7A730-9F6C-0B68-4B78-E5502E27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50" y="39874"/>
            <a:ext cx="9144000" cy="1006507"/>
          </a:xfrm>
        </p:spPr>
        <p:txBody>
          <a:bodyPr/>
          <a:lstStyle/>
          <a:p>
            <a:r>
              <a:rPr lang="en-US" dirty="0"/>
              <a:t>Symptom Response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7F0CEE-D8CC-0C4B-0B5F-13C6127A7225}"/>
              </a:ext>
            </a:extLst>
          </p:cNvPr>
          <p:cNvSpPr txBox="1"/>
          <p:nvPr/>
        </p:nvSpPr>
        <p:spPr>
          <a:xfrm>
            <a:off x="1699971" y="1112711"/>
            <a:ext cx="134222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SIMPLIFY-1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2AD75E-A93D-7425-E36C-6814EAF934D4}"/>
              </a:ext>
            </a:extLst>
          </p:cNvPr>
          <p:cNvSpPr txBox="1"/>
          <p:nvPr/>
        </p:nvSpPr>
        <p:spPr>
          <a:xfrm>
            <a:off x="6098511" y="1112711"/>
            <a:ext cx="134222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SIMPLIFY-2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CCB5F6-8536-5139-B6B4-7019C1A5F5CD}"/>
              </a:ext>
            </a:extLst>
          </p:cNvPr>
          <p:cNvSpPr txBox="1"/>
          <p:nvPr/>
        </p:nvSpPr>
        <p:spPr>
          <a:xfrm>
            <a:off x="0" y="4180295"/>
            <a:ext cx="62120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100" dirty="0"/>
              <a:t>J Clin Oncol. 2017 Dec 1;35(34):3844-3850. </a:t>
            </a:r>
            <a:endParaRPr lang="en-US" sz="11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05F034-1DE2-99CD-F4FF-921DF50BBAAA}"/>
              </a:ext>
            </a:extLst>
          </p:cNvPr>
          <p:cNvSpPr txBox="1"/>
          <p:nvPr/>
        </p:nvSpPr>
        <p:spPr>
          <a:xfrm>
            <a:off x="6198511" y="4201588"/>
            <a:ext cx="373557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Lancet </a:t>
            </a:r>
            <a:r>
              <a:rPr lang="en-US" sz="1050" dirty="0" err="1"/>
              <a:t>Haematol</a:t>
            </a:r>
            <a:r>
              <a:rPr lang="en-US" sz="1050" dirty="0"/>
              <a:t>. 2018 Feb;5(2):e73-e81.</a:t>
            </a:r>
          </a:p>
        </p:txBody>
      </p:sp>
    </p:spTree>
    <p:extLst>
      <p:ext uri="{BB962C8B-B14F-4D97-AF65-F5344CB8AC3E}">
        <p14:creationId xmlns:p14="http://schemas.microsoft.com/office/powerpoint/2010/main" val="270809547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4288BC6-C72E-0DE4-D1C9-897F9776E078}"/>
              </a:ext>
            </a:extLst>
          </p:cNvPr>
          <p:cNvGrpSpPr/>
          <p:nvPr/>
        </p:nvGrpSpPr>
        <p:grpSpPr>
          <a:xfrm>
            <a:off x="8549" y="1127051"/>
            <a:ext cx="4414589" cy="2957014"/>
            <a:chOff x="157411" y="1127051"/>
            <a:chExt cx="4414589" cy="295701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3CC1E88-9B6F-1731-52FD-B342A62D5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t="5757" r="1721" b="50000"/>
            <a:stretch/>
          </p:blipFill>
          <p:spPr>
            <a:xfrm>
              <a:off x="157411" y="1227745"/>
              <a:ext cx="4414589" cy="2856320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28D7ADF-B040-B7E9-4ED6-44680B7EA561}"/>
                </a:ext>
              </a:extLst>
            </p:cNvPr>
            <p:cNvSpPr/>
            <p:nvPr/>
          </p:nvSpPr>
          <p:spPr bwMode="auto">
            <a:xfrm>
              <a:off x="3160744" y="1127051"/>
              <a:ext cx="1342220" cy="83775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72" charset="0"/>
                <a:ea typeface="ＭＳ Ｐゴシック" pitchFamily="-72" charset="-128"/>
                <a:cs typeface="ＭＳ Ｐゴシック" pitchFamily="-72" charset="-128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07DFAA-BA53-15CC-C9DF-E4533900D9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83"/>
          <a:stretch/>
        </p:blipFill>
        <p:spPr>
          <a:xfrm>
            <a:off x="4816084" y="1227744"/>
            <a:ext cx="4170505" cy="27750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71519E-96B8-E88C-FF46-C97B7325ED9C}"/>
              </a:ext>
            </a:extLst>
          </p:cNvPr>
          <p:cNvSpPr txBox="1"/>
          <p:nvPr/>
        </p:nvSpPr>
        <p:spPr>
          <a:xfrm>
            <a:off x="7327910" y="1880526"/>
            <a:ext cx="165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-3%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301C39-C4C8-B7E7-5184-24F463D069E5}"/>
              </a:ext>
            </a:extLst>
          </p:cNvPr>
          <p:cNvSpPr txBox="1"/>
          <p:nvPr/>
        </p:nvSpPr>
        <p:spPr>
          <a:xfrm>
            <a:off x="7909210" y="1503140"/>
            <a:ext cx="165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+12%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FB4E49-11B9-848D-8FCF-5C24D02F2667}"/>
              </a:ext>
            </a:extLst>
          </p:cNvPr>
          <p:cNvSpPr txBox="1"/>
          <p:nvPr/>
        </p:nvSpPr>
        <p:spPr>
          <a:xfrm>
            <a:off x="5747258" y="4084064"/>
            <a:ext cx="37355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Lancet </a:t>
            </a:r>
            <a:r>
              <a:rPr lang="en-US" sz="1400" dirty="0" err="1"/>
              <a:t>Haematol</a:t>
            </a:r>
            <a:r>
              <a:rPr lang="en-US" sz="1400" dirty="0"/>
              <a:t>. 2018 Feb;5(2):e73-e81.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A644B8-F0DD-F217-8345-92CA7DE5401C}"/>
              </a:ext>
            </a:extLst>
          </p:cNvPr>
          <p:cNvSpPr txBox="1"/>
          <p:nvPr/>
        </p:nvSpPr>
        <p:spPr>
          <a:xfrm>
            <a:off x="5383565" y="316233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MMB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8553A0-4D11-67E8-5CAE-686F27346DD9}"/>
              </a:ext>
            </a:extLst>
          </p:cNvPr>
          <p:cNvSpPr txBox="1"/>
          <p:nvPr/>
        </p:nvSpPr>
        <p:spPr>
          <a:xfrm>
            <a:off x="7242849" y="316233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MMB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E75AED-53DA-05D3-2F4F-53B6345C06BD}"/>
              </a:ext>
            </a:extLst>
          </p:cNvPr>
          <p:cNvSpPr txBox="1"/>
          <p:nvPr/>
        </p:nvSpPr>
        <p:spPr>
          <a:xfrm>
            <a:off x="6103899" y="316233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517F5E7-85F1-6F0A-6DF4-CC05F8A135FE}"/>
              </a:ext>
            </a:extLst>
          </p:cNvPr>
          <p:cNvSpPr txBox="1"/>
          <p:nvPr/>
        </p:nvSpPr>
        <p:spPr>
          <a:xfrm>
            <a:off x="7963183" y="316233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BAT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37C40C-7066-5760-210C-E5FECA9DBE74}"/>
              </a:ext>
            </a:extLst>
          </p:cNvPr>
          <p:cNvSpPr txBox="1"/>
          <p:nvPr/>
        </p:nvSpPr>
        <p:spPr>
          <a:xfrm>
            <a:off x="1157198" y="331240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MMB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691B84-9CD4-3824-0885-E08C7309A293}"/>
              </a:ext>
            </a:extLst>
          </p:cNvPr>
          <p:cNvSpPr txBox="1"/>
          <p:nvPr/>
        </p:nvSpPr>
        <p:spPr>
          <a:xfrm>
            <a:off x="3011885" y="332304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MMB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DD78999-9A11-D306-8E80-1C63DC5D97D5}"/>
              </a:ext>
            </a:extLst>
          </p:cNvPr>
          <p:cNvSpPr txBox="1"/>
          <p:nvPr/>
        </p:nvSpPr>
        <p:spPr>
          <a:xfrm>
            <a:off x="1747883" y="331240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RUX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9BDDFA-1E34-6E73-39D2-4CCE452C8C43}"/>
              </a:ext>
            </a:extLst>
          </p:cNvPr>
          <p:cNvSpPr txBox="1"/>
          <p:nvPr/>
        </p:nvSpPr>
        <p:spPr>
          <a:xfrm>
            <a:off x="3604867" y="331240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RUX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20370E-E8DE-528A-ED78-6ADC4035C29B}"/>
              </a:ext>
            </a:extLst>
          </p:cNvPr>
          <p:cNvSpPr txBox="1"/>
          <p:nvPr/>
        </p:nvSpPr>
        <p:spPr>
          <a:xfrm>
            <a:off x="2094150" y="1176596"/>
            <a:ext cx="134222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SIMPLIFY-1</a:t>
            </a:r>
          </a:p>
        </p:txBody>
      </p:sp>
      <p:sp>
        <p:nvSpPr>
          <p:cNvPr id="38" name="Title 37">
            <a:extLst>
              <a:ext uri="{FF2B5EF4-FFF2-40B4-BE49-F238E27FC236}">
                <a16:creationId xmlns:a16="http://schemas.microsoft.com/office/drawing/2014/main" id="{0E81E82D-282E-BC1A-FBCD-55907224F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Transfusion Dependence Rate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B80FFC-DC10-ABF8-7189-593A2E1808B0}"/>
              </a:ext>
            </a:extLst>
          </p:cNvPr>
          <p:cNvSpPr txBox="1"/>
          <p:nvPr/>
        </p:nvSpPr>
        <p:spPr>
          <a:xfrm>
            <a:off x="3592818" y="2182257"/>
            <a:ext cx="165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+16%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03C760D-2F71-5811-78F9-1999AB4E81DA}"/>
              </a:ext>
            </a:extLst>
          </p:cNvPr>
          <p:cNvSpPr txBox="1"/>
          <p:nvPr/>
        </p:nvSpPr>
        <p:spPr>
          <a:xfrm>
            <a:off x="3008543" y="2423721"/>
            <a:ext cx="1658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+6%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63701C-92AC-4A2C-F9DB-06D41C0C76D5}"/>
              </a:ext>
            </a:extLst>
          </p:cNvPr>
          <p:cNvSpPr txBox="1"/>
          <p:nvPr/>
        </p:nvSpPr>
        <p:spPr>
          <a:xfrm>
            <a:off x="6406532" y="1174712"/>
            <a:ext cx="1342220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SIMPLIFY-2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EBAEE90-217E-7F88-135D-5CA3716894D4}"/>
              </a:ext>
            </a:extLst>
          </p:cNvPr>
          <p:cNvSpPr txBox="1"/>
          <p:nvPr/>
        </p:nvSpPr>
        <p:spPr>
          <a:xfrm>
            <a:off x="85893" y="4084063"/>
            <a:ext cx="62120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/>
              <a:t>J Clin Oncol. 2017 Dec 1;35(34):3844-3850.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1130372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2025CF-D09B-8D42-0A75-AB0F2D52C53B}"/>
              </a:ext>
            </a:extLst>
          </p:cNvPr>
          <p:cNvSpPr txBox="1"/>
          <p:nvPr/>
        </p:nvSpPr>
        <p:spPr>
          <a:xfrm>
            <a:off x="483179" y="284355"/>
            <a:ext cx="2356821" cy="1231106"/>
          </a:xfrm>
          <a:prstGeom prst="rect">
            <a:avLst/>
          </a:prstGeom>
          <a:solidFill>
            <a:srgbClr val="E1E1E1"/>
          </a:solidFill>
          <a:ln>
            <a:solidFill>
              <a:srgbClr val="4B9CD3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JAKi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Experienced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Symptomatic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3284B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Anemic (Hgb &lt;10)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 err="1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Plts</a:t>
            </a:r>
            <a:r>
              <a:rPr lang="en-US" sz="1800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 </a:t>
            </a:r>
            <a:r>
              <a:rPr lang="en-US" sz="1800" u="sng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&gt;</a:t>
            </a:r>
            <a:r>
              <a:rPr lang="en-US" sz="1800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25x10</a:t>
            </a:r>
            <a:r>
              <a:rPr lang="en-US" sz="1800" kern="0" baseline="3000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9</a:t>
            </a:r>
            <a:r>
              <a:rPr lang="en-US" sz="1800" kern="0" dirty="0">
                <a:solidFill>
                  <a:srgbClr val="13284B"/>
                </a:solidFill>
                <a:latin typeface="Franklin Gothic Book" panose="020B0503020102020204"/>
                <a:ea typeface="+mn-ea"/>
                <a:cs typeface="+mn-cs"/>
              </a:rPr>
              <a:t>/L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3284B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7BDF0-1C69-EC52-8817-940D745A961D}"/>
              </a:ext>
            </a:extLst>
          </p:cNvPr>
          <p:cNvSpPr txBox="1"/>
          <p:nvPr/>
        </p:nvSpPr>
        <p:spPr>
          <a:xfrm>
            <a:off x="3524835" y="157382"/>
            <a:ext cx="2610853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Momelotinib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200mg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</a:t>
            </a:r>
            <a:r>
              <a:rPr lang="en-US" sz="1800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130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F61084-74CC-7BE4-2C63-BBDC828EC33B}"/>
              </a:ext>
            </a:extLst>
          </p:cNvPr>
          <p:cNvSpPr txBox="1"/>
          <p:nvPr/>
        </p:nvSpPr>
        <p:spPr>
          <a:xfrm>
            <a:off x="3508408" y="1235632"/>
            <a:ext cx="2602607" cy="646331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Danazol 600mg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n=</a:t>
            </a:r>
            <a:r>
              <a:rPr lang="en-US" sz="1800" kern="0" dirty="0">
                <a:solidFill>
                  <a:srgbClr val="FFFFFF"/>
                </a:solidFill>
                <a:latin typeface="Franklin Gothic Book" panose="020B0503020102020204"/>
                <a:ea typeface="+mn-ea"/>
                <a:cs typeface="+mn-cs"/>
              </a:rPr>
              <a:t>65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211CB-CE97-79E9-770D-8F7457E92926}"/>
              </a:ext>
            </a:extLst>
          </p:cNvPr>
          <p:cNvSpPr txBox="1"/>
          <p:nvPr/>
        </p:nvSpPr>
        <p:spPr>
          <a:xfrm rot="16200000">
            <a:off x="-508261" y="740554"/>
            <a:ext cx="1477295" cy="36933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MOMENTUM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8C4D282-BEF9-9949-6DCA-89DC1C2ECE2F}"/>
              </a:ext>
            </a:extLst>
          </p:cNvPr>
          <p:cNvSpPr/>
          <p:nvPr/>
        </p:nvSpPr>
        <p:spPr>
          <a:xfrm rot="20435110">
            <a:off x="2983415" y="247384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765E341-B5D3-E1DA-516A-342D621B4EEC}"/>
              </a:ext>
            </a:extLst>
          </p:cNvPr>
          <p:cNvSpPr/>
          <p:nvPr/>
        </p:nvSpPr>
        <p:spPr>
          <a:xfrm rot="1177132">
            <a:off x="2947515" y="1155998"/>
            <a:ext cx="639223" cy="443921"/>
          </a:xfrm>
          <a:prstGeom prst="rightArrow">
            <a:avLst/>
          </a:prstGeom>
          <a:solidFill>
            <a:srgbClr val="E1E1E1"/>
          </a:solidFill>
          <a:ln w="12700" cap="flat" cmpd="sng" algn="ctr">
            <a:solidFill>
              <a:srgbClr val="4B9CD3">
                <a:shade val="15000"/>
              </a:srgbClr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24DA7D8-B876-9A83-E72E-69C1D5C4C81D}"/>
              </a:ext>
            </a:extLst>
          </p:cNvPr>
          <p:cNvGraphicFramePr>
            <a:graphicFrameLocks noGrp="1"/>
          </p:cNvGraphicFramePr>
          <p:nvPr/>
        </p:nvGraphicFramePr>
        <p:xfrm>
          <a:off x="1139806" y="2574131"/>
          <a:ext cx="661416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856">
                  <a:extLst>
                    <a:ext uri="{9D8B030D-6E8A-4147-A177-3AD203B41FA5}">
                      <a16:colId xmlns:a16="http://schemas.microsoft.com/office/drawing/2014/main" val="3178779123"/>
                    </a:ext>
                  </a:extLst>
                </a:gridCol>
                <a:gridCol w="2009051">
                  <a:extLst>
                    <a:ext uri="{9D8B030D-6E8A-4147-A177-3AD203B41FA5}">
                      <a16:colId xmlns:a16="http://schemas.microsoft.com/office/drawing/2014/main" val="2962200708"/>
                    </a:ext>
                  </a:extLst>
                </a:gridCol>
                <a:gridCol w="1967713">
                  <a:extLst>
                    <a:ext uri="{9D8B030D-6E8A-4147-A177-3AD203B41FA5}">
                      <a16:colId xmlns:a16="http://schemas.microsoft.com/office/drawing/2014/main" val="1632628571"/>
                    </a:ext>
                  </a:extLst>
                </a:gridCol>
                <a:gridCol w="1653540">
                  <a:extLst>
                    <a:ext uri="{9D8B030D-6E8A-4147-A177-3AD203B41FA5}">
                      <a16:colId xmlns:a16="http://schemas.microsoft.com/office/drawing/2014/main" val="34091068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TSS response rate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 rate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SVR 35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206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MMB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8761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16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P=0.0095 (superior)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P=0.0064 (noninferior)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P=0.0006 (superior)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76454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8832627-6010-F579-1AB9-CA19AA15872C}"/>
              </a:ext>
            </a:extLst>
          </p:cNvPr>
          <p:cNvSpPr txBox="1"/>
          <p:nvPr/>
        </p:nvSpPr>
        <p:spPr>
          <a:xfrm>
            <a:off x="911206" y="2036054"/>
            <a:ext cx="6842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@24 </a:t>
            </a:r>
            <a:r>
              <a:rPr lang="en-US" dirty="0" err="1"/>
              <a:t>wk</a:t>
            </a:r>
            <a:r>
              <a:rPr lang="en-US" dirty="0"/>
              <a:t>           1</a:t>
            </a: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֯</a:t>
            </a:r>
            <a:r>
              <a:rPr lang="en-US" dirty="0"/>
              <a:t>                                 2</a:t>
            </a: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֯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78C6B-8BA2-436E-D311-D19D3720FD1E}"/>
              </a:ext>
            </a:extLst>
          </p:cNvPr>
          <p:cNvSpPr txBox="1"/>
          <p:nvPr/>
        </p:nvSpPr>
        <p:spPr>
          <a:xfrm>
            <a:off x="6448540" y="771034"/>
            <a:ext cx="2610853" cy="369332"/>
          </a:xfrm>
          <a:prstGeom prst="rect">
            <a:avLst/>
          </a:prstGeom>
          <a:solidFill>
            <a:srgbClr val="13284B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Momelotinib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200mg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qD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A981E7-7556-696B-F4D5-94950DC2E9E0}"/>
              </a:ext>
            </a:extLst>
          </p:cNvPr>
          <p:cNvCxnSpPr/>
          <p:nvPr/>
        </p:nvCxnSpPr>
        <p:spPr bwMode="auto">
          <a:xfrm flipV="1">
            <a:off x="6135688" y="1235632"/>
            <a:ext cx="287972" cy="27982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CF4FD66-B7C5-3784-FE47-DDB7134AA3B7}"/>
              </a:ext>
            </a:extLst>
          </p:cNvPr>
          <p:cNvCxnSpPr>
            <a:stCxn id="4" idx="3"/>
          </p:cNvCxnSpPr>
          <p:nvPr/>
        </p:nvCxnSpPr>
        <p:spPr bwMode="auto">
          <a:xfrm>
            <a:off x="6135688" y="480548"/>
            <a:ext cx="257492" cy="2904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21F621-AF0F-166E-C6EA-2428FEDDF547}"/>
              </a:ext>
            </a:extLst>
          </p:cNvPr>
          <p:cNvSpPr txBox="1"/>
          <p:nvPr/>
        </p:nvSpPr>
        <p:spPr>
          <a:xfrm>
            <a:off x="5828630" y="817716"/>
            <a:ext cx="672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24wk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35D3B2-2CB3-827A-1BD3-4AB8A207F69C}"/>
              </a:ext>
            </a:extLst>
          </p:cNvPr>
          <p:cNvSpPr txBox="1"/>
          <p:nvPr/>
        </p:nvSpPr>
        <p:spPr>
          <a:xfrm rot="16200000">
            <a:off x="7474216" y="2749043"/>
            <a:ext cx="30625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dirty="0"/>
              <a:t>Lancet. 2023 Jan 28;401(10373):269-280.</a:t>
            </a:r>
            <a:endParaRPr lang="en-US" sz="12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47BB345-0952-3BCF-B5E4-1372CC153888}"/>
              </a:ext>
            </a:extLst>
          </p:cNvPr>
          <p:cNvCxnSpPr/>
          <p:nvPr/>
        </p:nvCxnSpPr>
        <p:spPr bwMode="auto">
          <a:xfrm>
            <a:off x="2255520" y="2497719"/>
            <a:ext cx="170688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BED586-D195-C515-6575-654742DDD129}"/>
              </a:ext>
            </a:extLst>
          </p:cNvPr>
          <p:cNvCxnSpPr>
            <a:cxnSpLocks/>
          </p:cNvCxnSpPr>
          <p:nvPr/>
        </p:nvCxnSpPr>
        <p:spPr bwMode="auto">
          <a:xfrm>
            <a:off x="4191000" y="2497719"/>
            <a:ext cx="345186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00836453"/>
      </p:ext>
    </p:extLst>
  </p:cSld>
  <p:clrMapOvr>
    <a:masterClrMapping/>
  </p:clrMapOvr>
</p:sld>
</file>

<file path=ppt/theme/theme1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MLC2015_PPT_Slides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Georgia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72" charset="0"/>
            <a:ea typeface="ＭＳ Ｐゴシック" pitchFamily="-72" charset="-128"/>
            <a:cs typeface="ＭＳ Ｐゴシック" pitchFamily="-7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6459BA09A55A48A26552F8CF890A5E" ma:contentTypeVersion="14" ma:contentTypeDescription="Create a new document." ma:contentTypeScope="" ma:versionID="23f5c8f08b1a1d65690ec793b377a057">
  <xsd:schema xmlns:xsd="http://www.w3.org/2001/XMLSchema" xmlns:xs="http://www.w3.org/2001/XMLSchema" xmlns:p="http://schemas.microsoft.com/office/2006/metadata/properties" xmlns:ns3="5d185315-3185-4f85-882e-9624ef9185a2" xmlns:ns4="bd2a530d-6ddd-4962-a7b9-5fc3be46eaed" targetNamespace="http://schemas.microsoft.com/office/2006/metadata/properties" ma:root="true" ma:fieldsID="eead1677efee3c2be5ce849ca58fdede" ns3:_="" ns4:_="">
    <xsd:import namespace="5d185315-3185-4f85-882e-9624ef9185a2"/>
    <xsd:import namespace="bd2a530d-6ddd-4962-a7b9-5fc3be46ea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LengthInSecond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85315-3185-4f85-882e-9624ef9185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2a530d-6ddd-4962-a7b9-5fc3be46eae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7D2C464-C771-4E2C-A4E0-A9031062A0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5DAC3F-13AB-46E7-8F34-0AA229403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185315-3185-4f85-882e-9624ef9185a2"/>
    <ds:schemaRef ds:uri="bd2a530d-6ddd-4962-a7b9-5fc3be46ea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BEC0C9A-B742-4687-A9CB-8B149E7DD7A8}">
  <ds:schemaRefs>
    <ds:schemaRef ds:uri="http://purl.org/dc/terms/"/>
    <ds:schemaRef ds:uri="http://schemas.microsoft.com/office/infopath/2007/PartnerControls"/>
    <ds:schemaRef ds:uri="http://purl.org/dc/elements/1.1/"/>
    <ds:schemaRef ds:uri="http://www.w3.org/XML/1998/namespace"/>
    <ds:schemaRef ds:uri="http://schemas.microsoft.com/office/2006/documentManagement/types"/>
    <ds:schemaRef ds:uri="bd2a530d-6ddd-4962-a7b9-5fc3be46eaed"/>
    <ds:schemaRef ds:uri="5d185315-3185-4f85-882e-9624ef9185a2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5723</TotalTime>
  <Words>7428</Words>
  <Application>Microsoft Office PowerPoint</Application>
  <PresentationFormat>Custom</PresentationFormat>
  <Paragraphs>1503</Paragraphs>
  <Slides>171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171</vt:i4>
      </vt:variant>
    </vt:vector>
  </HeadingPairs>
  <TitlesOfParts>
    <vt:vector size="189" baseType="lpstr">
      <vt:lpstr>Arial</vt:lpstr>
      <vt:lpstr>Calibri</vt:lpstr>
      <vt:lpstr>Calibri Light</vt:lpstr>
      <vt:lpstr>Corporate A Medium</vt:lpstr>
      <vt:lpstr>Corporate S Demi</vt:lpstr>
      <vt:lpstr>ElsevierGulliver</vt:lpstr>
      <vt:lpstr>Franklin Gothic Book</vt:lpstr>
      <vt:lpstr>Georgia</vt:lpstr>
      <vt:lpstr>Helvetica</vt:lpstr>
      <vt:lpstr>Ink Free</vt:lpstr>
      <vt:lpstr>Wingdings</vt:lpstr>
      <vt:lpstr>MLC2015_PPT_Slides</vt:lpstr>
      <vt:lpstr>Custom Design</vt:lpstr>
      <vt:lpstr>1_Custom Design</vt:lpstr>
      <vt:lpstr>MLC2015_PPT_Slides</vt:lpstr>
      <vt:lpstr>Office Theme</vt:lpstr>
      <vt:lpstr>MLC2015_PPT_Slides</vt:lpstr>
      <vt:lpstr>1_MLC2015_PPT_Slides</vt:lpstr>
      <vt:lpstr>PowerPoint Presentation</vt:lpstr>
      <vt:lpstr>Welcome</vt:lpstr>
      <vt:lpstr>Thank You to Our Supporters:</vt:lpstr>
      <vt:lpstr>PowerPoint Presentation</vt:lpstr>
      <vt:lpstr>PowerPoint Presentation</vt:lpstr>
      <vt:lpstr>PowerPoint Presentation</vt:lpstr>
      <vt:lpstr>PowerPoint Presentation</vt:lpstr>
      <vt:lpstr>Program Chair</vt:lpstr>
      <vt:lpstr>PowerPoint Presentation</vt:lpstr>
      <vt:lpstr>Current Standards and  Future Directions in CLL </vt:lpstr>
      <vt:lpstr>Overview</vt:lpstr>
      <vt:lpstr>Frontline Therapy for CLL</vt:lpstr>
      <vt:lpstr>PowerPoint Presentation</vt:lpstr>
      <vt:lpstr>How to Choose Between Ven + Obin and BTKi?</vt:lpstr>
      <vt:lpstr>Case</vt:lpstr>
      <vt:lpstr>CLL13</vt:lpstr>
      <vt:lpstr>CLL13</vt:lpstr>
      <vt:lpstr>GLOW</vt:lpstr>
      <vt:lpstr>Subsequent Therapy for CLL</vt:lpstr>
      <vt:lpstr>PowerPoint Presentation</vt:lpstr>
      <vt:lpstr>Case</vt:lpstr>
      <vt:lpstr>Retreatment with Venetoclax?</vt:lpstr>
      <vt:lpstr>ELEVATE-RR</vt:lpstr>
      <vt:lpstr>ELEVATE-RR</vt:lpstr>
      <vt:lpstr>ALPINE</vt:lpstr>
      <vt:lpstr>ALPINE</vt:lpstr>
      <vt:lpstr>Is Zanubrutinib More Potent?</vt:lpstr>
      <vt:lpstr>Is Acalabrutinib the Least Toxic?</vt:lpstr>
      <vt:lpstr>How to Choose Between BTKi?</vt:lpstr>
      <vt:lpstr>A Peek At Future CLL Therapy</vt:lpstr>
      <vt:lpstr>Case</vt:lpstr>
      <vt:lpstr>Resistance to Ibrutinib/Acalabrutinib/Zanubrutinib</vt:lpstr>
      <vt:lpstr>Pirtobrutinib</vt:lpstr>
      <vt:lpstr>Select Other Treatments to Watch</vt:lpstr>
      <vt:lpstr>Summary</vt:lpstr>
      <vt:lpstr>THANK YOU</vt:lpstr>
      <vt:lpstr>PowerPoint Presentation</vt:lpstr>
      <vt:lpstr>Sequencing Standards in MCL</vt:lpstr>
      <vt:lpstr>Disclosures</vt:lpstr>
      <vt:lpstr>Case Example</vt:lpstr>
      <vt:lpstr>Frontline Management – No Consensus</vt:lpstr>
      <vt:lpstr>What about tp53 mutation?</vt:lpstr>
      <vt:lpstr>Case Example</vt:lpstr>
      <vt:lpstr>Role of AutoSCT- Triangle Study</vt:lpstr>
      <vt:lpstr>Role of autoSCT</vt:lpstr>
      <vt:lpstr>Back to Case</vt:lpstr>
      <vt:lpstr>What do you do?</vt:lpstr>
      <vt:lpstr>BTK Inhibitors in R/R MCL</vt:lpstr>
      <vt:lpstr>When to use BTK inhibitors</vt:lpstr>
      <vt:lpstr>Case Discussion</vt:lpstr>
      <vt:lpstr>CAR-T Cells for MCL (Brexu-cel)</vt:lpstr>
      <vt:lpstr>Recent Bendamustine Exposure before CAR-T</vt:lpstr>
      <vt:lpstr>Back to Case</vt:lpstr>
      <vt:lpstr>Patient’s Response</vt:lpstr>
      <vt:lpstr>What about post CAR-T relapse (or ineligible)?</vt:lpstr>
      <vt:lpstr>What about AlloSCT?</vt:lpstr>
      <vt:lpstr>How I Sequence Therapy in MCL</vt:lpstr>
      <vt:lpstr>PowerPoint Presentation</vt:lpstr>
      <vt:lpstr>Acute Myeloid Leukemia: Updated Classification &amp; New Approvals in 2023</vt:lpstr>
      <vt:lpstr>Disclosures</vt:lpstr>
      <vt:lpstr>Diagnostic Classification of AML in 2023</vt:lpstr>
      <vt:lpstr>PowerPoint Presentation</vt:lpstr>
      <vt:lpstr>PowerPoint Presentation</vt:lpstr>
      <vt:lpstr>PowerPoint Presentation</vt:lpstr>
      <vt:lpstr>PowerPoint Presentation</vt:lpstr>
      <vt:lpstr>ELN Genomic and Risk Classification of AML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Standards in Myelofibrosis</vt:lpstr>
      <vt:lpstr>Disclosures</vt:lpstr>
      <vt:lpstr>Disclosures</vt:lpstr>
      <vt:lpstr>Case: 56yo man w/anemia</vt:lpstr>
      <vt:lpstr>Case: 56yo man w/anemia</vt:lpstr>
      <vt:lpstr>PowerPoint Presentation</vt:lpstr>
      <vt:lpstr>PowerPoint Presentation</vt:lpstr>
      <vt:lpstr>Risk Stratification</vt:lpstr>
      <vt:lpstr>PowerPoint Presentation</vt:lpstr>
      <vt:lpstr>Heterogenous Survival</vt:lpstr>
      <vt:lpstr>Lower-risk MF Management</vt:lpstr>
      <vt:lpstr>Lower-risk MF Management</vt:lpstr>
      <vt:lpstr>PowerPoint Presentation</vt:lpstr>
      <vt:lpstr>PowerPoint Presentation</vt:lpstr>
      <vt:lpstr>PowerPoint Presentation</vt:lpstr>
      <vt:lpstr>NCCN Treatment Nodes</vt:lpstr>
      <vt:lpstr>Anemia Management</vt:lpstr>
      <vt:lpstr>PowerPoint Presentation</vt:lpstr>
      <vt:lpstr>PowerPoint Presentation</vt:lpstr>
      <vt:lpstr>Spleen Reduction</vt:lpstr>
      <vt:lpstr>Symptom Response</vt:lpstr>
      <vt:lpstr>Transfusion Dependence Rate</vt:lpstr>
      <vt:lpstr>PowerPoint Presentation</vt:lpstr>
      <vt:lpstr>PowerPoint Presentation</vt:lpstr>
      <vt:lpstr>Case: 80yo F w/leukoerythroblastosis</vt:lpstr>
      <vt:lpstr>Case: 80yo F w/leukoerythroblastosis</vt:lpstr>
      <vt:lpstr>PowerPoint Presentation</vt:lpstr>
      <vt:lpstr>PowerPoint Presentation</vt:lpstr>
      <vt:lpstr>Heterogenous Survival</vt:lpstr>
      <vt:lpstr>Higher-risk MF Management</vt:lpstr>
      <vt:lpstr>Allogeneic HSCT</vt:lpstr>
      <vt:lpstr>Higher-risk MF Management</vt:lpstr>
      <vt:lpstr>PowerPoint Presentation</vt:lpstr>
      <vt:lpstr>PowerPoint Presentation</vt:lpstr>
      <vt:lpstr>PowerPoint Presentation</vt:lpstr>
      <vt:lpstr>Pacritinib inhibits ACVR1, improves anemia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Future Directions in Myelofibrosis</vt:lpstr>
      <vt:lpstr>Disclosures</vt:lpstr>
      <vt:lpstr>Overview</vt:lpstr>
      <vt:lpstr>PowerPoint Presentation</vt:lpstr>
      <vt:lpstr>PowerPoint Presentation</vt:lpstr>
      <vt:lpstr>Higher risk, post-ruxolitinib, symptomatic, transfusion-dependent</vt:lpstr>
      <vt:lpstr>PowerPoint Presentation</vt:lpstr>
      <vt:lpstr>PowerPoint Presentation</vt:lpstr>
      <vt:lpstr>PowerPoint Presentation</vt:lpstr>
      <vt:lpstr>Durable Anemia &amp; Spleen Response</vt:lpstr>
      <vt:lpstr>PowerPoint Presentation</vt:lpstr>
      <vt:lpstr>PowerPoint Presentation</vt:lpstr>
      <vt:lpstr>PowerPoint Presentation</vt:lpstr>
      <vt:lpstr>Summary</vt:lpstr>
      <vt:lpstr>PowerPoint Presentation</vt:lpstr>
      <vt:lpstr>Rationale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Bispecific Antibodies for Diffuse Large  B-Cell Lymphoma</vt:lpstr>
      <vt:lpstr>PowerPoint Presentation</vt:lpstr>
      <vt:lpstr>What is a bispecific antibody?</vt:lpstr>
      <vt:lpstr>Why DLBCL?</vt:lpstr>
      <vt:lpstr>Relapsed DLBCL</vt:lpstr>
      <vt:lpstr>Where do bispecific antibodies fit in?</vt:lpstr>
      <vt:lpstr>Recent Bispecifics and Responses</vt:lpstr>
      <vt:lpstr>Rates of CRS by Bispecific</vt:lpstr>
      <vt:lpstr>How are these agents given?</vt:lpstr>
      <vt:lpstr>PowerPoint Presentation</vt:lpstr>
      <vt:lpstr>Glofitamab Response Rates</vt:lpstr>
      <vt:lpstr>PFS and Duration of Complete Response</vt:lpstr>
      <vt:lpstr>Hematologic Toxicity</vt:lpstr>
      <vt:lpstr>CRS by Cycle and Grade</vt:lpstr>
      <vt:lpstr>PowerPoint Presentation</vt:lpstr>
      <vt:lpstr>PowerPoint Presentation</vt:lpstr>
      <vt:lpstr>PowerPoint Presentation</vt:lpstr>
      <vt:lpstr>Adverse Events</vt:lpstr>
      <vt:lpstr>CRS by dose and grade</vt:lpstr>
      <vt:lpstr>PowerPoint Presentation</vt:lpstr>
      <vt:lpstr>So, which one should you use?</vt:lpstr>
      <vt:lpstr>Future Directions</vt:lpstr>
    </vt:vector>
  </TitlesOfParts>
  <Company>Intellisphere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Donald</dc:creator>
  <cp:lastModifiedBy>Sean Gallagher</cp:lastModifiedBy>
  <cp:revision>174</cp:revision>
  <dcterms:modified xsi:type="dcterms:W3CDTF">2023-11-21T15:10:44Z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0x0101004A6459BA09A55A48A26552F8CF890A5E</vt:lpwstr>
  </property>
</Properties>
</file>